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wav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277" r:id="rId3"/>
    <p:sldId id="257" r:id="rId4"/>
    <p:sldId id="256" r:id="rId5"/>
    <p:sldId id="259" r:id="rId6"/>
    <p:sldId id="262" r:id="rId7"/>
    <p:sldId id="260" r:id="rId8"/>
    <p:sldId id="263" r:id="rId9"/>
    <p:sldId id="265" r:id="rId10"/>
    <p:sldId id="270" r:id="rId11"/>
    <p:sldId id="271" r:id="rId12"/>
    <p:sldId id="264" r:id="rId13"/>
    <p:sldId id="273" r:id="rId14"/>
    <p:sldId id="275" r:id="rId15"/>
    <p:sldId id="276" r:id="rId16"/>
  </p:sldIdLst>
  <p:sldSz cx="9144000" cy="6858000" type="screen4x3"/>
  <p:notesSz cx="6858000" cy="9144000"/>
  <p:custDataLst>
    <p:tags r:id="rId17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47" d="100"/>
          <a:sy n="47" d="100"/>
        </p:scale>
        <p:origin x="-1824" y="-123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ags" Target="tags/tag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B2610C-F57D-49BE-95BD-688B03D22AA0}" type="datetimeFigureOut">
              <a:rPr lang="en-US" smtClean="0"/>
              <a:pPr/>
              <a:t>4/4/2018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4F1211-063E-46FF-A68A-2B259CB945B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B2610C-F57D-49BE-95BD-688B03D22AA0}" type="datetimeFigureOut">
              <a:rPr lang="en-US" smtClean="0"/>
              <a:pPr/>
              <a:t>4/4/2018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4F1211-063E-46FF-A68A-2B259CB945B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B2610C-F57D-49BE-95BD-688B03D22AA0}" type="datetimeFigureOut">
              <a:rPr lang="en-US" smtClean="0"/>
              <a:pPr/>
              <a:t>4/4/2018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4F1211-063E-46FF-A68A-2B259CB945B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28600"/>
            <a:ext cx="8229600" cy="5867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98795A-1E35-41AF-900E-244D4AD390B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B2610C-F57D-49BE-95BD-688B03D22AA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4F1211-063E-46FF-A68A-2B259CB945B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130228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B2610C-F57D-49BE-95BD-688B03D22AA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4F1211-063E-46FF-A68A-2B259CB945B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033797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B2610C-F57D-49BE-95BD-688B03D22AA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4F1211-063E-46FF-A68A-2B259CB945B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4044506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B2610C-F57D-49BE-95BD-688B03D22AA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4F1211-063E-46FF-A68A-2B259CB945B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821030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B2610C-F57D-49BE-95BD-688B03D22AA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4F1211-063E-46FF-A68A-2B259CB945B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185179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B2610C-F57D-49BE-95BD-688B03D22AA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4F1211-063E-46FF-A68A-2B259CB945B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044163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B2610C-F57D-49BE-95BD-688B03D22AA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4F1211-063E-46FF-A68A-2B259CB945B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312491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B2610C-F57D-49BE-95BD-688B03D22AA0}" type="datetimeFigureOut">
              <a:rPr lang="en-US" smtClean="0"/>
              <a:pPr/>
              <a:t>4/4/2018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4F1211-063E-46FF-A68A-2B259CB945B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B2610C-F57D-49BE-95BD-688B03D22AA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4F1211-063E-46FF-A68A-2B259CB945B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4039105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B2610C-F57D-49BE-95BD-688B03D22AA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4F1211-063E-46FF-A68A-2B259CB945B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196142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B2610C-F57D-49BE-95BD-688B03D22AA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4F1211-063E-46FF-A68A-2B259CB945B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905051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B2610C-F57D-49BE-95BD-688B03D22AA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4F1211-063E-46FF-A68A-2B259CB945B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103500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28600"/>
            <a:ext cx="8229600" cy="5867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98795A-1E35-41AF-900E-244D4AD390BE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693452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B2610C-F57D-49BE-95BD-688B03D22AA0}" type="datetimeFigureOut">
              <a:rPr lang="en-US" smtClean="0"/>
              <a:pPr/>
              <a:t>4/4/2018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4F1211-063E-46FF-A68A-2B259CB945B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B2610C-F57D-49BE-95BD-688B03D22AA0}" type="datetimeFigureOut">
              <a:rPr lang="en-US" smtClean="0"/>
              <a:pPr/>
              <a:t>4/4/2018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4F1211-063E-46FF-A68A-2B259CB945B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B2610C-F57D-49BE-95BD-688B03D22AA0}" type="datetimeFigureOut">
              <a:rPr lang="en-US" smtClean="0"/>
              <a:pPr/>
              <a:t>4/4/2018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4F1211-063E-46FF-A68A-2B259CB945B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B2610C-F57D-49BE-95BD-688B03D22AA0}" type="datetimeFigureOut">
              <a:rPr lang="en-US" smtClean="0"/>
              <a:pPr/>
              <a:t>4/4/2018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4F1211-063E-46FF-A68A-2B259CB945B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B2610C-F57D-49BE-95BD-688B03D22AA0}" type="datetimeFigureOut">
              <a:rPr lang="en-US" smtClean="0"/>
              <a:pPr/>
              <a:t>4/4/2018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4F1211-063E-46FF-A68A-2B259CB945B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B2610C-F57D-49BE-95BD-688B03D22AA0}" type="datetimeFigureOut">
              <a:rPr lang="en-US" smtClean="0"/>
              <a:pPr/>
              <a:t>4/4/2018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4F1211-063E-46FF-A68A-2B259CB945B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B2610C-F57D-49BE-95BD-688B03D22AA0}" type="datetimeFigureOut">
              <a:rPr lang="en-US" smtClean="0"/>
              <a:pPr/>
              <a:t>4/4/2018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4F1211-063E-46FF-A68A-2B259CB945B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 t="-3000" b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B2610C-F57D-49BE-95BD-688B03D22AA0}" type="datetimeFigureOut">
              <a:rPr lang="en-US" smtClean="0"/>
              <a:pPr/>
              <a:t>4/4/2018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4F1211-063E-46FF-A68A-2B259CB945B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 t="-3000" b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B2610C-F57D-49BE-95BD-688B03D22AA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4F1211-063E-46FF-A68A-2B259CB945B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16792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9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286000" y="3352800"/>
            <a:ext cx="4191000" cy="1143000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Wave1">
              <a:avLst>
                <a:gd name="adj1" fmla="val 12500"/>
                <a:gd name="adj2" fmla="val -434"/>
              </a:avLst>
            </a:prstTxWarp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cs typeface="Times New Roman" pitchFamily="18" charset="0"/>
              </a:rPr>
              <a:t>CÂU CẢM</a:t>
            </a:r>
            <a:endParaRPr lang="en-US" sz="5400" b="1" dirty="0">
              <a:ln w="11430"/>
              <a:solidFill>
                <a:srgbClr val="FF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514600" y="2082225"/>
            <a:ext cx="410195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>
                <a:solidFill>
                  <a:prstClr val="black"/>
                </a:solidFill>
                <a:cs typeface="Times New Roman" pitchFamily="18" charset="0"/>
              </a:rPr>
              <a:t>LUYỆN TỪ VÀ CÂU</a:t>
            </a:r>
            <a:endParaRPr lang="en-US" sz="3200" b="1" dirty="0">
              <a:solidFill>
                <a:prstClr val="black"/>
              </a:solidFill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4573128"/>
      </p:ext>
    </p:extLst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4"/>
          <p:cNvSpPr>
            <a:spLocks noChangeArrowheads="1"/>
          </p:cNvSpPr>
          <p:nvPr/>
        </p:nvSpPr>
        <p:spPr bwMode="auto">
          <a:xfrm>
            <a:off x="457200" y="924580"/>
            <a:ext cx="71628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800" b="1" u="sng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b="1" u="sng" dirty="0" smtClean="0">
                <a:latin typeface="Times New Roman" pitchFamily="18" charset="0"/>
                <a:cs typeface="Times New Roman" pitchFamily="18" charset="0"/>
              </a:rPr>
              <a:t> 2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Đặt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cảm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tình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huống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81000" y="1941016"/>
            <a:ext cx="4267200" cy="415498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457200" indent="-457200" algn="just">
              <a:buAutoNum type="alphaLcParenR"/>
            </a:pP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giáo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toán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khó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cả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đặt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bày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tỏ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sự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thán</a:t>
            </a:r>
            <a:r>
              <a:rPr lang="en-US" sz="2400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phục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400" dirty="0" smtClean="0"/>
          </a:p>
          <a:p>
            <a:pPr marL="457200" indent="-457200" algn="just">
              <a:buFontTx/>
              <a:buAutoNum type="alphaLcParenR"/>
            </a:pPr>
            <a:r>
              <a:rPr lang="en-US" sz="2400" dirty="0" err="1" smtClean="0"/>
              <a:t>Vào</a:t>
            </a:r>
            <a:r>
              <a:rPr lang="en-US" sz="2400" dirty="0" smtClean="0"/>
              <a:t> </a:t>
            </a:r>
            <a:r>
              <a:rPr lang="en-US" sz="2400" dirty="0" err="1" smtClean="0"/>
              <a:t>ngày</a:t>
            </a:r>
            <a:r>
              <a:rPr lang="en-US" sz="2400" dirty="0" smtClean="0"/>
              <a:t> </a:t>
            </a:r>
            <a:r>
              <a:rPr lang="en-US" sz="2400" dirty="0" err="1" smtClean="0"/>
              <a:t>sinh</a:t>
            </a:r>
            <a:r>
              <a:rPr lang="en-US" sz="2400" dirty="0" smtClean="0"/>
              <a:t> </a:t>
            </a:r>
            <a:r>
              <a:rPr lang="en-US" sz="2400" dirty="0" err="1" smtClean="0"/>
              <a:t>nhật</a:t>
            </a:r>
            <a:r>
              <a:rPr lang="en-US" sz="2400" dirty="0" smtClean="0"/>
              <a:t> </a:t>
            </a:r>
            <a:r>
              <a:rPr lang="en-US" sz="2400" dirty="0" err="1" smtClean="0"/>
              <a:t>của</a:t>
            </a:r>
            <a:r>
              <a:rPr lang="en-US" sz="2400" dirty="0" smtClean="0"/>
              <a:t> </a:t>
            </a:r>
            <a:r>
              <a:rPr lang="en-US" sz="2400" dirty="0" err="1" smtClean="0"/>
              <a:t>em</a:t>
            </a:r>
            <a:r>
              <a:rPr lang="en-US" sz="2400" dirty="0" smtClean="0"/>
              <a:t>, </a:t>
            </a:r>
            <a:r>
              <a:rPr lang="en-US" sz="2400" dirty="0" err="1" smtClean="0"/>
              <a:t>có</a:t>
            </a:r>
            <a:r>
              <a:rPr lang="en-US" sz="2400" dirty="0" smtClean="0"/>
              <a:t> </a:t>
            </a:r>
            <a:r>
              <a:rPr lang="en-US" sz="2400" dirty="0" err="1" smtClean="0"/>
              <a:t>một</a:t>
            </a:r>
            <a:r>
              <a:rPr lang="en-US" sz="2400" dirty="0" smtClean="0"/>
              <a:t> </a:t>
            </a:r>
            <a:r>
              <a:rPr lang="en-US" sz="2400" dirty="0" err="1" smtClean="0"/>
              <a:t>bạn</a:t>
            </a:r>
            <a:r>
              <a:rPr lang="en-US" sz="2400" dirty="0" smtClean="0"/>
              <a:t> </a:t>
            </a:r>
            <a:r>
              <a:rPr lang="en-US" sz="2400" dirty="0" err="1" smtClean="0"/>
              <a:t>học</a:t>
            </a:r>
            <a:r>
              <a:rPr lang="en-US" sz="2400" dirty="0" smtClean="0"/>
              <a:t> </a:t>
            </a:r>
            <a:r>
              <a:rPr lang="en-US" sz="2400" dirty="0" err="1" smtClean="0"/>
              <a:t>cũ</a:t>
            </a:r>
            <a:r>
              <a:rPr lang="en-US" sz="2400" dirty="0" smtClean="0"/>
              <a:t> </a:t>
            </a:r>
            <a:r>
              <a:rPr lang="en-US" sz="2400" dirty="0" err="1" smtClean="0"/>
              <a:t>đã</a:t>
            </a:r>
            <a:r>
              <a:rPr lang="en-US" sz="2400" dirty="0" smtClean="0"/>
              <a:t> </a:t>
            </a:r>
            <a:r>
              <a:rPr lang="en-US" sz="2400" dirty="0" err="1" smtClean="0"/>
              <a:t>chuyển</a:t>
            </a:r>
            <a:r>
              <a:rPr lang="en-US" sz="2400" dirty="0" smtClean="0"/>
              <a:t> </a:t>
            </a:r>
            <a:r>
              <a:rPr lang="en-US" sz="2400" dirty="0" err="1" smtClean="0"/>
              <a:t>trường</a:t>
            </a:r>
            <a:r>
              <a:rPr lang="en-US" sz="2400" dirty="0" smtClean="0"/>
              <a:t> </a:t>
            </a:r>
            <a:r>
              <a:rPr lang="en-US" sz="2400" dirty="0" err="1" smtClean="0"/>
              <a:t>từ</a:t>
            </a:r>
            <a:r>
              <a:rPr lang="en-US" sz="2400" dirty="0" smtClean="0"/>
              <a:t> </a:t>
            </a:r>
            <a:r>
              <a:rPr lang="en-US" sz="2400" dirty="0" err="1" smtClean="0"/>
              <a:t>lâu</a:t>
            </a:r>
            <a:r>
              <a:rPr lang="en-US" sz="2400" dirty="0" smtClean="0"/>
              <a:t> </a:t>
            </a:r>
            <a:r>
              <a:rPr lang="en-US" sz="2400" dirty="0" err="1" smtClean="0"/>
              <a:t>bỗng</a:t>
            </a:r>
            <a:r>
              <a:rPr lang="en-US" sz="2400" dirty="0" smtClean="0"/>
              <a:t> </a:t>
            </a:r>
            <a:r>
              <a:rPr lang="en-US" sz="2400" dirty="0" err="1" smtClean="0"/>
              <a:t>nhiên</a:t>
            </a:r>
            <a:r>
              <a:rPr lang="en-US" sz="2400" dirty="0" smtClean="0"/>
              <a:t> </a:t>
            </a:r>
            <a:r>
              <a:rPr lang="en-US" sz="2400" dirty="0" err="1" smtClean="0"/>
              <a:t>tới</a:t>
            </a:r>
            <a:r>
              <a:rPr lang="en-US" sz="2400" dirty="0" smtClean="0"/>
              <a:t> </a:t>
            </a:r>
            <a:r>
              <a:rPr lang="en-US" sz="2400" dirty="0" err="1" smtClean="0"/>
              <a:t>chúc</a:t>
            </a:r>
            <a:r>
              <a:rPr lang="en-US" sz="2400" dirty="0" smtClean="0"/>
              <a:t> </a:t>
            </a:r>
            <a:r>
              <a:rPr lang="en-US" sz="2400" dirty="0" err="1" smtClean="0"/>
              <a:t>mừng</a:t>
            </a:r>
            <a:r>
              <a:rPr lang="en-US" sz="2400" dirty="0" smtClean="0"/>
              <a:t> </a:t>
            </a:r>
            <a:r>
              <a:rPr lang="en-US" sz="2400" dirty="0" err="1" smtClean="0"/>
              <a:t>em</a:t>
            </a:r>
            <a:r>
              <a:rPr lang="en-US" sz="2400" dirty="0" smtClean="0"/>
              <a:t>. </a:t>
            </a:r>
            <a:r>
              <a:rPr lang="en-US" sz="2400" dirty="0" err="1" smtClean="0"/>
              <a:t>Hãy</a:t>
            </a:r>
            <a:r>
              <a:rPr lang="en-US" sz="2400" dirty="0" smtClean="0"/>
              <a:t> </a:t>
            </a:r>
            <a:r>
              <a:rPr lang="en-US" sz="2400" dirty="0" err="1" smtClean="0"/>
              <a:t>đặt</a:t>
            </a:r>
            <a:r>
              <a:rPr lang="en-US" sz="2400" dirty="0" smtClean="0"/>
              <a:t> </a:t>
            </a:r>
            <a:r>
              <a:rPr lang="en-US" sz="2400" dirty="0" err="1" smtClean="0"/>
              <a:t>câu</a:t>
            </a:r>
            <a:r>
              <a:rPr lang="en-US" sz="2400" dirty="0" smtClean="0"/>
              <a:t> </a:t>
            </a:r>
            <a:r>
              <a:rPr lang="en-US" sz="2400" dirty="0" err="1" smtClean="0"/>
              <a:t>cảm</a:t>
            </a:r>
            <a:r>
              <a:rPr lang="en-US" sz="2400" dirty="0" smtClean="0"/>
              <a:t> </a:t>
            </a:r>
            <a:r>
              <a:rPr lang="en-US" sz="2400" dirty="0" err="1" smtClean="0"/>
              <a:t>thể</a:t>
            </a:r>
            <a:r>
              <a:rPr lang="en-US" sz="2400" dirty="0" smtClean="0"/>
              <a:t> </a:t>
            </a:r>
            <a:r>
              <a:rPr lang="en-US" sz="2400" dirty="0" err="1" smtClean="0"/>
              <a:t>hiện</a:t>
            </a:r>
            <a:r>
              <a:rPr lang="en-US" sz="2400" dirty="0" smtClean="0"/>
              <a:t> </a:t>
            </a:r>
            <a:r>
              <a:rPr lang="en-US" sz="2400" dirty="0" err="1" smtClean="0"/>
              <a:t>sự</a:t>
            </a:r>
            <a:r>
              <a:rPr lang="en-US" sz="2400" dirty="0" smtClean="0"/>
              <a:t> </a:t>
            </a:r>
            <a:r>
              <a:rPr lang="en-US" sz="2400" u="sng" dirty="0" err="1" smtClean="0">
                <a:solidFill>
                  <a:srgbClr val="FF0000"/>
                </a:solidFill>
              </a:rPr>
              <a:t>ngạc</a:t>
            </a:r>
            <a:r>
              <a:rPr lang="en-US" sz="2400" u="sng" dirty="0" smtClean="0">
                <a:solidFill>
                  <a:srgbClr val="FF0000"/>
                </a:solidFill>
              </a:rPr>
              <a:t> </a:t>
            </a:r>
            <a:r>
              <a:rPr lang="en-US" sz="2400" u="sng" dirty="0" err="1" smtClean="0">
                <a:solidFill>
                  <a:srgbClr val="FF0000"/>
                </a:solidFill>
              </a:rPr>
              <a:t>nhiên</a:t>
            </a:r>
            <a:r>
              <a:rPr lang="en-US" sz="2400" u="sng" dirty="0" smtClean="0">
                <a:solidFill>
                  <a:srgbClr val="FF0000"/>
                </a:solidFill>
              </a:rPr>
              <a:t> </a:t>
            </a:r>
            <a:r>
              <a:rPr lang="en-US" sz="2400" dirty="0" err="1" smtClean="0"/>
              <a:t>và</a:t>
            </a:r>
            <a:r>
              <a:rPr lang="en-US" sz="2400" dirty="0" smtClean="0"/>
              <a:t> </a:t>
            </a:r>
            <a:r>
              <a:rPr lang="en-US" sz="2400" u="sng" dirty="0" err="1" smtClean="0">
                <a:solidFill>
                  <a:srgbClr val="FF0000"/>
                </a:solidFill>
              </a:rPr>
              <a:t>vui</a:t>
            </a:r>
            <a:r>
              <a:rPr lang="en-US" sz="2400" u="sng" dirty="0" smtClean="0">
                <a:solidFill>
                  <a:srgbClr val="FF0000"/>
                </a:solidFill>
              </a:rPr>
              <a:t> </a:t>
            </a:r>
            <a:r>
              <a:rPr lang="en-US" sz="2400" u="sng" dirty="0" err="1" smtClean="0">
                <a:solidFill>
                  <a:srgbClr val="FF0000"/>
                </a:solidFill>
              </a:rPr>
              <a:t>mừng</a:t>
            </a:r>
            <a:r>
              <a:rPr lang="en-US" sz="2400" dirty="0" smtClean="0"/>
              <a:t>.</a:t>
            </a:r>
          </a:p>
          <a:p>
            <a:pPr marL="457200" indent="-457200" algn="just">
              <a:buAutoNum type="alphaLcParenR"/>
            </a:pP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029200" y="1923871"/>
            <a:ext cx="3886200" cy="1200329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just"/>
            <a:r>
              <a:rPr lang="en-US" sz="2400" dirty="0" smtClean="0"/>
              <a:t>- </a:t>
            </a:r>
            <a:r>
              <a:rPr lang="en-US" sz="2400" dirty="0" err="1" smtClean="0"/>
              <a:t>Trời</a:t>
            </a:r>
            <a:r>
              <a:rPr lang="en-US" sz="2400" dirty="0" smtClean="0"/>
              <a:t>, </a:t>
            </a:r>
            <a:r>
              <a:rPr lang="en-US" sz="2400" dirty="0" err="1" smtClean="0"/>
              <a:t>cậu</a:t>
            </a:r>
            <a:r>
              <a:rPr lang="en-US" sz="2400" dirty="0" smtClean="0"/>
              <a:t> </a:t>
            </a:r>
            <a:r>
              <a:rPr lang="en-US" sz="2400" dirty="0" err="1" smtClean="0"/>
              <a:t>giỏi</a:t>
            </a:r>
            <a:r>
              <a:rPr lang="en-US" sz="2400" dirty="0" smtClean="0"/>
              <a:t> </a:t>
            </a:r>
            <a:r>
              <a:rPr lang="en-US" sz="2400" dirty="0" err="1" smtClean="0"/>
              <a:t>thật</a:t>
            </a:r>
            <a:r>
              <a:rPr lang="en-US" sz="2400" dirty="0" smtClean="0"/>
              <a:t> !</a:t>
            </a:r>
          </a:p>
          <a:p>
            <a:pPr algn="just">
              <a:buFontTx/>
              <a:buChar char="-"/>
            </a:pPr>
            <a:r>
              <a:rPr lang="en-US" sz="2400" dirty="0" smtClean="0"/>
              <a:t> </a:t>
            </a:r>
            <a:r>
              <a:rPr lang="en-US" sz="2400" dirty="0" err="1" smtClean="0"/>
              <a:t>Bạn</a:t>
            </a:r>
            <a:r>
              <a:rPr lang="en-US" sz="2400" dirty="0" smtClean="0"/>
              <a:t> </a:t>
            </a:r>
            <a:r>
              <a:rPr lang="en-US" sz="2400" dirty="0" err="1" smtClean="0"/>
              <a:t>thật</a:t>
            </a:r>
            <a:r>
              <a:rPr lang="en-US" sz="2400" dirty="0" smtClean="0"/>
              <a:t> </a:t>
            </a:r>
            <a:r>
              <a:rPr lang="en-US" sz="2400" dirty="0" err="1" smtClean="0"/>
              <a:t>là</a:t>
            </a:r>
            <a:r>
              <a:rPr lang="en-US" sz="2400" dirty="0" smtClean="0"/>
              <a:t> </a:t>
            </a:r>
            <a:r>
              <a:rPr lang="en-US" sz="2400" dirty="0" err="1" smtClean="0"/>
              <a:t>tuyệt</a:t>
            </a:r>
            <a:r>
              <a:rPr lang="en-US" sz="2400" dirty="0" smtClean="0"/>
              <a:t> !</a:t>
            </a:r>
          </a:p>
          <a:p>
            <a:pPr algn="just">
              <a:buFontTx/>
              <a:buChar char="-"/>
            </a:pPr>
            <a:r>
              <a:rPr lang="en-US" sz="2400" dirty="0" smtClean="0"/>
              <a:t> </a:t>
            </a:r>
            <a:r>
              <a:rPr lang="en-US" sz="2400" dirty="0" err="1" smtClean="0"/>
              <a:t>Bạn</a:t>
            </a:r>
            <a:r>
              <a:rPr lang="en-US" sz="2400" dirty="0" smtClean="0"/>
              <a:t> </a:t>
            </a:r>
            <a:r>
              <a:rPr lang="en-US" sz="2400" dirty="0" err="1" smtClean="0"/>
              <a:t>giỏi</a:t>
            </a:r>
            <a:r>
              <a:rPr lang="en-US" sz="2400" dirty="0" smtClean="0"/>
              <a:t> </a:t>
            </a:r>
            <a:r>
              <a:rPr lang="en-US" sz="2400" dirty="0" err="1" smtClean="0"/>
              <a:t>quá</a:t>
            </a:r>
            <a:r>
              <a:rPr lang="en-US" sz="2400" dirty="0" smtClean="0"/>
              <a:t> !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029200" y="3418344"/>
            <a:ext cx="3886200" cy="2677656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just"/>
            <a:r>
              <a:rPr lang="vi-VN" sz="2400" dirty="0" smtClean="0"/>
              <a:t>-  Ôi, cậu cũng nhớ ngày sinh nhật của tớ à, thật tuyệt!</a:t>
            </a:r>
          </a:p>
          <a:p>
            <a:pPr algn="just"/>
            <a:r>
              <a:rPr lang="vi-VN" sz="2400" dirty="0" smtClean="0"/>
              <a:t>- Trời ơi, lâu quá rồi mới gặp cậu!</a:t>
            </a:r>
          </a:p>
          <a:p>
            <a:pPr algn="just"/>
            <a:r>
              <a:rPr lang="vi-VN" sz="2400" dirty="0" smtClean="0"/>
              <a:t>-  Trời, bạn làm mình cảm    động quá!</a:t>
            </a:r>
          </a:p>
          <a:p>
            <a:pPr algn="just"/>
            <a:endParaRPr lang="en-US" sz="2400" dirty="0"/>
          </a:p>
        </p:txBody>
      </p:sp>
      <p:sp>
        <p:nvSpPr>
          <p:cNvPr id="16" name="TextBox 15"/>
          <p:cNvSpPr txBox="1"/>
          <p:nvPr/>
        </p:nvSpPr>
        <p:spPr>
          <a:xfrm>
            <a:off x="1938692" y="304800"/>
            <a:ext cx="4690708" cy="52322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: 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CÂU CẢM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12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2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12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9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4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6" grpId="0"/>
      <p:bldP spid="9" grpId="0" animBg="1"/>
      <p:bldP spid="11" grpId="0" animBg="1"/>
      <p:bldP spid="12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609600" y="1838980"/>
            <a:ext cx="7772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u="sng" dirty="0" err="1" smtClean="0"/>
              <a:t>Bài</a:t>
            </a:r>
            <a:r>
              <a:rPr lang="en-US" sz="2800" b="1" u="sng" dirty="0" smtClean="0"/>
              <a:t> 3</a:t>
            </a:r>
            <a:r>
              <a:rPr lang="en-US" sz="2800" b="1" dirty="0" smtClean="0"/>
              <a:t>: </a:t>
            </a:r>
            <a:r>
              <a:rPr lang="en-US" sz="2800" b="1" dirty="0" err="1" smtClean="0"/>
              <a:t>Những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câu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cảm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sau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đây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bộc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lộ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cảm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xúc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gì</a:t>
            </a:r>
            <a:r>
              <a:rPr lang="en-US" sz="2800" b="1" dirty="0" smtClean="0"/>
              <a:t>?</a:t>
            </a:r>
            <a:endParaRPr lang="en-US" sz="28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990600" y="2501205"/>
            <a:ext cx="502920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lphaLcParenR"/>
            </a:pPr>
            <a:r>
              <a:rPr lang="en-US" sz="2800" dirty="0" err="1" smtClean="0"/>
              <a:t>Ôi</a:t>
            </a:r>
            <a:r>
              <a:rPr lang="en-US" sz="2800" dirty="0" smtClean="0"/>
              <a:t>, </a:t>
            </a:r>
            <a:r>
              <a:rPr lang="en-US" sz="2800" dirty="0" err="1" smtClean="0"/>
              <a:t>bạn</a:t>
            </a:r>
            <a:r>
              <a:rPr lang="en-US" sz="2800" dirty="0" smtClean="0"/>
              <a:t> Nam </a:t>
            </a:r>
            <a:r>
              <a:rPr lang="en-US" sz="2800" dirty="0" err="1" smtClean="0"/>
              <a:t>đến</a:t>
            </a:r>
            <a:r>
              <a:rPr lang="en-US" sz="2800" dirty="0" smtClean="0"/>
              <a:t> </a:t>
            </a:r>
            <a:r>
              <a:rPr lang="en-US" sz="2800" dirty="0" err="1" smtClean="0"/>
              <a:t>kìa</a:t>
            </a:r>
            <a:r>
              <a:rPr lang="en-US" sz="2800" dirty="0" smtClean="0"/>
              <a:t>!</a:t>
            </a:r>
          </a:p>
          <a:p>
            <a:pPr marL="342900" indent="-342900"/>
            <a:endParaRPr lang="en-US" sz="2800" dirty="0" smtClean="0"/>
          </a:p>
          <a:p>
            <a:pPr marL="342900" indent="-342900">
              <a:buAutoNum type="alphaLcParenR"/>
            </a:pPr>
            <a:r>
              <a:rPr lang="en-US" sz="2800" dirty="0" smtClean="0"/>
              <a:t>Ồ, </a:t>
            </a:r>
            <a:r>
              <a:rPr lang="en-US" sz="2800" dirty="0" err="1" smtClean="0"/>
              <a:t>bạn</a:t>
            </a:r>
            <a:r>
              <a:rPr lang="en-US" sz="2800" dirty="0" smtClean="0"/>
              <a:t> Nam </a:t>
            </a:r>
            <a:r>
              <a:rPr lang="en-US" sz="2800" dirty="0" err="1" smtClean="0"/>
              <a:t>thông</a:t>
            </a:r>
            <a:r>
              <a:rPr lang="en-US" sz="2800" dirty="0" smtClean="0"/>
              <a:t> minh </a:t>
            </a:r>
            <a:r>
              <a:rPr lang="en-US" sz="2800" dirty="0" err="1" smtClean="0"/>
              <a:t>quá</a:t>
            </a:r>
            <a:r>
              <a:rPr lang="en-US" sz="2800" dirty="0" smtClean="0"/>
              <a:t>!</a:t>
            </a:r>
          </a:p>
          <a:p>
            <a:pPr marL="342900" indent="-342900"/>
            <a:endParaRPr lang="en-US" sz="2800" dirty="0" smtClean="0"/>
          </a:p>
          <a:p>
            <a:pPr marL="342900" indent="-342900">
              <a:buAutoNum type="alphaLcParenR"/>
            </a:pPr>
            <a:r>
              <a:rPr lang="en-US" sz="2800" dirty="0" err="1" smtClean="0"/>
              <a:t>Trời</a:t>
            </a:r>
            <a:r>
              <a:rPr lang="en-US" sz="2800" dirty="0" smtClean="0"/>
              <a:t>, </a:t>
            </a:r>
            <a:r>
              <a:rPr lang="en-US" sz="2800" dirty="0" err="1" smtClean="0"/>
              <a:t>thật</a:t>
            </a:r>
            <a:r>
              <a:rPr lang="en-US" sz="2800" dirty="0" smtClean="0"/>
              <a:t> </a:t>
            </a:r>
            <a:r>
              <a:rPr lang="en-US" sz="2800" dirty="0" err="1" smtClean="0"/>
              <a:t>là</a:t>
            </a:r>
            <a:r>
              <a:rPr lang="en-US" sz="2800" dirty="0" smtClean="0"/>
              <a:t> </a:t>
            </a:r>
            <a:r>
              <a:rPr lang="en-US" sz="2800" dirty="0" err="1" smtClean="0"/>
              <a:t>kinh</a:t>
            </a:r>
            <a:r>
              <a:rPr lang="en-US" sz="2800" dirty="0" smtClean="0"/>
              <a:t> </a:t>
            </a:r>
            <a:r>
              <a:rPr lang="en-US" sz="2800" dirty="0" err="1" smtClean="0"/>
              <a:t>khủng</a:t>
            </a:r>
            <a:r>
              <a:rPr lang="en-US" sz="2800" dirty="0" smtClean="0"/>
              <a:t>!</a:t>
            </a:r>
            <a:endParaRPr lang="en-US" sz="2800" dirty="0"/>
          </a:p>
        </p:txBody>
      </p:sp>
      <p:sp>
        <p:nvSpPr>
          <p:cNvPr id="9" name="TextBox 8"/>
          <p:cNvSpPr txBox="1"/>
          <p:nvPr/>
        </p:nvSpPr>
        <p:spPr>
          <a:xfrm>
            <a:off x="1938692" y="381000"/>
            <a:ext cx="4690708" cy="52322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: 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CÂU CẢM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1219200" y="3733800"/>
            <a:ext cx="4343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FF0000"/>
                </a:solidFill>
              </a:rPr>
              <a:t>(</a:t>
            </a:r>
            <a:r>
              <a:rPr lang="en-US" sz="2800" dirty="0" err="1" smtClean="0">
                <a:solidFill>
                  <a:srgbClr val="FF0000"/>
                </a:solidFill>
              </a:rPr>
              <a:t>Bộc</a:t>
            </a:r>
            <a:r>
              <a:rPr lang="en-US" sz="2800" dirty="0" smtClean="0">
                <a:solidFill>
                  <a:srgbClr val="FF0000"/>
                </a:solidFill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</a:rPr>
              <a:t>lộ</a:t>
            </a:r>
            <a:r>
              <a:rPr lang="en-US" sz="2800" dirty="0" smtClean="0">
                <a:solidFill>
                  <a:srgbClr val="FF0000"/>
                </a:solidFill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</a:rPr>
              <a:t>cảm</a:t>
            </a:r>
            <a:r>
              <a:rPr lang="en-US" sz="2800" dirty="0" smtClean="0">
                <a:solidFill>
                  <a:srgbClr val="FF0000"/>
                </a:solidFill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</a:rPr>
              <a:t>xúc</a:t>
            </a:r>
            <a:r>
              <a:rPr lang="en-US" sz="2800" dirty="0" smtClean="0">
                <a:solidFill>
                  <a:srgbClr val="FF0000"/>
                </a:solidFill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</a:rPr>
              <a:t>mừng</a:t>
            </a:r>
            <a:r>
              <a:rPr lang="en-US" sz="2800" dirty="0" smtClean="0">
                <a:solidFill>
                  <a:srgbClr val="FF0000"/>
                </a:solidFill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</a:rPr>
              <a:t>rỡ</a:t>
            </a:r>
            <a:r>
              <a:rPr lang="en-US" sz="2800" dirty="0" smtClean="0">
                <a:solidFill>
                  <a:srgbClr val="FF0000"/>
                </a:solidFill>
              </a:rPr>
              <a:t>)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1219200" y="2971800"/>
            <a:ext cx="4724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FF0000"/>
                </a:solidFill>
              </a:rPr>
              <a:t>(</a:t>
            </a:r>
            <a:r>
              <a:rPr lang="en-US" sz="2800" dirty="0" err="1" smtClean="0">
                <a:solidFill>
                  <a:srgbClr val="FF0000"/>
                </a:solidFill>
              </a:rPr>
              <a:t>Bộc</a:t>
            </a:r>
            <a:r>
              <a:rPr lang="en-US" sz="2800" dirty="0" smtClean="0">
                <a:solidFill>
                  <a:srgbClr val="FF0000"/>
                </a:solidFill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</a:rPr>
              <a:t>lộ</a:t>
            </a:r>
            <a:r>
              <a:rPr lang="en-US" sz="2800" dirty="0" smtClean="0">
                <a:solidFill>
                  <a:srgbClr val="FF0000"/>
                </a:solidFill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</a:rPr>
              <a:t>cảm</a:t>
            </a:r>
            <a:r>
              <a:rPr lang="en-US" sz="2800" dirty="0" smtClean="0">
                <a:solidFill>
                  <a:srgbClr val="FF0000"/>
                </a:solidFill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</a:rPr>
              <a:t>xúc</a:t>
            </a:r>
            <a:r>
              <a:rPr lang="en-US" sz="2800" dirty="0" smtClean="0">
                <a:solidFill>
                  <a:srgbClr val="FF0000"/>
                </a:solidFill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</a:rPr>
              <a:t>thán</a:t>
            </a:r>
            <a:r>
              <a:rPr lang="en-US" sz="2800" dirty="0" smtClean="0">
                <a:solidFill>
                  <a:srgbClr val="FF0000"/>
                </a:solidFill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</a:rPr>
              <a:t>phục</a:t>
            </a:r>
            <a:r>
              <a:rPr lang="en-US" sz="2800" dirty="0" smtClean="0">
                <a:solidFill>
                  <a:srgbClr val="FF0000"/>
                </a:solidFill>
              </a:rPr>
              <a:t>)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1219200" y="4648200"/>
            <a:ext cx="3886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FF0000"/>
                </a:solidFill>
              </a:rPr>
              <a:t>(</a:t>
            </a:r>
            <a:r>
              <a:rPr lang="en-US" sz="2800" dirty="0" err="1" smtClean="0">
                <a:solidFill>
                  <a:srgbClr val="FF0000"/>
                </a:solidFill>
              </a:rPr>
              <a:t>Bộc</a:t>
            </a:r>
            <a:r>
              <a:rPr lang="en-US" sz="2800" dirty="0" smtClean="0">
                <a:solidFill>
                  <a:srgbClr val="FF0000"/>
                </a:solidFill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</a:rPr>
              <a:t>lộ</a:t>
            </a:r>
            <a:r>
              <a:rPr lang="en-US" sz="2800" dirty="0" smtClean="0">
                <a:solidFill>
                  <a:srgbClr val="FF0000"/>
                </a:solidFill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</a:rPr>
              <a:t>cảm</a:t>
            </a:r>
            <a:r>
              <a:rPr lang="en-US" sz="2800" dirty="0" smtClean="0">
                <a:solidFill>
                  <a:srgbClr val="FF0000"/>
                </a:solidFill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</a:rPr>
              <a:t>xúc</a:t>
            </a:r>
            <a:r>
              <a:rPr lang="en-US" sz="2800" dirty="0" smtClean="0">
                <a:solidFill>
                  <a:srgbClr val="FF0000"/>
                </a:solidFill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</a:rPr>
              <a:t>ghê</a:t>
            </a:r>
            <a:r>
              <a:rPr lang="en-US" sz="2800" dirty="0" smtClean="0">
                <a:solidFill>
                  <a:srgbClr val="FF0000"/>
                </a:solidFill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</a:rPr>
              <a:t>sợ</a:t>
            </a:r>
            <a:r>
              <a:rPr lang="en-US" sz="2800" dirty="0" smtClean="0">
                <a:solidFill>
                  <a:srgbClr val="FF0000"/>
                </a:solidFill>
              </a:rPr>
              <a:t>)</a:t>
            </a:r>
            <a:endParaRPr lang="en-US" sz="28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7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2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18" grpId="0"/>
      <p:bldP spid="19" grpId="0"/>
      <p:bldP spid="20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1" descr="bckgrnd041a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838200"/>
            <a:ext cx="9144000" cy="6019800"/>
          </a:xfrm>
          <a:prstGeom prst="rect">
            <a:avLst/>
          </a:prstGeom>
          <a:noFill/>
        </p:spPr>
      </p:pic>
      <p:sp>
        <p:nvSpPr>
          <p:cNvPr id="5" name="AutoShape 12"/>
          <p:cNvSpPr>
            <a:spLocks noChangeArrowheads="1"/>
          </p:cNvSpPr>
          <p:nvPr/>
        </p:nvSpPr>
        <p:spPr bwMode="auto">
          <a:xfrm rot="15342314">
            <a:off x="2682355" y="1033452"/>
            <a:ext cx="2057954" cy="2731919"/>
          </a:xfrm>
          <a:prstGeom prst="cloudCallout">
            <a:avLst>
              <a:gd name="adj1" fmla="val -81727"/>
              <a:gd name="adj2" fmla="val 161120"/>
            </a:avLst>
          </a:prstGeom>
          <a:solidFill>
            <a:srgbClr val="92D05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vert="eaVert"/>
          <a:lstStyle/>
          <a:p>
            <a:pPr algn="ctr"/>
            <a:r>
              <a:rPr lang="en-US" sz="2400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Thảo</a:t>
            </a:r>
            <a:r>
              <a:rPr lang="en-US" sz="24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luận</a:t>
            </a:r>
            <a:r>
              <a:rPr lang="en-US" sz="24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nhóm</a:t>
            </a:r>
            <a:endParaRPr lang="en-US" sz="2400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AutoShape 14"/>
          <p:cNvSpPr>
            <a:spLocks noChangeArrowheads="1"/>
          </p:cNvSpPr>
          <p:nvPr/>
        </p:nvSpPr>
        <p:spPr bwMode="auto">
          <a:xfrm>
            <a:off x="2895600" y="2590800"/>
            <a:ext cx="2895600" cy="2438400"/>
          </a:xfrm>
          <a:prstGeom prst="wedgeEllipseCallout">
            <a:avLst>
              <a:gd name="adj1" fmla="val 90991"/>
              <a:gd name="adj2" fmla="val -60894"/>
            </a:avLst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/>
            <a:r>
              <a:rPr lang="en-US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Đóng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vai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cảm</a:t>
            </a:r>
            <a:endParaRPr lang="en-US" sz="2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938692" y="152400"/>
            <a:ext cx="4690708" cy="52322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: 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CÂU CẢM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5" grpId="1" animBg="1"/>
      <p:bldP spid="6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hỗ dành sẵn cho Nội dung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000" dirty="0" smtClean="0">
                <a:solidFill>
                  <a:srgbClr val="C00000"/>
                </a:solidFill>
              </a:rPr>
              <a:t>    CỦNG CỐ- DẶN DÒ</a:t>
            </a:r>
            <a:endParaRPr lang="en-US" sz="40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78378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hỗ dành sẵn cho Nội dung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 smtClean="0">
                <a:solidFill>
                  <a:srgbClr val="C00000"/>
                </a:solidFill>
              </a:rPr>
              <a:t>CHÚC CÁC THẦY CÔ MẠNH KHỎE</a:t>
            </a:r>
            <a:endParaRPr lang="en-US" sz="36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015518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819400" y="685800"/>
            <a:ext cx="333873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KIỂM TRA BÀI CŨ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81000" y="1457980"/>
            <a:ext cx="8610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kể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tên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đồ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dùng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cần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chuyến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du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lịch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5" name="Text Box 9"/>
          <p:cNvSpPr txBox="1">
            <a:spLocks noChangeArrowheads="1"/>
          </p:cNvSpPr>
          <p:nvPr/>
        </p:nvSpPr>
        <p:spPr bwMode="auto">
          <a:xfrm>
            <a:off x="685800" y="2209800"/>
            <a:ext cx="8001000" cy="1384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</a:rPr>
              <a:t>Va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</a:rPr>
              <a:t>li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</a:rPr>
              <a:t>, </a:t>
            </a:r>
            <a:r>
              <a:rPr lang="en-US" sz="2800" dirty="0" err="1" smtClean="0">
                <a:solidFill>
                  <a:schemeClr val="tx2"/>
                </a:solidFill>
                <a:latin typeface="Times New Roman" pitchFamily="18" charset="0"/>
              </a:rPr>
              <a:t>lều</a:t>
            </a:r>
            <a:r>
              <a:rPr lang="en-US" sz="2800" dirty="0" smtClean="0">
                <a:solidFill>
                  <a:schemeClr val="tx2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</a:rPr>
              <a:t>trại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</a:rPr>
              <a:t>,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</a:rPr>
              <a:t>giày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</a:rPr>
              <a:t>thể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</a:rPr>
              <a:t>thao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</a:rPr>
              <a:t>,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</a:rPr>
              <a:t>mũ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</a:rPr>
              <a:t>,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</a:rPr>
              <a:t>quần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</a:rPr>
              <a:t>áo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</a:rPr>
              <a:t>thể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</a:rPr>
              <a:t>thao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</a:rPr>
              <a:t>,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</a:rPr>
              <a:t>cần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</a:rPr>
              <a:t>câu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</a:rPr>
              <a:t>,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</a:rPr>
              <a:t>dụng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</a:rPr>
              <a:t>cụ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</a:rPr>
              <a:t>thể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</a:rPr>
              <a:t>thao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</a:rPr>
              <a:t>,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</a:rPr>
              <a:t>thiết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</a:rPr>
              <a:t>bị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</a:rPr>
              <a:t>nghe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</a:rPr>
              <a:t>nhạc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</a:rPr>
              <a:t>,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</a:rPr>
              <a:t>điện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</a:rPr>
              <a:t>thoại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</a:rPr>
              <a:t>,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</a:rPr>
              <a:t>đồ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</a:rPr>
              <a:t>ăn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</a:rPr>
              <a:t>,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</a:rPr>
              <a:t>nước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</a:rPr>
              <a:t> 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</a:rPr>
              <a:t>uống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</a:rPr>
              <a:t>,……</a:t>
            </a:r>
          </a:p>
        </p:txBody>
      </p:sp>
      <p:sp>
        <p:nvSpPr>
          <p:cNvPr id="7" name="Text Box 72"/>
          <p:cNvSpPr txBox="1">
            <a:spLocks noChangeArrowheads="1"/>
          </p:cNvSpPr>
          <p:nvPr/>
        </p:nvSpPr>
        <p:spPr bwMode="auto">
          <a:xfrm>
            <a:off x="304800" y="3770293"/>
            <a:ext cx="8763000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Nêu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đức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cần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thiết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tham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gia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thám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hiểm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9" name="Text Box 76"/>
          <p:cNvSpPr txBox="1">
            <a:spLocks noChangeArrowheads="1"/>
          </p:cNvSpPr>
          <p:nvPr/>
        </p:nvSpPr>
        <p:spPr bwMode="auto">
          <a:xfrm>
            <a:off x="457200" y="4876800"/>
            <a:ext cx="8534400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2800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</a:rPr>
              <a:t>- </a:t>
            </a:r>
            <a:r>
              <a:rPr lang="en-US" sz="2800" dirty="0" err="1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</a:rPr>
              <a:t>Kiên</a:t>
            </a:r>
            <a:r>
              <a:rPr lang="en-US" sz="2800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</a:rPr>
              <a:t>trì</a:t>
            </a:r>
            <a:r>
              <a:rPr lang="en-US" sz="2800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</a:rPr>
              <a:t>, </a:t>
            </a:r>
            <a:r>
              <a:rPr lang="en-US" sz="2800" dirty="0" err="1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</a:rPr>
              <a:t>dũng</a:t>
            </a:r>
            <a:r>
              <a:rPr lang="en-US" sz="2800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</a:rPr>
              <a:t>cảm</a:t>
            </a:r>
            <a:r>
              <a:rPr lang="en-US" sz="2800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</a:rPr>
              <a:t>, can </a:t>
            </a:r>
            <a:r>
              <a:rPr lang="en-US" sz="2800" dirty="0" err="1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</a:rPr>
              <a:t>đảm</a:t>
            </a:r>
            <a:r>
              <a:rPr lang="en-US" sz="2800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</a:rPr>
              <a:t>, </a:t>
            </a:r>
            <a:r>
              <a:rPr lang="en-US" sz="2800" dirty="0" err="1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</a:rPr>
              <a:t>táo</a:t>
            </a:r>
            <a:r>
              <a:rPr lang="en-US" sz="2800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</a:rPr>
              <a:t>bạo</a:t>
            </a:r>
            <a:r>
              <a:rPr lang="en-US" sz="2800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</a:rPr>
              <a:t>, </a:t>
            </a:r>
            <a:r>
              <a:rPr lang="en-US" sz="2800" dirty="0" err="1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</a:rPr>
              <a:t>bền</a:t>
            </a:r>
            <a:r>
              <a:rPr lang="en-US" sz="2800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</a:rPr>
              <a:t>gan</a:t>
            </a:r>
            <a:r>
              <a:rPr lang="en-US" sz="2800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</a:rPr>
              <a:t>, </a:t>
            </a:r>
            <a:r>
              <a:rPr lang="en-US" sz="2800" dirty="0" err="1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</a:rPr>
              <a:t>bền</a:t>
            </a:r>
            <a:r>
              <a:rPr lang="en-US" sz="2800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</a:rPr>
              <a:t>chí</a:t>
            </a:r>
            <a:r>
              <a:rPr lang="en-US" sz="2800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</a:rPr>
              <a:t>, </a:t>
            </a:r>
            <a:r>
              <a:rPr lang="en-US" sz="2800" dirty="0" err="1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</a:rPr>
              <a:t>thông</a:t>
            </a:r>
            <a:r>
              <a:rPr lang="en-US" sz="2800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</a:rPr>
              <a:t> minh, </a:t>
            </a:r>
            <a:r>
              <a:rPr lang="en-US" sz="2800" dirty="0" err="1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</a:rPr>
              <a:t>hiếu</a:t>
            </a:r>
            <a:r>
              <a:rPr lang="en-US" sz="2800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</a:rPr>
              <a:t>kì</a:t>
            </a:r>
            <a:r>
              <a:rPr lang="en-US" sz="2800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</a:rPr>
              <a:t>, </a:t>
            </a:r>
            <a:r>
              <a:rPr lang="en-US" sz="2800" dirty="0" err="1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</a:rPr>
              <a:t>thích</a:t>
            </a:r>
            <a:r>
              <a:rPr lang="en-US" sz="2800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</a:rPr>
              <a:t>khám</a:t>
            </a:r>
            <a:r>
              <a:rPr lang="en-US" sz="2800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</a:rPr>
              <a:t>phá</a:t>
            </a:r>
            <a:r>
              <a:rPr lang="en-US" sz="2800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</a:rPr>
              <a:t>,....</a:t>
            </a:r>
          </a:p>
        </p:txBody>
      </p:sp>
      <p:pic>
        <p:nvPicPr>
          <p:cNvPr id="1026" name="Picture 2" descr="C:\Users\ASUS\Documents\hinhf neenf pp\56679545_p.gif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09600" y="5943600"/>
            <a:ext cx="7848600" cy="762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  <p:bldP spid="7" grpId="0"/>
      <p:bldP spid="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286000" y="3352800"/>
            <a:ext cx="4191000" cy="1143000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Wave1">
              <a:avLst>
                <a:gd name="adj1" fmla="val 12500"/>
                <a:gd name="adj2" fmla="val -434"/>
              </a:avLst>
            </a:prstTxWarp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cap="none" spc="0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CÂU CẢM</a:t>
            </a:r>
            <a:endParaRPr lang="en-US" sz="5400" b="1" cap="none" spc="0" dirty="0">
              <a:ln w="11430"/>
              <a:solidFill>
                <a:srgbClr val="FF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514600" y="2082225"/>
            <a:ext cx="410195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LUYỆN TỪ VÀ CÂU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81000" y="1853625"/>
            <a:ext cx="227017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I.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xét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 Box 8"/>
          <p:cNvSpPr txBox="1">
            <a:spLocks noChangeArrowheads="1"/>
          </p:cNvSpPr>
          <p:nvPr/>
        </p:nvSpPr>
        <p:spPr bwMode="auto">
          <a:xfrm>
            <a:off x="609600" y="2524780"/>
            <a:ext cx="8001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en-US" sz="2800" dirty="0">
                <a:solidFill>
                  <a:srgbClr val="990099"/>
                </a:solidFill>
                <a:latin typeface="Times New Roman" pitchFamily="18" charset="0"/>
              </a:rPr>
              <a:t>1. </a:t>
            </a:r>
            <a:r>
              <a:rPr lang="en-US" sz="2800" dirty="0" err="1">
                <a:solidFill>
                  <a:srgbClr val="990099"/>
                </a:solidFill>
                <a:latin typeface="Times New Roman" pitchFamily="18" charset="0"/>
              </a:rPr>
              <a:t>Những</a:t>
            </a:r>
            <a:r>
              <a:rPr lang="en-US" sz="2800" dirty="0">
                <a:solidFill>
                  <a:srgbClr val="990099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990099"/>
                </a:solidFill>
                <a:latin typeface="Times New Roman" pitchFamily="18" charset="0"/>
              </a:rPr>
              <a:t>câu</a:t>
            </a:r>
            <a:r>
              <a:rPr lang="en-US" sz="2800" dirty="0">
                <a:solidFill>
                  <a:srgbClr val="990099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990099"/>
                </a:solidFill>
                <a:latin typeface="Times New Roman" pitchFamily="18" charset="0"/>
              </a:rPr>
              <a:t>sau</a:t>
            </a:r>
            <a:r>
              <a:rPr lang="en-US" sz="2800" dirty="0">
                <a:solidFill>
                  <a:srgbClr val="990099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990099"/>
                </a:solidFill>
                <a:latin typeface="Times New Roman" pitchFamily="18" charset="0"/>
              </a:rPr>
              <a:t>dùng</a:t>
            </a:r>
            <a:r>
              <a:rPr lang="en-US" sz="2800" dirty="0">
                <a:solidFill>
                  <a:srgbClr val="990099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990099"/>
                </a:solidFill>
                <a:latin typeface="Times New Roman" pitchFamily="18" charset="0"/>
              </a:rPr>
              <a:t>để</a:t>
            </a:r>
            <a:r>
              <a:rPr lang="en-US" sz="2800" dirty="0">
                <a:solidFill>
                  <a:srgbClr val="990099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990099"/>
                </a:solidFill>
                <a:latin typeface="Times New Roman" pitchFamily="18" charset="0"/>
              </a:rPr>
              <a:t>làm</a:t>
            </a:r>
            <a:r>
              <a:rPr lang="en-US" sz="2800" dirty="0">
                <a:solidFill>
                  <a:srgbClr val="990099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990099"/>
                </a:solidFill>
                <a:latin typeface="Times New Roman" pitchFamily="18" charset="0"/>
              </a:rPr>
              <a:t>gì</a:t>
            </a:r>
            <a:r>
              <a:rPr lang="en-US" sz="2800" dirty="0">
                <a:solidFill>
                  <a:srgbClr val="990099"/>
                </a:solidFill>
                <a:latin typeface="Times New Roman" pitchFamily="18" charset="0"/>
              </a:rPr>
              <a:t> ?</a:t>
            </a:r>
          </a:p>
        </p:txBody>
      </p:sp>
      <p:sp>
        <p:nvSpPr>
          <p:cNvPr id="6" name="Text Box 9"/>
          <p:cNvSpPr txBox="1">
            <a:spLocks noChangeArrowheads="1"/>
          </p:cNvSpPr>
          <p:nvPr/>
        </p:nvSpPr>
        <p:spPr bwMode="auto">
          <a:xfrm>
            <a:off x="-152400" y="3210580"/>
            <a:ext cx="8382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vl="2">
              <a:spcBef>
                <a:spcPct val="50000"/>
              </a:spcBef>
              <a:buFontTx/>
              <a:buChar char="-"/>
            </a:pPr>
            <a:r>
              <a:rPr lang="en-US" sz="2800" dirty="0" smtClean="0">
                <a:latin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</a:rPr>
              <a:t>Chà</a:t>
            </a:r>
            <a:r>
              <a:rPr lang="en-US" sz="2800" dirty="0">
                <a:latin typeface="Times New Roman" pitchFamily="18" charset="0"/>
              </a:rPr>
              <a:t>, con </a:t>
            </a:r>
            <a:r>
              <a:rPr lang="en-US" sz="2800" dirty="0" err="1">
                <a:latin typeface="Times New Roman" pitchFamily="18" charset="0"/>
              </a:rPr>
              <a:t>mèo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có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bộ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lông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mới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đẹp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làm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sao</a:t>
            </a:r>
            <a:r>
              <a:rPr lang="en-US" sz="2800" dirty="0">
                <a:latin typeface="Times New Roman" pitchFamily="18" charset="0"/>
              </a:rPr>
              <a:t> !</a:t>
            </a:r>
          </a:p>
        </p:txBody>
      </p:sp>
      <p:sp>
        <p:nvSpPr>
          <p:cNvPr id="7" name="Text Box 11"/>
          <p:cNvSpPr txBox="1">
            <a:spLocks noChangeArrowheads="1"/>
          </p:cNvSpPr>
          <p:nvPr/>
        </p:nvSpPr>
        <p:spPr bwMode="auto">
          <a:xfrm>
            <a:off x="-152400" y="3820180"/>
            <a:ext cx="58674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lvl="2">
              <a:spcBef>
                <a:spcPct val="50000"/>
              </a:spcBef>
              <a:buFontTx/>
              <a:buChar char="-"/>
            </a:pPr>
            <a:r>
              <a:rPr lang="en-US" sz="2800" dirty="0" smtClean="0">
                <a:latin typeface="Times New Roman" pitchFamily="18" charset="0"/>
              </a:rPr>
              <a:t> A </a:t>
            </a:r>
            <a:r>
              <a:rPr lang="en-US" sz="2800" dirty="0">
                <a:latin typeface="Times New Roman" pitchFamily="18" charset="0"/>
              </a:rPr>
              <a:t>! Con </a:t>
            </a:r>
            <a:r>
              <a:rPr lang="en-US" sz="2800" dirty="0" err="1">
                <a:latin typeface="Times New Roman" pitchFamily="18" charset="0"/>
              </a:rPr>
              <a:t>mèo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này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khôn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thật</a:t>
            </a:r>
            <a:r>
              <a:rPr lang="en-US" sz="2800" dirty="0">
                <a:latin typeface="Times New Roman" pitchFamily="18" charset="0"/>
              </a:rPr>
              <a:t> !    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961721" y="695980"/>
            <a:ext cx="4600940" cy="52322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CÂU CẢM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wipe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9807" name="Group 111"/>
          <p:cNvGraphicFramePr>
            <a:graphicFrameLocks noGrp="1"/>
          </p:cNvGraphicFramePr>
          <p:nvPr/>
        </p:nvGraphicFramePr>
        <p:xfrm>
          <a:off x="1066800" y="1549400"/>
          <a:ext cx="7772400" cy="2184400"/>
        </p:xfrm>
        <a:graphic>
          <a:graphicData uri="http://schemas.openxmlformats.org/drawingml/2006/table">
            <a:tbl>
              <a:tblPr/>
              <a:tblGrid>
                <a:gridCol w="4495800"/>
                <a:gridCol w="3276600"/>
              </a:tblGrid>
              <a:tr h="1193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a) </a:t>
                      </a:r>
                      <a:r>
                        <a:rPr kumimoji="0" lang="en-US" sz="2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Chà</a:t>
                      </a: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</a:t>
                      </a: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con </a:t>
                      </a:r>
                      <a:r>
                        <a:rPr kumimoji="0" lang="en-US" sz="2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mèo</a:t>
                      </a: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có</a:t>
                      </a: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bộ</a:t>
                      </a: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lông</a:t>
                      </a: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mới</a:t>
                      </a: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đẹp</a:t>
                      </a: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làm</a:t>
                      </a: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sao</a:t>
                      </a: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!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90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b) A! Con </a:t>
                      </a:r>
                      <a:r>
                        <a:rPr kumimoji="0" lang="en-US" sz="2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mèo</a:t>
                      </a: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này</a:t>
                      </a: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khôn</a:t>
                      </a: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thật</a:t>
                      </a: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!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9777" name="Text Box 81"/>
          <p:cNvSpPr txBox="1">
            <a:spLocks noChangeArrowheads="1"/>
          </p:cNvSpPr>
          <p:nvPr/>
        </p:nvSpPr>
        <p:spPr bwMode="auto">
          <a:xfrm>
            <a:off x="5638800" y="1676400"/>
            <a:ext cx="3276600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 err="1">
                <a:latin typeface="Times New Roman" pitchFamily="18" charset="0"/>
              </a:rPr>
              <a:t>Thể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hiện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cảm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</a:rPr>
              <a:t>xúc</a:t>
            </a:r>
            <a:r>
              <a:rPr lang="en-US" sz="2800" dirty="0" smtClean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ngạc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</a:rPr>
              <a:t>nhiên,vui</a:t>
            </a:r>
            <a:r>
              <a:rPr lang="en-US" sz="2800" dirty="0" smtClean="0">
                <a:latin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</a:rPr>
              <a:t>mừng</a:t>
            </a:r>
            <a:r>
              <a:rPr lang="en-US" sz="2800" dirty="0" smtClean="0">
                <a:latin typeface="Times New Roman" pitchFamily="18" charset="0"/>
              </a:rPr>
              <a:t>.  </a:t>
            </a:r>
            <a:endParaRPr lang="en-US" sz="2800" dirty="0">
              <a:latin typeface="Times New Roman" pitchFamily="18" charset="0"/>
            </a:endParaRPr>
          </a:p>
        </p:txBody>
      </p:sp>
      <p:sp>
        <p:nvSpPr>
          <p:cNvPr id="29785" name="Text Box 89"/>
          <p:cNvSpPr txBox="1">
            <a:spLocks noChangeArrowheads="1"/>
          </p:cNvSpPr>
          <p:nvPr/>
        </p:nvSpPr>
        <p:spPr bwMode="auto">
          <a:xfrm>
            <a:off x="5638800" y="2703493"/>
            <a:ext cx="2743200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hangingPunct="1">
              <a:spcBef>
                <a:spcPct val="20000"/>
              </a:spcBef>
            </a:pPr>
            <a:r>
              <a:rPr lang="en-US" sz="2800" dirty="0" err="1">
                <a:latin typeface="Times New Roman" pitchFamily="18" charset="0"/>
              </a:rPr>
              <a:t>Thể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hiện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</a:rPr>
              <a:t>cảm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</a:rPr>
              <a:t>xúc</a:t>
            </a:r>
            <a:r>
              <a:rPr lang="en-US" sz="2800" dirty="0" smtClean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thán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phục</a:t>
            </a:r>
            <a:r>
              <a:rPr lang="en-US" sz="2800" dirty="0">
                <a:latin typeface="Times New Roman" pitchFamily="18" charset="0"/>
              </a:rPr>
              <a:t> </a:t>
            </a:r>
          </a:p>
        </p:txBody>
      </p:sp>
      <p:sp>
        <p:nvSpPr>
          <p:cNvPr id="8208" name="Text Box 91"/>
          <p:cNvSpPr txBox="1">
            <a:spLocks noChangeArrowheads="1"/>
          </p:cNvSpPr>
          <p:nvPr/>
        </p:nvSpPr>
        <p:spPr bwMode="auto">
          <a:xfrm>
            <a:off x="838200" y="772180"/>
            <a:ext cx="52578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>
                <a:solidFill>
                  <a:srgbClr val="990099"/>
                </a:solidFill>
                <a:latin typeface="Times New Roman" pitchFamily="18" charset="0"/>
              </a:rPr>
              <a:t>1. </a:t>
            </a:r>
            <a:r>
              <a:rPr lang="en-US" sz="2800" dirty="0" err="1">
                <a:solidFill>
                  <a:srgbClr val="990099"/>
                </a:solidFill>
                <a:latin typeface="Times New Roman" pitchFamily="18" charset="0"/>
              </a:rPr>
              <a:t>Những</a:t>
            </a:r>
            <a:r>
              <a:rPr lang="en-US" sz="2800" dirty="0">
                <a:solidFill>
                  <a:srgbClr val="990099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990099"/>
                </a:solidFill>
                <a:latin typeface="Times New Roman" pitchFamily="18" charset="0"/>
              </a:rPr>
              <a:t>câu</a:t>
            </a:r>
            <a:r>
              <a:rPr lang="en-US" sz="2800" dirty="0">
                <a:solidFill>
                  <a:srgbClr val="990099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990099"/>
                </a:solidFill>
                <a:latin typeface="Times New Roman" pitchFamily="18" charset="0"/>
              </a:rPr>
              <a:t>sau</a:t>
            </a:r>
            <a:r>
              <a:rPr lang="en-US" sz="2800" dirty="0">
                <a:solidFill>
                  <a:srgbClr val="990099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990099"/>
                </a:solidFill>
                <a:latin typeface="Times New Roman" pitchFamily="18" charset="0"/>
              </a:rPr>
              <a:t>dùng</a:t>
            </a:r>
            <a:r>
              <a:rPr lang="en-US" sz="2800" dirty="0">
                <a:solidFill>
                  <a:srgbClr val="990099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990099"/>
                </a:solidFill>
                <a:latin typeface="Times New Roman" pitchFamily="18" charset="0"/>
              </a:rPr>
              <a:t>để</a:t>
            </a:r>
            <a:r>
              <a:rPr lang="en-US" sz="2800" dirty="0">
                <a:solidFill>
                  <a:srgbClr val="990099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990099"/>
                </a:solidFill>
                <a:latin typeface="Times New Roman" pitchFamily="18" charset="0"/>
              </a:rPr>
              <a:t>làm</a:t>
            </a:r>
            <a:r>
              <a:rPr lang="en-US" sz="2800" dirty="0">
                <a:solidFill>
                  <a:srgbClr val="990099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990099"/>
                </a:solidFill>
                <a:latin typeface="Times New Roman" pitchFamily="18" charset="0"/>
              </a:rPr>
              <a:t>gì</a:t>
            </a:r>
            <a:r>
              <a:rPr lang="en-US" sz="2800" dirty="0">
                <a:solidFill>
                  <a:srgbClr val="990099"/>
                </a:solidFill>
                <a:latin typeface="Times New Roman" pitchFamily="18" charset="0"/>
              </a:rPr>
              <a:t> ?</a:t>
            </a:r>
          </a:p>
        </p:txBody>
      </p:sp>
      <p:sp>
        <p:nvSpPr>
          <p:cNvPr id="29792" name="Text Box 96"/>
          <p:cNvSpPr txBox="1">
            <a:spLocks noChangeArrowheads="1"/>
          </p:cNvSpPr>
          <p:nvPr/>
        </p:nvSpPr>
        <p:spPr bwMode="auto">
          <a:xfrm>
            <a:off x="838200" y="3886200"/>
            <a:ext cx="48768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>
                <a:solidFill>
                  <a:srgbClr val="990099"/>
                </a:solidFill>
                <a:latin typeface="Times New Roman" pitchFamily="18" charset="0"/>
              </a:rPr>
              <a:t>2. </a:t>
            </a:r>
            <a:r>
              <a:rPr lang="en-US" sz="2800" dirty="0" err="1">
                <a:solidFill>
                  <a:srgbClr val="990099"/>
                </a:solidFill>
                <a:latin typeface="Times New Roman" pitchFamily="18" charset="0"/>
              </a:rPr>
              <a:t>Cuối</a:t>
            </a:r>
            <a:r>
              <a:rPr lang="en-US" sz="2800" dirty="0">
                <a:solidFill>
                  <a:srgbClr val="990099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990099"/>
                </a:solidFill>
                <a:latin typeface="Times New Roman" pitchFamily="18" charset="0"/>
              </a:rPr>
              <a:t>các</a:t>
            </a:r>
            <a:r>
              <a:rPr lang="en-US" sz="2800" dirty="0">
                <a:solidFill>
                  <a:srgbClr val="990099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990099"/>
                </a:solidFill>
                <a:latin typeface="Times New Roman" pitchFamily="18" charset="0"/>
              </a:rPr>
              <a:t>câu</a:t>
            </a:r>
            <a:r>
              <a:rPr lang="en-US" sz="2800" dirty="0">
                <a:solidFill>
                  <a:srgbClr val="990099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990099"/>
                </a:solidFill>
                <a:latin typeface="Times New Roman" pitchFamily="18" charset="0"/>
              </a:rPr>
              <a:t>trên</a:t>
            </a:r>
            <a:r>
              <a:rPr lang="en-US" sz="2800" dirty="0">
                <a:solidFill>
                  <a:srgbClr val="990099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990099"/>
                </a:solidFill>
                <a:latin typeface="Times New Roman" pitchFamily="18" charset="0"/>
              </a:rPr>
              <a:t>có</a:t>
            </a:r>
            <a:r>
              <a:rPr lang="en-US" sz="2800" dirty="0">
                <a:solidFill>
                  <a:srgbClr val="990099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990099"/>
                </a:solidFill>
                <a:latin typeface="Times New Roman" pitchFamily="18" charset="0"/>
              </a:rPr>
              <a:t>dấu</a:t>
            </a:r>
            <a:r>
              <a:rPr lang="en-US" sz="2800" dirty="0">
                <a:solidFill>
                  <a:srgbClr val="990099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990099"/>
                </a:solidFill>
                <a:latin typeface="Times New Roman" pitchFamily="18" charset="0"/>
              </a:rPr>
              <a:t>gì</a:t>
            </a:r>
            <a:r>
              <a:rPr lang="en-US" sz="2800" dirty="0">
                <a:solidFill>
                  <a:srgbClr val="990099"/>
                </a:solidFill>
                <a:latin typeface="Times New Roman" pitchFamily="18" charset="0"/>
              </a:rPr>
              <a:t> ?</a:t>
            </a:r>
          </a:p>
        </p:txBody>
      </p:sp>
      <p:sp>
        <p:nvSpPr>
          <p:cNvPr id="29808" name="Text Box 112"/>
          <p:cNvSpPr txBox="1">
            <a:spLocks noChangeArrowheads="1"/>
          </p:cNvSpPr>
          <p:nvPr/>
        </p:nvSpPr>
        <p:spPr bwMode="auto">
          <a:xfrm>
            <a:off x="762000" y="4419600"/>
            <a:ext cx="6096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 err="1">
                <a:latin typeface="Times New Roman" pitchFamily="18" charset="0"/>
              </a:rPr>
              <a:t>Cuối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các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câu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trên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có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dấu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chấm</a:t>
            </a:r>
            <a:r>
              <a:rPr lang="en-US" sz="2800" dirty="0">
                <a:latin typeface="Times New Roman" pitchFamily="18" charset="0"/>
              </a:rPr>
              <a:t> than </a:t>
            </a:r>
            <a:r>
              <a:rPr lang="en-US" sz="2800" b="1" dirty="0">
                <a:latin typeface="Times New Roman" pitchFamily="18" charset="0"/>
              </a:rPr>
              <a:t>(!)</a:t>
            </a:r>
          </a:p>
        </p:txBody>
      </p:sp>
      <p:sp>
        <p:nvSpPr>
          <p:cNvPr id="14" name="Text Box 4"/>
          <p:cNvSpPr txBox="1">
            <a:spLocks noChangeArrowheads="1"/>
          </p:cNvSpPr>
          <p:nvPr/>
        </p:nvSpPr>
        <p:spPr bwMode="auto">
          <a:xfrm>
            <a:off x="685800" y="5029200"/>
            <a:ext cx="80010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2800" dirty="0">
                <a:latin typeface="Times New Roman" pitchFamily="18" charset="0"/>
              </a:rPr>
              <a:t>* </a:t>
            </a:r>
            <a:r>
              <a:rPr lang="en-US" sz="2800" dirty="0" err="1">
                <a:latin typeface="Times New Roman" pitchFamily="18" charset="0"/>
              </a:rPr>
              <a:t>Trong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các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câu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trên</a:t>
            </a:r>
            <a:r>
              <a:rPr lang="en-US" sz="2800" dirty="0">
                <a:latin typeface="Times New Roman" pitchFamily="18" charset="0"/>
              </a:rPr>
              <a:t>, </a:t>
            </a:r>
            <a:r>
              <a:rPr lang="en-US" sz="2800" dirty="0" err="1">
                <a:latin typeface="Times New Roman" pitchFamily="18" charset="0"/>
              </a:rPr>
              <a:t>những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từ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ngữ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nào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thể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hiện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rõ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cảm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xúc</a:t>
            </a:r>
            <a:r>
              <a:rPr lang="en-US" sz="2800" dirty="0">
                <a:latin typeface="Times New Roman" pitchFamily="18" charset="0"/>
              </a:rPr>
              <a:t>? </a:t>
            </a:r>
          </a:p>
        </p:txBody>
      </p:sp>
      <p:sp>
        <p:nvSpPr>
          <p:cNvPr id="16" name="Text Box 20"/>
          <p:cNvSpPr txBox="1">
            <a:spLocks noChangeArrowheads="1"/>
          </p:cNvSpPr>
          <p:nvPr/>
        </p:nvSpPr>
        <p:spPr bwMode="auto">
          <a:xfrm>
            <a:off x="1295400" y="5943600"/>
            <a:ext cx="59436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 </a:t>
            </a:r>
            <a:r>
              <a:rPr lang="en-US" sz="28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ôi</a:t>
            </a:r>
            <a:r>
              <a:rPr lang="en-US" sz="28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chao</a:t>
            </a:r>
            <a:r>
              <a:rPr lang="en-US" sz="28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trời</a:t>
            </a:r>
            <a:r>
              <a:rPr lang="en-US" sz="28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en-US" sz="28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quá</a:t>
            </a:r>
            <a:r>
              <a:rPr lang="en-US" sz="28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lắm</a:t>
            </a:r>
            <a:r>
              <a:rPr lang="en-US" sz="28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sz="28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ghê</a:t>
            </a:r>
            <a:r>
              <a:rPr lang="en-US" sz="28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,…)</a:t>
            </a:r>
          </a:p>
        </p:txBody>
      </p:sp>
      <p:cxnSp>
        <p:nvCxnSpPr>
          <p:cNvPr id="18" name="Straight Connector 17"/>
          <p:cNvCxnSpPr/>
          <p:nvPr/>
        </p:nvCxnSpPr>
        <p:spPr>
          <a:xfrm>
            <a:off x="1524000" y="2133600"/>
            <a:ext cx="533400" cy="158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2438400" y="2590800"/>
            <a:ext cx="990600" cy="158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1447800" y="3429000"/>
            <a:ext cx="381000" cy="158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4800600" y="3429000"/>
            <a:ext cx="533400" cy="158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2001324" y="152400"/>
            <a:ext cx="4780476" cy="52322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: 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CÂU CẢM 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8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298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97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97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97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9" dur="1000"/>
                                        <p:tgtEl>
                                          <p:spTgt spid="297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4" dur="2000"/>
                                        <p:tgtEl>
                                          <p:spTgt spid="297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8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9" dur="1000"/>
                                        <p:tgtEl>
                                          <p:spTgt spid="298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4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9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54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9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777" grpId="0"/>
      <p:bldP spid="29785" grpId="0"/>
      <p:bldP spid="29792" grpId="0"/>
      <p:bldP spid="29808" grpId="0"/>
      <p:bldP spid="14" grpId="0"/>
      <p:bldP spid="1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381000" y="1219200"/>
            <a:ext cx="436529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en-US" sz="28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Rút</a:t>
            </a:r>
            <a:r>
              <a:rPr lang="en-US" sz="28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28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kết</a:t>
            </a:r>
            <a:r>
              <a:rPr lang="en-US" sz="28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luận</a:t>
            </a:r>
            <a:r>
              <a:rPr lang="en-US" sz="28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28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8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cảm</a:t>
            </a:r>
            <a:endParaRPr lang="en-US" sz="2800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81000" y="1828800"/>
            <a:ext cx="404790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cảm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dùng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en-US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81000" y="2348805"/>
            <a:ext cx="822960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buFontTx/>
              <a:buChar char="-"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cảm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cảm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thán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dùng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bộc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lộ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cảm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xúc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vui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mừng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thán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phục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đau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xót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ngạc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nhiên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…)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81000" y="3657600"/>
            <a:ext cx="83820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buFontTx/>
              <a:buChar char="-"/>
            </a:pP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cảm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thường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ngữ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rõ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cảm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xúc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en-US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914400" y="4582180"/>
            <a:ext cx="542328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/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ôi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chao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chà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trời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quá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lắm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thật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…)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81000" y="5191780"/>
            <a:ext cx="630332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/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 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cuối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cảm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thường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dấu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en-US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1295400" y="5801380"/>
            <a:ext cx="268535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/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Dấu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chấm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than)</a:t>
            </a:r>
            <a:r>
              <a:rPr lang="en-US" sz="2800" dirty="0" smtClean="0">
                <a:solidFill>
                  <a:schemeClr val="folHlin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sz="2800" dirty="0">
              <a:solidFill>
                <a:schemeClr val="folHlin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809321" y="381000"/>
            <a:ext cx="4690708" cy="52322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CÂU CẢM 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0" grpId="0"/>
      <p:bldP spid="1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5" name="Text Box 5"/>
          <p:cNvSpPr txBox="1">
            <a:spLocks noChangeArrowheads="1"/>
          </p:cNvSpPr>
          <p:nvPr/>
        </p:nvSpPr>
        <p:spPr bwMode="auto">
          <a:xfrm>
            <a:off x="800100" y="1524000"/>
            <a:ext cx="7543800" cy="3276600"/>
          </a:xfrm>
          <a:prstGeom prst="rect">
            <a:avLst/>
          </a:prstGeom>
          <a:noFill/>
          <a:ln w="28575">
            <a:solidFill>
              <a:srgbClr val="FF00FF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42900" indent="-342900" algn="just" eaLnBrk="1" hangingPunct="1"/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II. </a:t>
            </a:r>
            <a:r>
              <a:rPr lang="en-US" sz="3200" b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Ghi</a:t>
            </a:r>
            <a:r>
              <a:rPr lang="en-US" sz="32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nhớ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en-US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 eaLnBrk="1" hangingPunct="1">
              <a:buFontTx/>
              <a:buAutoNum type="arabicPeriod"/>
            </a:pP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cảm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cảm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thán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dùng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bộc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lộ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cảm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xúc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vui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mừng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thán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phục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đau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xót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ngạc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nhiên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,…)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 eaLnBrk="1" hangingPunct="1">
              <a:buFontTx/>
              <a:buAutoNum type="arabicPeriod"/>
            </a:pP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cảm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thường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ngữ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ôi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chao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chà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trời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quá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lắm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thật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…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cuối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cảm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thường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dấu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chấm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than (!).</a:t>
            </a:r>
          </a:p>
        </p:txBody>
      </p:sp>
      <p:pic>
        <p:nvPicPr>
          <p:cNvPr id="9219" name="Picture 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6248400"/>
            <a:ext cx="91440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7772" name="Text Box 12"/>
          <p:cNvSpPr txBox="1">
            <a:spLocks noChangeArrowheads="1"/>
          </p:cNvSpPr>
          <p:nvPr/>
        </p:nvSpPr>
        <p:spPr bwMode="auto">
          <a:xfrm>
            <a:off x="762000" y="5029200"/>
            <a:ext cx="7772400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đặt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cảm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cảm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xúc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u="sng" dirty="0" err="1">
                <a:latin typeface="Times New Roman" pitchFamily="18" charset="0"/>
                <a:cs typeface="Times New Roman" pitchFamily="18" charset="0"/>
              </a:rPr>
              <a:t>vui</a:t>
            </a:r>
            <a:r>
              <a:rPr lang="en-US" sz="2800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u="sng" dirty="0" err="1">
                <a:latin typeface="Times New Roman" pitchFamily="18" charset="0"/>
                <a:cs typeface="Times New Roman" pitchFamily="18" charset="0"/>
              </a:rPr>
              <a:t>mừng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hay </a:t>
            </a:r>
            <a:r>
              <a:rPr lang="en-US" sz="2800" u="sng" dirty="0" err="1">
                <a:latin typeface="Times New Roman" pitchFamily="18" charset="0"/>
                <a:cs typeface="Times New Roman" pitchFamily="18" charset="0"/>
              </a:rPr>
              <a:t>thán</a:t>
            </a:r>
            <a:r>
              <a:rPr lang="en-US" sz="2800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u="sng" dirty="0" err="1" smtClean="0">
                <a:latin typeface="Times New Roman" pitchFamily="18" charset="0"/>
                <a:cs typeface="Times New Roman" pitchFamily="18" charset="0"/>
              </a:rPr>
              <a:t>phục</a:t>
            </a:r>
            <a:r>
              <a:rPr lang="en-US" sz="2800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?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885521" y="391180"/>
            <a:ext cx="4690708" cy="52322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CÂU CẢM 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1" name="Picture 8" descr="questionmark2_w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7200" y="4924425"/>
            <a:ext cx="428625" cy="714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177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9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3" dur="2000"/>
                                        <p:tgtEl>
                                          <p:spTgt spid="1177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7765" grpId="0" animBg="1"/>
      <p:bldP spid="11777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 Box 2"/>
          <p:cNvSpPr txBox="1">
            <a:spLocks noChangeArrowheads="1"/>
          </p:cNvSpPr>
          <p:nvPr/>
        </p:nvSpPr>
        <p:spPr bwMode="auto">
          <a:xfrm>
            <a:off x="457200" y="1752600"/>
            <a:ext cx="73914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u="sng" dirty="0" smtClean="0">
                <a:latin typeface="Times New Roman" pitchFamily="18" charset="0"/>
              </a:rPr>
              <a:t>Bài1</a:t>
            </a:r>
            <a:r>
              <a:rPr lang="en-US" sz="2800" b="1" u="sng" dirty="0">
                <a:latin typeface="Times New Roman" pitchFamily="18" charset="0"/>
              </a:rPr>
              <a:t>:</a:t>
            </a:r>
            <a:r>
              <a:rPr lang="en-US" sz="2800" b="1" dirty="0" smtClean="0">
                <a:latin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</a:rPr>
              <a:t>Chuyển</a:t>
            </a:r>
            <a:r>
              <a:rPr lang="en-US" sz="2800" b="1" dirty="0">
                <a:latin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</a:rPr>
              <a:t>các</a:t>
            </a:r>
            <a:r>
              <a:rPr lang="en-US" sz="2800" b="1" dirty="0">
                <a:latin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</a:rPr>
              <a:t>câu</a:t>
            </a:r>
            <a:r>
              <a:rPr lang="en-US" sz="2800" b="1" dirty="0">
                <a:latin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</a:rPr>
              <a:t>kể</a:t>
            </a:r>
            <a:r>
              <a:rPr lang="en-US" sz="2800" b="1" dirty="0">
                <a:latin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</a:rPr>
              <a:t>sau</a:t>
            </a:r>
            <a:r>
              <a:rPr lang="en-US" sz="2800" b="1" dirty="0">
                <a:latin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</a:rPr>
              <a:t>thành</a:t>
            </a:r>
            <a:r>
              <a:rPr lang="en-US" sz="2800" b="1" dirty="0">
                <a:latin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</a:rPr>
              <a:t>câu</a:t>
            </a:r>
            <a:r>
              <a:rPr lang="en-US" sz="2800" b="1" dirty="0">
                <a:latin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</a:rPr>
              <a:t>cảm</a:t>
            </a:r>
            <a:r>
              <a:rPr lang="en-US" sz="2800" b="1" dirty="0">
                <a:latin typeface="Times New Roman" pitchFamily="18" charset="0"/>
              </a:rPr>
              <a:t>.</a:t>
            </a:r>
          </a:p>
        </p:txBody>
      </p:sp>
      <p:sp>
        <p:nvSpPr>
          <p:cNvPr id="13315" name="Text Box 3"/>
          <p:cNvSpPr txBox="1">
            <a:spLocks noChangeArrowheads="1"/>
          </p:cNvSpPr>
          <p:nvPr/>
        </p:nvSpPr>
        <p:spPr bwMode="auto">
          <a:xfrm>
            <a:off x="457200" y="1066800"/>
            <a:ext cx="33528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>
                <a:latin typeface="Times New Roman" pitchFamily="18" charset="0"/>
              </a:rPr>
              <a:t>III - </a:t>
            </a:r>
            <a:r>
              <a:rPr lang="en-US" sz="3200" b="1" dirty="0" err="1">
                <a:latin typeface="Times New Roman" pitchFamily="18" charset="0"/>
              </a:rPr>
              <a:t>Luyện</a:t>
            </a:r>
            <a:r>
              <a:rPr lang="en-US" sz="3200" b="1" dirty="0">
                <a:latin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</a:rPr>
              <a:t>tập</a:t>
            </a:r>
            <a:endParaRPr lang="en-US" sz="3200" dirty="0">
              <a:latin typeface="Times New Roman" pitchFamily="18" charset="0"/>
            </a:endParaRPr>
          </a:p>
        </p:txBody>
      </p:sp>
      <p:sp>
        <p:nvSpPr>
          <p:cNvPr id="13316" name="Text Box 5"/>
          <p:cNvSpPr txBox="1">
            <a:spLocks noChangeArrowheads="1"/>
          </p:cNvSpPr>
          <p:nvPr/>
        </p:nvSpPr>
        <p:spPr bwMode="auto">
          <a:xfrm>
            <a:off x="838200" y="2362200"/>
            <a:ext cx="47244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>
                <a:latin typeface="Times New Roman" pitchFamily="18" charset="0"/>
              </a:rPr>
              <a:t>a) Con </a:t>
            </a:r>
            <a:r>
              <a:rPr lang="en-US" sz="2800" dirty="0" err="1">
                <a:latin typeface="Times New Roman" pitchFamily="18" charset="0"/>
              </a:rPr>
              <a:t>mèo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này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bắt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chuột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giỏi</a:t>
            </a:r>
            <a:r>
              <a:rPr lang="en-US" sz="2800" b="1" dirty="0">
                <a:latin typeface="Times New Roman" pitchFamily="18" charset="0"/>
              </a:rPr>
              <a:t>.</a:t>
            </a:r>
          </a:p>
        </p:txBody>
      </p:sp>
      <p:sp>
        <p:nvSpPr>
          <p:cNvPr id="13317" name="Text Box 6"/>
          <p:cNvSpPr txBox="1">
            <a:spLocks noChangeArrowheads="1"/>
          </p:cNvSpPr>
          <p:nvPr/>
        </p:nvSpPr>
        <p:spPr bwMode="auto">
          <a:xfrm>
            <a:off x="838200" y="2819400"/>
            <a:ext cx="70104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>
                <a:latin typeface="Times New Roman" pitchFamily="18" charset="0"/>
              </a:rPr>
              <a:t>b) </a:t>
            </a:r>
            <a:r>
              <a:rPr lang="en-US" sz="2800" dirty="0" err="1">
                <a:latin typeface="Times New Roman" pitchFamily="18" charset="0"/>
              </a:rPr>
              <a:t>Trời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rét</a:t>
            </a:r>
            <a:r>
              <a:rPr lang="en-US" sz="2800" dirty="0">
                <a:latin typeface="Times New Roman" pitchFamily="18" charset="0"/>
              </a:rPr>
              <a:t>.</a:t>
            </a:r>
          </a:p>
        </p:txBody>
      </p:sp>
      <p:sp>
        <p:nvSpPr>
          <p:cNvPr id="13318" name="Text Box 7"/>
          <p:cNvSpPr txBox="1">
            <a:spLocks noChangeArrowheads="1"/>
          </p:cNvSpPr>
          <p:nvPr/>
        </p:nvSpPr>
        <p:spPr bwMode="auto">
          <a:xfrm>
            <a:off x="838200" y="3352800"/>
            <a:ext cx="59436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>
                <a:latin typeface="Times New Roman" pitchFamily="18" charset="0"/>
              </a:rPr>
              <a:t>c) </a:t>
            </a:r>
            <a:r>
              <a:rPr lang="en-US" sz="2800" dirty="0" err="1">
                <a:latin typeface="Times New Roman" pitchFamily="18" charset="0"/>
              </a:rPr>
              <a:t>Bạn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Ngân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chăm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chỉ</a:t>
            </a:r>
            <a:r>
              <a:rPr lang="en-US" sz="2800" dirty="0">
                <a:latin typeface="Times New Roman" pitchFamily="18" charset="0"/>
              </a:rPr>
              <a:t>.</a:t>
            </a:r>
          </a:p>
        </p:txBody>
      </p:sp>
      <p:sp>
        <p:nvSpPr>
          <p:cNvPr id="13319" name="Text Box 8"/>
          <p:cNvSpPr txBox="1">
            <a:spLocks noChangeArrowheads="1"/>
          </p:cNvSpPr>
          <p:nvPr/>
        </p:nvSpPr>
        <p:spPr bwMode="auto">
          <a:xfrm>
            <a:off x="838200" y="3886200"/>
            <a:ext cx="6858000" cy="18158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>
                <a:latin typeface="Times New Roman" pitchFamily="18" charset="0"/>
              </a:rPr>
              <a:t>d) </a:t>
            </a:r>
            <a:r>
              <a:rPr lang="en-US" sz="2800" dirty="0" err="1">
                <a:latin typeface="Times New Roman" pitchFamily="18" charset="0"/>
              </a:rPr>
              <a:t>Bạn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Giang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học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giỏi</a:t>
            </a:r>
            <a:r>
              <a:rPr lang="en-US" sz="2800" dirty="0" smtClean="0">
                <a:latin typeface="Times New Roman" pitchFamily="18" charset="0"/>
              </a:rPr>
              <a:t>.</a:t>
            </a:r>
          </a:p>
          <a:p>
            <a:pPr>
              <a:spcBef>
                <a:spcPct val="50000"/>
              </a:spcBef>
            </a:pPr>
            <a:r>
              <a:rPr lang="en-US" sz="2800" b="1" dirty="0" smtClean="0">
                <a:latin typeface="Times New Roman" pitchFamily="18" charset="0"/>
              </a:rPr>
              <a:t>M : - 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</a:rPr>
              <a:t>A</a:t>
            </a:r>
            <a:r>
              <a:rPr lang="en-US" sz="2800" b="1" dirty="0" smtClean="0">
                <a:latin typeface="Times New Roman" pitchFamily="18" charset="0"/>
              </a:rPr>
              <a:t>, con </a:t>
            </a:r>
            <a:r>
              <a:rPr lang="en-US" sz="2800" b="1" dirty="0" err="1" smtClean="0">
                <a:latin typeface="Times New Roman" pitchFamily="18" charset="0"/>
              </a:rPr>
              <a:t>mèo</a:t>
            </a:r>
            <a:r>
              <a:rPr lang="en-US" sz="2800" b="1" dirty="0" smtClean="0">
                <a:latin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</a:rPr>
              <a:t>này</a:t>
            </a:r>
            <a:r>
              <a:rPr lang="en-US" sz="2800" b="1" dirty="0" smtClean="0">
                <a:latin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</a:rPr>
              <a:t>bắt</a:t>
            </a:r>
            <a:r>
              <a:rPr lang="en-US" sz="2800" b="1" dirty="0" smtClean="0">
                <a:latin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</a:rPr>
              <a:t>chuột</a:t>
            </a:r>
            <a:r>
              <a:rPr lang="en-US" sz="2800" b="1" dirty="0" smtClean="0">
                <a:latin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</a:rPr>
              <a:t>giỏi</a:t>
            </a:r>
            <a:r>
              <a:rPr lang="en-US" sz="2800" b="1" dirty="0" smtClean="0"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</a:rPr>
              <a:t>quá</a:t>
            </a:r>
            <a:r>
              <a:rPr lang="en-US" sz="2800" b="1" dirty="0" smtClean="0">
                <a:latin typeface="Times New Roman" pitchFamily="18" charset="0"/>
              </a:rPr>
              <a:t>!</a:t>
            </a:r>
          </a:p>
          <a:p>
            <a:pPr>
              <a:spcBef>
                <a:spcPct val="50000"/>
              </a:spcBef>
            </a:pPr>
            <a:r>
              <a:rPr lang="en-US" sz="2800" b="1" dirty="0" smtClean="0">
                <a:latin typeface="Times New Roman" pitchFamily="18" charset="0"/>
              </a:rPr>
              <a:t>       </a:t>
            </a:r>
            <a:endParaRPr lang="en-US" sz="2800" b="1" dirty="0">
              <a:latin typeface="Times New Roman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371600" y="5039380"/>
            <a:ext cx="614623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Chà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, con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mèo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này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bắt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chuột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giỏi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thật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!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371600" y="5572780"/>
            <a:ext cx="584487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Ôi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, con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mèo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này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bắt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chuột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giỏi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quá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!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938692" y="304800"/>
            <a:ext cx="4690708" cy="52322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: 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CÂU CẢM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zoom dir="in"/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33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133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000"/>
                                        <p:tgtEl>
                                          <p:spTgt spid="133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1000"/>
                                        <p:tgtEl>
                                          <p:spTgt spid="133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1000"/>
                                        <p:tgtEl>
                                          <p:spTgt spid="133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1000"/>
                                        <p:tgtEl>
                                          <p:spTgt spid="133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4" grpId="0"/>
      <p:bldP spid="13315" grpId="0"/>
      <p:bldP spid="13316" grpId="0"/>
      <p:bldP spid="13317" grpId="0"/>
      <p:bldP spid="13318" grpId="0"/>
      <p:bldP spid="13319" grpId="0"/>
      <p:bldP spid="14" grpId="0"/>
      <p:bldP spid="1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457200" y="533400"/>
          <a:ext cx="8229600" cy="5715000"/>
        </p:xfrm>
        <a:graphic>
          <a:graphicData uri="http://schemas.openxmlformats.org/drawingml/2006/table">
            <a:tbl>
              <a:tblPr firstRow="1" bandRow="1">
                <a:tableStyleId>{B301B821-A1FF-4177-AEE7-76D212191A09}</a:tableStyleId>
              </a:tblPr>
              <a:tblGrid>
                <a:gridCol w="3429000"/>
                <a:gridCol w="4800600"/>
              </a:tblGrid>
              <a:tr h="523301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Câu</a:t>
                      </a:r>
                      <a:r>
                        <a:rPr lang="en-US" sz="2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kể</a:t>
                      </a: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Câu</a:t>
                      </a:r>
                      <a:r>
                        <a:rPr lang="en-US" sz="2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cảm</a:t>
                      </a: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64133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         </a:t>
                      </a:r>
                    </a:p>
                    <a:p>
                      <a:endParaRPr lang="en-US" sz="24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en-US" sz="3200" b="1" dirty="0" smtClean="0">
                          <a:latin typeface="Times New Roman" pitchFamily="18" charset="0"/>
                          <a:cs typeface="Times New Roman" pitchFamily="18" charset="0"/>
                        </a:rPr>
                        <a:t>     </a:t>
                      </a:r>
                      <a:endParaRPr lang="en-US" sz="2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03566">
                <a:tc>
                  <a:txBody>
                    <a:bodyPr/>
                    <a:lstStyle/>
                    <a:p>
                      <a:endParaRPr lang="en-US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2400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4038600" y="2357735"/>
            <a:ext cx="337303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Ôi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chao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trời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rét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quá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!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 Box 13"/>
          <p:cNvSpPr txBox="1">
            <a:spLocks noChangeArrowheads="1"/>
          </p:cNvSpPr>
          <p:nvPr/>
        </p:nvSpPr>
        <p:spPr bwMode="auto">
          <a:xfrm>
            <a:off x="609600" y="3515380"/>
            <a:ext cx="32766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 err="1" smtClean="0">
                <a:latin typeface="Times New Roman" pitchFamily="18" charset="0"/>
              </a:rPr>
              <a:t>Bạn</a:t>
            </a:r>
            <a:r>
              <a:rPr lang="en-US" sz="2800" b="1" dirty="0" smtClean="0">
                <a:latin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</a:rPr>
              <a:t>Ngân</a:t>
            </a:r>
            <a:r>
              <a:rPr lang="en-US" sz="2800" b="1" dirty="0">
                <a:latin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</a:rPr>
              <a:t>chăm</a:t>
            </a:r>
            <a:r>
              <a:rPr lang="en-US" sz="2800" b="1" dirty="0">
                <a:latin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</a:rPr>
              <a:t>chỉ</a:t>
            </a:r>
            <a:r>
              <a:rPr lang="en-US" sz="2800" b="1" dirty="0">
                <a:latin typeface="Times New Roman" pitchFamily="18" charset="0"/>
              </a:rPr>
              <a:t>.</a:t>
            </a:r>
          </a:p>
        </p:txBody>
      </p:sp>
      <p:sp>
        <p:nvSpPr>
          <p:cNvPr id="11" name="Text Box 8"/>
          <p:cNvSpPr txBox="1">
            <a:spLocks noChangeArrowheads="1"/>
          </p:cNvSpPr>
          <p:nvPr/>
        </p:nvSpPr>
        <p:spPr bwMode="auto">
          <a:xfrm>
            <a:off x="4114800" y="3272135"/>
            <a:ext cx="4191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 err="1">
                <a:latin typeface="Times New Roman" pitchFamily="18" charset="0"/>
              </a:rPr>
              <a:t>Bạn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Ngân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chăm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chỉ</a:t>
            </a:r>
            <a:r>
              <a:rPr lang="en-US" sz="2800" dirty="0">
                <a:latin typeface="Times New Roman" pitchFamily="18" charset="0"/>
              </a:rPr>
              <a:t> 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</a:rPr>
              <a:t>quá</a:t>
            </a:r>
            <a:r>
              <a:rPr lang="en-US" sz="2800" dirty="0">
                <a:latin typeface="Times New Roman" pitchFamily="18" charset="0"/>
              </a:rPr>
              <a:t>!</a:t>
            </a:r>
          </a:p>
        </p:txBody>
      </p:sp>
      <p:sp>
        <p:nvSpPr>
          <p:cNvPr id="12" name="Text Box 9"/>
          <p:cNvSpPr txBox="1">
            <a:spLocks noChangeArrowheads="1"/>
          </p:cNvSpPr>
          <p:nvPr/>
        </p:nvSpPr>
        <p:spPr bwMode="auto">
          <a:xfrm>
            <a:off x="4114800" y="3881735"/>
            <a:ext cx="48006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</a:rPr>
              <a:t>Chà</a:t>
            </a:r>
            <a:r>
              <a:rPr lang="en-US" sz="2800" dirty="0">
                <a:solidFill>
                  <a:schemeClr val="accent2"/>
                </a:solidFill>
                <a:latin typeface="Times New Roman" pitchFamily="18" charset="0"/>
              </a:rPr>
              <a:t>,</a:t>
            </a:r>
            <a:r>
              <a:rPr lang="en-US" sz="2800" b="1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bạn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Ngân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chăm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chỉ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</a:rPr>
              <a:t>thật</a:t>
            </a:r>
            <a:r>
              <a:rPr lang="en-US" sz="2800" dirty="0">
                <a:latin typeface="Times New Roman" pitchFamily="18" charset="0"/>
              </a:rPr>
              <a:t>!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09600" y="5267980"/>
            <a:ext cx="319670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Giang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giỏi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114800" y="4953000"/>
            <a:ext cx="380104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Giang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giỏi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quá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!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114800" y="5562600"/>
            <a:ext cx="449834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Chà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Giang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giỏi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ghê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!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 Box 9"/>
          <p:cNvSpPr txBox="1">
            <a:spLocks noChangeArrowheads="1"/>
          </p:cNvSpPr>
          <p:nvPr/>
        </p:nvSpPr>
        <p:spPr bwMode="auto">
          <a:xfrm>
            <a:off x="4114800" y="1748135"/>
            <a:ext cx="35052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</a:rPr>
              <a:t>Ôi</a:t>
            </a:r>
            <a:r>
              <a:rPr lang="en-US" sz="2800" dirty="0">
                <a:solidFill>
                  <a:schemeClr val="accent2"/>
                </a:solidFill>
                <a:latin typeface="Times New Roman" pitchFamily="18" charset="0"/>
              </a:rPr>
              <a:t>,</a:t>
            </a:r>
            <a:r>
              <a:rPr lang="en-US" sz="2800" b="1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trời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rét</a:t>
            </a:r>
            <a:r>
              <a:rPr lang="en-US" sz="2800" dirty="0">
                <a:latin typeface="Times New Roman" pitchFamily="18" charset="0"/>
              </a:rPr>
              <a:t> 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</a:rPr>
              <a:t>quá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dirty="0" smtClean="0">
                <a:latin typeface="Times New Roman" pitchFamily="18" charset="0"/>
              </a:rPr>
              <a:t>!</a:t>
            </a:r>
            <a:endParaRPr lang="en-US" sz="2800" dirty="0">
              <a:latin typeface="Times New Roman" pitchFamily="18" charset="0"/>
            </a:endParaRPr>
          </a:p>
        </p:txBody>
      </p:sp>
      <p:sp>
        <p:nvSpPr>
          <p:cNvPr id="5" name="Text Box 8"/>
          <p:cNvSpPr txBox="1">
            <a:spLocks noChangeArrowheads="1"/>
          </p:cNvSpPr>
          <p:nvPr/>
        </p:nvSpPr>
        <p:spPr bwMode="auto">
          <a:xfrm>
            <a:off x="4114800" y="1138535"/>
            <a:ext cx="3048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</a:rPr>
              <a:t>Chà</a:t>
            </a:r>
            <a:r>
              <a:rPr lang="en-US" sz="2800" dirty="0">
                <a:latin typeface="Times New Roman" pitchFamily="18" charset="0"/>
              </a:rPr>
              <a:t>, </a:t>
            </a:r>
            <a:r>
              <a:rPr lang="en-US" sz="2800" dirty="0" err="1">
                <a:latin typeface="Times New Roman" pitchFamily="18" charset="0"/>
              </a:rPr>
              <a:t>trời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rét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</a:rPr>
              <a:t>thật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dirty="0" smtClean="0">
                <a:latin typeface="Times New Roman" pitchFamily="18" charset="0"/>
              </a:rPr>
              <a:t>!</a:t>
            </a:r>
            <a:endParaRPr lang="en-US" sz="2800" dirty="0">
              <a:latin typeface="Times New Roman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447800" y="1686580"/>
            <a:ext cx="1905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Trời</a:t>
            </a:r>
            <a:r>
              <a:rPr lang="en-US" sz="28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rét</a:t>
            </a:r>
            <a:endParaRPr lang="en-US" dirty="0"/>
          </a:p>
        </p:txBody>
      </p:sp>
    </p:spTree>
  </p:cSld>
  <p:clrMapOvr>
    <a:masterClrMapping/>
  </p:clrMapOvr>
  <p:transition>
    <p:pull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8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3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11" grpId="0"/>
      <p:bldP spid="12" grpId="0"/>
      <p:bldP spid="13" grpId="0"/>
      <p:bldP spid="14" grpId="0"/>
      <p:bldP spid="15" grpId="0"/>
      <p:bldP spid="6" grpId="0"/>
      <p:bldP spid="5" grpId="0"/>
      <p:bldP spid="17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5&quot;&gt;&lt;property id=&quot;20148&quot; value=&quot;5&quot;/&gt;&lt;property id=&quot;20300&quot; value=&quot;Slide 2&quot;/&gt;&lt;property id=&quot;20307&quot; value=&quot;257&quot;/&gt;&lt;/object&gt;&lt;object type=&quot;3&quot; unique_id=&quot;10006&quot;&gt;&lt;property id=&quot;20148&quot; value=&quot;5&quot;/&gt;&lt;property id=&quot;20300&quot; value=&quot;Slide 3&quot;/&gt;&lt;property id=&quot;20307&quot; value=&quot;256&quot;/&gt;&lt;/object&gt;&lt;object type=&quot;3&quot; unique_id=&quot;10007&quot;&gt;&lt;property id=&quot;20148&quot; value=&quot;5&quot;/&gt;&lt;property id=&quot;20300&quot; value=&quot;Slide 4&quot;/&gt;&lt;property id=&quot;20307&quot; value=&quot;259&quot;/&gt;&lt;/object&gt;&lt;object type=&quot;3&quot; unique_id=&quot;10008&quot;&gt;&lt;property id=&quot;20148&quot; value=&quot;5&quot;/&gt;&lt;property id=&quot;20300&quot; value=&quot;Slide 5&quot;/&gt;&lt;property id=&quot;20307&quot; value=&quot;262&quot;/&gt;&lt;/object&gt;&lt;object type=&quot;3&quot; unique_id=&quot;10009&quot;&gt;&lt;property id=&quot;20148&quot; value=&quot;5&quot;/&gt;&lt;property id=&quot;20300&quot; value=&quot;Slide 6&quot;/&gt;&lt;property id=&quot;20307&quot; value=&quot;260&quot;/&gt;&lt;/object&gt;&lt;object type=&quot;3&quot; unique_id=&quot;10010&quot;&gt;&lt;property id=&quot;20148&quot; value=&quot;5&quot;/&gt;&lt;property id=&quot;20300&quot; value=&quot;Slide 7&quot;/&gt;&lt;property id=&quot;20307&quot; value=&quot;263&quot;/&gt;&lt;/object&gt;&lt;object type=&quot;3&quot; unique_id=&quot;10011&quot;&gt;&lt;property id=&quot;20148&quot; value=&quot;5&quot;/&gt;&lt;property id=&quot;20300&quot; value=&quot;Slide 8&quot;/&gt;&lt;property id=&quot;20307&quot; value=&quot;265&quot;/&gt;&lt;/object&gt;&lt;object type=&quot;3&quot; unique_id=&quot;10012&quot;&gt;&lt;property id=&quot;20148&quot; value=&quot;5&quot;/&gt;&lt;property id=&quot;20300&quot; value=&quot;Slide 9&quot;/&gt;&lt;property id=&quot;20307&quot; value=&quot;270&quot;/&gt;&lt;/object&gt;&lt;object type=&quot;3&quot; unique_id=&quot;10013&quot;&gt;&lt;property id=&quot;20148&quot; value=&quot;5&quot;/&gt;&lt;property id=&quot;20300&quot; value=&quot;Slide 10&quot;/&gt;&lt;property id=&quot;20307&quot; value=&quot;271&quot;/&gt;&lt;/object&gt;&lt;object type=&quot;3&quot; unique_id=&quot;10014&quot;&gt;&lt;property id=&quot;20148&quot; value=&quot;5&quot;/&gt;&lt;property id=&quot;20300&quot; value=&quot;Slide 11&quot;/&gt;&lt;property id=&quot;20307&quot; value=&quot;264&quot;/&gt;&lt;/object&gt;&lt;object type=&quot;3&quot; unique_id=&quot;10015&quot;&gt;&lt;property id=&quot;20148&quot; value=&quot;5&quot;/&gt;&lt;property id=&quot;20300&quot; value=&quot;Slide 12&quot;/&gt;&lt;property id=&quot;20307&quot; value=&quot;273&quot;/&gt;&lt;/object&gt;&lt;object type=&quot;3&quot; unique_id=&quot;10016&quot;&gt;&lt;property id=&quot;20148&quot; value=&quot;5&quot;/&gt;&lt;property id=&quot;20300&quot; value=&quot;Slide 13&quot;/&gt;&lt;property id=&quot;20307&quot; value=&quot;275&quot;/&gt;&lt;/object&gt;&lt;object type=&quot;3&quot; unique_id=&quot;10017&quot;&gt;&lt;property id=&quot;20148&quot; value=&quot;5&quot;/&gt;&lt;property id=&quot;20300&quot; value=&quot;Slide 14&quot;/&gt;&lt;property id=&quot;20307&quot; value=&quot;276&quot;/&gt;&lt;/object&gt;&lt;object type=&quot;3&quot; unique_id=&quot;11363&quot;&gt;&lt;property id=&quot;20148&quot; value=&quot;5&quot;/&gt;&lt;property id=&quot;20300&quot; value=&quot;Slide 1&quot;/&gt;&lt;property id=&quot;20307&quot; value=&quot;277&quot;/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imes new roma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imes new roma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470</TotalTime>
  <Words>849</Words>
  <Application>Microsoft Office PowerPoint</Application>
  <PresentationFormat>On-screen Show (4:3)</PresentationFormat>
  <Paragraphs>88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14</vt:i4>
      </vt:variant>
    </vt:vector>
  </HeadingPairs>
  <TitlesOfParts>
    <vt:vector size="16" baseType="lpstr">
      <vt:lpstr>Office Theme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X45C</dc:creator>
  <cp:lastModifiedBy>MTC</cp:lastModifiedBy>
  <cp:revision>62</cp:revision>
  <dcterms:created xsi:type="dcterms:W3CDTF">2014-11-02T00:45:15Z</dcterms:created>
  <dcterms:modified xsi:type="dcterms:W3CDTF">2018-04-04T04:06:19Z</dcterms:modified>
</cp:coreProperties>
</file>