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0" r:id="rId4"/>
    <p:sldId id="258" r:id="rId5"/>
    <p:sldId id="259" r:id="rId6"/>
    <p:sldId id="262" r:id="rId7"/>
  </p:sldIdLst>
  <p:sldSz cx="9144000" cy="6858000" type="screen4x3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311E4-24A5-4407-98DC-F7E2B2A79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73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493A-89BC-4F2F-B625-40A7C1CDD0F4}" type="datetimeFigureOut">
              <a:rPr lang="vi-VN" smtClean="0"/>
              <a:t>28/03/2018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F2B87-03C4-4A4F-A60E-E64F1B759763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1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64350"/>
          </a:xfrm>
        </p:spPr>
      </p:pic>
      <p:sp>
        <p:nvSpPr>
          <p:cNvPr id="3" name="Title 1"/>
          <p:cNvSpPr txBox="1">
            <a:spLocks/>
          </p:cNvSpPr>
          <p:nvPr/>
        </p:nvSpPr>
        <p:spPr bwMode="auto">
          <a:xfrm>
            <a:off x="3429000" y="3124200"/>
            <a:ext cx="511175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40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 LỚP 3</a:t>
            </a:r>
            <a:endParaRPr lang="en-US" sz="40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084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3"/>
          <p:cNvSpPr>
            <a:spLocks noChangeArrowheads="1"/>
          </p:cNvSpPr>
          <p:nvPr/>
        </p:nvSpPr>
        <p:spPr bwMode="auto">
          <a:xfrm>
            <a:off x="2590800" y="2590800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  <a:cs typeface="Arial" panose="020B0604020202020204" pitchFamily="34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31469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14290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1</a:t>
            </a:r>
            <a:r>
              <a:rPr lang="vi-VN" sz="2400" b="1" dirty="0" smtClean="0">
                <a:latin typeface="+mj-lt"/>
              </a:rPr>
              <a:t>: Tính (theo mẫu)</a:t>
            </a:r>
            <a:endParaRPr lang="vi-VN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785794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63548</a:t>
            </a:r>
          </a:p>
          <a:p>
            <a:r>
              <a:rPr lang="vi-VN" sz="2800" dirty="0" smtClean="0">
                <a:latin typeface="+mj-lt"/>
              </a:rPr>
              <a:t>19256</a:t>
            </a:r>
          </a:p>
          <a:p>
            <a:r>
              <a:rPr lang="vi-VN" sz="2800" dirty="0" smtClean="0">
                <a:latin typeface="+mj-lt"/>
              </a:rPr>
              <a:t>82804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785794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5237938421</a:t>
            </a:r>
          </a:p>
          <a:p>
            <a:r>
              <a:rPr lang="vi-VN" sz="2800" dirty="0" smtClean="0">
                <a:latin typeface="+mj-lt"/>
              </a:rPr>
              <a:t>90800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107154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71472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500298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0" y="755862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29107</a:t>
            </a:r>
          </a:p>
          <a:p>
            <a:r>
              <a:rPr lang="vi-VN" sz="2800" dirty="0" smtClean="0">
                <a:latin typeface="+mj-lt"/>
              </a:rPr>
              <a:t>34693</a:t>
            </a:r>
          </a:p>
          <a:p>
            <a:r>
              <a:rPr lang="vi-VN" sz="2800" dirty="0" smtClean="0">
                <a:latin typeface="+mj-lt"/>
              </a:rPr>
              <a:t>63800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6248" y="103850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4500562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72264" y="785794"/>
            <a:ext cx="15001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93959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  6041</a:t>
            </a:r>
          </a:p>
          <a:p>
            <a:r>
              <a:rPr lang="vi-VN" sz="2800" dirty="0" smtClean="0">
                <a:latin typeface="+mj-lt"/>
              </a:rPr>
              <a:t>100000</a:t>
            </a:r>
          </a:p>
          <a:p>
            <a:endParaRPr lang="vi-VN" sz="2800" dirty="0" smtClean="0">
              <a:latin typeface="+mj-lt"/>
            </a:endParaRPr>
          </a:p>
          <a:p>
            <a:endParaRPr lang="vi-VN" sz="2800" dirty="0" smtClean="0">
              <a:latin typeface="+mj-lt"/>
            </a:endParaRPr>
          </a:p>
          <a:p>
            <a:endParaRPr lang="vi-VN" sz="28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86512" y="103850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6500826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57422" y="107154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71472" y="2928934"/>
            <a:ext cx="12144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23154</a:t>
            </a:r>
          </a:p>
          <a:p>
            <a:r>
              <a:rPr lang="vi-VN" sz="2800" dirty="0" smtClean="0">
                <a:latin typeface="+mj-lt"/>
              </a:rPr>
              <a:t>31028</a:t>
            </a:r>
          </a:p>
          <a:p>
            <a:r>
              <a:rPr lang="vi-VN" sz="2800" dirty="0" smtClean="0">
                <a:latin typeface="+mj-lt"/>
              </a:rPr>
              <a:t>17209</a:t>
            </a:r>
          </a:p>
          <a:p>
            <a:r>
              <a:rPr lang="vi-VN" sz="2800" dirty="0" smtClean="0">
                <a:latin typeface="+mj-lt"/>
              </a:rPr>
              <a:t>71391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20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500034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00298" y="2928934"/>
            <a:ext cx="12858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46215</a:t>
            </a:r>
          </a:p>
          <a:p>
            <a:r>
              <a:rPr lang="vi-VN" sz="2800" dirty="0">
                <a:latin typeface="+mj-lt"/>
              </a:rPr>
              <a:t>  </a:t>
            </a:r>
            <a:r>
              <a:rPr lang="vi-VN" sz="2800" dirty="0" smtClean="0">
                <a:latin typeface="+mj-lt"/>
              </a:rPr>
              <a:t>4072</a:t>
            </a:r>
          </a:p>
          <a:p>
            <a:r>
              <a:rPr lang="vi-VN" sz="2800" dirty="0" smtClean="0">
                <a:latin typeface="+mj-lt"/>
              </a:rPr>
              <a:t>19360</a:t>
            </a:r>
          </a:p>
          <a:p>
            <a:r>
              <a:rPr lang="vi-VN" sz="2800" dirty="0" smtClean="0">
                <a:latin typeface="+mj-lt"/>
              </a:rPr>
              <a:t>69647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85984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2428860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72000" y="2928934"/>
            <a:ext cx="12144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53028</a:t>
            </a:r>
          </a:p>
          <a:p>
            <a:r>
              <a:rPr lang="vi-VN" sz="2800" dirty="0" smtClean="0">
                <a:latin typeface="+mj-lt"/>
              </a:rPr>
              <a:t>18436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9127</a:t>
            </a:r>
          </a:p>
          <a:p>
            <a:r>
              <a:rPr lang="vi-VN" sz="2800" dirty="0" smtClean="0">
                <a:latin typeface="+mj-lt"/>
              </a:rPr>
              <a:t>80591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57686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4500562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572264" y="2928934"/>
            <a:ext cx="12144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21357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4208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  919</a:t>
            </a:r>
          </a:p>
          <a:p>
            <a:r>
              <a:rPr lang="vi-VN" sz="2800" dirty="0" smtClean="0">
                <a:latin typeface="+mj-lt"/>
              </a:rPr>
              <a:t>26484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57950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6500826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57166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2</a:t>
            </a:r>
            <a:r>
              <a:rPr lang="vi-VN" sz="2400" dirty="0">
                <a:latin typeface="+mj-lt"/>
              </a:rPr>
              <a:t>. Hình chữ nhật ABCD có chiều  rộng bằng 3cm, chiều dài gấp đôi chiều  rộng. tính chu vi và diện tích của hình chữ nhật đó</a:t>
            </a:r>
            <a:br>
              <a:rPr lang="vi-VN" sz="2400" dirty="0">
                <a:latin typeface="+mj-lt"/>
              </a:rPr>
            </a:br>
            <a:endParaRPr lang="vi-VN" sz="24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2953780"/>
            <a:ext cx="8286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>
                <a:latin typeface="+mj-lt"/>
              </a:rPr>
              <a:t>Chiều dài hình chữ nhật ABCD là:</a:t>
            </a:r>
          </a:p>
          <a:p>
            <a:pPr algn="ctr"/>
            <a:r>
              <a:rPr lang="vi-VN" sz="2400" dirty="0">
                <a:latin typeface="+mj-lt"/>
              </a:rPr>
              <a:t>3 x 2 = 6 (cm)</a:t>
            </a:r>
          </a:p>
          <a:p>
            <a:pPr algn="ctr"/>
            <a:r>
              <a:rPr lang="vi-VN" sz="2400" dirty="0">
                <a:latin typeface="+mj-lt"/>
              </a:rPr>
              <a:t>Chu vi hình chữ nhật ABCD là:</a:t>
            </a:r>
          </a:p>
          <a:p>
            <a:pPr algn="ctr"/>
            <a:r>
              <a:rPr lang="vi-VN" sz="2400" dirty="0">
                <a:latin typeface="+mj-lt"/>
              </a:rPr>
              <a:t> (6 + 3 ) x 2 = 18 (cm)</a:t>
            </a:r>
          </a:p>
          <a:p>
            <a:pPr algn="ctr"/>
            <a:r>
              <a:rPr lang="vi-VN" sz="2400" dirty="0">
                <a:latin typeface="+mj-lt"/>
              </a:rPr>
              <a:t>Diện tích hình chữ nhật ABCD là:</a:t>
            </a:r>
          </a:p>
          <a:p>
            <a:pPr algn="ctr"/>
            <a:r>
              <a:rPr lang="vi-VN" sz="2400" dirty="0">
                <a:latin typeface="+mj-lt"/>
              </a:rPr>
              <a:t>6 x 3 = 18 (cm</a:t>
            </a:r>
            <a:r>
              <a:rPr lang="vi-VN" sz="2400" baseline="30000" dirty="0">
                <a:latin typeface="+mj-lt"/>
              </a:rPr>
              <a:t>2</a:t>
            </a:r>
            <a:r>
              <a:rPr lang="vi-VN" sz="2400" dirty="0">
                <a:latin typeface="+mj-lt"/>
              </a:rPr>
              <a:t>)</a:t>
            </a:r>
          </a:p>
          <a:p>
            <a:pPr algn="ctr"/>
            <a:r>
              <a:rPr lang="vi-VN" sz="2400" dirty="0" smtClean="0">
                <a:latin typeface="+mj-lt"/>
              </a:rPr>
              <a:t>Đ/S: 18 cm , 18 cm</a:t>
            </a:r>
            <a:r>
              <a:rPr lang="vi-VN" sz="2400" baseline="30000" dirty="0" smtClean="0">
                <a:latin typeface="+mj-lt"/>
              </a:rPr>
              <a:t>2</a:t>
            </a:r>
            <a:endParaRPr lang="vi-VN" sz="2400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428736"/>
            <a:ext cx="2786082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2857488" y="128586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 smtClean="0">
                <a:latin typeface="+mj-lt"/>
              </a:rPr>
              <a:t>A</a:t>
            </a:r>
            <a:endParaRPr lang="vi-VN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488" y="2571744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2198" y="263104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2198" y="128586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428604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3</a:t>
            </a:r>
            <a:r>
              <a:rPr lang="vi-VN" sz="2400" dirty="0">
                <a:latin typeface="+mj-lt"/>
              </a:rPr>
              <a:t>. Nêu bài toán rồi giải toán theo tóm tắt như sau :</a:t>
            </a:r>
            <a:br>
              <a:rPr lang="vi-VN" sz="2400" dirty="0">
                <a:latin typeface="+mj-lt"/>
              </a:rPr>
            </a:br>
            <a:endParaRPr lang="vi-VN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329757"/>
            <a:ext cx="75724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Con cân nặng 17kg, mẹ cân nặng gấp 3 lần con. Hỏi cả hai mẹ con cân nặng bao nhiêu </a:t>
            </a:r>
            <a:r>
              <a:rPr lang="vi-VN" sz="2800" dirty="0" smtClean="0">
                <a:latin typeface="+mj-lt"/>
              </a:rPr>
              <a:t>ki-lô-gam</a:t>
            </a:r>
            <a:r>
              <a:rPr lang="vi-VN" sz="2800" dirty="0">
                <a:latin typeface="+mj-lt"/>
              </a:rPr>
              <a:t> ?</a:t>
            </a:r>
            <a:br>
              <a:rPr lang="vi-VN" sz="2800" dirty="0">
                <a:latin typeface="+mj-lt"/>
              </a:rPr>
            </a:br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629759"/>
            <a:ext cx="75724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>
                <a:latin typeface="+mj-lt"/>
              </a:rPr>
              <a:t>Mẹ cân nặng :</a:t>
            </a:r>
          </a:p>
          <a:p>
            <a:pPr algn="ctr"/>
            <a:r>
              <a:rPr lang="vi-VN" sz="2400" dirty="0">
                <a:latin typeface="+mj-lt"/>
              </a:rPr>
              <a:t>17 x 3 = 51(kg)</a:t>
            </a:r>
          </a:p>
          <a:p>
            <a:pPr algn="ctr"/>
            <a:r>
              <a:rPr lang="vi-VN" sz="2400" dirty="0">
                <a:latin typeface="+mj-lt"/>
              </a:rPr>
              <a:t>Cả hai mẹ con cân nặng :</a:t>
            </a:r>
          </a:p>
          <a:p>
            <a:pPr algn="ctr"/>
            <a:r>
              <a:rPr lang="vi-VN" sz="2400" dirty="0">
                <a:latin typeface="+mj-lt"/>
              </a:rPr>
              <a:t>51 + 17 = </a:t>
            </a:r>
            <a:r>
              <a:rPr lang="vi-VN" sz="2400" dirty="0" smtClean="0">
                <a:latin typeface="+mj-lt"/>
              </a:rPr>
              <a:t>68 (kg)</a:t>
            </a:r>
          </a:p>
          <a:p>
            <a:pPr algn="ctr"/>
            <a:r>
              <a:rPr lang="vi-VN" sz="2400" dirty="0" smtClean="0">
                <a:latin typeface="+mj-lt"/>
              </a:rPr>
              <a:t>Đ/S: 68 kg</a:t>
            </a:r>
            <a:endParaRPr lang="vi-VN" sz="2400" dirty="0">
              <a:latin typeface="+mj-lt"/>
            </a:endParaRPr>
          </a:p>
          <a:p>
            <a:endParaRPr lang="vi-VN" dirty="0"/>
          </a:p>
        </p:txBody>
      </p:sp>
      <p:sp>
        <p:nvSpPr>
          <p:cNvPr id="8" name="TextBox 7"/>
          <p:cNvSpPr txBox="1"/>
          <p:nvPr/>
        </p:nvSpPr>
        <p:spPr>
          <a:xfrm>
            <a:off x="928662" y="85723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Con :</a:t>
            </a:r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140558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Mẹ  :</a:t>
            </a:r>
            <a:endParaRPr lang="vi-VN" sz="2800" dirty="0">
              <a:latin typeface="+mj-lt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57422" y="1142984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57422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43240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29058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250264" y="1107265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036083" y="1107265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250264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821901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036083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607719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5000628" y="928670"/>
            <a:ext cx="214314" cy="100013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5429256" y="1142984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? kg</a:t>
            </a:r>
            <a:endParaRPr lang="vi-VN" sz="24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5984" y="71435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17 kg</a:t>
            </a:r>
            <a:endParaRPr lang="vi-VN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4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5&quot;&gt;&lt;property id=&quot;20148&quot; value=&quot;5&quot;/&gt;&lt;property id=&quot;20300&quot; value=&quot;Slide 4&quot;/&gt;&lt;property id=&quot;20307&quot; value=&quot;260&quot;/&gt;&lt;/object&gt;&lt;object type=&quot;3&quot; unique_id=&quot;10006&quot;&gt;&lt;property id=&quot;20148&quot; value=&quot;5&quot;/&gt;&lt;property id=&quot;20300&quot; value=&quot;Slide 5&quot;/&gt;&lt;property id=&quot;20307&quot; value=&quot;258&quot;/&gt;&lt;/object&gt;&lt;object type=&quot;3&quot; unique_id=&quot;10007&quot;&gt;&lt;property id=&quot;20148&quot; value=&quot;5&quot;/&gt;&lt;property id=&quot;20300&quot; value=&quot;Slide 6&quot;/&gt;&lt;property id=&quot;20307&quot; value=&quot;259&quot;/&gt;&lt;/object&gt;&lt;object type=&quot;3&quot; unique_id=&quot;10008&quot;&gt;&lt;property id=&quot;20148&quot; value=&quot;5&quot;/&gt;&lt;property id=&quot;20300&quot; value=&quot;Slide 7&quot;/&gt;&lt;property id=&quot;20307&quot; value=&quot;262&quot;/&gt;&lt;/object&gt;&lt;object type=&quot;3&quot; unique_id=&quot;10033&quot;&gt;&lt;property id=&quot;20148&quot; value=&quot;5&quot;/&gt;&lt;property id=&quot;20300&quot; value=&quot;Slide 3 - &amp;quot;LUYỆN TẬP&amp;quot;&quot;/&gt;&lt;property id=&quot;20307&quot; value=&quot;263&quot;/&gt;&lt;/object&gt;&lt;object type=&quot;3&quot; unique_id=&quot;12486&quot;&gt;&lt;property id=&quot;20148&quot; value=&quot;5&quot;/&gt;&lt;property id=&quot;20300&quot; value=&quot;Slide 1&quot;/&gt;&lt;property id=&quot;20307&quot; value=&quot;264&quot;/&gt;&lt;/object&gt;&lt;object type=&quot;3&quot; unique_id=&quot;12487&quot;&gt;&lt;property id=&quot;20148&quot; value=&quot;5&quot;/&gt;&lt;property id=&quot;20300&quot; value=&quot;Slide 2&quot;/&gt;&lt;property id=&quot;20307&quot; value=&quot;265&quot;/&gt;&lt;/object&gt;&lt;/object&gt;&lt;object type=&quot;8&quot; unique_id=&quot;10016&quot;&gt;&lt;/object&gt;&lt;/object&gt;&lt;/database&gt;"/>
  <p:tag name="SECTOMILLISECCONVERTED" val="1"/>
  <p:tag name="ISPRING_RESOURCE_PATHS_HASH_PRESENTER" val="8811e4568b8d64fc4451112d11a354a72ca15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150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Admin</cp:lastModifiedBy>
  <cp:revision>19</cp:revision>
  <dcterms:created xsi:type="dcterms:W3CDTF">2016-08-18T08:40:43Z</dcterms:created>
  <dcterms:modified xsi:type="dcterms:W3CDTF">2018-03-28T02:04:10Z</dcterms:modified>
</cp:coreProperties>
</file>