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87" r:id="rId3"/>
    <p:sldId id="286" r:id="rId4"/>
    <p:sldId id="285" r:id="rId5"/>
    <p:sldId id="265" r:id="rId6"/>
    <p:sldId id="269" r:id="rId7"/>
    <p:sldId id="264" r:id="rId8"/>
    <p:sldId id="281" r:id="rId9"/>
    <p:sldId id="263" r:id="rId10"/>
    <p:sldId id="262" r:id="rId11"/>
    <p:sldId id="274" r:id="rId12"/>
    <p:sldId id="261" r:id="rId13"/>
    <p:sldId id="276" r:id="rId14"/>
    <p:sldId id="260" r:id="rId15"/>
    <p:sldId id="267" r:id="rId16"/>
    <p:sldId id="275" r:id="rId17"/>
    <p:sldId id="277" r:id="rId18"/>
    <p:sldId id="278" r:id="rId19"/>
    <p:sldId id="279" r:id="rId20"/>
    <p:sldId id="271" r:id="rId21"/>
    <p:sldId id="272" r:id="rId22"/>
    <p:sldId id="27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D60093"/>
    <a:srgbClr val="FFFF99"/>
    <a:srgbClr val="800000"/>
    <a:srgbClr val="9933FF"/>
    <a:srgbClr val="FF99FF"/>
    <a:srgbClr val="99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A1A13-246D-40F0-B3D7-6F280DFBEAA9}" type="datetimeFigureOut">
              <a:rPr lang="en-US" smtClean="0"/>
              <a:t>3/24/2018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55320-C82F-4283-9D0A-A8346104DA70}" type="slidenum">
              <a:rPr lang="en-US" smtClean="0"/>
              <a:t>‹#›</a:t>
            </a:fld>
            <a:endParaRPr lang="en-US"/>
          </a:p>
        </p:txBody>
      </p:sp>
    </p:spTree>
    <p:extLst>
      <p:ext uri="{BB962C8B-B14F-4D97-AF65-F5344CB8AC3E}">
        <p14:creationId xmlns:p14="http://schemas.microsoft.com/office/powerpoint/2010/main" val="412371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CC7AFC3-2AA6-471E-86FF-A510B1117255}" type="slidenum">
              <a:rPr lang="en-US" smtClean="0">
                <a:solidFill>
                  <a:srgbClr val="000000"/>
                </a:solidFill>
              </a:rPr>
              <a:pPr/>
              <a:t>1</a:t>
            </a:fld>
            <a:endParaRPr lang="en-US"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722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AA8E3-5FE0-4CF9-9ECA-C1FCA85ACB5D}" type="slidenum">
              <a:rPr lang="en-US"/>
              <a:pPr>
                <a:defRPr/>
              </a:pPr>
              <a:t>‹#›</a:t>
            </a:fld>
            <a:endParaRPr lang="en-US"/>
          </a:p>
        </p:txBody>
      </p:sp>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947427-E3D4-4D6E-A493-61B178B4623B}" type="slidenum">
              <a:rPr lang="en-US"/>
              <a:pPr>
                <a:defRPr/>
              </a:pPr>
              <a:t>‹#›</a:t>
            </a:fld>
            <a:endParaRPr lang="en-US"/>
          </a:p>
        </p:txBody>
      </p:sp>
    </p:spTree>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56E2A-181F-4A9F-82A6-400858B48052}" type="slidenum">
              <a:rPr lang="en-US"/>
              <a:pPr>
                <a:defRPr/>
              </a:pPr>
              <a:t>‹#›</a:t>
            </a:fld>
            <a:endParaRPr lang="en-US"/>
          </a:p>
        </p:txBody>
      </p:sp>
    </p:spTree>
  </p:cSld>
  <p:clrMapOvr>
    <a:masterClrMapping/>
  </p:clrMapOvr>
  <p:transition spd="med">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07D0D-109C-4F45-9BC5-E7342E64EC88}" type="slidenum">
              <a:rPr lang="en-US"/>
              <a:pPr>
                <a:defRPr/>
              </a:pPr>
              <a:t>‹#›</a:t>
            </a:fld>
            <a:endParaRPr lang="en-US"/>
          </a:p>
        </p:txBody>
      </p:sp>
    </p:spTree>
  </p:cSld>
  <p:clrMapOvr>
    <a:masterClrMapping/>
  </p:clrMapOvr>
  <p:transition spd="med">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0F28A4-0AAF-40E7-B7A7-AF761A2BB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28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0A7563-5709-4F1A-9095-184E77EE2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568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657FA-036B-446B-A143-8801475DFF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731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97D361-6E4D-4F94-9D4D-9B80FA4B2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050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A99BE2-6E2E-44B7-990A-1128425288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91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C9E6CE-6213-4E03-8B8F-826B73444B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36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31B046-64D8-4CAF-AF44-EE6AAF80CB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11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3C5D89-ED09-4A96-8EDA-54CF03E6D9C0}" type="slidenum">
              <a:rPr lang="en-US"/>
              <a:pPr>
                <a:defRPr/>
              </a:pPr>
              <a:t>‹#›</a:t>
            </a:fld>
            <a:endParaRPr lang="en-US"/>
          </a:p>
        </p:txBody>
      </p:sp>
    </p:spTree>
  </p:cSld>
  <p:clrMapOvr>
    <a:masterClrMapping/>
  </p:clrMapOvr>
  <p:transition spd="med">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558482-3015-4F21-AD6F-5C7782259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691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0ED01-6D55-4511-BB8C-0E8F63BCA6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660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0E9752-9D21-40C0-A0FE-C160444CB5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959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BA007-2A87-4D6E-B807-BF050649F6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40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C4799-E99C-414C-9628-D7187E4BD322}" type="slidenum">
              <a:rPr lang="en-US"/>
              <a:pPr>
                <a:defRPr/>
              </a:pPr>
              <a:t>‹#›</a:t>
            </a:fld>
            <a:endParaRPr lang="en-US"/>
          </a:p>
        </p:txBody>
      </p:sp>
    </p:spTree>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364974-F2E6-4B2F-A49E-FA28F050ED88}" type="slidenum">
              <a:rPr lang="en-US"/>
              <a:pPr>
                <a:defRPr/>
              </a:pPr>
              <a:t>‹#›</a:t>
            </a:fld>
            <a:endParaRPr lang="en-US"/>
          </a:p>
        </p:txBody>
      </p:sp>
    </p:spTree>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98E793-F21E-47FA-B78B-947B5C14A72D}" type="slidenum">
              <a:rPr lang="en-US"/>
              <a:pPr>
                <a:defRPr/>
              </a:pPr>
              <a:t>‹#›</a:t>
            </a:fld>
            <a:endParaRPr lang="en-US"/>
          </a:p>
        </p:txBody>
      </p:sp>
    </p:spTree>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CC0D6D-53D8-41A5-807E-AC9F6E27B9BB}" type="slidenum">
              <a:rPr lang="en-US"/>
              <a:pPr>
                <a:defRPr/>
              </a:pPr>
              <a:t>‹#›</a:t>
            </a:fld>
            <a:endParaRPr lang="en-US"/>
          </a:p>
        </p:txBody>
      </p:sp>
    </p:spTree>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7ACE22-DDE9-4900-893D-EE0B3F92BF70}" type="slidenum">
              <a:rPr lang="en-US"/>
              <a:pPr>
                <a:defRPr/>
              </a:pPr>
              <a:t>‹#›</a:t>
            </a:fld>
            <a:endParaRPr lang="en-US"/>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210152-40CC-4C20-83AE-6F2C7243D247}" type="slidenum">
              <a:rPr lang="en-US"/>
              <a:pPr>
                <a:defRPr/>
              </a:pPr>
              <a:t>‹#›</a:t>
            </a:fld>
            <a:endParaRPr lang="en-US"/>
          </a:p>
        </p:txBody>
      </p:sp>
    </p:spTree>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BF6EA5-12F1-409D-91BB-4032CE413616}" type="slidenum">
              <a:rPr lang="en-US"/>
              <a:pPr>
                <a:defRPr/>
              </a:pPr>
              <a:t>‹#›</a:t>
            </a:fld>
            <a:endParaRPr lang="en-US"/>
          </a:p>
        </p:txBody>
      </p:sp>
    </p:spTree>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33FF"/>
            </a:gs>
            <a:gs pos="100000">
              <a:srgbClr val="FFFF99"/>
            </a:gs>
          </a:gsLst>
          <a:path path="rect">
            <a:fillToRect r="10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9AB0E4F3-F3BE-45FC-BBBD-BCB2462887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A5B6F6-6880-4E01-B35A-773C67362B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399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http://i552.photobucket.com/albums/jj329/PacificStorm/BochihuychiendichHoChiMinh.jpg"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609600"/>
            <a:ext cx="9194800" cy="7467600"/>
          </a:xfrm>
          <a:prstGeom prst="rect">
            <a:avLst/>
          </a:prstGeom>
          <a:gradFill rotWithShape="1">
            <a:gsLst>
              <a:gs pos="0">
                <a:srgbClr val="99FFCC"/>
              </a:gs>
              <a:gs pos="50000">
                <a:schemeClr val="bg1"/>
              </a:gs>
              <a:gs pos="100000">
                <a:srgbClr val="99FFCC"/>
              </a:gs>
            </a:gsLst>
            <a:lin ang="5400000" scaled="1"/>
          </a:gradFill>
          <a:ln w="9525">
            <a:solidFill>
              <a:schemeClr val="tx1"/>
            </a:solidFill>
            <a:miter lim="800000"/>
            <a:headEnd/>
            <a:tailEnd/>
          </a:ln>
          <a:effectLst/>
        </p:spPr>
        <p:txBody>
          <a:bodyPr wrap="none" anchor="ctr"/>
          <a:lstStyle/>
          <a:p>
            <a:pPr algn="ctr">
              <a:defRPr/>
            </a:pPr>
            <a:endParaRPr lang="en-US" sz="2800">
              <a:solidFill>
                <a:srgbClr val="0000FF"/>
              </a:solidFill>
              <a:latin typeface="Arial"/>
            </a:endParaRPr>
          </a:p>
        </p:txBody>
      </p:sp>
      <p:pic>
        <p:nvPicPr>
          <p:cNvPr id="4" name="Picture 2" descr="spiral"/>
          <p:cNvPicPr>
            <a:picLocks noChangeAspect="1" noChangeArrowheads="1" noCrop="1"/>
          </p:cNvPicPr>
          <p:nvPr/>
        </p:nvPicPr>
        <p:blipFill>
          <a:blip r:embed="rId3"/>
          <a:srcRect/>
          <a:stretch>
            <a:fillRect/>
          </a:stretch>
        </p:blipFill>
        <p:spPr bwMode="auto">
          <a:xfrm rot="-5400000">
            <a:off x="-2443162" y="2444750"/>
            <a:ext cx="5038725" cy="130175"/>
          </a:xfrm>
          <a:prstGeom prst="rect">
            <a:avLst/>
          </a:prstGeom>
          <a:noFill/>
          <a:ln w="9525">
            <a:noFill/>
            <a:miter lim="800000"/>
            <a:headEnd/>
            <a:tailEnd/>
          </a:ln>
        </p:spPr>
      </p:pic>
      <p:pic>
        <p:nvPicPr>
          <p:cNvPr id="5" name="Picture 2" descr="spiral"/>
          <p:cNvPicPr>
            <a:picLocks noChangeAspect="1" noChangeArrowheads="1" noCrop="1"/>
          </p:cNvPicPr>
          <p:nvPr/>
        </p:nvPicPr>
        <p:blipFill>
          <a:blip r:embed="rId3"/>
          <a:srcRect/>
          <a:stretch>
            <a:fillRect/>
          </a:stretch>
        </p:blipFill>
        <p:spPr bwMode="auto">
          <a:xfrm>
            <a:off x="66675" y="22225"/>
            <a:ext cx="4200525" cy="107950"/>
          </a:xfrm>
          <a:prstGeom prst="rect">
            <a:avLst/>
          </a:prstGeom>
          <a:noFill/>
          <a:ln w="9525">
            <a:noFill/>
            <a:miter lim="800000"/>
            <a:headEnd/>
            <a:tailEnd/>
          </a:ln>
        </p:spPr>
      </p:pic>
      <p:pic>
        <p:nvPicPr>
          <p:cNvPr id="6" name="Picture 2" descr="spiral"/>
          <p:cNvPicPr>
            <a:picLocks noChangeAspect="1" noChangeArrowheads="1" noCrop="1"/>
          </p:cNvPicPr>
          <p:nvPr/>
        </p:nvPicPr>
        <p:blipFill>
          <a:blip r:embed="rId3"/>
          <a:srcRect/>
          <a:stretch>
            <a:fillRect/>
          </a:stretch>
        </p:blipFill>
        <p:spPr bwMode="auto">
          <a:xfrm>
            <a:off x="4876800" y="6446838"/>
            <a:ext cx="4144963" cy="106362"/>
          </a:xfrm>
          <a:prstGeom prst="rect">
            <a:avLst/>
          </a:prstGeom>
          <a:noFill/>
          <a:ln w="9525">
            <a:noFill/>
            <a:miter lim="800000"/>
            <a:headEnd/>
            <a:tailEnd/>
          </a:ln>
        </p:spPr>
      </p:pic>
      <p:pic>
        <p:nvPicPr>
          <p:cNvPr id="7" name="Picture 2" descr="spiral"/>
          <p:cNvPicPr>
            <a:picLocks noChangeAspect="1" noChangeArrowheads="1" noCrop="1"/>
          </p:cNvPicPr>
          <p:nvPr/>
        </p:nvPicPr>
        <p:blipFill>
          <a:blip r:embed="rId3"/>
          <a:srcRect/>
          <a:stretch>
            <a:fillRect/>
          </a:stretch>
        </p:blipFill>
        <p:spPr bwMode="auto">
          <a:xfrm rot="5400000">
            <a:off x="6491288" y="3968750"/>
            <a:ext cx="5038725" cy="130175"/>
          </a:xfrm>
          <a:prstGeom prst="rect">
            <a:avLst/>
          </a:prstGeom>
          <a:noFill/>
          <a:ln w="9525">
            <a:noFill/>
            <a:miter lim="800000"/>
            <a:headEnd/>
            <a:tailEnd/>
          </a:ln>
        </p:spPr>
      </p:pic>
      <p:pic>
        <p:nvPicPr>
          <p:cNvPr id="8" name="Picture 2" descr="spiral"/>
          <p:cNvPicPr>
            <a:picLocks noChangeAspect="1" noChangeArrowheads="1" noCrop="1"/>
          </p:cNvPicPr>
          <p:nvPr/>
        </p:nvPicPr>
        <p:blipFill>
          <a:blip r:embed="rId3"/>
          <a:srcRect/>
          <a:stretch>
            <a:fillRect/>
          </a:stretch>
        </p:blipFill>
        <p:spPr bwMode="auto">
          <a:xfrm rot="-5400000">
            <a:off x="-1997075" y="2911475"/>
            <a:ext cx="5038725" cy="130175"/>
          </a:xfrm>
          <a:prstGeom prst="rect">
            <a:avLst/>
          </a:prstGeom>
          <a:noFill/>
          <a:ln w="9525">
            <a:noFill/>
            <a:miter lim="800000"/>
            <a:headEnd/>
            <a:tailEnd/>
          </a:ln>
        </p:spPr>
      </p:pic>
      <p:pic>
        <p:nvPicPr>
          <p:cNvPr id="9" name="Picture 2" descr="spiral"/>
          <p:cNvPicPr>
            <a:picLocks noChangeAspect="1" noChangeArrowheads="1" noCrop="1"/>
          </p:cNvPicPr>
          <p:nvPr/>
        </p:nvPicPr>
        <p:blipFill>
          <a:blip r:embed="rId3"/>
          <a:srcRect/>
          <a:stretch>
            <a:fillRect/>
          </a:stretch>
        </p:blipFill>
        <p:spPr bwMode="auto">
          <a:xfrm>
            <a:off x="506413" y="369888"/>
            <a:ext cx="6046787" cy="155575"/>
          </a:xfrm>
          <a:prstGeom prst="rect">
            <a:avLst/>
          </a:prstGeom>
          <a:noFill/>
          <a:ln w="9525">
            <a:noFill/>
            <a:miter lim="800000"/>
            <a:headEnd/>
            <a:tailEnd/>
          </a:ln>
        </p:spPr>
      </p:pic>
      <p:pic>
        <p:nvPicPr>
          <p:cNvPr id="10" name="Picture 2" descr="spiral"/>
          <p:cNvPicPr>
            <a:picLocks noChangeAspect="1" noChangeArrowheads="1" noCrop="1"/>
          </p:cNvPicPr>
          <p:nvPr/>
        </p:nvPicPr>
        <p:blipFill>
          <a:blip r:embed="rId3"/>
          <a:srcRect/>
          <a:stretch>
            <a:fillRect/>
          </a:stretch>
        </p:blipFill>
        <p:spPr bwMode="auto">
          <a:xfrm>
            <a:off x="2667000" y="5867400"/>
            <a:ext cx="5876925" cy="152400"/>
          </a:xfrm>
          <a:prstGeom prst="rect">
            <a:avLst/>
          </a:prstGeom>
          <a:noFill/>
          <a:ln w="9525">
            <a:noFill/>
            <a:miter lim="800000"/>
            <a:headEnd/>
            <a:tailEnd/>
          </a:ln>
        </p:spPr>
      </p:pic>
      <p:pic>
        <p:nvPicPr>
          <p:cNvPr id="11" name="Picture 2" descr="spiral"/>
          <p:cNvPicPr>
            <a:picLocks noChangeAspect="1" noChangeArrowheads="1" noCrop="1"/>
          </p:cNvPicPr>
          <p:nvPr/>
        </p:nvPicPr>
        <p:blipFill>
          <a:blip r:embed="rId3"/>
          <a:srcRect/>
          <a:stretch>
            <a:fillRect/>
          </a:stretch>
        </p:blipFill>
        <p:spPr bwMode="auto">
          <a:xfrm rot="5400000">
            <a:off x="6018213" y="3359150"/>
            <a:ext cx="5038725" cy="130175"/>
          </a:xfrm>
          <a:prstGeom prst="rect">
            <a:avLst/>
          </a:prstGeom>
          <a:noFill/>
          <a:ln w="9525">
            <a:noFill/>
            <a:miter lim="800000"/>
            <a:headEnd/>
            <a:tailEnd/>
          </a:ln>
        </p:spPr>
      </p:pic>
      <p:pic>
        <p:nvPicPr>
          <p:cNvPr id="12" name="Picture 8" descr="BLULINE"/>
          <p:cNvPicPr>
            <a:picLocks noChangeAspect="1" noChangeArrowheads="1"/>
          </p:cNvPicPr>
          <p:nvPr/>
        </p:nvPicPr>
        <p:blipFill>
          <a:blip r:embed="rId4"/>
          <a:srcRect/>
          <a:stretch>
            <a:fillRect/>
          </a:stretch>
        </p:blipFill>
        <p:spPr bwMode="auto">
          <a:xfrm rot="5400000" flipV="1">
            <a:off x="-1897857" y="2377282"/>
            <a:ext cx="4398963" cy="76200"/>
          </a:xfrm>
          <a:prstGeom prst="rect">
            <a:avLst/>
          </a:prstGeom>
          <a:noFill/>
          <a:ln w="9525">
            <a:noFill/>
            <a:miter lim="800000"/>
            <a:headEnd/>
            <a:tailEnd/>
          </a:ln>
        </p:spPr>
      </p:pic>
      <p:pic>
        <p:nvPicPr>
          <p:cNvPr id="2060" name="Picture 8" descr="BLULINE"/>
          <p:cNvPicPr>
            <a:picLocks noChangeAspect="1" noChangeArrowheads="1"/>
          </p:cNvPicPr>
          <p:nvPr/>
        </p:nvPicPr>
        <p:blipFill>
          <a:blip r:embed="rId4"/>
          <a:srcRect/>
          <a:stretch>
            <a:fillRect/>
          </a:stretch>
        </p:blipFill>
        <p:spPr bwMode="auto">
          <a:xfrm flipV="1">
            <a:off x="269875" y="222250"/>
            <a:ext cx="4433888" cy="77788"/>
          </a:xfrm>
          <a:prstGeom prst="rect">
            <a:avLst/>
          </a:prstGeom>
          <a:noFill/>
          <a:ln w="9525">
            <a:noFill/>
            <a:miter lim="800000"/>
            <a:headEnd/>
            <a:tailEnd/>
          </a:ln>
        </p:spPr>
      </p:pic>
      <p:pic>
        <p:nvPicPr>
          <p:cNvPr id="2061" name="Picture 8" descr="BLULINE"/>
          <p:cNvPicPr>
            <a:picLocks noChangeAspect="1" noChangeArrowheads="1"/>
          </p:cNvPicPr>
          <p:nvPr/>
        </p:nvPicPr>
        <p:blipFill>
          <a:blip r:embed="rId4"/>
          <a:srcRect/>
          <a:stretch>
            <a:fillRect/>
          </a:stretch>
        </p:blipFill>
        <p:spPr bwMode="auto">
          <a:xfrm rot="10800000" flipV="1">
            <a:off x="4370388" y="6170612"/>
            <a:ext cx="4398962" cy="77787"/>
          </a:xfrm>
          <a:prstGeom prst="rect">
            <a:avLst/>
          </a:prstGeom>
          <a:noFill/>
          <a:ln w="9525">
            <a:noFill/>
            <a:miter lim="800000"/>
            <a:headEnd/>
            <a:tailEnd/>
          </a:ln>
        </p:spPr>
      </p:pic>
      <p:pic>
        <p:nvPicPr>
          <p:cNvPr id="2062" name="Picture 14" descr="BLULINE"/>
          <p:cNvPicPr>
            <a:picLocks noChangeAspect="1" noChangeArrowheads="1"/>
          </p:cNvPicPr>
          <p:nvPr/>
        </p:nvPicPr>
        <p:blipFill>
          <a:blip r:embed="rId4"/>
          <a:srcRect/>
          <a:stretch>
            <a:fillRect/>
          </a:stretch>
        </p:blipFill>
        <p:spPr bwMode="auto">
          <a:xfrm rot="5400000" flipV="1">
            <a:off x="6539707" y="3917156"/>
            <a:ext cx="4432300" cy="77787"/>
          </a:xfrm>
          <a:prstGeom prst="rect">
            <a:avLst/>
          </a:prstGeom>
          <a:noFill/>
          <a:ln w="9525">
            <a:noFill/>
            <a:miter lim="800000"/>
            <a:headEnd/>
            <a:tailEnd/>
          </a:ln>
        </p:spPr>
      </p:pic>
      <p:sp>
        <p:nvSpPr>
          <p:cNvPr id="82961" name="WordArt 17"/>
          <p:cNvSpPr>
            <a:spLocks noChangeArrowheads="1" noChangeShapeType="1" noTextEdit="1"/>
          </p:cNvSpPr>
          <p:nvPr/>
        </p:nvSpPr>
        <p:spPr bwMode="auto">
          <a:xfrm>
            <a:off x="1905000" y="2133600"/>
            <a:ext cx="5334000" cy="1371600"/>
          </a:xfrm>
          <a:prstGeom prst="rect">
            <a:avLst/>
          </a:prstGeom>
        </p:spPr>
        <p:txBody>
          <a:bodyPr wrap="none" fromWordArt="1">
            <a:prstTxWarp prst="textWave1">
              <a:avLst>
                <a:gd name="adj1" fmla="val 13005"/>
                <a:gd name="adj2" fmla="val 0"/>
              </a:avLst>
            </a:prstTxWarp>
          </a:bodyPr>
          <a:lstStyle/>
          <a:p>
            <a:pPr algn="ctr"/>
            <a:r>
              <a:rPr lang="en-US" sz="2800" b="1" kern="10" dirty="0" err="1">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Môn</a:t>
            </a:r>
            <a:r>
              <a:rPr lang="en-US" sz="2800"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sz="2800" b="1" kern="10" dirty="0" err="1"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Lịch</a:t>
            </a:r>
            <a:r>
              <a:rPr lang="en-US" sz="2800" b="1" kern="10" dirty="0"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sz="2800" b="1" kern="10" dirty="0" err="1"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sử</a:t>
            </a:r>
            <a:r>
              <a:rPr lang="en-US" sz="2800" b="1" kern="10" dirty="0"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sz="2800"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sz="2800" b="1" kern="10" dirty="0" err="1">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Lớp</a:t>
            </a:r>
            <a:r>
              <a:rPr lang="en-US" sz="2800"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5</a:t>
            </a:r>
          </a:p>
        </p:txBody>
      </p:sp>
      <p:sp>
        <p:nvSpPr>
          <p:cNvPr id="2" name="TextBox 1"/>
          <p:cNvSpPr txBox="1"/>
          <p:nvPr/>
        </p:nvSpPr>
        <p:spPr>
          <a:xfrm>
            <a:off x="1904999" y="762000"/>
            <a:ext cx="6026151" cy="584775"/>
          </a:xfrm>
          <a:prstGeom prst="rect">
            <a:avLst/>
          </a:prstGeom>
          <a:noFill/>
        </p:spPr>
        <p:txBody>
          <a:bodyPr wrap="square" rtlCol="0">
            <a:spAutoFit/>
          </a:bodyPr>
          <a:lstStyle/>
          <a:p>
            <a:pPr algn="ctr"/>
            <a:r>
              <a:rPr lang="en-US" sz="3200" b="1" dirty="0" err="1" smtClean="0">
                <a:solidFill>
                  <a:srgbClr val="000000"/>
                </a:solidFill>
                <a:latin typeface="Times New Roman" pitchFamily="18" charset="0"/>
              </a:rPr>
              <a:t>Trường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Tiểu</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học</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Gia</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Thượng</a:t>
            </a:r>
            <a:endParaRPr lang="en-US" sz="3200" b="1" dirty="0">
              <a:solidFill>
                <a:srgbClr val="000000"/>
              </a:solidFill>
              <a:latin typeface="Times New Roman" pitchFamily="18" charset="0"/>
            </a:endParaRPr>
          </a:p>
        </p:txBody>
      </p:sp>
      <p:sp>
        <p:nvSpPr>
          <p:cNvPr id="17" name="TextBox 16"/>
          <p:cNvSpPr txBox="1"/>
          <p:nvPr/>
        </p:nvSpPr>
        <p:spPr>
          <a:xfrm>
            <a:off x="1643062" y="3491419"/>
            <a:ext cx="6026151" cy="584775"/>
          </a:xfrm>
          <a:prstGeom prst="rect">
            <a:avLst/>
          </a:prstGeom>
          <a:noFill/>
        </p:spPr>
        <p:txBody>
          <a:bodyPr wrap="square" rtlCol="0">
            <a:spAutoFit/>
          </a:bodyPr>
          <a:lstStyle/>
          <a:p>
            <a:pPr algn="ctr"/>
            <a:r>
              <a:rPr lang="en-US" sz="3200" b="1" dirty="0" err="1" smtClean="0">
                <a:solidFill>
                  <a:srgbClr val="000000"/>
                </a:solidFill>
                <a:latin typeface="Times New Roman" pitchFamily="18" charset="0"/>
              </a:rPr>
              <a:t>Giáo</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viên</a:t>
            </a:r>
            <a:r>
              <a:rPr lang="en-US" sz="3200" b="1" dirty="0" smtClean="0">
                <a:solidFill>
                  <a:srgbClr val="000000"/>
                </a:solidFill>
                <a:latin typeface="Times New Roman" pitchFamily="18" charset="0"/>
              </a:rPr>
              <a:t>: </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Trịnh</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Thị</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Diệu</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Linh</a:t>
            </a:r>
            <a:endParaRPr lang="en-US" sz="3200" b="1" dirty="0">
              <a:solidFill>
                <a:srgbClr val="000000"/>
              </a:solidFill>
              <a:latin typeface="Times New Roman" pitchFamily="18" charset="0"/>
            </a:endParaRPr>
          </a:p>
        </p:txBody>
      </p:sp>
      <p:sp>
        <p:nvSpPr>
          <p:cNvPr id="18" name="TextBox 17"/>
          <p:cNvSpPr txBox="1"/>
          <p:nvPr/>
        </p:nvSpPr>
        <p:spPr>
          <a:xfrm>
            <a:off x="1905000" y="4114800"/>
            <a:ext cx="6026151" cy="584775"/>
          </a:xfrm>
          <a:prstGeom prst="rect">
            <a:avLst/>
          </a:prstGeom>
          <a:noFill/>
        </p:spPr>
        <p:txBody>
          <a:bodyPr wrap="square" rtlCol="0">
            <a:spAutoFit/>
          </a:bodyPr>
          <a:lstStyle/>
          <a:p>
            <a:pPr algn="just"/>
            <a:r>
              <a:rPr lang="en-US" sz="3200" b="1" dirty="0" err="1" smtClean="0">
                <a:solidFill>
                  <a:srgbClr val="000000"/>
                </a:solidFill>
                <a:latin typeface="Times New Roman" pitchFamily="18" charset="0"/>
              </a:rPr>
              <a:t>Lớp</a:t>
            </a:r>
            <a:r>
              <a:rPr lang="en-US" sz="3200" b="1" dirty="0" smtClean="0">
                <a:solidFill>
                  <a:srgbClr val="000000"/>
                </a:solidFill>
                <a:latin typeface="Times New Roman" pitchFamily="18" charset="0"/>
              </a:rPr>
              <a:t>: </a:t>
            </a:r>
            <a:r>
              <a:rPr lang="en-US" sz="3200" dirty="0" smtClean="0">
                <a:solidFill>
                  <a:srgbClr val="000000"/>
                </a:solidFill>
                <a:latin typeface="Times New Roman" pitchFamily="18" charset="0"/>
              </a:rPr>
              <a:t> 5A4</a:t>
            </a:r>
            <a:endParaRPr lang="en-US" sz="3200" b="1" dirty="0">
              <a:solidFill>
                <a:srgbClr val="000000"/>
              </a:solidFill>
              <a:latin typeface="Times New Roman" pitchFamily="18" charset="0"/>
            </a:endParaRPr>
          </a:p>
        </p:txBody>
      </p:sp>
    </p:spTree>
    <p:extLst>
      <p:ext uri="{BB962C8B-B14F-4D97-AF65-F5344CB8AC3E}">
        <p14:creationId xmlns:p14="http://schemas.microsoft.com/office/powerpoint/2010/main" val="1417354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down)">
                                      <p:cBhvr>
                                        <p:cTn id="10" dur="500"/>
                                        <p:tgtEl>
                                          <p:spTgt spid="5"/>
                                        </p:tgtEl>
                                      </p:cBhvr>
                                    </p:animEffect>
                                  </p:childTnLst>
                                </p:cTn>
                              </p:par>
                              <p:par>
                                <p:cTn id="11" presetID="5" presetClass="entr" presetSubtype="5"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500"/>
                                        <p:tgtEl>
                                          <p:spTgt spid="6"/>
                                        </p:tgtEl>
                                      </p:cBhvr>
                                    </p:animEffect>
                                  </p:childTnLst>
                                </p:cTn>
                              </p:par>
                              <p:par>
                                <p:cTn id="14" presetID="5" presetClass="entr" presetSubtype="5"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down)">
                                      <p:cBhvr>
                                        <p:cTn id="16" dur="500"/>
                                        <p:tgtEl>
                                          <p:spTgt spid="7"/>
                                        </p:tgtEl>
                                      </p:cBhvr>
                                    </p:animEffect>
                                  </p:childTnLst>
                                </p:cTn>
                              </p:par>
                              <p:par>
                                <p:cTn id="17" presetID="5"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down)">
                                      <p:cBhvr>
                                        <p:cTn id="19" dur="500"/>
                                        <p:tgtEl>
                                          <p:spTgt spid="8"/>
                                        </p:tgtEl>
                                      </p:cBhvr>
                                    </p:animEffect>
                                  </p:childTnLst>
                                </p:cTn>
                              </p:par>
                              <p:par>
                                <p:cTn id="20" presetID="5" presetClass="entr" presetSubtype="5"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down)">
                                      <p:cBhvr>
                                        <p:cTn id="22" dur="500"/>
                                        <p:tgtEl>
                                          <p:spTgt spid="9"/>
                                        </p:tgtEl>
                                      </p:cBhvr>
                                    </p:animEffect>
                                  </p:childTnLst>
                                </p:cTn>
                              </p:par>
                              <p:par>
                                <p:cTn id="23" presetID="5" presetClass="entr" presetSubtype="5"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down)">
                                      <p:cBhvr>
                                        <p:cTn id="25" dur="500"/>
                                        <p:tgtEl>
                                          <p:spTgt spid="10"/>
                                        </p:tgtEl>
                                      </p:cBhvr>
                                    </p:animEffect>
                                  </p:childTnLst>
                                </p:cTn>
                              </p:par>
                              <p:par>
                                <p:cTn id="26" presetID="5" presetClass="entr" presetSubtype="5"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down)">
                                      <p:cBhvr>
                                        <p:cTn id="28" dur="500"/>
                                        <p:tgtEl>
                                          <p:spTgt spid="11"/>
                                        </p:tgtEl>
                                      </p:cBhvr>
                                    </p:animEffect>
                                  </p:childTnLst>
                                </p:cTn>
                              </p:par>
                              <p:par>
                                <p:cTn id="29" presetID="2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childTnLst>
                                </p:cTn>
                              </p:par>
                              <p:par>
                                <p:cTn id="33" presetID="29" presetClass="entr" presetSubtype="0" fill="hold" grpId="0" nodeType="withEffect">
                                  <p:stCondLst>
                                    <p:cond delay="0"/>
                                  </p:stCondLst>
                                  <p:childTnLst>
                                    <p:set>
                                      <p:cBhvr>
                                        <p:cTn id="34" dur="1" fill="hold">
                                          <p:stCondLst>
                                            <p:cond delay="0"/>
                                          </p:stCondLst>
                                        </p:cTn>
                                        <p:tgtEl>
                                          <p:spTgt spid="82961"/>
                                        </p:tgtEl>
                                        <p:attrNameLst>
                                          <p:attrName>style.visibility</p:attrName>
                                        </p:attrNameLst>
                                      </p:cBhvr>
                                      <p:to>
                                        <p:strVal val="visible"/>
                                      </p:to>
                                    </p:set>
                                    <p:anim calcmode="lin" valueType="num">
                                      <p:cBhvr>
                                        <p:cTn id="35" dur="1000" fill="hold"/>
                                        <p:tgtEl>
                                          <p:spTgt spid="82961"/>
                                        </p:tgtEl>
                                        <p:attrNameLst>
                                          <p:attrName>ppt_x</p:attrName>
                                        </p:attrNameLst>
                                      </p:cBhvr>
                                      <p:tavLst>
                                        <p:tav tm="0">
                                          <p:val>
                                            <p:strVal val="#ppt_x-.2"/>
                                          </p:val>
                                        </p:tav>
                                        <p:tav tm="100000">
                                          <p:val>
                                            <p:strVal val="#ppt_x"/>
                                          </p:val>
                                        </p:tav>
                                      </p:tavLst>
                                    </p:anim>
                                    <p:anim calcmode="lin" valueType="num">
                                      <p:cBhvr>
                                        <p:cTn id="36" dur="1000" fill="hold"/>
                                        <p:tgtEl>
                                          <p:spTgt spid="8296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1"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z="4000" smtClean="0"/>
          </a:p>
        </p:txBody>
      </p:sp>
      <p:sp>
        <p:nvSpPr>
          <p:cNvPr id="11267" name="Rectangle 3"/>
          <p:cNvSpPr>
            <a:spLocks noGrp="1" noChangeArrowheads="1"/>
          </p:cNvSpPr>
          <p:nvPr>
            <p:ph type="body" idx="1"/>
          </p:nvPr>
        </p:nvSpPr>
        <p:spPr/>
        <p:txBody>
          <a:bodyPr/>
          <a:lstStyle/>
          <a:p>
            <a:pPr eaLnBrk="1" hangingPunct="1"/>
            <a:endParaRPr lang="en-US" sz="2800" smtClean="0"/>
          </a:p>
        </p:txBody>
      </p:sp>
      <p:pic>
        <p:nvPicPr>
          <p:cNvPr id="11268" name="Picture 5" descr="11h30ngay30-4-1975[1]"/>
          <p:cNvPicPr>
            <a:picLocks noChangeAspect="1" noChangeArrowheads="1"/>
          </p:cNvPicPr>
          <p:nvPr/>
        </p:nvPicPr>
        <p:blipFill>
          <a:blip r:embed="rId2"/>
          <a:srcRect/>
          <a:stretch>
            <a:fillRect/>
          </a:stretch>
        </p:blipFill>
        <p:spPr bwMode="auto">
          <a:xfrm>
            <a:off x="304800" y="152400"/>
            <a:ext cx="8534400" cy="5943600"/>
          </a:xfrm>
          <a:prstGeom prst="rect">
            <a:avLst/>
          </a:prstGeom>
          <a:noFill/>
          <a:ln w="9525">
            <a:noFill/>
            <a:miter lim="800000"/>
            <a:headEnd/>
            <a:tailEnd/>
          </a:ln>
        </p:spPr>
      </p:pic>
      <p:sp>
        <p:nvSpPr>
          <p:cNvPr id="22534" name="Text Box 6"/>
          <p:cNvSpPr txBox="1">
            <a:spLocks noChangeArrowheads="1"/>
          </p:cNvSpPr>
          <p:nvPr/>
        </p:nvSpPr>
        <p:spPr bwMode="auto">
          <a:xfrm>
            <a:off x="304800" y="6248400"/>
            <a:ext cx="8686800" cy="523875"/>
          </a:xfrm>
          <a:prstGeom prst="rect">
            <a:avLst/>
          </a:prstGeom>
          <a:noFill/>
          <a:ln w="9525">
            <a:noFill/>
            <a:miter lim="800000"/>
            <a:headEnd/>
            <a:tailEnd/>
          </a:ln>
        </p:spPr>
        <p:txBody>
          <a:bodyPr>
            <a:spAutoFit/>
          </a:bodyPr>
          <a:lstStyle/>
          <a:p>
            <a:pPr>
              <a:spcBef>
                <a:spcPct val="50000"/>
              </a:spcBef>
            </a:pPr>
            <a:r>
              <a:rPr lang="en-US" sz="2800">
                <a:solidFill>
                  <a:srgbClr val="0000FF"/>
                </a:solidFill>
                <a:cs typeface="Times New Roman" pitchFamily="18" charset="0"/>
              </a:rPr>
              <a:t>Xe tăng nào húc đổ cổng chính của Dinh Độc Lập?</a:t>
            </a:r>
          </a:p>
        </p:txBody>
      </p:sp>
      <p:sp>
        <p:nvSpPr>
          <p:cNvPr id="11270"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
        <p:nvSpPr>
          <p:cNvPr id="22536" name="Text Box 8"/>
          <p:cNvSpPr txBox="1">
            <a:spLocks noChangeArrowheads="1"/>
          </p:cNvSpPr>
          <p:nvPr/>
        </p:nvSpPr>
        <p:spPr bwMode="auto">
          <a:xfrm>
            <a:off x="228600" y="228600"/>
            <a:ext cx="8534400" cy="830263"/>
          </a:xfrm>
          <a:prstGeom prst="rect">
            <a:avLst/>
          </a:prstGeom>
          <a:solidFill>
            <a:srgbClr val="FFCC00"/>
          </a:solidFill>
          <a:ln w="9525">
            <a:noFill/>
            <a:miter lim="800000"/>
            <a:headEnd/>
            <a:tailEnd/>
          </a:ln>
        </p:spPr>
        <p:txBody>
          <a:bodyPr>
            <a:spAutoFit/>
          </a:bodyPr>
          <a:lstStyle/>
          <a:p>
            <a:pPr algn="ctr" eaLnBrk="0" hangingPunct="0">
              <a:spcBef>
                <a:spcPct val="50000"/>
              </a:spcBef>
            </a:pPr>
            <a:r>
              <a:rPr lang="en-US" sz="2400" b="1">
                <a:solidFill>
                  <a:srgbClr val="0000FF"/>
                </a:solidFill>
                <a:cs typeface="Times New Roman" pitchFamily="18" charset="0"/>
              </a:rPr>
              <a:t>Chiếc xe tăng 390 oanh liệt đã húc đổ cánh cửa Dinh Độc lập ngày 30/4/1975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strVal val="#ppt_w*0.70"/>
                                          </p:val>
                                        </p:tav>
                                        <p:tav tm="100000">
                                          <p:val>
                                            <p:strVal val="#ppt_w"/>
                                          </p:val>
                                        </p:tav>
                                      </p:tavLst>
                                    </p:anim>
                                    <p:anim calcmode="lin" valueType="num">
                                      <p:cBhvr>
                                        <p:cTn id="8" dur="1000" fill="hold"/>
                                        <p:tgtEl>
                                          <p:spTgt spid="22534"/>
                                        </p:tgtEl>
                                        <p:attrNameLst>
                                          <p:attrName>ppt_h</p:attrName>
                                        </p:attrNameLst>
                                      </p:cBhvr>
                                      <p:tavLst>
                                        <p:tav tm="0">
                                          <p:val>
                                            <p:strVal val="#ppt_h"/>
                                          </p:val>
                                        </p:tav>
                                        <p:tav tm="100000">
                                          <p:val>
                                            <p:strVal val="#ppt_h"/>
                                          </p:val>
                                        </p:tav>
                                      </p:tavLst>
                                    </p:anim>
                                    <p:animEffect transition="in" filter="fade">
                                      <p:cBhvr>
                                        <p:cTn id="9" dur="1000"/>
                                        <p:tgtEl>
                                          <p:spTgt spid="225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22536"/>
                                        </p:tgtEl>
                                        <p:attrNameLst>
                                          <p:attrName>style.visibility</p:attrName>
                                        </p:attrNameLst>
                                      </p:cBhvr>
                                      <p:to>
                                        <p:strVal val="visible"/>
                                      </p:to>
                                    </p:set>
                                    <p:animEffect transition="in" filter="wheel(4)">
                                      <p:cBhvr>
                                        <p:cTn id="14"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2291" name="Picture 3" descr="Picture1"/>
          <p:cNvPicPr>
            <a:picLocks noChangeAspect="1" noChangeArrowheads="1"/>
          </p:cNvPicPr>
          <p:nvPr/>
        </p:nvPicPr>
        <p:blipFill>
          <a:blip r:embed="rId3"/>
          <a:srcRect/>
          <a:stretch>
            <a:fillRect/>
          </a:stretch>
        </p:blipFill>
        <p:spPr bwMode="auto">
          <a:xfrm>
            <a:off x="0" y="6858000"/>
            <a:ext cx="9144000" cy="152400"/>
          </a:xfrm>
          <a:prstGeom prst="rect">
            <a:avLst/>
          </a:prstGeom>
          <a:noFill/>
          <a:ln w="9525">
            <a:noFill/>
            <a:miter lim="800000"/>
            <a:headEnd/>
            <a:tailEnd/>
          </a:ln>
        </p:spPr>
      </p:pic>
      <p:sp>
        <p:nvSpPr>
          <p:cNvPr id="12292"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2293"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2294"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2295"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2296" name="Line 9"/>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12297" name="Line 10"/>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12298" name="Group 13"/>
          <p:cNvGrpSpPr>
            <a:grpSpLocks/>
          </p:cNvGrpSpPr>
          <p:nvPr/>
        </p:nvGrpSpPr>
        <p:grpSpPr bwMode="auto">
          <a:xfrm rot="10800000">
            <a:off x="4597400" y="2524125"/>
            <a:ext cx="4546600" cy="4333875"/>
            <a:chOff x="1105" y="686"/>
            <a:chExt cx="2864" cy="2730"/>
          </a:xfrm>
        </p:grpSpPr>
        <p:sp>
          <p:nvSpPr>
            <p:cNvPr id="12302"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2303"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2304"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2305"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7196" name="Picture 28" descr="xe-tang843-30409"/>
          <p:cNvPicPr>
            <a:picLocks noChangeAspect="1" noChangeArrowheads="1"/>
          </p:cNvPicPr>
          <p:nvPr/>
        </p:nvPicPr>
        <p:blipFill>
          <a:blip r:embed="rId4"/>
          <a:srcRect/>
          <a:stretch>
            <a:fillRect/>
          </a:stretch>
        </p:blipFill>
        <p:spPr bwMode="auto">
          <a:xfrm>
            <a:off x="609600" y="1295400"/>
            <a:ext cx="7696200" cy="4343400"/>
          </a:xfrm>
          <a:prstGeom prst="rect">
            <a:avLst/>
          </a:prstGeom>
          <a:noFill/>
          <a:ln w="38100">
            <a:solidFill>
              <a:srgbClr val="003399"/>
            </a:solidFill>
            <a:miter lim="800000"/>
            <a:headEnd/>
            <a:tailEnd/>
          </a:ln>
        </p:spPr>
      </p:pic>
      <p:sp>
        <p:nvSpPr>
          <p:cNvPr id="12300" name="Text Box 29"/>
          <p:cNvSpPr txBox="1">
            <a:spLocks noChangeArrowheads="1"/>
          </p:cNvSpPr>
          <p:nvPr/>
        </p:nvSpPr>
        <p:spPr bwMode="auto">
          <a:xfrm>
            <a:off x="0" y="5867400"/>
            <a:ext cx="8534400" cy="946150"/>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0000FF"/>
                </a:solidFill>
              </a:rPr>
              <a:t>Chiếc xe tăng 843 oanh liệt đã húc đổ cánh cửa Dinh Độc lập ngày 30/4/1975 </a:t>
            </a:r>
          </a:p>
        </p:txBody>
      </p:sp>
      <p:sp>
        <p:nvSpPr>
          <p:cNvPr id="12301" name="Text Box 32"/>
          <p:cNvSpPr txBox="1">
            <a:spLocks noChangeArrowheads="1"/>
          </p:cNvSpPr>
          <p:nvPr/>
        </p:nvSpPr>
        <p:spPr bwMode="auto">
          <a:xfrm>
            <a:off x="304800" y="228600"/>
            <a:ext cx="8001000" cy="1798638"/>
          </a:xfrm>
          <a:prstGeom prst="rect">
            <a:avLst/>
          </a:prstGeom>
          <a:noFill/>
          <a:ln w="9525">
            <a:noFill/>
            <a:miter lim="800000"/>
            <a:headEnd/>
            <a:tailEnd/>
          </a:ln>
        </p:spPr>
        <p:txBody>
          <a:bodyPr>
            <a:spAutoFit/>
          </a:bodyPr>
          <a:lstStyle/>
          <a:p>
            <a:pPr algn="just" eaLnBrk="0" hangingPunct="0">
              <a:spcBef>
                <a:spcPct val="50000"/>
              </a:spcBef>
            </a:pPr>
            <a:r>
              <a:rPr lang="en-US" sz="3200" b="1" i="1">
                <a:solidFill>
                  <a:srgbClr val="0000FF"/>
                </a:solidFill>
                <a:cs typeface="Times New Roman" pitchFamily="18" charset="0"/>
              </a:rPr>
              <a:t>     Sự kiện quân ta tiến vào Dinh Độc Lập thể hiện điều gì?</a:t>
            </a:r>
          </a:p>
          <a:p>
            <a:pPr>
              <a:spcBef>
                <a:spcPct val="50000"/>
              </a:spcBef>
            </a:pPr>
            <a:endParaRPr lang="en-US" sz="3200">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196"/>
                                        </p:tgtEl>
                                        <p:attrNameLst>
                                          <p:attrName>style.visibility</p:attrName>
                                        </p:attrNameLst>
                                      </p:cBhvr>
                                      <p:to>
                                        <p:strVal val="visible"/>
                                      </p:to>
                                    </p:set>
                                    <p:animEffect transition="in" filter="diamond(in)">
                                      <p:cBhvr>
                                        <p:cTn id="7" dur="1000"/>
                                        <p:tgtEl>
                                          <p:spTgt spid="719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endParaRPr lang="en-US" smtClean="0"/>
          </a:p>
        </p:txBody>
      </p:sp>
      <p:sp>
        <p:nvSpPr>
          <p:cNvPr id="1028" name="Rectangle 3"/>
          <p:cNvSpPr>
            <a:spLocks noGrp="1" noChangeArrowheads="1"/>
          </p:cNvSpPr>
          <p:nvPr>
            <p:ph type="body" idx="1"/>
          </p:nvPr>
        </p:nvSpPr>
        <p:spPr/>
        <p:txBody>
          <a:bodyPr/>
          <a:lstStyle/>
          <a:p>
            <a:pPr eaLnBrk="1" hangingPunct="1"/>
            <a:endParaRPr lang="en-US" smtClean="0"/>
          </a:p>
        </p:txBody>
      </p:sp>
      <p:pic>
        <p:nvPicPr>
          <p:cNvPr id="1029" name="Picture 4" descr="Bo_doi_ta_tien_vao_giai_phong_Dinh_Doc_Lap"/>
          <p:cNvPicPr>
            <a:picLocks noChangeAspect="1" noChangeArrowheads="1"/>
          </p:cNvPicPr>
          <p:nvPr/>
        </p:nvPicPr>
        <p:blipFill>
          <a:blip r:embed="rId3"/>
          <a:srcRect/>
          <a:stretch>
            <a:fillRect/>
          </a:stretch>
        </p:blipFill>
        <p:spPr bwMode="auto">
          <a:xfrm>
            <a:off x="381000" y="228600"/>
            <a:ext cx="8305800" cy="5943600"/>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3962400" y="762000"/>
          <a:ext cx="1970088" cy="685800"/>
        </p:xfrm>
        <a:graphic>
          <a:graphicData uri="http://schemas.openxmlformats.org/presentationml/2006/ole">
            <mc:AlternateContent xmlns:mc="http://schemas.openxmlformats.org/markup-compatibility/2006">
              <mc:Choice xmlns:v="urn:schemas-microsoft-com:vml" Requires="v">
                <p:oleObj spid="_x0000_s1029" name="Package" showAsIcon="1" r:id="rId4" imgW="1983346" imgH="682580" progId="Package">
                  <p:embed/>
                </p:oleObj>
              </mc:Choice>
              <mc:Fallback>
                <p:oleObj name="Package" showAsIcon="1" r:id="rId4" imgW="1983346" imgH="682580" progId="Packag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762000"/>
                        <a:ext cx="19700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p:cNvSpPr txBox="1">
            <a:spLocks noChangeArrowheads="1"/>
          </p:cNvSpPr>
          <p:nvPr/>
        </p:nvSpPr>
        <p:spPr bwMode="auto">
          <a:xfrm>
            <a:off x="762000" y="6278563"/>
            <a:ext cx="8382000" cy="579437"/>
          </a:xfrm>
          <a:prstGeom prst="rect">
            <a:avLst/>
          </a:prstGeom>
          <a:noFill/>
          <a:ln w="9525">
            <a:noFill/>
            <a:miter lim="800000"/>
            <a:headEnd/>
            <a:tailEnd/>
          </a:ln>
        </p:spPr>
        <p:txBody>
          <a:bodyPr>
            <a:spAutoFit/>
          </a:bodyPr>
          <a:lstStyle/>
          <a:p>
            <a:pPr>
              <a:spcBef>
                <a:spcPct val="50000"/>
              </a:spcBef>
            </a:pPr>
            <a:r>
              <a:rPr lang="en-US" sz="3200">
                <a:solidFill>
                  <a:srgbClr val="0000FF"/>
                </a:solidFill>
                <a:cs typeface="Times New Roman" pitchFamily="18" charset="0"/>
              </a:rPr>
              <a:t>Bộ đội ta đánh chiếm Dinh Độc Lập</a:t>
            </a:r>
          </a:p>
        </p:txBody>
      </p:sp>
      <p:sp>
        <p:nvSpPr>
          <p:cNvPr id="1031" name="Rectangle 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1000" fill="hold"/>
                                        <p:tgtEl>
                                          <p:spTgt spid="24583"/>
                                        </p:tgtEl>
                                        <p:attrNameLst>
                                          <p:attrName>ppt_w</p:attrName>
                                        </p:attrNameLst>
                                      </p:cBhvr>
                                      <p:tavLst>
                                        <p:tav tm="0">
                                          <p:val>
                                            <p:strVal val="#ppt_w*0.70"/>
                                          </p:val>
                                        </p:tav>
                                        <p:tav tm="100000">
                                          <p:val>
                                            <p:strVal val="#ppt_w"/>
                                          </p:val>
                                        </p:tav>
                                      </p:tavLst>
                                    </p:anim>
                                    <p:anim calcmode="lin" valueType="num">
                                      <p:cBhvr>
                                        <p:cTn id="8" dur="1000" fill="hold"/>
                                        <p:tgtEl>
                                          <p:spTgt spid="24583"/>
                                        </p:tgtEl>
                                        <p:attrNameLst>
                                          <p:attrName>ppt_h</p:attrName>
                                        </p:attrNameLst>
                                      </p:cBhvr>
                                      <p:tavLst>
                                        <p:tav tm="0">
                                          <p:val>
                                            <p:strVal val="#ppt_h"/>
                                          </p:val>
                                        </p:tav>
                                        <p:tav tm="100000">
                                          <p:val>
                                            <p:strVal val="#ppt_h"/>
                                          </p:val>
                                        </p:tav>
                                      </p:tavLst>
                                    </p:anim>
                                    <p:animEffect transition="in" filter="fade">
                                      <p:cBhvr>
                                        <p:cTn id="9" dur="1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sz="1600"/>
          </a:p>
        </p:txBody>
      </p:sp>
      <p:pic>
        <p:nvPicPr>
          <p:cNvPr id="13315"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3316" name="Text Box 4"/>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3317" name="Text Box 5"/>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3318" name="Text Box 6"/>
          <p:cNvSpPr txBox="1">
            <a:spLocks noChangeArrowheads="1"/>
          </p:cNvSpPr>
          <p:nvPr/>
        </p:nvSpPr>
        <p:spPr bwMode="auto">
          <a:xfrm>
            <a:off x="838200" y="15240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3319"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grpSp>
        <p:nvGrpSpPr>
          <p:cNvPr id="13320" name="Group 13"/>
          <p:cNvGrpSpPr>
            <a:grpSpLocks/>
          </p:cNvGrpSpPr>
          <p:nvPr/>
        </p:nvGrpSpPr>
        <p:grpSpPr bwMode="auto">
          <a:xfrm rot="10800000">
            <a:off x="4597400" y="2524125"/>
            <a:ext cx="4546600" cy="4333875"/>
            <a:chOff x="1105" y="686"/>
            <a:chExt cx="2864" cy="2730"/>
          </a:xfrm>
        </p:grpSpPr>
        <p:sp>
          <p:nvSpPr>
            <p:cNvPr id="13324"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3325"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3326"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3327"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6172" name="Picture 28" descr="Dai PT Sg 30-4-75"/>
          <p:cNvPicPr>
            <a:picLocks noChangeAspect="1" noChangeArrowheads="1"/>
          </p:cNvPicPr>
          <p:nvPr/>
        </p:nvPicPr>
        <p:blipFill>
          <a:blip r:embed="rId3"/>
          <a:srcRect/>
          <a:stretch>
            <a:fillRect/>
          </a:stretch>
        </p:blipFill>
        <p:spPr bwMode="auto">
          <a:xfrm>
            <a:off x="381000" y="152400"/>
            <a:ext cx="8153400" cy="5867400"/>
          </a:xfrm>
          <a:prstGeom prst="rect">
            <a:avLst/>
          </a:prstGeom>
          <a:noFill/>
          <a:ln w="38100">
            <a:solidFill>
              <a:schemeClr val="folHlink"/>
            </a:solidFill>
            <a:miter lim="800000"/>
            <a:headEnd/>
            <a:tailEnd/>
          </a:ln>
        </p:spPr>
      </p:pic>
      <p:sp>
        <p:nvSpPr>
          <p:cNvPr id="6173" name="Text Box 29"/>
          <p:cNvSpPr txBox="1">
            <a:spLocks noChangeArrowheads="1"/>
          </p:cNvSpPr>
          <p:nvPr/>
        </p:nvSpPr>
        <p:spPr bwMode="auto">
          <a:xfrm>
            <a:off x="1066800" y="838200"/>
            <a:ext cx="6781800" cy="3970338"/>
          </a:xfrm>
          <a:prstGeom prst="rect">
            <a:avLst/>
          </a:prstGeom>
          <a:gradFill rotWithShape="1">
            <a:gsLst>
              <a:gs pos="0">
                <a:srgbClr val="00FF00"/>
              </a:gs>
              <a:gs pos="100000">
                <a:srgbClr val="CCCC00"/>
              </a:gs>
            </a:gsLst>
            <a:lin ang="5400000" scaled="1"/>
          </a:gradFill>
          <a:ln w="57150">
            <a:solidFill>
              <a:srgbClr val="003366"/>
            </a:solidFill>
            <a:miter lim="800000"/>
            <a:headEnd/>
            <a:tailEnd/>
          </a:ln>
        </p:spPr>
        <p:txBody>
          <a:bodyPr>
            <a:spAutoFit/>
          </a:bodyPr>
          <a:lstStyle/>
          <a:p>
            <a:pPr algn="ctr" eaLnBrk="0" hangingPunct="0">
              <a:spcBef>
                <a:spcPct val="50000"/>
              </a:spcBef>
            </a:pPr>
            <a:r>
              <a:rPr lang="en-US" sz="2400"/>
              <a:t>       </a:t>
            </a:r>
            <a:r>
              <a:rPr lang="en-US" sz="2400" b="1">
                <a:solidFill>
                  <a:srgbClr val="0000FF"/>
                </a:solidFill>
              </a:rPr>
              <a:t>Lời tuyên bố đầu hàng của Tổng thống Dương Văn Minh</a:t>
            </a:r>
          </a:p>
          <a:p>
            <a:pPr algn="just" eaLnBrk="0" hangingPunct="0">
              <a:spcBef>
                <a:spcPct val="50000"/>
              </a:spcBef>
            </a:pPr>
            <a:r>
              <a:rPr lang="en-US" sz="2400"/>
              <a:t>Tôi, Đại tướng Dương Văn Minh - Chính quyền Sài Gòn - kêu gọi quân lực cộng hòa hạ vũ khí đầu hàng không điều kiện quân giải phóng miền Nam Việt Nam. Tôi tuyên bố chính quyền Sài Gòn từ trung ương đến địa phương phải giải tán hoàn toàn, giao toàn chính quyền từ trung ương đến địa phương lại cho chính phủ Cách mạng lâm thời cộng hòa miền Nam Việt Nam.</a:t>
            </a:r>
          </a:p>
        </p:txBody>
      </p:sp>
      <p:sp>
        <p:nvSpPr>
          <p:cNvPr id="6174" name="Text Box 30"/>
          <p:cNvSpPr txBox="1">
            <a:spLocks noChangeArrowheads="1"/>
          </p:cNvSpPr>
          <p:nvPr/>
        </p:nvSpPr>
        <p:spPr bwMode="auto">
          <a:xfrm>
            <a:off x="0" y="6172200"/>
            <a:ext cx="8915400" cy="461963"/>
          </a:xfrm>
          <a:prstGeom prst="rect">
            <a:avLst/>
          </a:prstGeom>
          <a:noFill/>
          <a:ln w="9525">
            <a:noFill/>
            <a:miter lim="800000"/>
            <a:headEnd/>
            <a:tailEnd/>
          </a:ln>
        </p:spPr>
        <p:txBody>
          <a:bodyPr>
            <a:spAutoFit/>
          </a:bodyPr>
          <a:lstStyle/>
          <a:p>
            <a:pPr>
              <a:spcBef>
                <a:spcPct val="50000"/>
              </a:spcBef>
            </a:pPr>
            <a:r>
              <a:rPr lang="en-US" sz="2400">
                <a:cs typeface="Times New Roman" pitchFamily="18" charset="0"/>
              </a:rPr>
              <a:t>Tổng thống Dương Văn Minh phải đầu hàng không điều kiện</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172"/>
                                        </p:tgtEl>
                                        <p:attrNameLst>
                                          <p:attrName>style.visibility</p:attrName>
                                        </p:attrNameLst>
                                      </p:cBhvr>
                                      <p:to>
                                        <p:strVal val="visible"/>
                                      </p:to>
                                    </p:set>
                                    <p:animEffect transition="in" filter="diamond(in)">
                                      <p:cBhvr>
                                        <p:cTn id="7" dur="2000"/>
                                        <p:tgtEl>
                                          <p:spTgt spid="6172"/>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6174"/>
                                        </p:tgtEl>
                                        <p:attrNameLst>
                                          <p:attrName>style.visibility</p:attrName>
                                        </p:attrNameLst>
                                      </p:cBhvr>
                                      <p:to>
                                        <p:strVal val="visible"/>
                                      </p:to>
                                    </p:set>
                                    <p:anim calcmode="lin" valueType="num">
                                      <p:cBhvr>
                                        <p:cTn id="11" dur="1000" fill="hold"/>
                                        <p:tgtEl>
                                          <p:spTgt spid="6174"/>
                                        </p:tgtEl>
                                        <p:attrNameLst>
                                          <p:attrName>ppt_w</p:attrName>
                                        </p:attrNameLst>
                                      </p:cBhvr>
                                      <p:tavLst>
                                        <p:tav tm="0">
                                          <p:val>
                                            <p:strVal val="#ppt_w*0.70"/>
                                          </p:val>
                                        </p:tav>
                                        <p:tav tm="100000">
                                          <p:val>
                                            <p:strVal val="#ppt_w"/>
                                          </p:val>
                                        </p:tav>
                                      </p:tavLst>
                                    </p:anim>
                                    <p:anim calcmode="lin" valueType="num">
                                      <p:cBhvr>
                                        <p:cTn id="12" dur="1000" fill="hold"/>
                                        <p:tgtEl>
                                          <p:spTgt spid="6174"/>
                                        </p:tgtEl>
                                        <p:attrNameLst>
                                          <p:attrName>ppt_h</p:attrName>
                                        </p:attrNameLst>
                                      </p:cBhvr>
                                      <p:tavLst>
                                        <p:tav tm="0">
                                          <p:val>
                                            <p:strVal val="#ppt_h"/>
                                          </p:val>
                                        </p:tav>
                                        <p:tav tm="100000">
                                          <p:val>
                                            <p:strVal val="#ppt_h"/>
                                          </p:val>
                                        </p:tav>
                                      </p:tavLst>
                                    </p:anim>
                                    <p:animEffect transition="in" filter="fade">
                                      <p:cBhvr>
                                        <p:cTn id="13" dur="1000"/>
                                        <p:tgtEl>
                                          <p:spTgt spid="6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173"/>
                                        </p:tgtEl>
                                        <p:attrNameLst>
                                          <p:attrName>style.visibility</p:attrName>
                                        </p:attrNameLst>
                                      </p:cBhvr>
                                      <p:to>
                                        <p:strVal val="visible"/>
                                      </p:to>
                                    </p:set>
                                    <p:anim calcmode="lin" valueType="num">
                                      <p:cBhvr>
                                        <p:cTn id="18" dur="1000" fill="hold"/>
                                        <p:tgtEl>
                                          <p:spTgt spid="6173"/>
                                        </p:tgtEl>
                                        <p:attrNameLst>
                                          <p:attrName>ppt_w</p:attrName>
                                        </p:attrNameLst>
                                      </p:cBhvr>
                                      <p:tavLst>
                                        <p:tav tm="0">
                                          <p:val>
                                            <p:strVal val="#ppt_w*0.70"/>
                                          </p:val>
                                        </p:tav>
                                        <p:tav tm="100000">
                                          <p:val>
                                            <p:strVal val="#ppt_w"/>
                                          </p:val>
                                        </p:tav>
                                      </p:tavLst>
                                    </p:anim>
                                    <p:anim calcmode="lin" valueType="num">
                                      <p:cBhvr>
                                        <p:cTn id="19" dur="1000" fill="hold"/>
                                        <p:tgtEl>
                                          <p:spTgt spid="6173"/>
                                        </p:tgtEl>
                                        <p:attrNameLst>
                                          <p:attrName>ppt_h</p:attrName>
                                        </p:attrNameLst>
                                      </p:cBhvr>
                                      <p:tavLst>
                                        <p:tav tm="0">
                                          <p:val>
                                            <p:strVal val="#ppt_h"/>
                                          </p:val>
                                        </p:tav>
                                        <p:tav tm="100000">
                                          <p:val>
                                            <p:strVal val="#ppt_h"/>
                                          </p:val>
                                        </p:tav>
                                      </p:tavLst>
                                    </p:anim>
                                    <p:animEffect transition="in" filter="fade">
                                      <p:cBhvr>
                                        <p:cTn id="20" dur="1000"/>
                                        <p:tgtEl>
                                          <p:spTgt spid="6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animBg="1"/>
      <p:bldP spid="617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433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4340"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4341"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4342"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4343"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4344"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14345"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14346" name="Group 10"/>
          <p:cNvGrpSpPr>
            <a:grpSpLocks/>
          </p:cNvGrpSpPr>
          <p:nvPr/>
        </p:nvGrpSpPr>
        <p:grpSpPr bwMode="auto">
          <a:xfrm rot="10800000">
            <a:off x="4597400" y="2524125"/>
            <a:ext cx="4546600" cy="4333875"/>
            <a:chOff x="1105" y="686"/>
            <a:chExt cx="2864" cy="2730"/>
          </a:xfrm>
        </p:grpSpPr>
        <p:sp>
          <p:nvSpPr>
            <p:cNvPr id="14350"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4351"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4352"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4353"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4354" name="Picture 18" descr="nico-sg-08[1]"/>
          <p:cNvPicPr>
            <a:picLocks noChangeAspect="1" noChangeArrowheads="1"/>
          </p:cNvPicPr>
          <p:nvPr/>
        </p:nvPicPr>
        <p:blipFill>
          <a:blip r:embed="rId3"/>
          <a:srcRect/>
          <a:stretch>
            <a:fillRect/>
          </a:stretch>
        </p:blipFill>
        <p:spPr bwMode="auto">
          <a:xfrm>
            <a:off x="381000" y="152400"/>
            <a:ext cx="8305800" cy="5638800"/>
          </a:xfrm>
          <a:prstGeom prst="rect">
            <a:avLst/>
          </a:prstGeom>
          <a:noFill/>
          <a:ln w="9525">
            <a:noFill/>
            <a:miter lim="800000"/>
            <a:headEnd/>
            <a:tailEnd/>
          </a:ln>
        </p:spPr>
      </p:pic>
      <p:sp>
        <p:nvSpPr>
          <p:cNvPr id="14355" name="Text Box 19"/>
          <p:cNvSpPr txBox="1">
            <a:spLocks noChangeArrowheads="1"/>
          </p:cNvSpPr>
          <p:nvPr/>
        </p:nvSpPr>
        <p:spPr bwMode="auto">
          <a:xfrm>
            <a:off x="228600" y="5943600"/>
            <a:ext cx="8305800" cy="94615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Ai là người cắm lá cờ cách mạng trên nóc Dinh Độc Lập vào trưa ngày 30-4-1975.</a:t>
            </a:r>
          </a:p>
        </p:txBody>
      </p:sp>
      <p:sp>
        <p:nvSpPr>
          <p:cNvPr id="14356" name="Text Box 20"/>
          <p:cNvSpPr txBox="1">
            <a:spLocks noChangeArrowheads="1"/>
          </p:cNvSpPr>
          <p:nvPr/>
        </p:nvSpPr>
        <p:spPr bwMode="auto">
          <a:xfrm>
            <a:off x="1905000" y="533400"/>
            <a:ext cx="7924800" cy="579438"/>
          </a:xfrm>
          <a:prstGeom prst="rect">
            <a:avLst/>
          </a:prstGeom>
          <a:noFill/>
          <a:ln w="9525">
            <a:noFill/>
            <a:miter lim="800000"/>
            <a:headEnd/>
            <a:tailEnd/>
          </a:ln>
        </p:spPr>
        <p:txBody>
          <a:bodyPr>
            <a:spAutoFit/>
          </a:bodyPr>
          <a:lstStyle/>
          <a:p>
            <a:pPr>
              <a:spcBef>
                <a:spcPct val="50000"/>
              </a:spcBef>
            </a:pPr>
            <a:r>
              <a:rPr lang="en-US" sz="3200">
                <a:cs typeface="Times New Roman" pitchFamily="18" charset="0"/>
              </a:rPr>
              <a:t>Đại tá Bùi Quang Thận</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354"/>
                                        </p:tgtEl>
                                        <p:attrNameLst>
                                          <p:attrName>style.visibility</p:attrName>
                                        </p:attrNameLst>
                                      </p:cBhvr>
                                      <p:to>
                                        <p:strVal val="visible"/>
                                      </p:to>
                                    </p:set>
                                    <p:anim calcmode="lin" valueType="num">
                                      <p:cBhvr>
                                        <p:cTn id="7" dur="1000" fill="hold"/>
                                        <p:tgtEl>
                                          <p:spTgt spid="14354"/>
                                        </p:tgtEl>
                                        <p:attrNameLst>
                                          <p:attrName>ppt_w</p:attrName>
                                        </p:attrNameLst>
                                      </p:cBhvr>
                                      <p:tavLst>
                                        <p:tav tm="0">
                                          <p:val>
                                            <p:strVal val="#ppt_w*0.70"/>
                                          </p:val>
                                        </p:tav>
                                        <p:tav tm="100000">
                                          <p:val>
                                            <p:strVal val="#ppt_w"/>
                                          </p:val>
                                        </p:tav>
                                      </p:tavLst>
                                    </p:anim>
                                    <p:anim calcmode="lin" valueType="num">
                                      <p:cBhvr>
                                        <p:cTn id="8" dur="1000" fill="hold"/>
                                        <p:tgtEl>
                                          <p:spTgt spid="14354"/>
                                        </p:tgtEl>
                                        <p:attrNameLst>
                                          <p:attrName>ppt_h</p:attrName>
                                        </p:attrNameLst>
                                      </p:cBhvr>
                                      <p:tavLst>
                                        <p:tav tm="0">
                                          <p:val>
                                            <p:strVal val="#ppt_h"/>
                                          </p:val>
                                        </p:tav>
                                        <p:tav tm="100000">
                                          <p:val>
                                            <p:strVal val="#ppt_h"/>
                                          </p:val>
                                        </p:tav>
                                      </p:tavLst>
                                    </p:anim>
                                    <p:animEffect transition="in" filter="fade">
                                      <p:cBhvr>
                                        <p:cTn id="9" dur="1000"/>
                                        <p:tgtEl>
                                          <p:spTgt spid="14354"/>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355"/>
                                        </p:tgtEl>
                                        <p:attrNameLst>
                                          <p:attrName>style.visibility</p:attrName>
                                        </p:attrNameLst>
                                      </p:cBhvr>
                                      <p:to>
                                        <p:strVal val="visible"/>
                                      </p:to>
                                    </p:set>
                                    <p:anim calcmode="lin" valueType="num">
                                      <p:cBhvr>
                                        <p:cTn id="13" dur="1000" fill="hold"/>
                                        <p:tgtEl>
                                          <p:spTgt spid="14355"/>
                                        </p:tgtEl>
                                        <p:attrNameLst>
                                          <p:attrName>ppt_w</p:attrName>
                                        </p:attrNameLst>
                                      </p:cBhvr>
                                      <p:tavLst>
                                        <p:tav tm="0">
                                          <p:val>
                                            <p:strVal val="#ppt_w*0.70"/>
                                          </p:val>
                                        </p:tav>
                                        <p:tav tm="100000">
                                          <p:val>
                                            <p:strVal val="#ppt_w"/>
                                          </p:val>
                                        </p:tav>
                                      </p:tavLst>
                                    </p:anim>
                                    <p:anim calcmode="lin" valueType="num">
                                      <p:cBhvr>
                                        <p:cTn id="14" dur="1000" fill="hold"/>
                                        <p:tgtEl>
                                          <p:spTgt spid="14355"/>
                                        </p:tgtEl>
                                        <p:attrNameLst>
                                          <p:attrName>ppt_h</p:attrName>
                                        </p:attrNameLst>
                                      </p:cBhvr>
                                      <p:tavLst>
                                        <p:tav tm="0">
                                          <p:val>
                                            <p:strVal val="#ppt_h"/>
                                          </p:val>
                                        </p:tav>
                                        <p:tav tm="100000">
                                          <p:val>
                                            <p:strVal val="#ppt_h"/>
                                          </p:val>
                                        </p:tav>
                                      </p:tavLst>
                                    </p:anim>
                                    <p:animEffect transition="in" filter="fade">
                                      <p:cBhvr>
                                        <p:cTn id="15" dur="1000"/>
                                        <p:tgtEl>
                                          <p:spTgt spid="143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4356"/>
                                        </p:tgtEl>
                                        <p:attrNameLst>
                                          <p:attrName>style.visibility</p:attrName>
                                        </p:attrNameLst>
                                      </p:cBhvr>
                                      <p:to>
                                        <p:strVal val="visible"/>
                                      </p:to>
                                    </p:set>
                                    <p:anim calcmode="lin" valueType="num">
                                      <p:cBhvr>
                                        <p:cTn id="20" dur="1000" fill="hold"/>
                                        <p:tgtEl>
                                          <p:spTgt spid="14356"/>
                                        </p:tgtEl>
                                        <p:attrNameLst>
                                          <p:attrName>ppt_w</p:attrName>
                                        </p:attrNameLst>
                                      </p:cBhvr>
                                      <p:tavLst>
                                        <p:tav tm="0">
                                          <p:val>
                                            <p:strVal val="#ppt_w*0.70"/>
                                          </p:val>
                                        </p:tav>
                                        <p:tav tm="100000">
                                          <p:val>
                                            <p:strVal val="#ppt_w"/>
                                          </p:val>
                                        </p:tav>
                                      </p:tavLst>
                                    </p:anim>
                                    <p:anim calcmode="lin" valueType="num">
                                      <p:cBhvr>
                                        <p:cTn id="21" dur="1000" fill="hold"/>
                                        <p:tgtEl>
                                          <p:spTgt spid="14356"/>
                                        </p:tgtEl>
                                        <p:attrNameLst>
                                          <p:attrName>ppt_h</p:attrName>
                                        </p:attrNameLst>
                                      </p:cBhvr>
                                      <p:tavLst>
                                        <p:tav tm="0">
                                          <p:val>
                                            <p:strVal val="#ppt_h"/>
                                          </p:val>
                                        </p:tav>
                                        <p:tav tm="100000">
                                          <p:val>
                                            <p:strVal val="#ppt_h"/>
                                          </p:val>
                                        </p:tav>
                                      </p:tavLst>
                                    </p:anim>
                                    <p:animEffect transition="in" filter="fade">
                                      <p:cBhvr>
                                        <p:cTn id="22" dur="10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P spid="143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p:cNvPicPr>
            <a:picLocks noChangeAspect="1" noChangeArrowheads="1"/>
          </p:cNvPicPr>
          <p:nvPr/>
        </p:nvPicPr>
        <p:blipFill>
          <a:blip r:embed="rId2"/>
          <a:srcRect/>
          <a:stretch>
            <a:fillRect/>
          </a:stretch>
        </p:blipFill>
        <p:spPr bwMode="auto">
          <a:xfrm>
            <a:off x="228600" y="228600"/>
            <a:ext cx="8458200" cy="5638800"/>
          </a:xfrm>
          <a:prstGeom prst="rect">
            <a:avLst/>
          </a:prstGeom>
          <a:noFill/>
          <a:ln w="9525">
            <a:noFill/>
            <a:miter lim="800000"/>
            <a:headEnd/>
            <a:tailEnd/>
          </a:ln>
        </p:spPr>
      </p:pic>
      <p:sp>
        <p:nvSpPr>
          <p:cNvPr id="15365" name="Rectangle 5"/>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3558" name="Text Box 6"/>
          <p:cNvSpPr txBox="1">
            <a:spLocks noChangeArrowheads="1"/>
          </p:cNvSpPr>
          <p:nvPr/>
        </p:nvSpPr>
        <p:spPr bwMode="auto">
          <a:xfrm>
            <a:off x="457200" y="6096000"/>
            <a:ext cx="8686800" cy="519113"/>
          </a:xfrm>
          <a:prstGeom prst="rect">
            <a:avLst/>
          </a:prstGeom>
          <a:noFill/>
          <a:ln w="9525">
            <a:noFill/>
            <a:miter lim="800000"/>
            <a:headEnd/>
            <a:tailEnd/>
          </a:ln>
        </p:spPr>
        <p:txBody>
          <a:bodyPr>
            <a:spAutoFit/>
          </a:bodyPr>
          <a:lstStyle/>
          <a:p>
            <a:pPr>
              <a:spcBef>
                <a:spcPct val="50000"/>
              </a:spcBef>
            </a:pPr>
            <a:r>
              <a:rPr lang="en-US" sz="2800"/>
              <a:t>Nhân dân Sài Gòn đổ ra đường mừng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1000" fill="hold"/>
                                        <p:tgtEl>
                                          <p:spTgt spid="23558"/>
                                        </p:tgtEl>
                                        <p:attrNameLst>
                                          <p:attrName>ppt_w</p:attrName>
                                        </p:attrNameLst>
                                      </p:cBhvr>
                                      <p:tavLst>
                                        <p:tav tm="0">
                                          <p:val>
                                            <p:strVal val="#ppt_w*0.70"/>
                                          </p:val>
                                        </p:tav>
                                        <p:tav tm="100000">
                                          <p:val>
                                            <p:strVal val="#ppt_w"/>
                                          </p:val>
                                        </p:tav>
                                      </p:tavLst>
                                    </p:anim>
                                    <p:anim calcmode="lin" valueType="num">
                                      <p:cBhvr>
                                        <p:cTn id="8" dur="1000" fill="hold"/>
                                        <p:tgtEl>
                                          <p:spTgt spid="23558"/>
                                        </p:tgtEl>
                                        <p:attrNameLst>
                                          <p:attrName>ppt_h</p:attrName>
                                        </p:attrNameLst>
                                      </p:cBhvr>
                                      <p:tavLst>
                                        <p:tav tm="0">
                                          <p:val>
                                            <p:strVal val="#ppt_h"/>
                                          </p:val>
                                        </p:tav>
                                        <p:tav tm="100000">
                                          <p:val>
                                            <p:strVal val="#ppt_h"/>
                                          </p:val>
                                        </p:tav>
                                      </p:tavLst>
                                    </p:anim>
                                    <p:animEffect transition="in" filter="fade">
                                      <p:cBhvr>
                                        <p:cTn id="9"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1600200"/>
            <a:ext cx="6629400" cy="4525963"/>
          </a:xfrm>
        </p:spPr>
        <p:txBody>
          <a:bodyPr/>
          <a:lstStyle/>
          <a:p>
            <a:pPr eaLnBrk="1" hangingPunct="1"/>
            <a:endParaRPr lang="en-US" smtClean="0"/>
          </a:p>
        </p:txBody>
      </p:sp>
      <p:pic>
        <p:nvPicPr>
          <p:cNvPr id="16387" name="Picture 4" descr="59b8895b41133ba1552d340051807c54[1]"/>
          <p:cNvPicPr>
            <a:picLocks noChangeAspect="1" noChangeArrowheads="1"/>
          </p:cNvPicPr>
          <p:nvPr/>
        </p:nvPicPr>
        <p:blipFill>
          <a:blip r:embed="rId2"/>
          <a:srcRect/>
          <a:stretch>
            <a:fillRect/>
          </a:stretch>
        </p:blipFill>
        <p:spPr bwMode="auto">
          <a:xfrm>
            <a:off x="838200" y="152400"/>
            <a:ext cx="7239000" cy="5638800"/>
          </a:xfrm>
          <a:prstGeom prst="rect">
            <a:avLst/>
          </a:prstGeom>
          <a:noFill/>
          <a:ln w="9525">
            <a:noFill/>
            <a:miter lim="800000"/>
            <a:headEnd/>
            <a:tailEnd/>
          </a:ln>
        </p:spPr>
      </p:pic>
      <p:sp>
        <p:nvSpPr>
          <p:cNvPr id="16388" name="Rectangle 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5607" name="Text Box 7"/>
          <p:cNvSpPr txBox="1">
            <a:spLocks noChangeArrowheads="1"/>
          </p:cNvSpPr>
          <p:nvPr/>
        </p:nvSpPr>
        <p:spPr bwMode="auto">
          <a:xfrm>
            <a:off x="533400" y="5667375"/>
            <a:ext cx="8077200" cy="1190625"/>
          </a:xfrm>
          <a:prstGeom prst="rect">
            <a:avLst/>
          </a:prstGeom>
          <a:noFill/>
          <a:ln w="9525">
            <a:noFill/>
            <a:miter lim="800000"/>
            <a:headEnd/>
            <a:tailEnd/>
          </a:ln>
        </p:spPr>
        <p:txBody>
          <a:bodyPr>
            <a:spAutoFit/>
          </a:bodyPr>
          <a:lstStyle/>
          <a:p>
            <a:pPr>
              <a:spcBef>
                <a:spcPct val="50000"/>
              </a:spcBef>
            </a:pPr>
            <a:r>
              <a:rPr lang="en-US" sz="3600">
                <a:solidFill>
                  <a:srgbClr val="0000FF"/>
                </a:solidFill>
                <a:cs typeface="Times New Roman" pitchFamily="18" charset="0"/>
              </a:rPr>
              <a:t>Các chiến sĩ giải phóng quân reo vui mừng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1000" fill="hold"/>
                                        <p:tgtEl>
                                          <p:spTgt spid="25607"/>
                                        </p:tgtEl>
                                        <p:attrNameLst>
                                          <p:attrName>ppt_w</p:attrName>
                                        </p:attrNameLst>
                                      </p:cBhvr>
                                      <p:tavLst>
                                        <p:tav tm="0">
                                          <p:val>
                                            <p:strVal val="#ppt_w*0.70"/>
                                          </p:val>
                                        </p:tav>
                                        <p:tav tm="100000">
                                          <p:val>
                                            <p:strVal val="#ppt_w"/>
                                          </p:val>
                                        </p:tav>
                                      </p:tavLst>
                                    </p:anim>
                                    <p:anim calcmode="lin" valueType="num">
                                      <p:cBhvr>
                                        <p:cTn id="8" dur="1000" fill="hold"/>
                                        <p:tgtEl>
                                          <p:spTgt spid="25607"/>
                                        </p:tgtEl>
                                        <p:attrNameLst>
                                          <p:attrName>ppt_h</p:attrName>
                                        </p:attrNameLst>
                                      </p:cBhvr>
                                      <p:tavLst>
                                        <p:tav tm="0">
                                          <p:val>
                                            <p:strVal val="#ppt_h"/>
                                          </p:val>
                                        </p:tav>
                                        <p:tav tm="100000">
                                          <p:val>
                                            <p:strVal val="#ppt_h"/>
                                          </p:val>
                                        </p:tav>
                                      </p:tavLst>
                                    </p:anim>
                                    <p:animEffect transition="in" filter="fade">
                                      <p:cBhvr>
                                        <p:cTn id="9"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0000333306001zj2[1]"/>
          <p:cNvPicPr>
            <a:picLocks noChangeAspect="1" noChangeArrowheads="1"/>
          </p:cNvPicPr>
          <p:nvPr/>
        </p:nvPicPr>
        <p:blipFill>
          <a:blip r:embed="rId2"/>
          <a:srcRect/>
          <a:stretch>
            <a:fillRect/>
          </a:stretch>
        </p:blipFill>
        <p:spPr bwMode="auto">
          <a:xfrm>
            <a:off x="228600" y="228600"/>
            <a:ext cx="8356600" cy="5867400"/>
          </a:xfrm>
          <a:prstGeom prst="rect">
            <a:avLst/>
          </a:prstGeom>
          <a:noFill/>
          <a:ln w="9525">
            <a:noFill/>
            <a:miter lim="800000"/>
            <a:headEnd/>
            <a:tailEnd/>
          </a:ln>
        </p:spPr>
      </p:pic>
      <p:sp>
        <p:nvSpPr>
          <p:cNvPr id="26629" name="Text Box 5"/>
          <p:cNvSpPr txBox="1">
            <a:spLocks noChangeArrowheads="1"/>
          </p:cNvSpPr>
          <p:nvPr/>
        </p:nvSpPr>
        <p:spPr bwMode="auto">
          <a:xfrm>
            <a:off x="381000" y="6172200"/>
            <a:ext cx="8382000"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Nhân dân chào đón những đoàn quân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1000" fill="hold"/>
                                        <p:tgtEl>
                                          <p:spTgt spid="26629"/>
                                        </p:tgtEl>
                                        <p:attrNameLst>
                                          <p:attrName>ppt_w</p:attrName>
                                        </p:attrNameLst>
                                      </p:cBhvr>
                                      <p:tavLst>
                                        <p:tav tm="0">
                                          <p:val>
                                            <p:strVal val="#ppt_w*0.70"/>
                                          </p:val>
                                        </p:tav>
                                        <p:tav tm="100000">
                                          <p:val>
                                            <p:strVal val="#ppt_w"/>
                                          </p:val>
                                        </p:tav>
                                      </p:tavLst>
                                    </p:anim>
                                    <p:anim calcmode="lin" valueType="num">
                                      <p:cBhvr>
                                        <p:cTn id="8" dur="1000" fill="hold"/>
                                        <p:tgtEl>
                                          <p:spTgt spid="26629"/>
                                        </p:tgtEl>
                                        <p:attrNameLst>
                                          <p:attrName>ppt_h</p:attrName>
                                        </p:attrNameLst>
                                      </p:cBhvr>
                                      <p:tavLst>
                                        <p:tav tm="0">
                                          <p:val>
                                            <p:strVal val="#ppt_h"/>
                                          </p:val>
                                        </p:tav>
                                        <p:tav tm="100000">
                                          <p:val>
                                            <p:strVal val="#ppt_h"/>
                                          </p:val>
                                        </p:tav>
                                      </p:tavLst>
                                    </p:anim>
                                    <p:animEffect transition="in" filter="fade">
                                      <p:cBhvr>
                                        <p:cTn id="9"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images321287_b[1]"/>
          <p:cNvPicPr>
            <a:picLocks noChangeAspect="1" noChangeArrowheads="1"/>
          </p:cNvPicPr>
          <p:nvPr/>
        </p:nvPicPr>
        <p:blipFill>
          <a:blip r:embed="rId2"/>
          <a:srcRect/>
          <a:stretch>
            <a:fillRect/>
          </a:stretch>
        </p:blipFill>
        <p:spPr bwMode="auto">
          <a:xfrm>
            <a:off x="381000" y="228600"/>
            <a:ext cx="8305800" cy="5715000"/>
          </a:xfrm>
          <a:prstGeom prst="rect">
            <a:avLst/>
          </a:prstGeom>
          <a:noFill/>
          <a:ln w="9525">
            <a:noFill/>
            <a:miter lim="800000"/>
            <a:headEnd/>
            <a:tailEnd/>
          </a:ln>
        </p:spPr>
      </p:pic>
      <p:sp>
        <p:nvSpPr>
          <p:cNvPr id="18437" name="Rectangle 5"/>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7654" name="Text Box 6"/>
          <p:cNvSpPr txBox="1">
            <a:spLocks noChangeArrowheads="1"/>
          </p:cNvSpPr>
          <p:nvPr/>
        </p:nvSpPr>
        <p:spPr bwMode="auto">
          <a:xfrm>
            <a:off x="838200" y="6096000"/>
            <a:ext cx="83058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Chào đón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1000" fill="hold"/>
                                        <p:tgtEl>
                                          <p:spTgt spid="27654"/>
                                        </p:tgtEl>
                                        <p:attrNameLst>
                                          <p:attrName>ppt_w</p:attrName>
                                        </p:attrNameLst>
                                      </p:cBhvr>
                                      <p:tavLst>
                                        <p:tav tm="0">
                                          <p:val>
                                            <p:strVal val="#ppt_w*0.70"/>
                                          </p:val>
                                        </p:tav>
                                        <p:tav tm="100000">
                                          <p:val>
                                            <p:strVal val="#ppt_w"/>
                                          </p:val>
                                        </p:tav>
                                      </p:tavLst>
                                    </p:anim>
                                    <p:anim calcmode="lin" valueType="num">
                                      <p:cBhvr>
                                        <p:cTn id="8" dur="1000" fill="hold"/>
                                        <p:tgtEl>
                                          <p:spTgt spid="27654"/>
                                        </p:tgtEl>
                                        <p:attrNameLst>
                                          <p:attrName>ppt_h</p:attrName>
                                        </p:attrNameLst>
                                      </p:cBhvr>
                                      <p:tavLst>
                                        <p:tav tm="0">
                                          <p:val>
                                            <p:strVal val="#ppt_h"/>
                                          </p:val>
                                        </p:tav>
                                        <p:tav tm="100000">
                                          <p:val>
                                            <p:strVal val="#ppt_h"/>
                                          </p:val>
                                        </p:tav>
                                      </p:tavLst>
                                    </p:anim>
                                    <p:animEffect transition="in" filter="fade">
                                      <p:cBhvr>
                                        <p:cTn id="9"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945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9460"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9461"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9462"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9463"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9464"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19465"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19466" name="Group 10"/>
          <p:cNvGrpSpPr>
            <a:grpSpLocks/>
          </p:cNvGrpSpPr>
          <p:nvPr/>
        </p:nvGrpSpPr>
        <p:grpSpPr bwMode="auto">
          <a:xfrm rot="10800000">
            <a:off x="4597400" y="2524125"/>
            <a:ext cx="4546600" cy="4333875"/>
            <a:chOff x="1105" y="686"/>
            <a:chExt cx="2864" cy="2730"/>
          </a:xfrm>
        </p:grpSpPr>
        <p:sp>
          <p:nvSpPr>
            <p:cNvPr id="19473"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9474"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2"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9476"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9467" name="Picture 15" descr="Flash Buom va hoa 10"/>
          <p:cNvPicPr>
            <a:picLocks noChangeAspect="1" noChangeArrowheads="1" noCrop="1"/>
          </p:cNvPicPr>
          <p:nvPr/>
        </p:nvPicPr>
        <p:blipFill>
          <a:blip r:embed="rId3"/>
          <a:srcRect/>
          <a:stretch>
            <a:fillRect/>
          </a:stretch>
        </p:blipFill>
        <p:spPr bwMode="auto">
          <a:xfrm rot="-5400000">
            <a:off x="7842250" y="14288"/>
            <a:ext cx="1366838" cy="1338262"/>
          </a:xfrm>
          <a:prstGeom prst="rect">
            <a:avLst/>
          </a:prstGeom>
          <a:noFill/>
          <a:ln w="9525">
            <a:noFill/>
            <a:miter lim="800000"/>
            <a:headEnd/>
            <a:tailEnd/>
          </a:ln>
        </p:spPr>
      </p:pic>
      <p:pic>
        <p:nvPicPr>
          <p:cNvPr id="19468" name="Picture 16" descr="Day hoa 2"/>
          <p:cNvPicPr>
            <a:picLocks noChangeAspect="1" noChangeArrowheads="1" noCrop="1"/>
          </p:cNvPicPr>
          <p:nvPr/>
        </p:nvPicPr>
        <p:blipFill>
          <a:blip r:embed="rId4"/>
          <a:srcRect/>
          <a:stretch>
            <a:fillRect/>
          </a:stretch>
        </p:blipFill>
        <p:spPr bwMode="auto">
          <a:xfrm>
            <a:off x="8759825" y="0"/>
            <a:ext cx="384175" cy="2482850"/>
          </a:xfrm>
          <a:prstGeom prst="rect">
            <a:avLst/>
          </a:prstGeom>
          <a:noFill/>
          <a:ln w="9525">
            <a:noFill/>
            <a:miter lim="800000"/>
            <a:headEnd/>
            <a:tailEnd/>
          </a:ln>
        </p:spPr>
      </p:pic>
      <p:sp>
        <p:nvSpPr>
          <p:cNvPr id="19475" name="Text Box 19"/>
          <p:cNvSpPr txBox="1">
            <a:spLocks noChangeArrowheads="1"/>
          </p:cNvSpPr>
          <p:nvPr/>
        </p:nvSpPr>
        <p:spPr bwMode="auto">
          <a:xfrm>
            <a:off x="381000" y="2667000"/>
            <a:ext cx="8382000" cy="2554288"/>
          </a:xfrm>
          <a:prstGeom prst="rect">
            <a:avLst/>
          </a:prstGeom>
          <a:noFill/>
          <a:ln w="9525">
            <a:noFill/>
            <a:miter lim="800000"/>
            <a:headEnd/>
            <a:tailEnd/>
          </a:ln>
        </p:spPr>
        <p:txBody>
          <a:bodyPr>
            <a:spAutoFit/>
          </a:bodyPr>
          <a:lstStyle/>
          <a:p>
            <a:r>
              <a:rPr lang="en-US" sz="3200">
                <a:solidFill>
                  <a:srgbClr val="000099"/>
                </a:solidFill>
                <a:cs typeface="Times New Roman" pitchFamily="18" charset="0"/>
              </a:rPr>
              <a:t>- Là một trong những chiến thắng hiển hách nhất trong lịch sử dân tộc.</a:t>
            </a:r>
          </a:p>
          <a:p>
            <a:r>
              <a:rPr lang="en-US" sz="3200">
                <a:solidFill>
                  <a:srgbClr val="000099"/>
                </a:solidFill>
                <a:cs typeface="Times New Roman" pitchFamily="18" charset="0"/>
              </a:rPr>
              <a:t>- Đánh tan quân xâm lược Mĩ và quân đội Sài Gòn, giải phóng hoàn toàn miền Nam, thống nhất đất nước.</a:t>
            </a:r>
          </a:p>
        </p:txBody>
      </p:sp>
      <p:sp>
        <p:nvSpPr>
          <p:cNvPr id="19470" name="WordArt 20"/>
          <p:cNvSpPr>
            <a:spLocks noChangeArrowheads="1" noChangeShapeType="1" noTextEdit="1"/>
          </p:cNvSpPr>
          <p:nvPr/>
        </p:nvSpPr>
        <p:spPr bwMode="auto">
          <a:xfrm>
            <a:off x="1600200" y="7620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19471" name="Text Box 21"/>
          <p:cNvSpPr txBox="1">
            <a:spLocks noChangeArrowheads="1"/>
          </p:cNvSpPr>
          <p:nvPr/>
        </p:nvSpPr>
        <p:spPr bwMode="auto">
          <a:xfrm>
            <a:off x="3048000" y="228600"/>
            <a:ext cx="3124200" cy="519113"/>
          </a:xfrm>
          <a:prstGeom prst="rect">
            <a:avLst/>
          </a:prstGeom>
          <a:noFill/>
          <a:ln w="9525">
            <a:noFill/>
            <a:miter lim="800000"/>
            <a:headEnd/>
            <a:tailEnd/>
          </a:ln>
        </p:spPr>
        <p:txBody>
          <a:bodyPr>
            <a:spAutoFit/>
          </a:bodyPr>
          <a:lstStyle/>
          <a:p>
            <a:pPr>
              <a:spcBef>
                <a:spcPct val="50000"/>
              </a:spcBef>
            </a:pPr>
            <a:r>
              <a:rPr lang="en-US" sz="2800" u="sng">
                <a:cs typeface="Times New Roman" pitchFamily="18" charset="0"/>
              </a:rPr>
              <a:t>Lịch sử</a:t>
            </a:r>
          </a:p>
        </p:txBody>
      </p:sp>
      <p:sp>
        <p:nvSpPr>
          <p:cNvPr id="19478" name="Text Box 22"/>
          <p:cNvSpPr txBox="1">
            <a:spLocks noChangeArrowheads="1"/>
          </p:cNvSpPr>
          <p:nvPr/>
        </p:nvSpPr>
        <p:spPr bwMode="auto">
          <a:xfrm>
            <a:off x="609600" y="1676400"/>
            <a:ext cx="7772400" cy="641350"/>
          </a:xfrm>
          <a:prstGeom prst="rect">
            <a:avLst/>
          </a:prstGeom>
          <a:noFill/>
          <a:ln w="9525">
            <a:noFill/>
            <a:miter lim="800000"/>
            <a:headEnd/>
            <a:tailEnd/>
          </a:ln>
        </p:spPr>
        <p:txBody>
          <a:bodyPr>
            <a:spAutoFit/>
          </a:bodyPr>
          <a:lstStyle/>
          <a:p>
            <a:pPr>
              <a:spcBef>
                <a:spcPct val="50000"/>
              </a:spcBef>
            </a:pPr>
            <a:r>
              <a:rPr lang="en-US" sz="3600">
                <a:cs typeface="Times New Roman" pitchFamily="18" charset="0"/>
              </a:rPr>
              <a:t>3. Ý nghĩa của ngày 30-4-1975</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circle(in)">
                                      <p:cBhvr>
                                        <p:cTn id="7" dur="2000"/>
                                        <p:tgtEl>
                                          <p:spTgt spid="19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75"/>
                                        </p:tgtEl>
                                        <p:attrNameLst>
                                          <p:attrName>style.visibility</p:attrName>
                                        </p:attrNameLst>
                                      </p:cBhvr>
                                      <p:to>
                                        <p:strVal val="visible"/>
                                      </p:to>
                                    </p:set>
                                    <p:anim calcmode="lin" valueType="num">
                                      <p:cBhvr additive="base">
                                        <p:cTn id="12" dur="500" fill="hold"/>
                                        <p:tgtEl>
                                          <p:spTgt spid="19475"/>
                                        </p:tgtEl>
                                        <p:attrNameLst>
                                          <p:attrName>ppt_x</p:attrName>
                                        </p:attrNameLst>
                                      </p:cBhvr>
                                      <p:tavLst>
                                        <p:tav tm="0">
                                          <p:val>
                                            <p:strVal val="#ppt_x"/>
                                          </p:val>
                                        </p:tav>
                                        <p:tav tm="100000">
                                          <p:val>
                                            <p:strVal val="#ppt_x"/>
                                          </p:val>
                                        </p:tav>
                                      </p:tavLst>
                                    </p:anim>
                                    <p:anim calcmode="lin" valueType="num">
                                      <p:cBhvr additive="base">
                                        <p:cTn id="13" dur="500" fill="hold"/>
                                        <p:tgtEl>
                                          <p:spTgt spid="194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p:bldP spid="1947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sp>
        <p:nvSpPr>
          <p:cNvPr id="3076" name="Rectangle 4"/>
          <p:cNvSpPr>
            <a:spLocks noChangeArrowheads="1"/>
          </p:cNvSpPr>
          <p:nvPr/>
        </p:nvSpPr>
        <p:spPr bwMode="auto">
          <a:xfrm>
            <a:off x="0" y="0"/>
            <a:ext cx="9144000" cy="6858000"/>
          </a:xfrm>
          <a:prstGeom prst="rect">
            <a:avLst/>
          </a:prstGeom>
          <a:gradFill rotWithShape="1">
            <a:gsLst>
              <a:gs pos="0">
                <a:srgbClr val="00FF00"/>
              </a:gs>
              <a:gs pos="100000">
                <a:srgbClr val="FFCC00"/>
              </a:gs>
            </a:gsLst>
            <a:lin ang="5400000" scaled="1"/>
          </a:gradFill>
          <a:ln w="76200">
            <a:pattFill prst="wdUpDiag">
              <a:fgClr>
                <a:srgbClr val="00FF00"/>
              </a:fgClr>
              <a:bgClr>
                <a:srgbClr val="FF0000"/>
              </a:bgClr>
            </a:pattFill>
            <a:miter lim="800000"/>
            <a:headEnd/>
            <a:tailEnd/>
          </a:ln>
        </p:spPr>
        <p:txBody>
          <a:bodyPr wrap="none" anchor="ctr"/>
          <a:lstStyle/>
          <a:p>
            <a:endParaRPr lang="en-US"/>
          </a:p>
        </p:txBody>
      </p:sp>
      <p:pic>
        <p:nvPicPr>
          <p:cNvPr id="3077" name="Picture 5" descr="11h30ngay30-4-1975[1]"/>
          <p:cNvPicPr>
            <a:picLocks noChangeAspect="1" noChangeArrowheads="1"/>
          </p:cNvPicPr>
          <p:nvPr/>
        </p:nvPicPr>
        <p:blipFill>
          <a:blip r:embed="rId2"/>
          <a:srcRect/>
          <a:stretch>
            <a:fillRect/>
          </a:stretch>
        </p:blipFill>
        <p:spPr bwMode="auto">
          <a:xfrm>
            <a:off x="0" y="0"/>
            <a:ext cx="9144000" cy="6019800"/>
          </a:xfrm>
          <a:prstGeom prst="rect">
            <a:avLst/>
          </a:prstGeom>
          <a:noFill/>
          <a:ln w="9525">
            <a:noFill/>
            <a:miter lim="800000"/>
            <a:headEnd/>
            <a:tailEnd/>
          </a:ln>
        </p:spPr>
      </p:pic>
      <p:sp>
        <p:nvSpPr>
          <p:cNvPr id="34823" name="WordArt 7"/>
          <p:cNvSpPr>
            <a:spLocks noChangeArrowheads="1" noChangeShapeType="1" noTextEdit="1"/>
          </p:cNvSpPr>
          <p:nvPr/>
        </p:nvSpPr>
        <p:spPr bwMode="auto">
          <a:xfrm>
            <a:off x="457200" y="6180138"/>
            <a:ext cx="8001000" cy="677862"/>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solidFill>
                  <a:srgbClr val="0000FF"/>
                </a:solidFill>
                <a:latin typeface="Arial"/>
                <a:cs typeface="Arial"/>
              </a:rPr>
              <a:t>Tiến vào Dinh Độc Lập</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ppt_w</p:attrName>
                                        </p:attrNameLst>
                                      </p:cBhvr>
                                      <p:tavLst>
                                        <p:tav tm="0">
                                          <p:val>
                                            <p:fltVal val="0"/>
                                          </p:val>
                                        </p:tav>
                                        <p:tav tm="100000">
                                          <p:val>
                                            <p:strVal val="#ppt_w"/>
                                          </p:val>
                                        </p:tav>
                                      </p:tavLst>
                                    </p:anim>
                                    <p:anim calcmode="lin" valueType="num">
                                      <p:cBhvr>
                                        <p:cTn id="8" dur="1000" fill="hold"/>
                                        <p:tgtEl>
                                          <p:spTgt spid="34823"/>
                                        </p:tgtEl>
                                        <p:attrNameLst>
                                          <p:attrName>ppt_h</p:attrName>
                                        </p:attrNameLst>
                                      </p:cBhvr>
                                      <p:tavLst>
                                        <p:tav tm="0">
                                          <p:val>
                                            <p:fltVal val="0"/>
                                          </p:val>
                                        </p:tav>
                                        <p:tav tm="100000">
                                          <p:val>
                                            <p:strVal val="#ppt_h"/>
                                          </p:val>
                                        </p:tav>
                                      </p:tavLst>
                                    </p:anim>
                                    <p:anim calcmode="lin" valueType="num">
                                      <p:cBhvr>
                                        <p:cTn id="9" dur="1000" fill="hold"/>
                                        <p:tgtEl>
                                          <p:spTgt spid="34823"/>
                                        </p:tgtEl>
                                        <p:attrNameLst>
                                          <p:attrName>style.rotation</p:attrName>
                                        </p:attrNameLst>
                                      </p:cBhvr>
                                      <p:tavLst>
                                        <p:tav tm="0">
                                          <p:val>
                                            <p:fltVal val="90"/>
                                          </p:val>
                                        </p:tav>
                                        <p:tav tm="100000">
                                          <p:val>
                                            <p:fltVal val="0"/>
                                          </p:val>
                                        </p:tav>
                                      </p:tavLst>
                                    </p:anim>
                                    <p:animEffect transition="in" filter="fade">
                                      <p:cBhvr>
                                        <p:cTn id="10" dur="1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20483"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20484"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485"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486"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487"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0488"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20489"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20490" name="Group 10"/>
          <p:cNvGrpSpPr>
            <a:grpSpLocks/>
          </p:cNvGrpSpPr>
          <p:nvPr/>
        </p:nvGrpSpPr>
        <p:grpSpPr bwMode="auto">
          <a:xfrm rot="10800000">
            <a:off x="4597400" y="2524125"/>
            <a:ext cx="4546600" cy="4333875"/>
            <a:chOff x="1105" y="686"/>
            <a:chExt cx="2864" cy="2730"/>
          </a:xfrm>
        </p:grpSpPr>
        <p:sp>
          <p:nvSpPr>
            <p:cNvPr id="20495"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20496"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20497"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20498"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20491" name="Picture 15" descr="Flash Buom va hoa 10"/>
          <p:cNvPicPr>
            <a:picLocks noChangeAspect="1" noChangeArrowheads="1" noCrop="1"/>
          </p:cNvPicPr>
          <p:nvPr/>
        </p:nvPicPr>
        <p:blipFill>
          <a:blip r:embed="rId3"/>
          <a:srcRect/>
          <a:stretch>
            <a:fillRect/>
          </a:stretch>
        </p:blipFill>
        <p:spPr bwMode="auto">
          <a:xfrm rot="-5400000">
            <a:off x="7842250" y="14288"/>
            <a:ext cx="1366838" cy="1338262"/>
          </a:xfrm>
          <a:prstGeom prst="rect">
            <a:avLst/>
          </a:prstGeom>
          <a:noFill/>
          <a:ln w="9525">
            <a:noFill/>
            <a:miter lim="800000"/>
            <a:headEnd/>
            <a:tailEnd/>
          </a:ln>
        </p:spPr>
      </p:pic>
      <p:pic>
        <p:nvPicPr>
          <p:cNvPr id="20492" name="Picture 16" descr="Day hoa 2"/>
          <p:cNvPicPr>
            <a:picLocks noChangeAspect="1" noChangeArrowheads="1" noCrop="1"/>
          </p:cNvPicPr>
          <p:nvPr/>
        </p:nvPicPr>
        <p:blipFill>
          <a:blip r:embed="rId4"/>
          <a:srcRect/>
          <a:stretch>
            <a:fillRect/>
          </a:stretch>
        </p:blipFill>
        <p:spPr bwMode="auto">
          <a:xfrm>
            <a:off x="8759825" y="0"/>
            <a:ext cx="384175" cy="2482850"/>
          </a:xfrm>
          <a:prstGeom prst="rect">
            <a:avLst/>
          </a:prstGeom>
          <a:noFill/>
          <a:ln w="9525">
            <a:noFill/>
            <a:miter lim="800000"/>
            <a:headEnd/>
            <a:tailEnd/>
          </a:ln>
        </p:spPr>
      </p:pic>
      <p:pic>
        <p:nvPicPr>
          <p:cNvPr id="20493" name="Picture 17" descr="Day hoa 2"/>
          <p:cNvPicPr>
            <a:picLocks noChangeAspect="1" noChangeArrowheads="1" noCrop="1"/>
          </p:cNvPicPr>
          <p:nvPr/>
        </p:nvPicPr>
        <p:blipFill>
          <a:blip r:embed="rId4"/>
          <a:srcRect/>
          <a:stretch>
            <a:fillRect/>
          </a:stretch>
        </p:blipFill>
        <p:spPr bwMode="auto">
          <a:xfrm rot="10800000">
            <a:off x="8759825" y="3581400"/>
            <a:ext cx="384175" cy="2482850"/>
          </a:xfrm>
          <a:prstGeom prst="rect">
            <a:avLst/>
          </a:prstGeom>
          <a:noFill/>
          <a:ln w="9525">
            <a:noFill/>
            <a:miter lim="800000"/>
            <a:headEnd/>
            <a:tailEnd/>
          </a:ln>
        </p:spPr>
      </p:pic>
      <p:pic>
        <p:nvPicPr>
          <p:cNvPr id="20494" name="Picture 18" descr="Xe_tang_390"/>
          <p:cNvPicPr>
            <a:picLocks noChangeAspect="1" noChangeArrowheads="1"/>
          </p:cNvPicPr>
          <p:nvPr/>
        </p:nvPicPr>
        <p:blipFill>
          <a:blip r:embed="rId5"/>
          <a:srcRect/>
          <a:stretch>
            <a:fillRect/>
          </a:stretch>
        </p:blipFill>
        <p:spPr bwMode="auto">
          <a:xfrm>
            <a:off x="381000" y="304800"/>
            <a:ext cx="8382000" cy="6096000"/>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21507"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21508"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1509"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1510"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1511"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1512"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21513"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21514" name="Group 10"/>
          <p:cNvGrpSpPr>
            <a:grpSpLocks/>
          </p:cNvGrpSpPr>
          <p:nvPr/>
        </p:nvGrpSpPr>
        <p:grpSpPr bwMode="auto">
          <a:xfrm rot="10800000">
            <a:off x="4597400" y="2524125"/>
            <a:ext cx="4546600" cy="4333875"/>
            <a:chOff x="1105" y="686"/>
            <a:chExt cx="2864" cy="2730"/>
          </a:xfrm>
        </p:grpSpPr>
        <p:sp>
          <p:nvSpPr>
            <p:cNvPr id="21516"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21517"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21518"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21519"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21515" name="Picture 18" descr="Xe_tang_843"/>
          <p:cNvPicPr>
            <a:picLocks noChangeAspect="1" noChangeArrowheads="1"/>
          </p:cNvPicPr>
          <p:nvPr/>
        </p:nvPicPr>
        <p:blipFill>
          <a:blip r:embed="rId3"/>
          <a:srcRect/>
          <a:stretch>
            <a:fillRect/>
          </a:stretch>
        </p:blipFill>
        <p:spPr bwMode="auto">
          <a:xfrm>
            <a:off x="381000" y="457200"/>
            <a:ext cx="8229600" cy="5943600"/>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chemeClr val="hlink"/>
              </a:gs>
              <a:gs pos="100000">
                <a:srgbClr val="9999FF"/>
              </a:gs>
            </a:gsLst>
            <a:path path="rect">
              <a:fillToRect r="100000" b="100000"/>
            </a:path>
          </a:gradFill>
          <a:ln w="9525">
            <a:solidFill>
              <a:schemeClr val="tx1"/>
            </a:solidFill>
            <a:miter lim="800000"/>
            <a:headEnd/>
            <a:tailEnd/>
          </a:ln>
        </p:spPr>
        <p:txBody>
          <a:bodyPr wrap="none" anchor="ctr"/>
          <a:lstStyle/>
          <a:p>
            <a:endParaRPr lang="en-US" sz="1600"/>
          </a:p>
        </p:txBody>
      </p:sp>
      <p:pic>
        <p:nvPicPr>
          <p:cNvPr id="409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4100" name="Text Box 4"/>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4101" name="Text Box 5"/>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4102" name="Text Box 6"/>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4103"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
        <p:nvSpPr>
          <p:cNvPr id="4104"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4105"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sp>
        <p:nvSpPr>
          <p:cNvPr id="4106" name="Line 10"/>
          <p:cNvSpPr>
            <a:spLocks noChangeShapeType="1"/>
          </p:cNvSpPr>
          <p:nvPr/>
        </p:nvSpPr>
        <p:spPr bwMode="auto">
          <a:xfrm>
            <a:off x="304800" y="0"/>
            <a:ext cx="0" cy="3279775"/>
          </a:xfrm>
          <a:prstGeom prst="line">
            <a:avLst/>
          </a:prstGeom>
          <a:noFill/>
          <a:ln w="9525">
            <a:solidFill>
              <a:srgbClr val="FFFF00"/>
            </a:solidFill>
            <a:round/>
            <a:headEnd/>
            <a:tailEnd/>
          </a:ln>
        </p:spPr>
        <p:txBody>
          <a:bodyPr/>
          <a:lstStyle/>
          <a:p>
            <a:endParaRPr lang="en-US"/>
          </a:p>
        </p:txBody>
      </p:sp>
      <p:sp>
        <p:nvSpPr>
          <p:cNvPr id="4107" name="Line 11"/>
          <p:cNvSpPr>
            <a:spLocks noChangeShapeType="1"/>
          </p:cNvSpPr>
          <p:nvPr/>
        </p:nvSpPr>
        <p:spPr bwMode="auto">
          <a:xfrm>
            <a:off x="139700" y="239713"/>
            <a:ext cx="3673475" cy="0"/>
          </a:xfrm>
          <a:prstGeom prst="line">
            <a:avLst/>
          </a:prstGeom>
          <a:noFill/>
          <a:ln w="9525">
            <a:solidFill>
              <a:srgbClr val="FFFF00"/>
            </a:solidFill>
            <a:round/>
            <a:headEnd/>
            <a:tailEnd/>
          </a:ln>
        </p:spPr>
        <p:txBody>
          <a:bodyPr/>
          <a:lstStyle/>
          <a:p>
            <a:endParaRPr lang="en-US"/>
          </a:p>
        </p:txBody>
      </p:sp>
      <p:grpSp>
        <p:nvGrpSpPr>
          <p:cNvPr id="4108" name="Group 12"/>
          <p:cNvGrpSpPr>
            <a:grpSpLocks/>
          </p:cNvGrpSpPr>
          <p:nvPr/>
        </p:nvGrpSpPr>
        <p:grpSpPr bwMode="auto">
          <a:xfrm rot="10800000">
            <a:off x="4597400" y="2524125"/>
            <a:ext cx="4546600" cy="4333875"/>
            <a:chOff x="1105" y="686"/>
            <a:chExt cx="2864" cy="2730"/>
          </a:xfrm>
        </p:grpSpPr>
        <p:sp>
          <p:nvSpPr>
            <p:cNvPr id="4113" name="Line 13"/>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4114" name="Line 14"/>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4115" name="Line 15"/>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4116" name="Line 16"/>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4109" name="WordArt 22"/>
          <p:cNvSpPr>
            <a:spLocks noChangeArrowheads="1" noChangeShapeType="1" noTextEdit="1"/>
          </p:cNvSpPr>
          <p:nvPr/>
        </p:nvSpPr>
        <p:spPr bwMode="auto">
          <a:xfrm>
            <a:off x="2895600" y="457200"/>
            <a:ext cx="3752850" cy="744538"/>
          </a:xfrm>
          <a:prstGeom prst="rect">
            <a:avLst/>
          </a:prstGeom>
        </p:spPr>
        <p:txBody>
          <a:bodyPr wrap="none" fromWordArt="1">
            <a:prstTxWarp prst="textPlain">
              <a:avLst>
                <a:gd name="adj" fmla="val 50000"/>
              </a:avLst>
            </a:prstTxWarp>
          </a:bodyPr>
          <a:lstStyle/>
          <a:p>
            <a:pPr algn="ctr"/>
            <a:r>
              <a:rPr lang="en-US" sz="40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Arial"/>
                <a:cs typeface="Arial"/>
              </a:rPr>
              <a:t>Kiểm tra bài cũ</a:t>
            </a:r>
          </a:p>
        </p:txBody>
      </p:sp>
      <p:sp>
        <p:nvSpPr>
          <p:cNvPr id="33815" name="Text Box 23"/>
          <p:cNvSpPr txBox="1">
            <a:spLocks noChangeArrowheads="1"/>
          </p:cNvSpPr>
          <p:nvPr/>
        </p:nvSpPr>
        <p:spPr bwMode="auto">
          <a:xfrm>
            <a:off x="533400" y="1676400"/>
            <a:ext cx="8153400" cy="95408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a:cs typeface="Times New Roman" pitchFamily="18" charset="0"/>
              </a:rPr>
              <a:t>Tr</a:t>
            </a:r>
            <a:r>
              <a:rPr lang="en-US" sz="2800"/>
              <a:t>ình bày nội dung chủ yếu nhất của </a:t>
            </a:r>
            <a:r>
              <a:rPr lang="en-US" sz="2800">
                <a:cs typeface="Times New Roman" pitchFamily="18" charset="0"/>
              </a:rPr>
              <a:t> Hiệp Định Pa-ri?</a:t>
            </a:r>
          </a:p>
        </p:txBody>
      </p:sp>
      <p:sp>
        <p:nvSpPr>
          <p:cNvPr id="33817" name="Rectangle 25"/>
          <p:cNvSpPr>
            <a:spLocks noChangeArrowheads="1"/>
          </p:cNvSpPr>
          <p:nvPr/>
        </p:nvSpPr>
        <p:spPr bwMode="auto">
          <a:xfrm>
            <a:off x="457200" y="2895600"/>
            <a:ext cx="8305800" cy="1371600"/>
          </a:xfrm>
          <a:prstGeom prst="rect">
            <a:avLst/>
          </a:prstGeom>
          <a:solidFill>
            <a:srgbClr val="9999FF"/>
          </a:solidFill>
          <a:ln w="9525">
            <a:solidFill>
              <a:srgbClr val="9999FF"/>
            </a:solidFill>
            <a:miter lim="800000"/>
            <a:headEnd/>
            <a:tailEnd/>
          </a:ln>
        </p:spPr>
        <p:txBody>
          <a:bodyPr wrap="none" anchor="ctr"/>
          <a:lstStyle/>
          <a:p>
            <a:pPr algn="ctr">
              <a:spcBef>
                <a:spcPct val="50000"/>
              </a:spcBef>
            </a:pPr>
            <a:r>
              <a:rPr lang="en-US" sz="2800"/>
              <a:t>2.Hiệp định Pa-ri có ý nghĩa lịch sự như thế nào ?</a:t>
            </a:r>
          </a:p>
          <a:p>
            <a:pPr algn="ctr"/>
            <a:endParaRPr lang="en-US" sz="2800"/>
          </a:p>
        </p:txBody>
      </p:sp>
      <p:sp>
        <p:nvSpPr>
          <p:cNvPr id="33818" name="Rectangle 26"/>
          <p:cNvSpPr>
            <a:spLocks noChangeArrowheads="1"/>
          </p:cNvSpPr>
          <p:nvPr/>
        </p:nvSpPr>
        <p:spPr bwMode="auto">
          <a:xfrm>
            <a:off x="533400" y="4572000"/>
            <a:ext cx="8305800" cy="1371600"/>
          </a:xfrm>
          <a:prstGeom prst="rect">
            <a:avLst/>
          </a:prstGeom>
          <a:solidFill>
            <a:srgbClr val="9999FF"/>
          </a:solidFill>
          <a:ln w="9525">
            <a:noFill/>
            <a:miter lim="800000"/>
            <a:headEnd/>
            <a:tailEnd/>
          </a:ln>
        </p:spPr>
        <p:txBody>
          <a:bodyPr wrap="none" anchor="ctr"/>
          <a:lstStyle/>
          <a:p>
            <a:pPr>
              <a:spcBef>
                <a:spcPct val="50000"/>
              </a:spcBef>
            </a:pPr>
            <a:r>
              <a:rPr lang="en-US" sz="2800"/>
              <a:t>3. Đọc ghi nhớ của bài ?</a:t>
            </a:r>
          </a:p>
          <a:p>
            <a:endParaRPr lang="en-US" sz="280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15"/>
                                        </p:tgtEl>
                                        <p:attrNameLst>
                                          <p:attrName>style.visibility</p:attrName>
                                        </p:attrNameLst>
                                      </p:cBhvr>
                                      <p:to>
                                        <p:strVal val="visible"/>
                                      </p:to>
                                    </p:set>
                                    <p:animEffect transition="in" filter="dissolve">
                                      <p:cBhvr>
                                        <p:cTn id="7" dur="500"/>
                                        <p:tgtEl>
                                          <p:spTgt spid="33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3817"/>
                                        </p:tgtEl>
                                        <p:attrNameLst>
                                          <p:attrName>style.visibility</p:attrName>
                                        </p:attrNameLst>
                                      </p:cBhvr>
                                      <p:to>
                                        <p:strVal val="visible"/>
                                      </p:to>
                                    </p:set>
                                    <p:animEffect transition="in" filter="strips(downLeft)">
                                      <p:cBhvr>
                                        <p:cTn id="12" dur="500"/>
                                        <p:tgtEl>
                                          <p:spTgt spid="338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818"/>
                                        </p:tgtEl>
                                        <p:attrNameLst>
                                          <p:attrName>style.visibility</p:attrName>
                                        </p:attrNameLst>
                                      </p:cBhvr>
                                      <p:to>
                                        <p:strVal val="visible"/>
                                      </p:to>
                                    </p:set>
                                    <p:animEffect transition="in" filter="wipe(down)">
                                      <p:cBhvr>
                                        <p:cTn id="17" dur="500"/>
                                        <p:tgtEl>
                                          <p:spTgt spid="33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p:bldP spid="33817" grpId="0" animBg="1"/>
      <p:bldP spid="338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1">
            <a:gsLst>
              <a:gs pos="0">
                <a:srgbClr val="9966FF"/>
              </a:gs>
              <a:gs pos="100000">
                <a:srgbClr val="FFFF99"/>
              </a:gs>
            </a:gsLst>
            <a:lin ang="5400000" scaled="1"/>
          </a:gradFill>
          <a:ln w="9525">
            <a:solidFill>
              <a:schemeClr val="tx1"/>
            </a:solidFill>
            <a:miter lim="800000"/>
            <a:headEnd/>
            <a:tailEnd/>
          </a:ln>
        </p:spPr>
        <p:txBody>
          <a:bodyPr wrap="none" anchor="ctr"/>
          <a:lstStyle/>
          <a:p>
            <a:endParaRPr lang="en-US"/>
          </a:p>
        </p:txBody>
      </p:sp>
      <p:pic>
        <p:nvPicPr>
          <p:cNvPr id="5123"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5124"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125"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126"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127"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5128" name="Line 9"/>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5129" name="Line 11"/>
          <p:cNvSpPr>
            <a:spLocks noChangeShapeType="1"/>
          </p:cNvSpPr>
          <p:nvPr/>
        </p:nvSpPr>
        <p:spPr bwMode="auto">
          <a:xfrm>
            <a:off x="304800" y="0"/>
            <a:ext cx="0" cy="3279775"/>
          </a:xfrm>
          <a:prstGeom prst="line">
            <a:avLst/>
          </a:prstGeom>
          <a:noFill/>
          <a:ln w="9525">
            <a:solidFill>
              <a:srgbClr val="FFFF00"/>
            </a:solidFill>
            <a:round/>
            <a:headEnd/>
            <a:tailEnd/>
          </a:ln>
        </p:spPr>
        <p:txBody>
          <a:bodyPr/>
          <a:lstStyle/>
          <a:p>
            <a:endParaRPr lang="en-US"/>
          </a:p>
        </p:txBody>
      </p:sp>
      <p:grpSp>
        <p:nvGrpSpPr>
          <p:cNvPr id="5130" name="Group 13"/>
          <p:cNvGrpSpPr>
            <a:grpSpLocks/>
          </p:cNvGrpSpPr>
          <p:nvPr/>
        </p:nvGrpSpPr>
        <p:grpSpPr bwMode="auto">
          <a:xfrm rot="10800000">
            <a:off x="4597400" y="2524125"/>
            <a:ext cx="4546600" cy="4333875"/>
            <a:chOff x="1105" y="686"/>
            <a:chExt cx="2864" cy="2730"/>
          </a:xfrm>
        </p:grpSpPr>
        <p:sp>
          <p:nvSpPr>
            <p:cNvPr id="5139"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5140"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5141"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5142"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grpSp>
        <p:nvGrpSpPr>
          <p:cNvPr id="3" name="Group 24"/>
          <p:cNvGrpSpPr>
            <a:grpSpLocks/>
          </p:cNvGrpSpPr>
          <p:nvPr/>
        </p:nvGrpSpPr>
        <p:grpSpPr bwMode="auto">
          <a:xfrm>
            <a:off x="990600" y="2133600"/>
            <a:ext cx="2590800" cy="4038600"/>
            <a:chOff x="624" y="1248"/>
            <a:chExt cx="1632" cy="2544"/>
          </a:xfrm>
        </p:grpSpPr>
        <p:sp>
          <p:nvSpPr>
            <p:cNvPr id="5137" name="Rectangle 25"/>
            <p:cNvSpPr>
              <a:spLocks noChangeArrowheads="1"/>
            </p:cNvSpPr>
            <p:nvPr/>
          </p:nvSpPr>
          <p:spPr bwMode="auto">
            <a:xfrm>
              <a:off x="624" y="1248"/>
              <a:ext cx="1632" cy="2544"/>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eaLnBrk="0" hangingPunct="0"/>
              <a:endParaRPr lang="en-US"/>
            </a:p>
          </p:txBody>
        </p:sp>
        <p:pic>
          <p:nvPicPr>
            <p:cNvPr id="5138" name="Picture 26" descr="imagesCAMVJDJR"/>
            <p:cNvPicPr>
              <a:picLocks noChangeAspect="1" noChangeArrowheads="1"/>
            </p:cNvPicPr>
            <p:nvPr/>
          </p:nvPicPr>
          <p:blipFill>
            <a:blip r:embed="rId3"/>
            <a:srcRect/>
            <a:stretch>
              <a:fillRect/>
            </a:stretch>
          </p:blipFill>
          <p:spPr bwMode="auto">
            <a:xfrm>
              <a:off x="624" y="1248"/>
              <a:ext cx="1632" cy="2544"/>
            </a:xfrm>
            <a:prstGeom prst="rect">
              <a:avLst/>
            </a:prstGeom>
            <a:noFill/>
            <a:ln w="9525">
              <a:noFill/>
              <a:miter lim="800000"/>
              <a:headEnd/>
              <a:tailEnd/>
            </a:ln>
          </p:spPr>
        </p:pic>
      </p:grpSp>
      <p:pic>
        <p:nvPicPr>
          <p:cNvPr id="11291" name="Picture 27" descr="imagesCAO468GF"/>
          <p:cNvPicPr>
            <a:picLocks noChangeAspect="1" noChangeArrowheads="1"/>
          </p:cNvPicPr>
          <p:nvPr/>
        </p:nvPicPr>
        <p:blipFill>
          <a:blip r:embed="rId4"/>
          <a:srcRect/>
          <a:stretch>
            <a:fillRect/>
          </a:stretch>
        </p:blipFill>
        <p:spPr bwMode="auto">
          <a:xfrm>
            <a:off x="5486400" y="2362200"/>
            <a:ext cx="1600200" cy="1238250"/>
          </a:xfrm>
          <a:prstGeom prst="rect">
            <a:avLst/>
          </a:prstGeom>
          <a:noFill/>
          <a:ln w="9525">
            <a:noFill/>
            <a:miter lim="800000"/>
            <a:headEnd/>
            <a:tailEnd/>
          </a:ln>
        </p:spPr>
      </p:pic>
      <p:pic>
        <p:nvPicPr>
          <p:cNvPr id="11292" name="Picture 28" descr="vietnamlg[1]"/>
          <p:cNvPicPr>
            <a:picLocks noChangeAspect="1" noChangeArrowheads="1" noCrop="1"/>
          </p:cNvPicPr>
          <p:nvPr/>
        </p:nvPicPr>
        <p:blipFill>
          <a:blip r:embed="rId5"/>
          <a:srcRect/>
          <a:stretch>
            <a:fillRect/>
          </a:stretch>
        </p:blipFill>
        <p:spPr bwMode="auto">
          <a:xfrm>
            <a:off x="4038600" y="1981200"/>
            <a:ext cx="2133600" cy="1524000"/>
          </a:xfrm>
          <a:prstGeom prst="rect">
            <a:avLst/>
          </a:prstGeom>
          <a:noFill/>
          <a:ln w="9525">
            <a:noFill/>
            <a:miter lim="800000"/>
            <a:headEnd/>
            <a:tailEnd/>
          </a:ln>
        </p:spPr>
      </p:pic>
      <p:sp>
        <p:nvSpPr>
          <p:cNvPr id="11293" name="Text Box 29"/>
          <p:cNvSpPr txBox="1">
            <a:spLocks noChangeArrowheads="1"/>
          </p:cNvSpPr>
          <p:nvPr/>
        </p:nvSpPr>
        <p:spPr bwMode="auto">
          <a:xfrm>
            <a:off x="3733800" y="4267200"/>
            <a:ext cx="5029200" cy="1016000"/>
          </a:xfrm>
          <a:prstGeom prst="rect">
            <a:avLst/>
          </a:prstGeom>
          <a:noFill/>
          <a:ln w="9525">
            <a:noFill/>
            <a:miter lim="800000"/>
            <a:headEnd/>
            <a:tailEnd/>
          </a:ln>
        </p:spPr>
        <p:txBody>
          <a:bodyPr>
            <a:spAutoFit/>
          </a:bodyPr>
          <a:lstStyle/>
          <a:p>
            <a:pPr algn="ctr" eaLnBrk="0" hangingPunct="0">
              <a:spcBef>
                <a:spcPct val="50000"/>
              </a:spcBef>
            </a:pPr>
            <a:r>
              <a:rPr lang="en-US" sz="2400" b="1">
                <a:cs typeface="Times New Roman" pitchFamily="18" charset="0"/>
              </a:rPr>
              <a:t>NGÀY GIẢI PHÓNG MIỀN NAM</a:t>
            </a:r>
          </a:p>
          <a:p>
            <a:pPr algn="ctr" eaLnBrk="0" hangingPunct="0">
              <a:spcBef>
                <a:spcPct val="50000"/>
              </a:spcBef>
            </a:pPr>
            <a:r>
              <a:rPr lang="en-US" sz="2400" b="1">
                <a:cs typeface="Times New Roman" pitchFamily="18" charset="0"/>
              </a:rPr>
              <a:t>THỐNG NHẤT ĐẤT NƯỚC!</a:t>
            </a:r>
          </a:p>
        </p:txBody>
      </p:sp>
      <p:sp>
        <p:nvSpPr>
          <p:cNvPr id="5135" name="Text Box 32"/>
          <p:cNvSpPr txBox="1">
            <a:spLocks noChangeArrowheads="1"/>
          </p:cNvSpPr>
          <p:nvPr/>
        </p:nvSpPr>
        <p:spPr bwMode="auto">
          <a:xfrm>
            <a:off x="1143000" y="533400"/>
            <a:ext cx="6553200" cy="488950"/>
          </a:xfrm>
          <a:prstGeom prst="rect">
            <a:avLst/>
          </a:prstGeom>
          <a:noFill/>
          <a:ln w="9525">
            <a:noFill/>
            <a:miter lim="800000"/>
            <a:headEnd/>
            <a:tailEnd/>
          </a:ln>
        </p:spPr>
        <p:txBody>
          <a:bodyPr>
            <a:spAutoFit/>
          </a:bodyPr>
          <a:lstStyle/>
          <a:p>
            <a:pPr algn="ctr" eaLnBrk="0" hangingPunct="0">
              <a:spcBef>
                <a:spcPct val="50000"/>
              </a:spcBef>
            </a:pPr>
            <a:r>
              <a:rPr lang="en-US" sz="2600" b="1" u="sng"/>
              <a:t>Lịch sử</a:t>
            </a:r>
          </a:p>
        </p:txBody>
      </p:sp>
      <p:sp>
        <p:nvSpPr>
          <p:cNvPr id="11297" name="WordArt 33"/>
          <p:cNvSpPr>
            <a:spLocks noChangeArrowheads="1" noChangeShapeType="1" noTextEdit="1"/>
          </p:cNvSpPr>
          <p:nvPr/>
        </p:nvSpPr>
        <p:spPr bwMode="auto">
          <a:xfrm>
            <a:off x="1981200" y="9906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1292"/>
                                        </p:tgtEl>
                                        <p:attrNameLst>
                                          <p:attrName>style.visibility</p:attrName>
                                        </p:attrNameLst>
                                      </p:cBhvr>
                                      <p:to>
                                        <p:strVal val="visible"/>
                                      </p:to>
                                    </p:set>
                                    <p:animEffect transition="in" filter="diamond(in)">
                                      <p:cBhvr>
                                        <p:cTn id="11" dur="2000"/>
                                        <p:tgtEl>
                                          <p:spTgt spid="11292"/>
                                        </p:tgtEl>
                                      </p:cBhvr>
                                    </p:animEffect>
                                  </p:childTnLst>
                                </p:cTn>
                              </p:par>
                            </p:childTnLst>
                          </p:cTn>
                        </p:par>
                        <p:par>
                          <p:cTn id="12" fill="hold" nodeType="afterGroup">
                            <p:stCondLst>
                              <p:cond delay="2500"/>
                            </p:stCondLst>
                            <p:childTnLst>
                              <p:par>
                                <p:cTn id="13" presetID="8"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diamond(in)">
                                      <p:cBhvr>
                                        <p:cTn id="15" dur="2000"/>
                                        <p:tgtEl>
                                          <p:spTgt spid="11291"/>
                                        </p:tgtEl>
                                      </p:cBhvr>
                                    </p:animEffect>
                                  </p:childTnLst>
                                </p:cTn>
                              </p:par>
                            </p:childTnLst>
                          </p:cTn>
                        </p:par>
                        <p:par>
                          <p:cTn id="16" fill="hold" nodeType="afterGroup">
                            <p:stCondLst>
                              <p:cond delay="4500"/>
                            </p:stCondLst>
                            <p:childTnLst>
                              <p:par>
                                <p:cTn id="17" presetID="21" presetClass="entr" presetSubtype="4" fill="hold" grpId="0" nodeType="afterEffect">
                                  <p:stCondLst>
                                    <p:cond delay="0"/>
                                  </p:stCondLst>
                                  <p:childTnLst>
                                    <p:set>
                                      <p:cBhvr>
                                        <p:cTn id="18" dur="1" fill="hold">
                                          <p:stCondLst>
                                            <p:cond delay="0"/>
                                          </p:stCondLst>
                                        </p:cTn>
                                        <p:tgtEl>
                                          <p:spTgt spid="11293"/>
                                        </p:tgtEl>
                                        <p:attrNameLst>
                                          <p:attrName>style.visibility</p:attrName>
                                        </p:attrNameLst>
                                      </p:cBhvr>
                                      <p:to>
                                        <p:strVal val="visible"/>
                                      </p:to>
                                    </p:set>
                                    <p:animEffect transition="in" filter="wheel(4)">
                                      <p:cBhvr>
                                        <p:cTn id="19" dur="2000"/>
                                        <p:tgtEl>
                                          <p:spTgt spid="11293"/>
                                        </p:tgtEl>
                                      </p:cBhvr>
                                    </p:animEffect>
                                  </p:childTnLst>
                                </p:cTn>
                              </p:par>
                            </p:childTnLst>
                          </p:cTn>
                        </p:par>
                        <p:par>
                          <p:cTn id="20" fill="hold" nodeType="afterGroup">
                            <p:stCondLst>
                              <p:cond delay="65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11297"/>
                                        </p:tgtEl>
                                        <p:attrNameLst>
                                          <p:attrName>style.visibility</p:attrName>
                                        </p:attrNameLst>
                                      </p:cBhvr>
                                      <p:to>
                                        <p:strVal val="visible"/>
                                      </p:to>
                                    </p:set>
                                    <p:anim calcmode="lin" valueType="num">
                                      <p:cBhvr>
                                        <p:cTn id="23" dur="1000" fill="hold"/>
                                        <p:tgtEl>
                                          <p:spTgt spid="11297"/>
                                        </p:tgtEl>
                                        <p:attrNameLst>
                                          <p:attrName>ppt_w</p:attrName>
                                        </p:attrNameLst>
                                      </p:cBhvr>
                                      <p:tavLst>
                                        <p:tav tm="0">
                                          <p:val>
                                            <p:fltVal val="0"/>
                                          </p:val>
                                        </p:tav>
                                        <p:tav tm="100000">
                                          <p:val>
                                            <p:strVal val="#ppt_w"/>
                                          </p:val>
                                        </p:tav>
                                      </p:tavLst>
                                    </p:anim>
                                    <p:anim calcmode="lin" valueType="num">
                                      <p:cBhvr>
                                        <p:cTn id="24" dur="1000" fill="hold"/>
                                        <p:tgtEl>
                                          <p:spTgt spid="11297"/>
                                        </p:tgtEl>
                                        <p:attrNameLst>
                                          <p:attrName>ppt_h</p:attrName>
                                        </p:attrNameLst>
                                      </p:cBhvr>
                                      <p:tavLst>
                                        <p:tav tm="0">
                                          <p:val>
                                            <p:fltVal val="0"/>
                                          </p:val>
                                        </p:tav>
                                        <p:tav tm="100000">
                                          <p:val>
                                            <p:strVal val="#ppt_h"/>
                                          </p:val>
                                        </p:tav>
                                      </p:tavLst>
                                    </p:anim>
                                    <p:anim calcmode="lin" valueType="num">
                                      <p:cBhvr>
                                        <p:cTn id="25" dur="1000" fill="hold"/>
                                        <p:tgtEl>
                                          <p:spTgt spid="11297"/>
                                        </p:tgtEl>
                                        <p:attrNameLst>
                                          <p:attrName>style.rotation</p:attrName>
                                        </p:attrNameLst>
                                      </p:cBhvr>
                                      <p:tavLst>
                                        <p:tav tm="0">
                                          <p:val>
                                            <p:fltVal val="90"/>
                                          </p:val>
                                        </p:tav>
                                        <p:tav tm="100000">
                                          <p:val>
                                            <p:fltVal val="0"/>
                                          </p:val>
                                        </p:tav>
                                      </p:tavLst>
                                    </p:anim>
                                    <p:animEffect transition="in" filter="fade">
                                      <p:cBhvr>
                                        <p:cTn id="26" dur="1000"/>
                                        <p:tgtEl>
                                          <p:spTgt spid="1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P spid="1129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9966FF"/>
              </a:gs>
              <a:gs pos="100000">
                <a:srgbClr val="99CCFF"/>
              </a:gs>
            </a:gsLst>
            <a:path path="rect">
              <a:fillToRect r="100000" b="100000"/>
            </a:path>
          </a:gradFill>
          <a:ln w="9525">
            <a:solidFill>
              <a:schemeClr val="tx1"/>
            </a:solidFill>
            <a:miter lim="800000"/>
            <a:headEnd/>
            <a:tailEnd/>
          </a:ln>
        </p:spPr>
        <p:txBody>
          <a:bodyPr wrap="none" anchor="ctr"/>
          <a:lstStyle/>
          <a:p>
            <a:endParaRPr lang="en-US" sz="1600"/>
          </a:p>
        </p:txBody>
      </p:sp>
      <p:pic>
        <p:nvPicPr>
          <p:cNvPr id="6147" name="Picture 3" descr="Picture1"/>
          <p:cNvPicPr>
            <a:picLocks noChangeAspect="1" noChangeArrowheads="1"/>
          </p:cNvPicPr>
          <p:nvPr/>
        </p:nvPicPr>
        <p:blipFill>
          <a:blip r:embed="rId3"/>
          <a:srcRect/>
          <a:stretch>
            <a:fillRect/>
          </a:stretch>
        </p:blipFill>
        <p:spPr bwMode="auto">
          <a:xfrm>
            <a:off x="0" y="6858000"/>
            <a:ext cx="9144000" cy="152400"/>
          </a:xfrm>
          <a:prstGeom prst="rect">
            <a:avLst/>
          </a:prstGeom>
          <a:noFill/>
          <a:ln w="9525">
            <a:noFill/>
            <a:miter lim="800000"/>
            <a:headEnd/>
            <a:tailEnd/>
          </a:ln>
        </p:spPr>
      </p:pic>
      <p:sp>
        <p:nvSpPr>
          <p:cNvPr id="6148" name="Text Box 4"/>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6149" name="Text Box 5"/>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6150" name="Text Box 6"/>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6151"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
        <p:nvSpPr>
          <p:cNvPr id="6152"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grpSp>
        <p:nvGrpSpPr>
          <p:cNvPr id="6153" name="Group 10"/>
          <p:cNvGrpSpPr>
            <a:grpSpLocks/>
          </p:cNvGrpSpPr>
          <p:nvPr/>
        </p:nvGrpSpPr>
        <p:grpSpPr bwMode="auto">
          <a:xfrm rot="10800000">
            <a:off x="4597400" y="2524125"/>
            <a:ext cx="4546600" cy="4333875"/>
            <a:chOff x="1105" y="686"/>
            <a:chExt cx="2864" cy="2730"/>
          </a:xfrm>
        </p:grpSpPr>
        <p:sp>
          <p:nvSpPr>
            <p:cNvPr id="6161"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6162"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6163"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6164"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17425" name="Text Box 17"/>
          <p:cNvSpPr txBox="1">
            <a:spLocks noChangeArrowheads="1"/>
          </p:cNvSpPr>
          <p:nvPr/>
        </p:nvSpPr>
        <p:spPr bwMode="auto">
          <a:xfrm>
            <a:off x="152400" y="6248400"/>
            <a:ext cx="4191000" cy="369888"/>
          </a:xfrm>
          <a:prstGeom prst="rect">
            <a:avLst/>
          </a:prstGeom>
          <a:noFill/>
          <a:ln w="9525">
            <a:noFill/>
            <a:miter lim="800000"/>
            <a:headEnd/>
            <a:tailEnd/>
          </a:ln>
        </p:spPr>
        <p:txBody>
          <a:bodyPr>
            <a:spAutoFit/>
          </a:bodyPr>
          <a:lstStyle/>
          <a:p>
            <a:pPr algn="just" eaLnBrk="0" hangingPunct="0">
              <a:spcBef>
                <a:spcPct val="50000"/>
              </a:spcBef>
            </a:pPr>
            <a:r>
              <a:rPr lang="en-US" b="1"/>
              <a:t>Bộ chỉ huy chiến dịch Hồ Chí Minh</a:t>
            </a:r>
          </a:p>
        </p:txBody>
      </p:sp>
      <p:sp>
        <p:nvSpPr>
          <p:cNvPr id="17426" name="Text Box 18"/>
          <p:cNvSpPr txBox="1">
            <a:spLocks noChangeArrowheads="1"/>
          </p:cNvSpPr>
          <p:nvPr/>
        </p:nvSpPr>
        <p:spPr bwMode="auto">
          <a:xfrm>
            <a:off x="5105400" y="6248400"/>
            <a:ext cx="3048000" cy="369888"/>
          </a:xfrm>
          <a:prstGeom prst="rect">
            <a:avLst/>
          </a:prstGeom>
          <a:noFill/>
          <a:ln w="9525">
            <a:noFill/>
            <a:miter lim="800000"/>
            <a:headEnd/>
            <a:tailEnd/>
          </a:ln>
        </p:spPr>
        <p:txBody>
          <a:bodyPr>
            <a:spAutoFit/>
          </a:bodyPr>
          <a:lstStyle/>
          <a:p>
            <a:pPr algn="just" eaLnBrk="0" hangingPunct="0">
              <a:spcBef>
                <a:spcPct val="50000"/>
              </a:spcBef>
            </a:pPr>
            <a:r>
              <a:rPr lang="en-US" b="1"/>
              <a:t>Bàn phương án chiến đấu</a:t>
            </a:r>
          </a:p>
        </p:txBody>
      </p:sp>
      <p:sp>
        <p:nvSpPr>
          <p:cNvPr id="17427" name="AutoShape 19"/>
          <p:cNvSpPr>
            <a:spLocks noChangeArrowheads="1"/>
          </p:cNvSpPr>
          <p:nvPr/>
        </p:nvSpPr>
        <p:spPr bwMode="auto">
          <a:xfrm>
            <a:off x="2133600" y="1219200"/>
            <a:ext cx="5410200" cy="533400"/>
          </a:xfrm>
          <a:prstGeom prst="flowChartTerminator">
            <a:avLst/>
          </a:prstGeom>
          <a:solidFill>
            <a:srgbClr val="00FF00"/>
          </a:solidFill>
          <a:ln w="38100">
            <a:solidFill>
              <a:srgbClr val="FFFF00"/>
            </a:solidFill>
            <a:miter lim="800000"/>
            <a:headEnd/>
            <a:tailEnd/>
          </a:ln>
        </p:spPr>
        <p:txBody>
          <a:bodyPr wrap="none" anchor="ctr"/>
          <a:lstStyle/>
          <a:p>
            <a:pPr algn="ctr" eaLnBrk="0" hangingPunct="0"/>
            <a:r>
              <a:rPr lang="en-US" sz="2000" b="1"/>
              <a:t>MỘT SỐ HÌNH ẢNH TƯ LIỆU</a:t>
            </a:r>
          </a:p>
        </p:txBody>
      </p:sp>
      <p:pic>
        <p:nvPicPr>
          <p:cNvPr id="17428" name="Picture 20" descr="http://i552.photobucket.com/albums/jj329/PacificStorm/BochihuychiendichHoChiMinh.jpg"/>
          <p:cNvPicPr>
            <a:picLocks noChangeAspect="1" noChangeArrowheads="1"/>
          </p:cNvPicPr>
          <p:nvPr/>
        </p:nvPicPr>
        <p:blipFill>
          <a:blip r:embed="rId4" r:link="rId5"/>
          <a:srcRect/>
          <a:stretch>
            <a:fillRect/>
          </a:stretch>
        </p:blipFill>
        <p:spPr bwMode="auto">
          <a:xfrm>
            <a:off x="228600" y="2057400"/>
            <a:ext cx="4267200" cy="4191000"/>
          </a:xfrm>
          <a:prstGeom prst="rect">
            <a:avLst/>
          </a:prstGeom>
          <a:noFill/>
          <a:ln w="38100">
            <a:solidFill>
              <a:srgbClr val="000000"/>
            </a:solidFill>
            <a:miter lim="800000"/>
            <a:headEnd/>
            <a:tailEnd/>
          </a:ln>
        </p:spPr>
      </p:pic>
      <p:pic>
        <p:nvPicPr>
          <p:cNvPr id="17429" name="Picture 21" descr="Bancach"/>
          <p:cNvPicPr>
            <a:picLocks noChangeAspect="1" noChangeArrowheads="1"/>
          </p:cNvPicPr>
          <p:nvPr/>
        </p:nvPicPr>
        <p:blipFill>
          <a:blip r:embed="rId6"/>
          <a:srcRect/>
          <a:stretch>
            <a:fillRect/>
          </a:stretch>
        </p:blipFill>
        <p:spPr bwMode="auto">
          <a:xfrm>
            <a:off x="4648200" y="2057400"/>
            <a:ext cx="4267200" cy="4191000"/>
          </a:xfrm>
          <a:prstGeom prst="rect">
            <a:avLst/>
          </a:prstGeom>
          <a:noFill/>
          <a:ln w="38100">
            <a:solidFill>
              <a:srgbClr val="000000"/>
            </a:solidFill>
            <a:miter lim="800000"/>
            <a:headEnd/>
            <a:tailEnd/>
          </a:ln>
        </p:spPr>
      </p:pic>
      <p:sp>
        <p:nvSpPr>
          <p:cNvPr id="17430" name="WordArt 22"/>
          <p:cNvSpPr>
            <a:spLocks noChangeArrowheads="1" noChangeShapeType="1" noTextEdit="1"/>
          </p:cNvSpPr>
          <p:nvPr/>
        </p:nvSpPr>
        <p:spPr bwMode="auto">
          <a:xfrm>
            <a:off x="2133600" y="533400"/>
            <a:ext cx="5486400" cy="677863"/>
          </a:xfrm>
          <a:prstGeom prst="rect">
            <a:avLst/>
          </a:prstGeom>
        </p:spPr>
        <p:txBody>
          <a:bodyPr wrap="none" fromWordArt="1">
            <a:prstTxWarp prst="textPlain">
              <a:avLst>
                <a:gd name="adj" fmla="val 50000"/>
              </a:avLst>
            </a:prstTxWarp>
          </a:bodyPr>
          <a:lstStyle/>
          <a:p>
            <a:pPr algn="ctr"/>
            <a:r>
              <a:rPr lang="en-US" sz="36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6160" name="Text Box 23"/>
          <p:cNvSpPr txBox="1">
            <a:spLocks noChangeArrowheads="1"/>
          </p:cNvSpPr>
          <p:nvPr/>
        </p:nvSpPr>
        <p:spPr bwMode="auto">
          <a:xfrm>
            <a:off x="3657600" y="0"/>
            <a:ext cx="2438400" cy="461963"/>
          </a:xfrm>
          <a:prstGeom prst="rect">
            <a:avLst/>
          </a:prstGeom>
          <a:noFill/>
          <a:ln w="9525">
            <a:noFill/>
            <a:miter lim="800000"/>
            <a:headEnd/>
            <a:tailEnd/>
          </a:ln>
        </p:spPr>
        <p:txBody>
          <a:bodyPr>
            <a:spAutoFit/>
          </a:bodyPr>
          <a:lstStyle/>
          <a:p>
            <a:pPr>
              <a:spcBef>
                <a:spcPct val="50000"/>
              </a:spcBef>
            </a:pPr>
            <a:r>
              <a:rPr lang="en-US" sz="2400" b="1" u="sng"/>
              <a:t>Lịch sử</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7427"/>
                                        </p:tgtEl>
                                        <p:attrNameLst>
                                          <p:attrName>style.visibility</p:attrName>
                                        </p:attrNameLst>
                                      </p:cBhvr>
                                      <p:to>
                                        <p:strVal val="visible"/>
                                      </p:to>
                                    </p:set>
                                    <p:animEffect transition="in" filter="fade">
                                      <p:cBhvr>
                                        <p:cTn id="7" dur="2000"/>
                                        <p:tgtEl>
                                          <p:spTgt spid="17427"/>
                                        </p:tgtEl>
                                      </p:cBhvr>
                                    </p:animEffect>
                                    <p:anim calcmode="lin" valueType="num">
                                      <p:cBhvr>
                                        <p:cTn id="8" dur="2000" fill="hold"/>
                                        <p:tgtEl>
                                          <p:spTgt spid="17427"/>
                                        </p:tgtEl>
                                        <p:attrNameLst>
                                          <p:attrName>ppt_w</p:attrName>
                                        </p:attrNameLst>
                                      </p:cBhvr>
                                      <p:tavLst>
                                        <p:tav tm="0" fmla="#ppt_w*sin(2.5*pi*$)">
                                          <p:val>
                                            <p:fltVal val="0"/>
                                          </p:val>
                                        </p:tav>
                                        <p:tav tm="100000">
                                          <p:val>
                                            <p:fltVal val="1"/>
                                          </p:val>
                                        </p:tav>
                                      </p:tavLst>
                                    </p:anim>
                                    <p:anim calcmode="lin" valueType="num">
                                      <p:cBhvr>
                                        <p:cTn id="9" dur="2000" fill="hold"/>
                                        <p:tgtEl>
                                          <p:spTgt spid="174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nodeType="afterGroup">
                            <p:stCondLst>
                              <p:cond delay="5400"/>
                            </p:stCondLst>
                            <p:childTnLst>
                              <p:par>
                                <p:cTn id="11" presetID="13" presetClass="entr" presetSubtype="16" fill="hold" nodeType="afterEffect">
                                  <p:stCondLst>
                                    <p:cond delay="0"/>
                                  </p:stCondLst>
                                  <p:childTnLst>
                                    <p:set>
                                      <p:cBhvr>
                                        <p:cTn id="12" dur="1" fill="hold">
                                          <p:stCondLst>
                                            <p:cond delay="0"/>
                                          </p:stCondLst>
                                        </p:cTn>
                                        <p:tgtEl>
                                          <p:spTgt spid="17428"/>
                                        </p:tgtEl>
                                        <p:attrNameLst>
                                          <p:attrName>style.visibility</p:attrName>
                                        </p:attrNameLst>
                                      </p:cBhvr>
                                      <p:to>
                                        <p:strVal val="visible"/>
                                      </p:to>
                                    </p:set>
                                    <p:animEffect transition="in" filter="plus(in)">
                                      <p:cBhvr>
                                        <p:cTn id="13" dur="2000"/>
                                        <p:tgtEl>
                                          <p:spTgt spid="17428"/>
                                        </p:tgtEl>
                                      </p:cBhvr>
                                    </p:animEffect>
                                  </p:childTnLst>
                                </p:cTn>
                              </p:par>
                            </p:childTnLst>
                          </p:cTn>
                        </p:par>
                        <p:par>
                          <p:cTn id="14" fill="hold" nodeType="afterGroup">
                            <p:stCondLst>
                              <p:cond delay="7400"/>
                            </p:stCondLst>
                            <p:childTnLst>
                              <p:par>
                                <p:cTn id="15" presetID="21" presetClass="entr" presetSubtype="4" fill="hold" grpId="0" nodeType="afterEffect">
                                  <p:stCondLst>
                                    <p:cond delay="0"/>
                                  </p:stCondLst>
                                  <p:childTnLst>
                                    <p:set>
                                      <p:cBhvr>
                                        <p:cTn id="16" dur="1" fill="hold">
                                          <p:stCondLst>
                                            <p:cond delay="0"/>
                                          </p:stCondLst>
                                        </p:cTn>
                                        <p:tgtEl>
                                          <p:spTgt spid="17425"/>
                                        </p:tgtEl>
                                        <p:attrNameLst>
                                          <p:attrName>style.visibility</p:attrName>
                                        </p:attrNameLst>
                                      </p:cBhvr>
                                      <p:to>
                                        <p:strVal val="visible"/>
                                      </p:to>
                                    </p:set>
                                    <p:animEffect transition="in" filter="wheel(4)">
                                      <p:cBhvr>
                                        <p:cTn id="17" dur="2000"/>
                                        <p:tgtEl>
                                          <p:spTgt spid="17425"/>
                                        </p:tgtEl>
                                      </p:cBhvr>
                                    </p:animEffect>
                                  </p:childTnLst>
                                </p:cTn>
                              </p:par>
                            </p:childTnLst>
                          </p:cTn>
                        </p:par>
                        <p:par>
                          <p:cTn id="18" fill="hold" nodeType="afterGroup">
                            <p:stCondLst>
                              <p:cond delay="9400"/>
                            </p:stCondLst>
                            <p:childTnLst>
                              <p:par>
                                <p:cTn id="19" presetID="13" presetClass="entr" presetSubtype="16" fill="hold" nodeType="afterEffect">
                                  <p:stCondLst>
                                    <p:cond delay="0"/>
                                  </p:stCondLst>
                                  <p:childTnLst>
                                    <p:set>
                                      <p:cBhvr>
                                        <p:cTn id="20" dur="1" fill="hold">
                                          <p:stCondLst>
                                            <p:cond delay="0"/>
                                          </p:stCondLst>
                                        </p:cTn>
                                        <p:tgtEl>
                                          <p:spTgt spid="17429"/>
                                        </p:tgtEl>
                                        <p:attrNameLst>
                                          <p:attrName>style.visibility</p:attrName>
                                        </p:attrNameLst>
                                      </p:cBhvr>
                                      <p:to>
                                        <p:strVal val="visible"/>
                                      </p:to>
                                    </p:set>
                                    <p:animEffect transition="in" filter="plus(in)">
                                      <p:cBhvr>
                                        <p:cTn id="21" dur="2000"/>
                                        <p:tgtEl>
                                          <p:spTgt spid="17429"/>
                                        </p:tgtEl>
                                      </p:cBhvr>
                                    </p:animEffect>
                                  </p:childTnLst>
                                </p:cTn>
                              </p:par>
                            </p:childTnLst>
                          </p:cTn>
                        </p:par>
                        <p:par>
                          <p:cTn id="22" fill="hold" nodeType="afterGroup">
                            <p:stCondLst>
                              <p:cond delay="11400"/>
                            </p:stCondLst>
                            <p:childTnLst>
                              <p:par>
                                <p:cTn id="23" presetID="21" presetClass="entr" presetSubtype="4" fill="hold" grpId="0" nodeType="afterEffect">
                                  <p:stCondLst>
                                    <p:cond delay="0"/>
                                  </p:stCondLst>
                                  <p:childTnLst>
                                    <p:set>
                                      <p:cBhvr>
                                        <p:cTn id="24" dur="1" fill="hold">
                                          <p:stCondLst>
                                            <p:cond delay="0"/>
                                          </p:stCondLst>
                                        </p:cTn>
                                        <p:tgtEl>
                                          <p:spTgt spid="17426"/>
                                        </p:tgtEl>
                                        <p:attrNameLst>
                                          <p:attrName>style.visibility</p:attrName>
                                        </p:attrNameLst>
                                      </p:cBhvr>
                                      <p:to>
                                        <p:strVal val="visible"/>
                                      </p:to>
                                    </p:set>
                                    <p:animEffect transition="in" filter="wheel(4)">
                                      <p:cBhvr>
                                        <p:cTn id="25" dur="2000"/>
                                        <p:tgtEl>
                                          <p:spTgt spid="17426"/>
                                        </p:tgtEl>
                                      </p:cBhvr>
                                    </p:animEffect>
                                  </p:childTnLst>
                                </p:cTn>
                              </p:par>
                            </p:childTnLst>
                          </p:cTn>
                        </p:par>
                        <p:par>
                          <p:cTn id="26" fill="hold" nodeType="afterGroup">
                            <p:stCondLst>
                              <p:cond delay="1340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17430"/>
                                        </p:tgtEl>
                                        <p:attrNameLst>
                                          <p:attrName>style.visibility</p:attrName>
                                        </p:attrNameLst>
                                      </p:cBhvr>
                                      <p:to>
                                        <p:strVal val="visible"/>
                                      </p:to>
                                    </p:set>
                                    <p:anim calcmode="lin" valueType="num">
                                      <p:cBhvr>
                                        <p:cTn id="29" dur="1000" fill="hold"/>
                                        <p:tgtEl>
                                          <p:spTgt spid="17430"/>
                                        </p:tgtEl>
                                        <p:attrNameLst>
                                          <p:attrName>ppt_w</p:attrName>
                                        </p:attrNameLst>
                                      </p:cBhvr>
                                      <p:tavLst>
                                        <p:tav tm="0">
                                          <p:val>
                                            <p:fltVal val="0"/>
                                          </p:val>
                                        </p:tav>
                                        <p:tav tm="100000">
                                          <p:val>
                                            <p:strVal val="#ppt_w"/>
                                          </p:val>
                                        </p:tav>
                                      </p:tavLst>
                                    </p:anim>
                                    <p:anim calcmode="lin" valueType="num">
                                      <p:cBhvr>
                                        <p:cTn id="30" dur="1000" fill="hold"/>
                                        <p:tgtEl>
                                          <p:spTgt spid="17430"/>
                                        </p:tgtEl>
                                        <p:attrNameLst>
                                          <p:attrName>ppt_h</p:attrName>
                                        </p:attrNameLst>
                                      </p:cBhvr>
                                      <p:tavLst>
                                        <p:tav tm="0">
                                          <p:val>
                                            <p:fltVal val="0"/>
                                          </p:val>
                                        </p:tav>
                                        <p:tav tm="100000">
                                          <p:val>
                                            <p:strVal val="#ppt_h"/>
                                          </p:val>
                                        </p:tav>
                                      </p:tavLst>
                                    </p:anim>
                                    <p:anim calcmode="lin" valueType="num">
                                      <p:cBhvr>
                                        <p:cTn id="31" dur="1000" fill="hold"/>
                                        <p:tgtEl>
                                          <p:spTgt spid="17430"/>
                                        </p:tgtEl>
                                        <p:attrNameLst>
                                          <p:attrName>style.rotation</p:attrName>
                                        </p:attrNameLst>
                                      </p:cBhvr>
                                      <p:tavLst>
                                        <p:tav tm="0">
                                          <p:val>
                                            <p:fltVal val="90"/>
                                          </p:val>
                                        </p:tav>
                                        <p:tav tm="100000">
                                          <p:val>
                                            <p:fltVal val="0"/>
                                          </p:val>
                                        </p:tav>
                                      </p:tavLst>
                                    </p:anim>
                                    <p:animEffect transition="in" filter="fade">
                                      <p:cBhvr>
                                        <p:cTn id="32" dur="1000"/>
                                        <p:tgtEl>
                                          <p:spTgt spid="1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p:bldP spid="17426" grpId="0"/>
      <p:bldP spid="17427" grpId="0" animBg="1"/>
      <p:bldP spid="174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9966FF"/>
              </a:gs>
              <a:gs pos="100000">
                <a:srgbClr val="FF99FF"/>
              </a:gs>
            </a:gsLst>
            <a:path path="rect">
              <a:fillToRect r="100000" b="100000"/>
            </a:path>
          </a:gradFill>
          <a:ln w="9525">
            <a:solidFill>
              <a:schemeClr val="tx1"/>
            </a:solidFill>
            <a:miter lim="800000"/>
            <a:headEnd/>
            <a:tailEnd/>
          </a:ln>
        </p:spPr>
        <p:txBody>
          <a:bodyPr wrap="none" anchor="ctr"/>
          <a:lstStyle/>
          <a:p>
            <a:endParaRPr lang="en-US"/>
          </a:p>
        </p:txBody>
      </p:sp>
      <p:pic>
        <p:nvPicPr>
          <p:cNvPr id="7171" name="Picture 3" descr="Picture1"/>
          <p:cNvPicPr>
            <a:picLocks noChangeAspect="1" noChangeArrowheads="1"/>
          </p:cNvPicPr>
          <p:nvPr/>
        </p:nvPicPr>
        <p:blipFill>
          <a:blip r:embed="rId3"/>
          <a:srcRect/>
          <a:stretch>
            <a:fillRect/>
          </a:stretch>
        </p:blipFill>
        <p:spPr bwMode="auto">
          <a:xfrm>
            <a:off x="0" y="6858000"/>
            <a:ext cx="9144000" cy="152400"/>
          </a:xfrm>
          <a:prstGeom prst="rect">
            <a:avLst/>
          </a:prstGeom>
          <a:noFill/>
          <a:ln w="9525">
            <a:noFill/>
            <a:miter lim="800000"/>
            <a:headEnd/>
            <a:tailEnd/>
          </a:ln>
        </p:spPr>
      </p:pic>
      <p:sp>
        <p:nvSpPr>
          <p:cNvPr id="7172"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7173"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7174"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7175"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7176" name="Line 9"/>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7177" name="Line 10"/>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sp>
        <p:nvSpPr>
          <p:cNvPr id="7178" name="Line 11"/>
          <p:cNvSpPr>
            <a:spLocks noChangeShapeType="1"/>
          </p:cNvSpPr>
          <p:nvPr/>
        </p:nvSpPr>
        <p:spPr bwMode="auto">
          <a:xfrm>
            <a:off x="304800" y="0"/>
            <a:ext cx="0" cy="3279775"/>
          </a:xfrm>
          <a:prstGeom prst="line">
            <a:avLst/>
          </a:prstGeom>
          <a:noFill/>
          <a:ln w="9525">
            <a:solidFill>
              <a:srgbClr val="FFFF00"/>
            </a:solidFill>
            <a:round/>
            <a:headEnd/>
            <a:tailEnd/>
          </a:ln>
        </p:spPr>
        <p:txBody>
          <a:bodyPr/>
          <a:lstStyle/>
          <a:p>
            <a:endParaRPr lang="en-US"/>
          </a:p>
        </p:txBody>
      </p:sp>
      <p:sp>
        <p:nvSpPr>
          <p:cNvPr id="7179" name="Line 12"/>
          <p:cNvSpPr>
            <a:spLocks noChangeShapeType="1"/>
          </p:cNvSpPr>
          <p:nvPr/>
        </p:nvSpPr>
        <p:spPr bwMode="auto">
          <a:xfrm>
            <a:off x="139700" y="239713"/>
            <a:ext cx="3673475" cy="0"/>
          </a:xfrm>
          <a:prstGeom prst="line">
            <a:avLst/>
          </a:prstGeom>
          <a:noFill/>
          <a:ln w="9525">
            <a:solidFill>
              <a:srgbClr val="FFFF00"/>
            </a:solidFill>
            <a:round/>
            <a:headEnd/>
            <a:tailEnd/>
          </a:ln>
        </p:spPr>
        <p:txBody>
          <a:bodyPr/>
          <a:lstStyle/>
          <a:p>
            <a:endParaRPr lang="en-US"/>
          </a:p>
        </p:txBody>
      </p:sp>
      <p:grpSp>
        <p:nvGrpSpPr>
          <p:cNvPr id="7180" name="Group 13"/>
          <p:cNvGrpSpPr>
            <a:grpSpLocks/>
          </p:cNvGrpSpPr>
          <p:nvPr/>
        </p:nvGrpSpPr>
        <p:grpSpPr bwMode="auto">
          <a:xfrm rot="10800000">
            <a:off x="4597400" y="2524125"/>
            <a:ext cx="4546600" cy="4333875"/>
            <a:chOff x="1105" y="686"/>
            <a:chExt cx="2864" cy="2730"/>
          </a:xfrm>
        </p:grpSpPr>
        <p:sp>
          <p:nvSpPr>
            <p:cNvPr id="7199"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7200"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7201"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7202"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0264" name="Picture 24" descr="04"/>
          <p:cNvPicPr>
            <a:picLocks noChangeAspect="1" noChangeArrowheads="1"/>
          </p:cNvPicPr>
          <p:nvPr/>
        </p:nvPicPr>
        <p:blipFill>
          <a:blip r:embed="rId4"/>
          <a:srcRect/>
          <a:stretch>
            <a:fillRect/>
          </a:stretch>
        </p:blipFill>
        <p:spPr bwMode="auto">
          <a:xfrm>
            <a:off x="381000" y="838200"/>
            <a:ext cx="3733800" cy="5638800"/>
          </a:xfrm>
          <a:prstGeom prst="rect">
            <a:avLst/>
          </a:prstGeom>
          <a:noFill/>
          <a:ln w="38100">
            <a:solidFill>
              <a:srgbClr val="000000"/>
            </a:solidFill>
            <a:miter lim="800000"/>
            <a:headEnd/>
            <a:tailEnd/>
          </a:ln>
        </p:spPr>
      </p:pic>
      <p:sp>
        <p:nvSpPr>
          <p:cNvPr id="10265" name="Text Box 25"/>
          <p:cNvSpPr txBox="1">
            <a:spLocks noChangeArrowheads="1"/>
          </p:cNvSpPr>
          <p:nvPr/>
        </p:nvSpPr>
        <p:spPr bwMode="auto">
          <a:xfrm>
            <a:off x="4343400" y="1752600"/>
            <a:ext cx="45720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0099"/>
                </a:solidFill>
              </a:rPr>
              <a:t>Cuộc Tổng tiến công và nổi dậy bắt đầu ngày 4-3-1975.</a:t>
            </a:r>
          </a:p>
        </p:txBody>
      </p:sp>
      <p:sp>
        <p:nvSpPr>
          <p:cNvPr id="10266" name="AutoShape 26"/>
          <p:cNvSpPr>
            <a:spLocks noChangeArrowheads="1"/>
          </p:cNvSpPr>
          <p:nvPr/>
        </p:nvSpPr>
        <p:spPr bwMode="auto">
          <a:xfrm>
            <a:off x="2667000" y="4953000"/>
            <a:ext cx="457200" cy="3810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67" name="AutoShape 27"/>
          <p:cNvSpPr>
            <a:spLocks noChangeArrowheads="1"/>
          </p:cNvSpPr>
          <p:nvPr/>
        </p:nvSpPr>
        <p:spPr bwMode="auto">
          <a:xfrm>
            <a:off x="2057400" y="5334000"/>
            <a:ext cx="685800" cy="5334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68" name="AutoShape 28"/>
          <p:cNvSpPr>
            <a:spLocks noChangeArrowheads="1"/>
          </p:cNvSpPr>
          <p:nvPr/>
        </p:nvSpPr>
        <p:spPr bwMode="auto">
          <a:xfrm>
            <a:off x="2514600" y="3581400"/>
            <a:ext cx="457200" cy="3810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69" name="AutoShape 29"/>
          <p:cNvSpPr>
            <a:spLocks noChangeArrowheads="1"/>
          </p:cNvSpPr>
          <p:nvPr/>
        </p:nvSpPr>
        <p:spPr bwMode="auto">
          <a:xfrm>
            <a:off x="2743200" y="3886200"/>
            <a:ext cx="457200" cy="3810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70" name="Text Box 30"/>
          <p:cNvSpPr txBox="1">
            <a:spLocks noChangeArrowheads="1"/>
          </p:cNvSpPr>
          <p:nvPr/>
        </p:nvSpPr>
        <p:spPr bwMode="auto">
          <a:xfrm>
            <a:off x="2895600" y="3505200"/>
            <a:ext cx="7620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rPr>
              <a:t>HUẾ</a:t>
            </a:r>
          </a:p>
        </p:txBody>
      </p:sp>
      <p:sp>
        <p:nvSpPr>
          <p:cNvPr id="10271" name="Text Box 31"/>
          <p:cNvSpPr txBox="1">
            <a:spLocks noChangeArrowheads="1"/>
          </p:cNvSpPr>
          <p:nvPr/>
        </p:nvSpPr>
        <p:spPr bwMode="auto">
          <a:xfrm>
            <a:off x="3200400" y="3886200"/>
            <a:ext cx="12954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rPr>
              <a:t>ĐÀ NẴNG</a:t>
            </a:r>
          </a:p>
        </p:txBody>
      </p:sp>
      <p:sp>
        <p:nvSpPr>
          <p:cNvPr id="10272" name="Text Box 32"/>
          <p:cNvSpPr txBox="1">
            <a:spLocks noChangeArrowheads="1"/>
          </p:cNvSpPr>
          <p:nvPr/>
        </p:nvSpPr>
        <p:spPr bwMode="auto">
          <a:xfrm>
            <a:off x="2590800" y="5562600"/>
            <a:ext cx="12954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rPr>
              <a:t>SÀI GÒN</a:t>
            </a:r>
          </a:p>
        </p:txBody>
      </p:sp>
      <p:sp>
        <p:nvSpPr>
          <p:cNvPr id="10273" name="Oval 33"/>
          <p:cNvSpPr>
            <a:spLocks noChangeArrowheads="1"/>
          </p:cNvSpPr>
          <p:nvPr/>
        </p:nvSpPr>
        <p:spPr bwMode="auto">
          <a:xfrm>
            <a:off x="5791200" y="4953000"/>
            <a:ext cx="2895600" cy="457200"/>
          </a:xfrm>
          <a:prstGeom prst="ellipse">
            <a:avLst/>
          </a:prstGeom>
          <a:solidFill>
            <a:srgbClr val="008000"/>
          </a:solidFill>
          <a:ln w="28575">
            <a:solidFill>
              <a:srgbClr val="008000"/>
            </a:solidFill>
            <a:round/>
            <a:headEnd/>
            <a:tailEnd/>
          </a:ln>
        </p:spPr>
        <p:txBody>
          <a:bodyPr wrap="none" anchor="ctr"/>
          <a:lstStyle/>
          <a:p>
            <a:pPr algn="ctr" eaLnBrk="0" hangingPunct="0"/>
            <a:r>
              <a:rPr lang="en-US" sz="2400" b="1">
                <a:solidFill>
                  <a:srgbClr val="FFFF00"/>
                </a:solidFill>
              </a:rPr>
              <a:t>10-3-1975</a:t>
            </a:r>
          </a:p>
        </p:txBody>
      </p:sp>
      <p:sp>
        <p:nvSpPr>
          <p:cNvPr id="10274" name="Oval 34"/>
          <p:cNvSpPr>
            <a:spLocks noChangeArrowheads="1"/>
          </p:cNvSpPr>
          <p:nvPr/>
        </p:nvSpPr>
        <p:spPr bwMode="auto">
          <a:xfrm>
            <a:off x="5791200" y="3962400"/>
            <a:ext cx="2895600" cy="457200"/>
          </a:xfrm>
          <a:prstGeom prst="ellipse">
            <a:avLst/>
          </a:prstGeom>
          <a:solidFill>
            <a:srgbClr val="008000"/>
          </a:solidFill>
          <a:ln w="28575">
            <a:solidFill>
              <a:srgbClr val="008000"/>
            </a:solidFill>
            <a:round/>
            <a:headEnd/>
            <a:tailEnd/>
          </a:ln>
        </p:spPr>
        <p:txBody>
          <a:bodyPr wrap="none" anchor="ctr"/>
          <a:lstStyle/>
          <a:p>
            <a:pPr algn="ctr" eaLnBrk="0" hangingPunct="0"/>
            <a:r>
              <a:rPr lang="en-US" sz="2400" b="1">
                <a:solidFill>
                  <a:srgbClr val="FFFF00"/>
                </a:solidFill>
              </a:rPr>
              <a:t>29-3-1975</a:t>
            </a:r>
          </a:p>
        </p:txBody>
      </p:sp>
      <p:sp>
        <p:nvSpPr>
          <p:cNvPr id="10275" name="Oval 35"/>
          <p:cNvSpPr>
            <a:spLocks noChangeArrowheads="1"/>
          </p:cNvSpPr>
          <p:nvPr/>
        </p:nvSpPr>
        <p:spPr bwMode="auto">
          <a:xfrm>
            <a:off x="5791200" y="2971800"/>
            <a:ext cx="2895600" cy="457200"/>
          </a:xfrm>
          <a:prstGeom prst="ellipse">
            <a:avLst/>
          </a:prstGeom>
          <a:solidFill>
            <a:srgbClr val="008000"/>
          </a:solidFill>
          <a:ln w="28575">
            <a:solidFill>
              <a:srgbClr val="008000"/>
            </a:solidFill>
            <a:round/>
            <a:headEnd/>
            <a:tailEnd/>
          </a:ln>
        </p:spPr>
        <p:txBody>
          <a:bodyPr wrap="none" anchor="ctr"/>
          <a:lstStyle/>
          <a:p>
            <a:pPr algn="ctr" eaLnBrk="0" hangingPunct="0"/>
            <a:r>
              <a:rPr lang="en-US" sz="2400" b="1">
                <a:solidFill>
                  <a:srgbClr val="FFFF00"/>
                </a:solidFill>
              </a:rPr>
              <a:t>26-3-1975</a:t>
            </a:r>
          </a:p>
        </p:txBody>
      </p:sp>
      <p:sp>
        <p:nvSpPr>
          <p:cNvPr id="10276" name="Line 36"/>
          <p:cNvSpPr>
            <a:spLocks noChangeShapeType="1"/>
          </p:cNvSpPr>
          <p:nvPr/>
        </p:nvSpPr>
        <p:spPr bwMode="auto">
          <a:xfrm flipH="1">
            <a:off x="3352800" y="5181600"/>
            <a:ext cx="2362200" cy="0"/>
          </a:xfrm>
          <a:prstGeom prst="line">
            <a:avLst/>
          </a:prstGeom>
          <a:noFill/>
          <a:ln w="38100">
            <a:solidFill>
              <a:srgbClr val="FF0000"/>
            </a:solidFill>
            <a:round/>
            <a:headEnd/>
            <a:tailEnd type="triangle" w="med" len="med"/>
          </a:ln>
        </p:spPr>
        <p:txBody>
          <a:bodyPr/>
          <a:lstStyle/>
          <a:p>
            <a:endParaRPr lang="en-US"/>
          </a:p>
        </p:txBody>
      </p:sp>
      <p:sp>
        <p:nvSpPr>
          <p:cNvPr id="10277" name="Line 37"/>
          <p:cNvSpPr>
            <a:spLocks noChangeShapeType="1"/>
          </p:cNvSpPr>
          <p:nvPr/>
        </p:nvSpPr>
        <p:spPr bwMode="auto">
          <a:xfrm flipH="1">
            <a:off x="3810000" y="3200400"/>
            <a:ext cx="1905000" cy="457200"/>
          </a:xfrm>
          <a:prstGeom prst="line">
            <a:avLst/>
          </a:prstGeom>
          <a:noFill/>
          <a:ln w="38100">
            <a:solidFill>
              <a:srgbClr val="FF0000"/>
            </a:solidFill>
            <a:round/>
            <a:headEnd/>
            <a:tailEnd type="triangle" w="med" len="med"/>
          </a:ln>
        </p:spPr>
        <p:txBody>
          <a:bodyPr/>
          <a:lstStyle/>
          <a:p>
            <a:endParaRPr lang="en-US"/>
          </a:p>
        </p:txBody>
      </p:sp>
      <p:sp>
        <p:nvSpPr>
          <p:cNvPr id="10278" name="Line 38"/>
          <p:cNvSpPr>
            <a:spLocks noChangeShapeType="1"/>
          </p:cNvSpPr>
          <p:nvPr/>
        </p:nvSpPr>
        <p:spPr bwMode="auto">
          <a:xfrm flipH="1" flipV="1">
            <a:off x="4343400" y="4114800"/>
            <a:ext cx="1371600" cy="76200"/>
          </a:xfrm>
          <a:prstGeom prst="line">
            <a:avLst/>
          </a:prstGeom>
          <a:noFill/>
          <a:ln w="38100">
            <a:solidFill>
              <a:srgbClr val="FF0000"/>
            </a:solidFill>
            <a:round/>
            <a:headEnd/>
            <a:tailEnd type="triangle" w="med" len="med"/>
          </a:ln>
        </p:spPr>
        <p:txBody>
          <a:bodyPr/>
          <a:lstStyle/>
          <a:p>
            <a:endParaRPr lang="en-US"/>
          </a:p>
        </p:txBody>
      </p:sp>
      <p:sp>
        <p:nvSpPr>
          <p:cNvPr id="10279" name="Text Box 39"/>
          <p:cNvSpPr txBox="1">
            <a:spLocks noChangeArrowheads="1"/>
          </p:cNvSpPr>
          <p:nvPr/>
        </p:nvSpPr>
        <p:spPr bwMode="auto">
          <a:xfrm>
            <a:off x="381000" y="4876800"/>
            <a:ext cx="2362200" cy="366713"/>
          </a:xfrm>
          <a:prstGeom prst="rect">
            <a:avLst/>
          </a:prstGeom>
          <a:noFill/>
          <a:ln w="9525">
            <a:noFill/>
            <a:miter lim="800000"/>
            <a:headEnd/>
            <a:tailEnd/>
          </a:ln>
        </p:spPr>
        <p:txBody>
          <a:bodyPr>
            <a:spAutoFit/>
          </a:bodyPr>
          <a:lstStyle/>
          <a:p>
            <a:pPr algn="ctr" eaLnBrk="0" hangingPunct="0">
              <a:spcBef>
                <a:spcPct val="50000"/>
              </a:spcBef>
            </a:pPr>
            <a:r>
              <a:rPr lang="en-US" b="1"/>
              <a:t>BUÔN MA THUỘT</a:t>
            </a:r>
          </a:p>
        </p:txBody>
      </p:sp>
      <p:sp>
        <p:nvSpPr>
          <p:cNvPr id="10281" name="AutoShape 41"/>
          <p:cNvSpPr>
            <a:spLocks noChangeArrowheads="1"/>
          </p:cNvSpPr>
          <p:nvPr/>
        </p:nvSpPr>
        <p:spPr bwMode="auto">
          <a:xfrm>
            <a:off x="5638800" y="5562600"/>
            <a:ext cx="3276600" cy="914400"/>
          </a:xfrm>
          <a:prstGeom prst="star24">
            <a:avLst>
              <a:gd name="adj" fmla="val 37500"/>
            </a:avLst>
          </a:prstGeom>
          <a:solidFill>
            <a:srgbClr val="FFCC00"/>
          </a:solidFill>
          <a:ln w="9525">
            <a:solidFill>
              <a:schemeClr val="tx1"/>
            </a:solidFill>
            <a:miter lim="800000"/>
            <a:headEnd/>
            <a:tailEnd/>
          </a:ln>
        </p:spPr>
        <p:txBody>
          <a:bodyPr wrap="none" anchor="ctr"/>
          <a:lstStyle/>
          <a:p>
            <a:pPr algn="ctr"/>
            <a:r>
              <a:rPr lang="en-US" sz="3200" b="1">
                <a:solidFill>
                  <a:srgbClr val="0000FF"/>
                </a:solidFill>
              </a:rPr>
              <a:t>26-4-1975</a:t>
            </a:r>
          </a:p>
        </p:txBody>
      </p:sp>
      <p:sp>
        <p:nvSpPr>
          <p:cNvPr id="10282" name="Line 42"/>
          <p:cNvSpPr>
            <a:spLocks noChangeShapeType="1"/>
          </p:cNvSpPr>
          <p:nvPr/>
        </p:nvSpPr>
        <p:spPr bwMode="auto">
          <a:xfrm flipH="1">
            <a:off x="3657600" y="5791200"/>
            <a:ext cx="23622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0264"/>
                                        </p:tgtEl>
                                        <p:attrNameLst>
                                          <p:attrName>style.visibility</p:attrName>
                                        </p:attrNameLst>
                                      </p:cBhvr>
                                      <p:to>
                                        <p:strVal val="visible"/>
                                      </p:to>
                                    </p:set>
                                    <p:animEffect transition="in" filter="wedge">
                                      <p:cBhvr>
                                        <p:cTn id="7" dur="2000"/>
                                        <p:tgtEl>
                                          <p:spTgt spid="10264"/>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10265"/>
                                        </p:tgtEl>
                                        <p:attrNameLst>
                                          <p:attrName>style.visibility</p:attrName>
                                        </p:attrNameLst>
                                      </p:cBhvr>
                                      <p:to>
                                        <p:strVal val="visible"/>
                                      </p:to>
                                    </p:set>
                                    <p:animEffect transition="in" filter="wheel(4)">
                                      <p:cBhvr>
                                        <p:cTn id="11" dur="2000"/>
                                        <p:tgtEl>
                                          <p:spTgt spid="102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0273"/>
                                        </p:tgtEl>
                                        <p:attrNameLst>
                                          <p:attrName>style.visibility</p:attrName>
                                        </p:attrNameLst>
                                      </p:cBhvr>
                                      <p:to>
                                        <p:strVal val="visible"/>
                                      </p:to>
                                    </p:set>
                                    <p:animEffect transition="in" filter="diamond(in)">
                                      <p:cBhvr>
                                        <p:cTn id="16" dur="2000"/>
                                        <p:tgtEl>
                                          <p:spTgt spid="10273"/>
                                        </p:tgtEl>
                                      </p:cBhvr>
                                    </p:animEffect>
                                  </p:childTnLst>
                                </p:cTn>
                              </p:par>
                            </p:childTnLst>
                          </p:cTn>
                        </p:par>
                        <p:par>
                          <p:cTn id="17" fill="hold" nodeType="afterGroup">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10276"/>
                                        </p:tgtEl>
                                        <p:attrNameLst>
                                          <p:attrName>style.visibility</p:attrName>
                                        </p:attrNameLst>
                                      </p:cBhvr>
                                      <p:to>
                                        <p:strVal val="visible"/>
                                      </p:to>
                                    </p:set>
                                    <p:animEffect transition="in" filter="randombar(horizontal)">
                                      <p:cBhvr>
                                        <p:cTn id="20" dur="500"/>
                                        <p:tgtEl>
                                          <p:spTgt spid="10276"/>
                                        </p:tgtEl>
                                      </p:cBhvr>
                                    </p:animEffect>
                                  </p:childTnLst>
                                </p:cTn>
                              </p:par>
                            </p:childTnLst>
                          </p:cTn>
                        </p:par>
                        <p:par>
                          <p:cTn id="21" fill="hold" nodeType="afterGroup">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10266"/>
                                        </p:tgtEl>
                                        <p:attrNameLst>
                                          <p:attrName>style.visibility</p:attrName>
                                        </p:attrNameLst>
                                      </p:cBhvr>
                                      <p:to>
                                        <p:strVal val="visible"/>
                                      </p:to>
                                    </p:set>
                                    <p:animEffect transition="in" filter="diamond(in)">
                                      <p:cBhvr>
                                        <p:cTn id="24" dur="2000"/>
                                        <p:tgtEl>
                                          <p:spTgt spid="10266"/>
                                        </p:tgtEl>
                                      </p:cBhvr>
                                    </p:animEffect>
                                  </p:childTnLst>
                                  <p:subTnLst>
                                    <p:audio>
                                      <p:cMediaNode>
                                        <p:cTn display="0" masterRel="sameClick">
                                          <p:stCondLst>
                                            <p:cond evt="begin" delay="0">
                                              <p:tn val="22"/>
                                            </p:cond>
                                          </p:stCondLst>
                                          <p:endCondLst>
                                            <p:cond evt="onStopAudio" delay="0">
                                              <p:tgtEl>
                                                <p:sldTgt/>
                                              </p:tgtEl>
                                            </p:cond>
                                          </p:endCondLst>
                                        </p:cTn>
                                        <p:tgtEl>
                                          <p:sndTgt r:embed="rId2" name="explode.wav"/>
                                        </p:tgtEl>
                                      </p:cMediaNode>
                                    </p:audio>
                                  </p:subTnLst>
                                </p:cTn>
                              </p:par>
                            </p:childTnLst>
                          </p:cTn>
                        </p:par>
                        <p:par>
                          <p:cTn id="25" fill="hold" nodeType="afterGroup">
                            <p:stCondLst>
                              <p:cond delay="4500"/>
                            </p:stCondLst>
                            <p:childTnLst>
                              <p:par>
                                <p:cTn id="26" presetID="24" presetClass="entr" presetSubtype="0" fill="hold" grpId="0" nodeType="afterEffect">
                                  <p:stCondLst>
                                    <p:cond delay="0"/>
                                  </p:stCondLst>
                                  <p:childTnLst>
                                    <p:set>
                                      <p:cBhvr>
                                        <p:cTn id="27" dur="1" fill="hold">
                                          <p:stCondLst>
                                            <p:cond delay="0"/>
                                          </p:stCondLst>
                                        </p:cTn>
                                        <p:tgtEl>
                                          <p:spTgt spid="10279"/>
                                        </p:tgtEl>
                                        <p:attrNameLst>
                                          <p:attrName>style.visibility</p:attrName>
                                        </p:attrNameLst>
                                      </p:cBhvr>
                                      <p:to>
                                        <p:strVal val="visible"/>
                                      </p:to>
                                    </p:set>
                                    <p:anim to="" calcmode="lin" valueType="num">
                                      <p:cBhvr>
                                        <p:cTn id="28" dur="1" fill="hold"/>
                                        <p:tgtEl>
                                          <p:spTgt spid="10279"/>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275"/>
                                        </p:tgtEl>
                                        <p:attrNameLst>
                                          <p:attrName>style.visibility</p:attrName>
                                        </p:attrNameLst>
                                      </p:cBhvr>
                                      <p:to>
                                        <p:strVal val="visible"/>
                                      </p:to>
                                    </p:set>
                                    <p:animEffect transition="in" filter="diamond(in)">
                                      <p:cBhvr>
                                        <p:cTn id="33" dur="2000"/>
                                        <p:tgtEl>
                                          <p:spTgt spid="10275"/>
                                        </p:tgtEl>
                                      </p:cBhvr>
                                    </p:animEffect>
                                  </p:childTnLst>
                                </p:cTn>
                              </p:par>
                            </p:childTnLst>
                          </p:cTn>
                        </p:par>
                        <p:par>
                          <p:cTn id="34" fill="hold" nodeType="afterGroup">
                            <p:stCondLst>
                              <p:cond delay="2000"/>
                            </p:stCondLst>
                            <p:childTnLst>
                              <p:par>
                                <p:cTn id="35" presetID="14" presetClass="entr" presetSubtype="10" fill="hold" grpId="0" nodeType="afterEffect">
                                  <p:stCondLst>
                                    <p:cond delay="0"/>
                                  </p:stCondLst>
                                  <p:childTnLst>
                                    <p:set>
                                      <p:cBhvr>
                                        <p:cTn id="36" dur="1" fill="hold">
                                          <p:stCondLst>
                                            <p:cond delay="0"/>
                                          </p:stCondLst>
                                        </p:cTn>
                                        <p:tgtEl>
                                          <p:spTgt spid="10277"/>
                                        </p:tgtEl>
                                        <p:attrNameLst>
                                          <p:attrName>style.visibility</p:attrName>
                                        </p:attrNameLst>
                                      </p:cBhvr>
                                      <p:to>
                                        <p:strVal val="visible"/>
                                      </p:to>
                                    </p:set>
                                    <p:animEffect transition="in" filter="randombar(horizontal)">
                                      <p:cBhvr>
                                        <p:cTn id="37" dur="500"/>
                                        <p:tgtEl>
                                          <p:spTgt spid="10277"/>
                                        </p:tgtEl>
                                      </p:cBhvr>
                                    </p:animEffect>
                                  </p:childTnLst>
                                </p:cTn>
                              </p:par>
                            </p:childTnLst>
                          </p:cTn>
                        </p:par>
                        <p:par>
                          <p:cTn id="38" fill="hold" nodeType="afterGroup">
                            <p:stCondLst>
                              <p:cond delay="2500"/>
                            </p:stCondLst>
                            <p:childTnLst>
                              <p:par>
                                <p:cTn id="39" presetID="8" presetClass="entr" presetSubtype="16" fill="hold" grpId="0" nodeType="afterEffect">
                                  <p:stCondLst>
                                    <p:cond delay="0"/>
                                  </p:stCondLst>
                                  <p:childTnLst>
                                    <p:set>
                                      <p:cBhvr>
                                        <p:cTn id="40" dur="1" fill="hold">
                                          <p:stCondLst>
                                            <p:cond delay="0"/>
                                          </p:stCondLst>
                                        </p:cTn>
                                        <p:tgtEl>
                                          <p:spTgt spid="10268"/>
                                        </p:tgtEl>
                                        <p:attrNameLst>
                                          <p:attrName>style.visibility</p:attrName>
                                        </p:attrNameLst>
                                      </p:cBhvr>
                                      <p:to>
                                        <p:strVal val="visible"/>
                                      </p:to>
                                    </p:set>
                                    <p:animEffect transition="in" filter="diamond(in)">
                                      <p:cBhvr>
                                        <p:cTn id="41" dur="2000"/>
                                        <p:tgtEl>
                                          <p:spTgt spid="10268"/>
                                        </p:tgtEl>
                                      </p:cBhvr>
                                    </p:animEffect>
                                  </p:childTnLst>
                                  <p:subTnLst>
                                    <p:audio>
                                      <p:cMediaNode>
                                        <p:cTn display="0" masterRel="sameClick">
                                          <p:stCondLst>
                                            <p:cond evt="begin" delay="0">
                                              <p:tn val="39"/>
                                            </p:cond>
                                          </p:stCondLst>
                                          <p:endCondLst>
                                            <p:cond evt="onStopAudio" delay="0">
                                              <p:tgtEl>
                                                <p:sldTgt/>
                                              </p:tgtEl>
                                            </p:cond>
                                          </p:endCondLst>
                                        </p:cTn>
                                        <p:tgtEl>
                                          <p:sndTgt r:embed="rId2" name="explode.wav"/>
                                        </p:tgtEl>
                                      </p:cMediaNode>
                                    </p:audio>
                                  </p:subTnLst>
                                </p:cTn>
                              </p:par>
                            </p:childTnLst>
                          </p:cTn>
                        </p:par>
                        <p:par>
                          <p:cTn id="42" fill="hold" nodeType="afterGroup">
                            <p:stCondLst>
                              <p:cond delay="4500"/>
                            </p:stCondLst>
                            <p:childTnLst>
                              <p:par>
                                <p:cTn id="43" presetID="8" presetClass="entr" presetSubtype="16" fill="hold" grpId="0" nodeType="afterEffect">
                                  <p:stCondLst>
                                    <p:cond delay="0"/>
                                  </p:stCondLst>
                                  <p:childTnLst>
                                    <p:set>
                                      <p:cBhvr>
                                        <p:cTn id="44" dur="1" fill="hold">
                                          <p:stCondLst>
                                            <p:cond delay="0"/>
                                          </p:stCondLst>
                                        </p:cTn>
                                        <p:tgtEl>
                                          <p:spTgt spid="10270"/>
                                        </p:tgtEl>
                                        <p:attrNameLst>
                                          <p:attrName>style.visibility</p:attrName>
                                        </p:attrNameLst>
                                      </p:cBhvr>
                                      <p:to>
                                        <p:strVal val="visible"/>
                                      </p:to>
                                    </p:set>
                                    <p:animEffect transition="in" filter="diamond(in)">
                                      <p:cBhvr>
                                        <p:cTn id="45" dur="2000"/>
                                        <p:tgtEl>
                                          <p:spTgt spid="1027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0274"/>
                                        </p:tgtEl>
                                        <p:attrNameLst>
                                          <p:attrName>style.visibility</p:attrName>
                                        </p:attrNameLst>
                                      </p:cBhvr>
                                      <p:to>
                                        <p:strVal val="visible"/>
                                      </p:to>
                                    </p:set>
                                    <p:animEffect transition="in" filter="diamond(in)">
                                      <p:cBhvr>
                                        <p:cTn id="50" dur="2000"/>
                                        <p:tgtEl>
                                          <p:spTgt spid="10274"/>
                                        </p:tgtEl>
                                      </p:cBhvr>
                                    </p:animEffect>
                                  </p:childTnLst>
                                </p:cTn>
                              </p:par>
                            </p:childTnLst>
                          </p:cTn>
                        </p:par>
                        <p:par>
                          <p:cTn id="51" fill="hold" nodeType="afterGroup">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10278"/>
                                        </p:tgtEl>
                                        <p:attrNameLst>
                                          <p:attrName>style.visibility</p:attrName>
                                        </p:attrNameLst>
                                      </p:cBhvr>
                                      <p:to>
                                        <p:strVal val="visible"/>
                                      </p:to>
                                    </p:set>
                                    <p:animEffect transition="in" filter="randombar(horizontal)">
                                      <p:cBhvr>
                                        <p:cTn id="54" dur="500"/>
                                        <p:tgtEl>
                                          <p:spTgt spid="10278"/>
                                        </p:tgtEl>
                                      </p:cBhvr>
                                    </p:animEffect>
                                  </p:childTnLst>
                                </p:cTn>
                              </p:par>
                            </p:childTnLst>
                          </p:cTn>
                        </p:par>
                        <p:par>
                          <p:cTn id="55" fill="hold" nodeType="afterGroup">
                            <p:stCondLst>
                              <p:cond delay="2500"/>
                            </p:stCondLst>
                            <p:childTnLst>
                              <p:par>
                                <p:cTn id="56" presetID="8" presetClass="entr" presetSubtype="16" fill="hold" grpId="0" nodeType="afterEffect">
                                  <p:stCondLst>
                                    <p:cond delay="0"/>
                                  </p:stCondLst>
                                  <p:childTnLst>
                                    <p:set>
                                      <p:cBhvr>
                                        <p:cTn id="57" dur="1" fill="hold">
                                          <p:stCondLst>
                                            <p:cond delay="0"/>
                                          </p:stCondLst>
                                        </p:cTn>
                                        <p:tgtEl>
                                          <p:spTgt spid="10269"/>
                                        </p:tgtEl>
                                        <p:attrNameLst>
                                          <p:attrName>style.visibility</p:attrName>
                                        </p:attrNameLst>
                                      </p:cBhvr>
                                      <p:to>
                                        <p:strVal val="visible"/>
                                      </p:to>
                                    </p:set>
                                    <p:animEffect transition="in" filter="diamond(in)">
                                      <p:cBhvr>
                                        <p:cTn id="58" dur="2000"/>
                                        <p:tgtEl>
                                          <p:spTgt spid="10269"/>
                                        </p:tgtEl>
                                      </p:cBhvr>
                                    </p:animEffect>
                                  </p:childTnLst>
                                  <p:subTnLst>
                                    <p:audio>
                                      <p:cMediaNode>
                                        <p:cTn display="0" masterRel="sameClick">
                                          <p:stCondLst>
                                            <p:cond evt="begin" delay="0">
                                              <p:tn val="56"/>
                                            </p:cond>
                                          </p:stCondLst>
                                          <p:endCondLst>
                                            <p:cond evt="onStopAudio" delay="0">
                                              <p:tgtEl>
                                                <p:sldTgt/>
                                              </p:tgtEl>
                                            </p:cond>
                                          </p:endCondLst>
                                        </p:cTn>
                                        <p:tgtEl>
                                          <p:sndTgt r:embed="rId2" name="explode.wav"/>
                                        </p:tgtEl>
                                      </p:cMediaNode>
                                    </p:audio>
                                  </p:subTnLst>
                                </p:cTn>
                              </p:par>
                            </p:childTnLst>
                          </p:cTn>
                        </p:par>
                        <p:par>
                          <p:cTn id="59" fill="hold" nodeType="afterGroup">
                            <p:stCondLst>
                              <p:cond delay="4500"/>
                            </p:stCondLst>
                            <p:childTnLst>
                              <p:par>
                                <p:cTn id="60" presetID="8" presetClass="entr" presetSubtype="16" fill="hold" grpId="0" nodeType="afterEffect">
                                  <p:stCondLst>
                                    <p:cond delay="0"/>
                                  </p:stCondLst>
                                  <p:childTnLst>
                                    <p:set>
                                      <p:cBhvr>
                                        <p:cTn id="61" dur="1" fill="hold">
                                          <p:stCondLst>
                                            <p:cond delay="0"/>
                                          </p:stCondLst>
                                        </p:cTn>
                                        <p:tgtEl>
                                          <p:spTgt spid="10271"/>
                                        </p:tgtEl>
                                        <p:attrNameLst>
                                          <p:attrName>style.visibility</p:attrName>
                                        </p:attrNameLst>
                                      </p:cBhvr>
                                      <p:to>
                                        <p:strVal val="visible"/>
                                      </p:to>
                                    </p:set>
                                    <p:animEffect transition="in" filter="diamond(in)">
                                      <p:cBhvr>
                                        <p:cTn id="62" dur="2000"/>
                                        <p:tgtEl>
                                          <p:spTgt spid="10271"/>
                                        </p:tgtEl>
                                      </p:cBhvr>
                                    </p:animEffect>
                                  </p:childTnLst>
                                </p:cTn>
                              </p:par>
                            </p:childTnLst>
                          </p:cTn>
                        </p:par>
                        <p:par>
                          <p:cTn id="63" fill="hold" nodeType="afterGroup">
                            <p:stCondLst>
                              <p:cond delay="6500"/>
                            </p:stCondLst>
                            <p:childTnLst>
                              <p:par>
                                <p:cTn id="64" presetID="8" presetClass="entr" presetSubtype="16" fill="hold" grpId="0" nodeType="afterEffect">
                                  <p:stCondLst>
                                    <p:cond delay="0"/>
                                  </p:stCondLst>
                                  <p:childTnLst>
                                    <p:set>
                                      <p:cBhvr>
                                        <p:cTn id="65" dur="1" fill="hold">
                                          <p:stCondLst>
                                            <p:cond delay="0"/>
                                          </p:stCondLst>
                                        </p:cTn>
                                        <p:tgtEl>
                                          <p:spTgt spid="10267"/>
                                        </p:tgtEl>
                                        <p:attrNameLst>
                                          <p:attrName>style.visibility</p:attrName>
                                        </p:attrNameLst>
                                      </p:cBhvr>
                                      <p:to>
                                        <p:strVal val="visible"/>
                                      </p:to>
                                    </p:set>
                                    <p:animEffect transition="in" filter="diamond(in)">
                                      <p:cBhvr>
                                        <p:cTn id="66" dur="2000"/>
                                        <p:tgtEl>
                                          <p:spTgt spid="10267"/>
                                        </p:tgtEl>
                                      </p:cBhvr>
                                    </p:animEffect>
                                  </p:childTnLst>
                                  <p:subTnLst>
                                    <p:audio>
                                      <p:cMediaNode>
                                        <p:cTn display="0" masterRel="sameClick">
                                          <p:stCondLst>
                                            <p:cond evt="begin" delay="0">
                                              <p:tn val="64"/>
                                            </p:cond>
                                          </p:stCondLst>
                                          <p:endCondLst>
                                            <p:cond evt="onStopAudio" delay="0">
                                              <p:tgtEl>
                                                <p:sldTgt/>
                                              </p:tgtEl>
                                            </p:cond>
                                          </p:endCondLst>
                                        </p:cTn>
                                        <p:tgtEl>
                                          <p:sndTgt r:embed="rId2" name="explode.wav"/>
                                        </p:tgtEl>
                                      </p:cMediaNode>
                                    </p:audio>
                                  </p:subTnLst>
                                </p:cTn>
                              </p:par>
                            </p:childTnLst>
                          </p:cTn>
                        </p:par>
                        <p:par>
                          <p:cTn id="67" fill="hold" nodeType="afterGroup">
                            <p:stCondLst>
                              <p:cond delay="8500"/>
                            </p:stCondLst>
                            <p:childTnLst>
                              <p:par>
                                <p:cTn id="68" presetID="8" presetClass="entr" presetSubtype="16" fill="hold" grpId="0" nodeType="afterEffect">
                                  <p:stCondLst>
                                    <p:cond delay="0"/>
                                  </p:stCondLst>
                                  <p:childTnLst>
                                    <p:set>
                                      <p:cBhvr>
                                        <p:cTn id="69" dur="1" fill="hold">
                                          <p:stCondLst>
                                            <p:cond delay="0"/>
                                          </p:stCondLst>
                                        </p:cTn>
                                        <p:tgtEl>
                                          <p:spTgt spid="10272"/>
                                        </p:tgtEl>
                                        <p:attrNameLst>
                                          <p:attrName>style.visibility</p:attrName>
                                        </p:attrNameLst>
                                      </p:cBhvr>
                                      <p:to>
                                        <p:strVal val="visible"/>
                                      </p:to>
                                    </p:set>
                                    <p:animEffect transition="in" filter="diamond(in)">
                                      <p:cBhvr>
                                        <p:cTn id="70" dur="2000"/>
                                        <p:tgtEl>
                                          <p:spTgt spid="10272"/>
                                        </p:tgtEl>
                                      </p:cBhvr>
                                    </p:animEffect>
                                  </p:childTnLst>
                                </p:cTn>
                              </p:par>
                            </p:childTnLst>
                          </p:cTn>
                        </p:par>
                        <p:par>
                          <p:cTn id="71" fill="hold" nodeType="afterGroup">
                            <p:stCondLst>
                              <p:cond delay="10500"/>
                            </p:stCondLst>
                            <p:childTnLst>
                              <p:par>
                                <p:cTn id="72" presetID="55" presetClass="entr" presetSubtype="0" fill="hold" grpId="0" nodeType="afterEffect">
                                  <p:stCondLst>
                                    <p:cond delay="0"/>
                                  </p:stCondLst>
                                  <p:childTnLst>
                                    <p:set>
                                      <p:cBhvr>
                                        <p:cTn id="73" dur="1" fill="hold">
                                          <p:stCondLst>
                                            <p:cond delay="0"/>
                                          </p:stCondLst>
                                        </p:cTn>
                                        <p:tgtEl>
                                          <p:spTgt spid="10281"/>
                                        </p:tgtEl>
                                        <p:attrNameLst>
                                          <p:attrName>style.visibility</p:attrName>
                                        </p:attrNameLst>
                                      </p:cBhvr>
                                      <p:to>
                                        <p:strVal val="visible"/>
                                      </p:to>
                                    </p:set>
                                    <p:anim calcmode="lin" valueType="num">
                                      <p:cBhvr>
                                        <p:cTn id="74" dur="1000" fill="hold"/>
                                        <p:tgtEl>
                                          <p:spTgt spid="10281"/>
                                        </p:tgtEl>
                                        <p:attrNameLst>
                                          <p:attrName>ppt_w</p:attrName>
                                        </p:attrNameLst>
                                      </p:cBhvr>
                                      <p:tavLst>
                                        <p:tav tm="0">
                                          <p:val>
                                            <p:strVal val="#ppt_w*0.70"/>
                                          </p:val>
                                        </p:tav>
                                        <p:tav tm="100000">
                                          <p:val>
                                            <p:strVal val="#ppt_w"/>
                                          </p:val>
                                        </p:tav>
                                      </p:tavLst>
                                    </p:anim>
                                    <p:anim calcmode="lin" valueType="num">
                                      <p:cBhvr>
                                        <p:cTn id="75" dur="1000" fill="hold"/>
                                        <p:tgtEl>
                                          <p:spTgt spid="10281"/>
                                        </p:tgtEl>
                                        <p:attrNameLst>
                                          <p:attrName>ppt_h</p:attrName>
                                        </p:attrNameLst>
                                      </p:cBhvr>
                                      <p:tavLst>
                                        <p:tav tm="0">
                                          <p:val>
                                            <p:strVal val="#ppt_h"/>
                                          </p:val>
                                        </p:tav>
                                        <p:tav tm="100000">
                                          <p:val>
                                            <p:strVal val="#ppt_h"/>
                                          </p:val>
                                        </p:tav>
                                      </p:tavLst>
                                    </p:anim>
                                    <p:animEffect transition="in" filter="fade">
                                      <p:cBhvr>
                                        <p:cTn id="76" dur="1000"/>
                                        <p:tgtEl>
                                          <p:spTgt spid="10281"/>
                                        </p:tgtEl>
                                      </p:cBhvr>
                                    </p:animEffect>
                                  </p:childTnLst>
                                </p:cTn>
                              </p:par>
                            </p:childTnLst>
                          </p:cTn>
                        </p:par>
                        <p:par>
                          <p:cTn id="77" fill="hold" nodeType="afterGroup">
                            <p:stCondLst>
                              <p:cond delay="11500"/>
                            </p:stCondLst>
                            <p:childTnLst>
                              <p:par>
                                <p:cTn id="78" presetID="14" presetClass="entr" presetSubtype="10" fill="hold" grpId="0" nodeType="afterEffect">
                                  <p:stCondLst>
                                    <p:cond delay="0"/>
                                  </p:stCondLst>
                                  <p:childTnLst>
                                    <p:set>
                                      <p:cBhvr>
                                        <p:cTn id="79" dur="1" fill="hold">
                                          <p:stCondLst>
                                            <p:cond delay="0"/>
                                          </p:stCondLst>
                                        </p:cTn>
                                        <p:tgtEl>
                                          <p:spTgt spid="10282"/>
                                        </p:tgtEl>
                                        <p:attrNameLst>
                                          <p:attrName>style.visibility</p:attrName>
                                        </p:attrNameLst>
                                      </p:cBhvr>
                                      <p:to>
                                        <p:strVal val="visible"/>
                                      </p:to>
                                    </p:set>
                                    <p:animEffect transition="in" filter="randombar(horizontal)">
                                      <p:cBhvr>
                                        <p:cTn id="80" dur="500"/>
                                        <p:tgtEl>
                                          <p:spTgt spid="10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p:bldP spid="10266" grpId="0" animBg="1"/>
      <p:bldP spid="10267" grpId="0" animBg="1"/>
      <p:bldP spid="10268" grpId="0" animBg="1"/>
      <p:bldP spid="10269" grpId="0" animBg="1"/>
      <p:bldP spid="10270" grpId="0"/>
      <p:bldP spid="10271" grpId="0"/>
      <p:bldP spid="10272" grpId="0"/>
      <p:bldP spid="10273" grpId="0" animBg="1"/>
      <p:bldP spid="10274" grpId="0" animBg="1"/>
      <p:bldP spid="10275" grpId="0" animBg="1"/>
      <p:bldP spid="10276" grpId="0" animBg="1"/>
      <p:bldP spid="10277" grpId="0" animBg="1"/>
      <p:bldP spid="10278" grpId="0" animBg="1"/>
      <p:bldP spid="10279" grpId="0"/>
      <p:bldP spid="10281" grpId="0" animBg="1"/>
      <p:bldP spid="1028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8195"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8196"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8197"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8198"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8199"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grpSp>
        <p:nvGrpSpPr>
          <p:cNvPr id="8200" name="Group 10"/>
          <p:cNvGrpSpPr>
            <a:grpSpLocks/>
          </p:cNvGrpSpPr>
          <p:nvPr/>
        </p:nvGrpSpPr>
        <p:grpSpPr bwMode="auto">
          <a:xfrm rot="10800000">
            <a:off x="4597400" y="2524125"/>
            <a:ext cx="4546600" cy="4333875"/>
            <a:chOff x="1105" y="686"/>
            <a:chExt cx="2864" cy="2730"/>
          </a:xfrm>
        </p:grpSpPr>
        <p:sp>
          <p:nvSpPr>
            <p:cNvPr id="8205"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8206"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8207"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8208"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8201" name="Text Box 27"/>
          <p:cNvSpPr txBox="1">
            <a:spLocks noChangeArrowheads="1"/>
          </p:cNvSpPr>
          <p:nvPr/>
        </p:nvSpPr>
        <p:spPr bwMode="auto">
          <a:xfrm>
            <a:off x="1143000" y="533400"/>
            <a:ext cx="6553200" cy="488950"/>
          </a:xfrm>
          <a:prstGeom prst="rect">
            <a:avLst/>
          </a:prstGeom>
          <a:noFill/>
          <a:ln w="9525">
            <a:noFill/>
            <a:miter lim="800000"/>
            <a:headEnd/>
            <a:tailEnd/>
          </a:ln>
        </p:spPr>
        <p:txBody>
          <a:bodyPr>
            <a:spAutoFit/>
          </a:bodyPr>
          <a:lstStyle/>
          <a:p>
            <a:pPr algn="ctr" eaLnBrk="0" hangingPunct="0">
              <a:spcBef>
                <a:spcPct val="50000"/>
              </a:spcBef>
            </a:pPr>
            <a:r>
              <a:rPr lang="en-US" sz="2600" b="1" u="sng"/>
              <a:t>Lịch sử</a:t>
            </a:r>
          </a:p>
        </p:txBody>
      </p:sp>
      <p:sp>
        <p:nvSpPr>
          <p:cNvPr id="8202" name="WordArt 28"/>
          <p:cNvSpPr>
            <a:spLocks noChangeArrowheads="1" noChangeShapeType="1" noTextEdit="1"/>
          </p:cNvSpPr>
          <p:nvPr/>
        </p:nvSpPr>
        <p:spPr bwMode="auto">
          <a:xfrm>
            <a:off x="2286000" y="10668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29725" name="Text Box 29"/>
          <p:cNvSpPr txBox="1">
            <a:spLocks noChangeArrowheads="1"/>
          </p:cNvSpPr>
          <p:nvPr/>
        </p:nvSpPr>
        <p:spPr bwMode="auto">
          <a:xfrm>
            <a:off x="304800" y="2057400"/>
            <a:ext cx="8610600" cy="579438"/>
          </a:xfrm>
          <a:prstGeom prst="rect">
            <a:avLst/>
          </a:prstGeom>
          <a:noFill/>
          <a:ln w="9525">
            <a:noFill/>
            <a:miter lim="800000"/>
            <a:headEnd/>
            <a:tailEnd/>
          </a:ln>
        </p:spPr>
        <p:txBody>
          <a:bodyPr>
            <a:spAutoFit/>
          </a:bodyPr>
          <a:lstStyle/>
          <a:p>
            <a:pPr>
              <a:spcBef>
                <a:spcPct val="50000"/>
              </a:spcBef>
            </a:pPr>
            <a:r>
              <a:rPr lang="en-US" sz="3200" b="1">
                <a:cs typeface="Times New Roman" pitchFamily="18" charset="0"/>
              </a:rPr>
              <a:t>1. Chiến dịch Hồ Chí Minh lịch sử</a:t>
            </a:r>
          </a:p>
        </p:txBody>
      </p:sp>
      <p:sp>
        <p:nvSpPr>
          <p:cNvPr id="29726" name="Text Box 30"/>
          <p:cNvSpPr txBox="1">
            <a:spLocks noChangeArrowheads="1"/>
          </p:cNvSpPr>
          <p:nvPr/>
        </p:nvSpPr>
        <p:spPr bwMode="auto">
          <a:xfrm>
            <a:off x="381000" y="2743200"/>
            <a:ext cx="8153400" cy="3540125"/>
          </a:xfrm>
          <a:prstGeom prst="rect">
            <a:avLst/>
          </a:prstGeom>
          <a:noFill/>
          <a:ln w="9525">
            <a:noFill/>
            <a:miter lim="800000"/>
            <a:headEnd/>
            <a:tailEnd/>
          </a:ln>
        </p:spPr>
        <p:txBody>
          <a:bodyPr>
            <a:spAutoFit/>
          </a:bodyPr>
          <a:lstStyle/>
          <a:p>
            <a:pPr algn="just" eaLnBrk="0" hangingPunct="0">
              <a:spcBef>
                <a:spcPct val="50000"/>
              </a:spcBef>
            </a:pPr>
            <a:r>
              <a:rPr lang="en-US" sz="3200" b="1" i="1">
                <a:solidFill>
                  <a:srgbClr val="000099"/>
                </a:solidFill>
                <a:cs typeface="Times New Roman" pitchFamily="18" charset="0"/>
              </a:rPr>
              <a:t>+ Chiến dịch Hồ Chí Minh diễn ra vào thời gian nào?</a:t>
            </a:r>
          </a:p>
          <a:p>
            <a:pPr algn="just" eaLnBrk="0" hangingPunct="0">
              <a:spcBef>
                <a:spcPct val="50000"/>
              </a:spcBef>
            </a:pPr>
            <a:r>
              <a:rPr lang="en-US" sz="3200" b="1" i="1">
                <a:solidFill>
                  <a:srgbClr val="000099"/>
                </a:solidFill>
                <a:cs typeface="Times New Roman" pitchFamily="18" charset="0"/>
              </a:rPr>
              <a:t>+ Quân ta tiến vào Sài Gòn theo mấy mũi tiến công? Lữ đoàn xe tăng 203 có nhiệm vụ gì?</a:t>
            </a:r>
          </a:p>
          <a:p>
            <a:pPr>
              <a:spcBef>
                <a:spcPct val="50000"/>
              </a:spcBef>
            </a:pPr>
            <a:endParaRPr lang="en-US" sz="3200">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9725"/>
                                        </p:tgtEl>
                                        <p:attrNameLst>
                                          <p:attrName>style.visibility</p:attrName>
                                        </p:attrNameLst>
                                      </p:cBhvr>
                                      <p:to>
                                        <p:strVal val="visible"/>
                                      </p:to>
                                    </p:set>
                                    <p:anim calcmode="lin" valueType="num">
                                      <p:cBhvr>
                                        <p:cTn id="7" dur="1000" fill="hold"/>
                                        <p:tgtEl>
                                          <p:spTgt spid="29725"/>
                                        </p:tgtEl>
                                        <p:attrNameLst>
                                          <p:attrName>ppt_w</p:attrName>
                                        </p:attrNameLst>
                                      </p:cBhvr>
                                      <p:tavLst>
                                        <p:tav tm="0">
                                          <p:val>
                                            <p:strVal val="#ppt_w*0.70"/>
                                          </p:val>
                                        </p:tav>
                                        <p:tav tm="100000">
                                          <p:val>
                                            <p:strVal val="#ppt_w"/>
                                          </p:val>
                                        </p:tav>
                                      </p:tavLst>
                                    </p:anim>
                                    <p:anim calcmode="lin" valueType="num">
                                      <p:cBhvr>
                                        <p:cTn id="8" dur="1000" fill="hold"/>
                                        <p:tgtEl>
                                          <p:spTgt spid="29725"/>
                                        </p:tgtEl>
                                        <p:attrNameLst>
                                          <p:attrName>ppt_h</p:attrName>
                                        </p:attrNameLst>
                                      </p:cBhvr>
                                      <p:tavLst>
                                        <p:tav tm="0">
                                          <p:val>
                                            <p:strVal val="#ppt_h"/>
                                          </p:val>
                                        </p:tav>
                                        <p:tav tm="100000">
                                          <p:val>
                                            <p:strVal val="#ppt_h"/>
                                          </p:val>
                                        </p:tav>
                                      </p:tavLst>
                                    </p:anim>
                                    <p:animEffect transition="in" filter="fade">
                                      <p:cBhvr>
                                        <p:cTn id="9" dur="1000"/>
                                        <p:tgtEl>
                                          <p:spTgt spid="29725"/>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9726"/>
                                        </p:tgtEl>
                                        <p:attrNameLst>
                                          <p:attrName>style.visibility</p:attrName>
                                        </p:attrNameLst>
                                      </p:cBhvr>
                                      <p:to>
                                        <p:strVal val="visible"/>
                                      </p:to>
                                    </p:set>
                                    <p:anim calcmode="lin" valueType="num">
                                      <p:cBhvr>
                                        <p:cTn id="13" dur="1000" fill="hold"/>
                                        <p:tgtEl>
                                          <p:spTgt spid="29726"/>
                                        </p:tgtEl>
                                        <p:attrNameLst>
                                          <p:attrName>ppt_w</p:attrName>
                                        </p:attrNameLst>
                                      </p:cBhvr>
                                      <p:tavLst>
                                        <p:tav tm="0">
                                          <p:val>
                                            <p:strVal val="#ppt_w*0.70"/>
                                          </p:val>
                                        </p:tav>
                                        <p:tav tm="100000">
                                          <p:val>
                                            <p:strVal val="#ppt_w"/>
                                          </p:val>
                                        </p:tav>
                                      </p:tavLst>
                                    </p:anim>
                                    <p:anim calcmode="lin" valueType="num">
                                      <p:cBhvr>
                                        <p:cTn id="14" dur="1000" fill="hold"/>
                                        <p:tgtEl>
                                          <p:spTgt spid="29726"/>
                                        </p:tgtEl>
                                        <p:attrNameLst>
                                          <p:attrName>ppt_h</p:attrName>
                                        </p:attrNameLst>
                                      </p:cBhvr>
                                      <p:tavLst>
                                        <p:tav tm="0">
                                          <p:val>
                                            <p:strVal val="#ppt_h"/>
                                          </p:val>
                                        </p:tav>
                                        <p:tav tm="100000">
                                          <p:val>
                                            <p:strVal val="#ppt_h"/>
                                          </p:val>
                                        </p:tav>
                                      </p:tavLst>
                                    </p:anim>
                                    <p:animEffect transition="in" filter="fade">
                                      <p:cBhvr>
                                        <p:cTn id="15" dur="1000"/>
                                        <p:tgtEl>
                                          <p:spTgt spid="29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5" grpId="0"/>
      <p:bldP spid="2972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921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9220"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9221"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9222"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9223"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grpSp>
        <p:nvGrpSpPr>
          <p:cNvPr id="9224" name="Group 13"/>
          <p:cNvGrpSpPr>
            <a:grpSpLocks/>
          </p:cNvGrpSpPr>
          <p:nvPr/>
        </p:nvGrpSpPr>
        <p:grpSpPr bwMode="auto">
          <a:xfrm rot="10800000">
            <a:off x="4597400" y="2524125"/>
            <a:ext cx="4546600" cy="4333875"/>
            <a:chOff x="1105" y="686"/>
            <a:chExt cx="2864" cy="2730"/>
          </a:xfrm>
        </p:grpSpPr>
        <p:sp>
          <p:nvSpPr>
            <p:cNvPr id="9230"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9231"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9232"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9233"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9245" name="Text Box 29"/>
          <p:cNvSpPr txBox="1">
            <a:spLocks noChangeArrowheads="1"/>
          </p:cNvSpPr>
          <p:nvPr/>
        </p:nvSpPr>
        <p:spPr bwMode="auto">
          <a:xfrm>
            <a:off x="533400" y="3276600"/>
            <a:ext cx="8001000" cy="2014538"/>
          </a:xfrm>
          <a:prstGeom prst="rect">
            <a:avLst/>
          </a:prstGeom>
          <a:noFill/>
          <a:ln w="9525">
            <a:noFill/>
            <a:miter lim="800000"/>
            <a:headEnd/>
            <a:tailEnd/>
          </a:ln>
        </p:spPr>
        <p:txBody>
          <a:bodyPr>
            <a:spAutoFit/>
          </a:bodyPr>
          <a:lstStyle/>
          <a:p>
            <a:pPr algn="just" eaLnBrk="0" hangingPunct="0">
              <a:spcBef>
                <a:spcPct val="50000"/>
              </a:spcBef>
            </a:pPr>
            <a:r>
              <a:rPr lang="en-US" sz="2800" b="1" i="1">
                <a:solidFill>
                  <a:srgbClr val="000099"/>
                </a:solidFill>
              </a:rPr>
              <a:t> + Thuật lại cảnh xe tăng quân ta tiến vào Dinh Độc Lập.</a:t>
            </a:r>
          </a:p>
          <a:p>
            <a:pPr algn="just" eaLnBrk="0" hangingPunct="0">
              <a:spcBef>
                <a:spcPct val="50000"/>
              </a:spcBef>
            </a:pPr>
            <a:r>
              <a:rPr lang="en-US" sz="2800" b="1" i="1">
                <a:solidFill>
                  <a:srgbClr val="000099"/>
                </a:solidFill>
              </a:rPr>
              <a:t>+ Vì sao Tổng thống Dương Văn Minh phải đầu hàng không điều kiện?</a:t>
            </a:r>
          </a:p>
        </p:txBody>
      </p:sp>
      <p:sp>
        <p:nvSpPr>
          <p:cNvPr id="9226" name="Text Box 35"/>
          <p:cNvSpPr txBox="1">
            <a:spLocks noChangeArrowheads="1"/>
          </p:cNvSpPr>
          <p:nvPr/>
        </p:nvSpPr>
        <p:spPr bwMode="auto">
          <a:xfrm>
            <a:off x="1295400" y="304800"/>
            <a:ext cx="6553200" cy="488950"/>
          </a:xfrm>
          <a:prstGeom prst="rect">
            <a:avLst/>
          </a:prstGeom>
          <a:noFill/>
          <a:ln w="9525">
            <a:noFill/>
            <a:miter lim="800000"/>
            <a:headEnd/>
            <a:tailEnd/>
          </a:ln>
        </p:spPr>
        <p:txBody>
          <a:bodyPr>
            <a:spAutoFit/>
          </a:bodyPr>
          <a:lstStyle/>
          <a:p>
            <a:pPr algn="ctr" eaLnBrk="0" hangingPunct="0">
              <a:spcBef>
                <a:spcPct val="50000"/>
              </a:spcBef>
            </a:pPr>
            <a:r>
              <a:rPr lang="en-US" sz="2600" b="1" u="sng"/>
              <a:t>Lịch sử</a:t>
            </a:r>
          </a:p>
        </p:txBody>
      </p:sp>
      <p:sp>
        <p:nvSpPr>
          <p:cNvPr id="9227" name="WordArt 37"/>
          <p:cNvSpPr>
            <a:spLocks noChangeArrowheads="1" noChangeShapeType="1" noTextEdit="1"/>
          </p:cNvSpPr>
          <p:nvPr/>
        </p:nvSpPr>
        <p:spPr bwMode="auto">
          <a:xfrm>
            <a:off x="2133600" y="7620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9228" name="Text Box 38"/>
          <p:cNvSpPr txBox="1">
            <a:spLocks noChangeArrowheads="1"/>
          </p:cNvSpPr>
          <p:nvPr/>
        </p:nvSpPr>
        <p:spPr bwMode="auto">
          <a:xfrm>
            <a:off x="533400" y="1676400"/>
            <a:ext cx="8382000" cy="1311275"/>
          </a:xfrm>
          <a:prstGeom prst="rect">
            <a:avLst/>
          </a:prstGeom>
          <a:noFill/>
          <a:ln w="9525">
            <a:noFill/>
            <a:miter lim="800000"/>
            <a:headEnd/>
            <a:tailEnd/>
          </a:ln>
        </p:spPr>
        <p:txBody>
          <a:bodyPr>
            <a:spAutoFit/>
          </a:bodyPr>
          <a:lstStyle/>
          <a:p>
            <a:pPr algn="just" eaLnBrk="0" hangingPunct="0">
              <a:spcBef>
                <a:spcPct val="50000"/>
              </a:spcBef>
            </a:pPr>
            <a:r>
              <a:rPr lang="en-US" sz="3200" b="1">
                <a:cs typeface="Times New Roman" pitchFamily="18" charset="0"/>
              </a:rPr>
              <a:t>2.  Cuộc tiến công vào Dinh Độc Lập.</a:t>
            </a:r>
          </a:p>
          <a:p>
            <a:pPr>
              <a:spcBef>
                <a:spcPct val="50000"/>
              </a:spcBef>
            </a:pPr>
            <a:endParaRPr lang="en-US" sz="3200">
              <a:cs typeface="Times New Roman" pitchFamily="18" charset="0"/>
            </a:endParaRPr>
          </a:p>
        </p:txBody>
      </p:sp>
      <p:sp>
        <p:nvSpPr>
          <p:cNvPr id="9229" name="Text Box 39"/>
          <p:cNvSpPr txBox="1">
            <a:spLocks noChangeArrowheads="1"/>
          </p:cNvSpPr>
          <p:nvPr/>
        </p:nvSpPr>
        <p:spPr bwMode="auto">
          <a:xfrm>
            <a:off x="2971800" y="2667000"/>
            <a:ext cx="3810000" cy="579438"/>
          </a:xfrm>
          <a:prstGeom prst="rect">
            <a:avLst/>
          </a:prstGeom>
          <a:noFill/>
          <a:ln w="9525">
            <a:noFill/>
            <a:miter lim="800000"/>
            <a:headEnd/>
            <a:tailEnd/>
          </a:ln>
        </p:spPr>
        <p:txBody>
          <a:bodyPr>
            <a:spAutoFit/>
          </a:bodyPr>
          <a:lstStyle/>
          <a:p>
            <a:pPr>
              <a:spcBef>
                <a:spcPct val="50000"/>
              </a:spcBef>
            </a:pPr>
            <a:r>
              <a:rPr lang="en-US" sz="3200" b="1">
                <a:solidFill>
                  <a:srgbClr val="800000"/>
                </a:solidFill>
                <a:cs typeface="Times New Roman" pitchFamily="18" charset="0"/>
              </a:rPr>
              <a:t>Nhiệm vụ</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45">
                                            <p:txEl>
                                              <p:pRg st="0" end="0"/>
                                            </p:txEl>
                                          </p:spTgt>
                                        </p:tgtEl>
                                        <p:attrNameLst>
                                          <p:attrName>style.visibility</p:attrName>
                                        </p:attrNameLst>
                                      </p:cBhvr>
                                      <p:to>
                                        <p:strVal val="visible"/>
                                      </p:to>
                                    </p:set>
                                    <p:animEffect transition="in" filter="wheel(4)">
                                      <p:cBhvr>
                                        <p:cTn id="7" dur="2000"/>
                                        <p:tgtEl>
                                          <p:spTgt spid="9245">
                                            <p:txEl>
                                              <p:pRg st="0" end="0"/>
                                            </p:txEl>
                                          </p:spTgt>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9245">
                                            <p:txEl>
                                              <p:pRg st="1" end="1"/>
                                            </p:txEl>
                                          </p:spTgt>
                                        </p:tgtEl>
                                        <p:attrNameLst>
                                          <p:attrName>style.visibility</p:attrName>
                                        </p:attrNameLst>
                                      </p:cBhvr>
                                      <p:to>
                                        <p:strVal val="visible"/>
                                      </p:to>
                                    </p:set>
                                    <p:animEffect transition="in" filter="wheel(4)">
                                      <p:cBhvr>
                                        <p:cTn id="11" dur="2000"/>
                                        <p:tgtEl>
                                          <p:spTgt spid="9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0243"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0244"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0245"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0246"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0247"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grpSp>
        <p:nvGrpSpPr>
          <p:cNvPr id="10248" name="Group 13"/>
          <p:cNvGrpSpPr>
            <a:grpSpLocks/>
          </p:cNvGrpSpPr>
          <p:nvPr/>
        </p:nvGrpSpPr>
        <p:grpSpPr bwMode="auto">
          <a:xfrm rot="10800000">
            <a:off x="4597400" y="2524125"/>
            <a:ext cx="4546600" cy="4333875"/>
            <a:chOff x="1105" y="686"/>
            <a:chExt cx="2864" cy="2730"/>
          </a:xfrm>
        </p:grpSpPr>
        <p:sp>
          <p:nvSpPr>
            <p:cNvPr id="10254"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0255"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0256"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0257"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0249" name="Picture 19" descr="Flash Lang hoa dep"/>
          <p:cNvPicPr>
            <a:picLocks noChangeAspect="1" noChangeArrowheads="1" noCrop="1"/>
          </p:cNvPicPr>
          <p:nvPr/>
        </p:nvPicPr>
        <p:blipFill>
          <a:blip r:embed="rId3"/>
          <a:srcRect/>
          <a:stretch>
            <a:fillRect/>
          </a:stretch>
        </p:blipFill>
        <p:spPr bwMode="auto">
          <a:xfrm>
            <a:off x="-6350" y="5986463"/>
            <a:ext cx="962025" cy="869950"/>
          </a:xfrm>
          <a:prstGeom prst="rect">
            <a:avLst/>
          </a:prstGeom>
          <a:noFill/>
          <a:ln w="9525">
            <a:noFill/>
            <a:miter lim="800000"/>
            <a:headEnd/>
            <a:tailEnd/>
          </a:ln>
        </p:spPr>
      </p:pic>
      <p:pic>
        <p:nvPicPr>
          <p:cNvPr id="8220" name="Picture 28" descr="câu hỏi"/>
          <p:cNvPicPr>
            <a:picLocks noChangeAspect="1" noChangeArrowheads="1" noCrop="1"/>
          </p:cNvPicPr>
          <p:nvPr/>
        </p:nvPicPr>
        <p:blipFill>
          <a:blip r:embed="rId4"/>
          <a:srcRect/>
          <a:stretch>
            <a:fillRect/>
          </a:stretch>
        </p:blipFill>
        <p:spPr bwMode="auto">
          <a:xfrm>
            <a:off x="533400" y="1524000"/>
            <a:ext cx="574675" cy="838200"/>
          </a:xfrm>
          <a:prstGeom prst="rect">
            <a:avLst/>
          </a:prstGeom>
          <a:noFill/>
          <a:ln w="9525">
            <a:noFill/>
            <a:miter lim="800000"/>
            <a:headEnd/>
            <a:tailEnd/>
          </a:ln>
        </p:spPr>
      </p:pic>
      <p:sp>
        <p:nvSpPr>
          <p:cNvPr id="10251" name="Text Box 29"/>
          <p:cNvSpPr txBox="1">
            <a:spLocks noChangeArrowheads="1"/>
          </p:cNvSpPr>
          <p:nvPr/>
        </p:nvSpPr>
        <p:spPr bwMode="auto">
          <a:xfrm>
            <a:off x="1371600" y="1905000"/>
            <a:ext cx="7391400" cy="366713"/>
          </a:xfrm>
          <a:prstGeom prst="rect">
            <a:avLst/>
          </a:prstGeom>
          <a:noFill/>
          <a:ln w="9525">
            <a:noFill/>
            <a:miter lim="800000"/>
            <a:headEnd/>
            <a:tailEnd/>
          </a:ln>
        </p:spPr>
        <p:txBody>
          <a:bodyPr>
            <a:spAutoFit/>
          </a:bodyPr>
          <a:lstStyle/>
          <a:p>
            <a:pPr algn="just" eaLnBrk="0" hangingPunct="0">
              <a:spcBef>
                <a:spcPct val="50000"/>
              </a:spcBef>
            </a:pPr>
            <a:endParaRPr lang="en-US"/>
          </a:p>
        </p:txBody>
      </p:sp>
      <p:sp>
        <p:nvSpPr>
          <p:cNvPr id="8222" name="Rectangle 30"/>
          <p:cNvSpPr>
            <a:spLocks noChangeArrowheads="1"/>
          </p:cNvSpPr>
          <p:nvPr/>
        </p:nvSpPr>
        <p:spPr bwMode="auto">
          <a:xfrm>
            <a:off x="-169863" y="0"/>
            <a:ext cx="9170988" cy="1169988"/>
          </a:xfrm>
          <a:prstGeom prst="rect">
            <a:avLst/>
          </a:prstGeom>
          <a:noFill/>
          <a:ln w="9525">
            <a:noFill/>
            <a:miter lim="800000"/>
            <a:headEnd/>
            <a:tailEnd/>
          </a:ln>
        </p:spPr>
        <p:txBody>
          <a:bodyPr wrap="none">
            <a:spAutoFit/>
          </a:bodyPr>
          <a:lstStyle/>
          <a:p>
            <a:pPr algn="ctr" eaLnBrk="0" hangingPunct="0">
              <a:spcBef>
                <a:spcPct val="50000"/>
              </a:spcBef>
            </a:pPr>
            <a:r>
              <a:rPr lang="en-US" sz="2800" b="1" i="1">
                <a:solidFill>
                  <a:srgbClr val="000099"/>
                </a:solidFill>
              </a:rPr>
              <a:t>1. Quân ta tiến vào Sài Gòn theo mấy mũi tiến công?</a:t>
            </a:r>
          </a:p>
          <a:p>
            <a:pPr algn="ctr" eaLnBrk="0" hangingPunct="0">
              <a:spcBef>
                <a:spcPct val="50000"/>
              </a:spcBef>
            </a:pPr>
            <a:r>
              <a:rPr lang="en-US" sz="2800" b="1" i="1">
                <a:solidFill>
                  <a:srgbClr val="000099"/>
                </a:solidFill>
              </a:rPr>
              <a:t>Lữ đoàn xe tăng 203 có nhiệm vụ gì?</a:t>
            </a:r>
          </a:p>
        </p:txBody>
      </p:sp>
      <p:pic>
        <p:nvPicPr>
          <p:cNvPr id="8223" name="Picture 31" descr="BanDoChienDichHCM[1]"/>
          <p:cNvPicPr>
            <a:picLocks noChangeAspect="1" noChangeArrowheads="1"/>
          </p:cNvPicPr>
          <p:nvPr/>
        </p:nvPicPr>
        <p:blipFill>
          <a:blip r:embed="rId5"/>
          <a:srcRect/>
          <a:stretch>
            <a:fillRect/>
          </a:stretch>
        </p:blipFill>
        <p:spPr bwMode="auto">
          <a:xfrm>
            <a:off x="228600" y="1143000"/>
            <a:ext cx="8610600" cy="5410200"/>
          </a:xfrm>
          <a:prstGeom prst="rect">
            <a:avLst/>
          </a:prstGeom>
          <a:noFill/>
          <a:ln w="38100">
            <a:solidFill>
              <a:srgbClr val="000000"/>
            </a:solidFill>
            <a:miter lim="800000"/>
            <a:headEnd/>
            <a:tailEnd/>
          </a:ln>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8220"/>
                                        </p:tgtEl>
                                        <p:attrNameLst>
                                          <p:attrName>style.visibility</p:attrName>
                                        </p:attrNameLst>
                                      </p:cBhvr>
                                      <p:to>
                                        <p:strVal val="visible"/>
                                      </p:to>
                                    </p:set>
                                    <p:animEffect transition="in" filter="diamond(in)">
                                      <p:cBhvr>
                                        <p:cTn id="7" dur="2000"/>
                                        <p:tgtEl>
                                          <p:spTgt spid="8220"/>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8222"/>
                                        </p:tgtEl>
                                        <p:attrNameLst>
                                          <p:attrName>style.visibility</p:attrName>
                                        </p:attrNameLst>
                                      </p:cBhvr>
                                      <p:to>
                                        <p:strVal val="visible"/>
                                      </p:to>
                                    </p:set>
                                    <p:animEffect transition="in" filter="wheel(4)">
                                      <p:cBhvr>
                                        <p:cTn id="11" dur="2000"/>
                                        <p:tgtEl>
                                          <p:spTgt spid="8222"/>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8223"/>
                                        </p:tgtEl>
                                        <p:attrNameLst>
                                          <p:attrName>style.visibility</p:attrName>
                                        </p:attrNameLst>
                                      </p:cBhvr>
                                      <p:to>
                                        <p:strVal val="visible"/>
                                      </p:to>
                                    </p:set>
                                    <p:animEffect transition="in" filter="diamond(in)">
                                      <p:cBhvr>
                                        <p:cTn id="15" dur="20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536</Words>
  <Application>Microsoft Office PowerPoint</Application>
  <PresentationFormat>On-screen Show (4:3)</PresentationFormat>
  <Paragraphs>60</Paragraphs>
  <Slides>21</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Times New Roman</vt:lpstr>
      <vt:lpstr>Default Design</vt:lpstr>
      <vt:lpstr>1_Default Design</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Windows User</cp:lastModifiedBy>
  <cp:revision>19</cp:revision>
  <dcterms:created xsi:type="dcterms:W3CDTF">2011-03-13T12:38:00Z</dcterms:created>
  <dcterms:modified xsi:type="dcterms:W3CDTF">2018-03-24T04:57:53Z</dcterms:modified>
</cp:coreProperties>
</file>