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9" r:id="rId2"/>
    <p:sldId id="302" r:id="rId3"/>
    <p:sldId id="260" r:id="rId4"/>
    <p:sldId id="286" r:id="rId5"/>
    <p:sldId id="299" r:id="rId6"/>
    <p:sldId id="291" r:id="rId7"/>
    <p:sldId id="292" r:id="rId8"/>
    <p:sldId id="293" r:id="rId9"/>
    <p:sldId id="295" r:id="rId10"/>
    <p:sldId id="265" r:id="rId11"/>
    <p:sldId id="266" r:id="rId12"/>
    <p:sldId id="290" r:id="rId13"/>
    <p:sldId id="304" r:id="rId14"/>
    <p:sldId id="305" r:id="rId15"/>
    <p:sldId id="275" r:id="rId16"/>
    <p:sldId id="277" r:id="rId17"/>
    <p:sldId id="301" r:id="rId18"/>
    <p:sldId id="306" r:id="rId19"/>
    <p:sldId id="307" r:id="rId20"/>
    <p:sldId id="308" r:id="rId21"/>
    <p:sldId id="309" r:id="rId22"/>
  </p:sldIdLst>
  <p:sldSz cx="9144000" cy="6858000" type="screen4x3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9900"/>
    <a:srgbClr val="A3FBF1"/>
    <a:srgbClr val="0C5418"/>
    <a:srgbClr val="CC00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1013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noProof="0" smtClean="0"/>
              <a:t>Click to edit Master text styles</a:t>
            </a:r>
          </a:p>
          <a:p>
            <a:pPr lvl="1"/>
            <a:r>
              <a:rPr lang="vi-VN" noProof="0" smtClean="0"/>
              <a:t>Second level</a:t>
            </a:r>
          </a:p>
          <a:p>
            <a:pPr lvl="2"/>
            <a:r>
              <a:rPr lang="vi-VN" noProof="0" smtClean="0"/>
              <a:t>Third level</a:t>
            </a:r>
          </a:p>
          <a:p>
            <a:pPr lvl="3"/>
            <a:r>
              <a:rPr lang="vi-VN" noProof="0" smtClean="0"/>
              <a:t>Fourth level</a:t>
            </a:r>
          </a:p>
          <a:p>
            <a:pPr lvl="4"/>
            <a:r>
              <a:rPr lang="vi-VN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1CB09F-CA4C-4E6F-91FE-25F90D377DB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63162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343E5D-3B85-4754-9382-5A1530121338}" type="slidenum">
              <a:rPr lang="vi-VN" smtClean="0">
                <a:latin typeface="Arial" charset="0"/>
                <a:cs typeface="Arial" charset="0"/>
              </a:rPr>
              <a:pPr/>
              <a:t>4</a:t>
            </a:fld>
            <a:endParaRPr lang="vi-VN" smtClean="0">
              <a:latin typeface="Arial" charset="0"/>
              <a:cs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524EA8-BB44-4C3C-94E5-BB34A3BAEE27}" type="slidenum">
              <a:rPr lang="vi-VN" smtClean="0">
                <a:latin typeface="Arial" charset="0"/>
                <a:cs typeface="Arial" charset="0"/>
              </a:rPr>
              <a:pPr/>
              <a:t>5</a:t>
            </a:fld>
            <a:endParaRPr lang="vi-VN" smtClean="0">
              <a:latin typeface="Arial" charset="0"/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9966F7-2EEE-4A78-9216-FCDDDB34EE55}" type="slidenum">
              <a:rPr lang="vi-VN" smtClean="0">
                <a:latin typeface="Arial" charset="0"/>
                <a:cs typeface="Arial" charset="0"/>
              </a:rPr>
              <a:pPr/>
              <a:t>9</a:t>
            </a:fld>
            <a:endParaRPr lang="vi-VN" smtClean="0">
              <a:latin typeface="Arial" charset="0"/>
              <a:cs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34B883-D834-4386-ABDB-509268933DF6}" type="slidenum">
              <a:rPr lang="vi-VN" smtClean="0">
                <a:latin typeface="Arial" charset="0"/>
                <a:cs typeface="Arial" charset="0"/>
              </a:rPr>
              <a:pPr/>
              <a:t>10</a:t>
            </a:fld>
            <a:endParaRPr lang="vi-VN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D7EAC3-5284-48C1-BEAA-5074A5D0785A}" type="slidenum">
              <a:rPr lang="vi-VN" smtClean="0">
                <a:latin typeface="Arial" charset="0"/>
                <a:cs typeface="Arial" charset="0"/>
              </a:rPr>
              <a:pPr/>
              <a:t>11</a:t>
            </a:fld>
            <a:endParaRPr lang="vi-VN" smtClean="0">
              <a:latin typeface="Arial" charset="0"/>
              <a:cs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D45560-BB8C-4B0C-B6ED-49C95FADC7DB}" type="slidenum">
              <a:rPr lang="vi-VN" smtClean="0">
                <a:latin typeface="Arial" charset="0"/>
                <a:cs typeface="Arial" charset="0"/>
              </a:rPr>
              <a:pPr/>
              <a:t>15</a:t>
            </a:fld>
            <a:endParaRPr lang="vi-VN" smtClean="0">
              <a:latin typeface="Arial" charset="0"/>
              <a:cs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A244E2-6973-4BC1-A5B3-41B5E67E7998}" type="slidenum">
              <a:rPr lang="vi-VN" smtClean="0">
                <a:latin typeface="Arial" charset="0"/>
                <a:cs typeface="Arial" charset="0"/>
              </a:rPr>
              <a:pPr/>
              <a:t>16</a:t>
            </a:fld>
            <a:endParaRPr lang="vi-VN" smtClean="0">
              <a:latin typeface="Arial" charset="0"/>
              <a:cs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B560E-139C-4BC9-B843-59E230694DB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AB22C-6D9D-44F7-9D65-28482E28B8D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38BE6-EDBD-4340-915B-43E21623B84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F406F-CA46-4212-9065-C7F4BF7C27A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D40E9-102D-4641-B4B3-F3C42911985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A5631-9393-4D9F-9DBF-00078909A05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315D0-F42F-4642-8347-DB8A0509F91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FB9DE-2F78-4E28-9E5D-19942219511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51872-3A06-4086-B136-8E495F51204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98DAF-C30E-4ACA-9ADB-8F12F017151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61CBA-BF71-4989-BB61-BF1DC7FF65A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A28D7-8CE9-4321-812E-C48E9C26295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967086D-FA8C-4AB3-B3A4-99FB23D685E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p Ribbon 5"/>
          <p:cNvSpPr/>
          <p:nvPr/>
        </p:nvSpPr>
        <p:spPr>
          <a:xfrm>
            <a:off x="430213" y="0"/>
            <a:ext cx="8713787" cy="1296988"/>
          </a:xfrm>
          <a:prstGeom prst="ribbon2">
            <a:avLst>
              <a:gd name="adj1" fmla="val 16667"/>
              <a:gd name="adj2" fmla="val 68402"/>
            </a:avLst>
          </a:prstGeom>
          <a:solidFill>
            <a:srgbClr val="A3FB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i="1" dirty="0" err="1">
                <a:solidFill>
                  <a:srgbClr val="0000FF"/>
                </a:solidFill>
              </a:rPr>
              <a:t>Trò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chơi</a:t>
            </a:r>
            <a:r>
              <a:rPr lang="en-US" sz="3200" b="1" i="1" dirty="0">
                <a:solidFill>
                  <a:srgbClr val="0000FF"/>
                </a:solidFill>
              </a:rPr>
              <a:t> : </a:t>
            </a:r>
            <a:r>
              <a:rPr lang="en-US" sz="3200" b="1" i="1" dirty="0" err="1">
                <a:solidFill>
                  <a:srgbClr val="0000FF"/>
                </a:solidFill>
              </a:rPr>
              <a:t>Nhanh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tay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lẹ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mắt</a:t>
            </a:r>
            <a:endParaRPr lang="en-US" sz="3200" b="1" i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357298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    </a:t>
            </a:r>
            <a:r>
              <a:rPr lang="en-US" sz="3200" dirty="0" err="1" smtClean="0">
                <a:solidFill>
                  <a:srgbClr val="0000FF"/>
                </a:solidFill>
              </a:rPr>
              <a:t>Các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từ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được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i="1" u="sng" dirty="0">
                <a:solidFill>
                  <a:srgbClr val="FF0000"/>
                </a:solidFill>
              </a:rPr>
              <a:t>in </a:t>
            </a:r>
            <a:r>
              <a:rPr lang="en-US" sz="3200" i="1" u="sng" dirty="0" err="1">
                <a:solidFill>
                  <a:srgbClr val="FF0000"/>
                </a:solidFill>
              </a:rPr>
              <a:t>đỏ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trong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đoạn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văn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đây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từ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nào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là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i="1" dirty="0" err="1">
                <a:solidFill>
                  <a:srgbClr val="0C5418"/>
                </a:solidFill>
              </a:rPr>
              <a:t>động</a:t>
            </a:r>
            <a:r>
              <a:rPr lang="en-US" sz="3200" i="1" dirty="0">
                <a:solidFill>
                  <a:srgbClr val="0C5418"/>
                </a:solidFill>
              </a:rPr>
              <a:t> </a:t>
            </a:r>
            <a:r>
              <a:rPr lang="en-US" sz="3200" i="1" dirty="0" err="1">
                <a:solidFill>
                  <a:srgbClr val="0C5418"/>
                </a:solidFill>
              </a:rPr>
              <a:t>từ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i="1" dirty="0" err="1">
                <a:solidFill>
                  <a:srgbClr val="0C5418"/>
                </a:solidFill>
              </a:rPr>
              <a:t>tính</a:t>
            </a:r>
            <a:r>
              <a:rPr lang="en-US" sz="3200" i="1" dirty="0">
                <a:solidFill>
                  <a:srgbClr val="0C5418"/>
                </a:solidFill>
              </a:rPr>
              <a:t> </a:t>
            </a:r>
            <a:r>
              <a:rPr lang="en-US" sz="3200" i="1" dirty="0" err="1">
                <a:solidFill>
                  <a:srgbClr val="0C5418"/>
                </a:solidFill>
              </a:rPr>
              <a:t>từ</a:t>
            </a:r>
            <a:r>
              <a:rPr lang="en-US" sz="3200" dirty="0">
                <a:solidFill>
                  <a:srgbClr val="0C5418"/>
                </a:solidFill>
              </a:rPr>
              <a:t> </a:t>
            </a:r>
            <a:r>
              <a:rPr lang="en-US" sz="3200" dirty="0">
                <a:solidFill>
                  <a:srgbClr val="0000FF"/>
                </a:solidFill>
              </a:rPr>
              <a:t>hay </a:t>
            </a:r>
            <a:r>
              <a:rPr lang="en-US" sz="3200" i="1" dirty="0" err="1">
                <a:solidFill>
                  <a:srgbClr val="0C5418"/>
                </a:solidFill>
              </a:rPr>
              <a:t>quan</a:t>
            </a:r>
            <a:r>
              <a:rPr lang="en-US" sz="3200" i="1" dirty="0">
                <a:solidFill>
                  <a:srgbClr val="0C5418"/>
                </a:solidFill>
              </a:rPr>
              <a:t> </a:t>
            </a:r>
            <a:r>
              <a:rPr lang="en-US" sz="3200" i="1" dirty="0" err="1">
                <a:solidFill>
                  <a:srgbClr val="0C5418"/>
                </a:solidFill>
              </a:rPr>
              <a:t>hệ</a:t>
            </a:r>
            <a:r>
              <a:rPr lang="en-US" sz="3200" i="1" dirty="0">
                <a:solidFill>
                  <a:srgbClr val="0C5418"/>
                </a:solidFill>
              </a:rPr>
              <a:t> </a:t>
            </a:r>
            <a:r>
              <a:rPr lang="en-US" sz="3200" i="1" dirty="0" err="1">
                <a:solidFill>
                  <a:srgbClr val="0C5418"/>
                </a:solidFill>
              </a:rPr>
              <a:t>từ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2571744"/>
            <a:ext cx="91440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   </a:t>
            </a:r>
            <a:r>
              <a:rPr lang="en-US" sz="3200" dirty="0" err="1">
                <a:solidFill>
                  <a:srgbClr val="0000FF"/>
                </a:solidFill>
              </a:rPr>
              <a:t>Không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thấy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Nguyên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trả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lời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tôi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nhìn</a:t>
            </a:r>
            <a:r>
              <a:rPr lang="en-US" sz="3200" dirty="0">
                <a:solidFill>
                  <a:srgbClr val="0000FF"/>
                </a:solidFill>
              </a:rPr>
              <a:t> sang. </a:t>
            </a:r>
            <a:r>
              <a:rPr lang="en-US" sz="3200" dirty="0" err="1">
                <a:solidFill>
                  <a:srgbClr val="0000FF"/>
                </a:solidFill>
              </a:rPr>
              <a:t>Hai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tay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Nguyên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vịn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vào</a:t>
            </a:r>
            <a:r>
              <a:rPr lang="en-US" sz="3200" dirty="0">
                <a:solidFill>
                  <a:srgbClr val="0000FF"/>
                </a:solidFill>
              </a:rPr>
              <a:t> song </a:t>
            </a:r>
            <a:r>
              <a:rPr lang="en-US" sz="3200" dirty="0" err="1">
                <a:solidFill>
                  <a:srgbClr val="0000FF"/>
                </a:solidFill>
              </a:rPr>
              <a:t>cửa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sổ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mắt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nhìn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xa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vời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vợi</a:t>
            </a:r>
            <a:r>
              <a:rPr lang="en-US" sz="3200" dirty="0">
                <a:solidFill>
                  <a:srgbClr val="0000FF"/>
                </a:solidFill>
              </a:rPr>
              <a:t>. Qua </a:t>
            </a:r>
            <a:r>
              <a:rPr lang="en-US" sz="3200" dirty="0" err="1">
                <a:solidFill>
                  <a:srgbClr val="0000FF"/>
                </a:solidFill>
              </a:rPr>
              <a:t>ánh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đèn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ngoài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đường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hắt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vào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tôi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thấy</a:t>
            </a:r>
            <a:r>
              <a:rPr lang="en-US" sz="3200" dirty="0">
                <a:solidFill>
                  <a:srgbClr val="0000FF"/>
                </a:solidFill>
              </a:rPr>
              <a:t> ở </a:t>
            </a:r>
            <a:r>
              <a:rPr lang="en-US" sz="3200" dirty="0" err="1">
                <a:solidFill>
                  <a:srgbClr val="0000FF"/>
                </a:solidFill>
              </a:rPr>
              <a:t>khóe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mắt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nó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hai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giọt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lệ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lớn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sắp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sửa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lăn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xuống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má</a:t>
            </a:r>
            <a:r>
              <a:rPr lang="en-US" sz="3200" dirty="0">
                <a:solidFill>
                  <a:srgbClr val="0000FF"/>
                </a:solidFill>
              </a:rPr>
              <a:t>. </a:t>
            </a:r>
            <a:r>
              <a:rPr lang="en-US" sz="3200" dirty="0" err="1">
                <a:solidFill>
                  <a:srgbClr val="0000FF"/>
                </a:solidFill>
              </a:rPr>
              <a:t>Tự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nhiên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nước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mắt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tôi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trào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ra</a:t>
            </a:r>
            <a:r>
              <a:rPr lang="en-US" sz="3200" dirty="0">
                <a:solidFill>
                  <a:srgbClr val="0000FF"/>
                </a:solidFill>
              </a:rPr>
              <a:t>. </a:t>
            </a:r>
            <a:r>
              <a:rPr lang="en-US" sz="3200" dirty="0" err="1">
                <a:solidFill>
                  <a:srgbClr val="0000FF"/>
                </a:solidFill>
              </a:rPr>
              <a:t>Cũng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giờ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này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năm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ngoái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tôi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còn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đón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thừa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với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ba</a:t>
            </a:r>
            <a:r>
              <a:rPr lang="en-US" sz="3200" dirty="0">
                <a:solidFill>
                  <a:srgbClr val="0000FF"/>
                </a:solidFill>
              </a:rPr>
              <a:t> ở </a:t>
            </a:r>
            <a:r>
              <a:rPr lang="en-US" sz="3200" dirty="0" err="1">
                <a:solidFill>
                  <a:srgbClr val="0000FF"/>
                </a:solidFill>
              </a:rPr>
              <a:t>bệnh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viện</a:t>
            </a:r>
            <a:r>
              <a:rPr lang="en-US" sz="3200" dirty="0">
                <a:solidFill>
                  <a:srgbClr val="0000FF"/>
                </a:solidFill>
              </a:rPr>
              <a:t>. </a:t>
            </a:r>
            <a:r>
              <a:rPr lang="en-US" sz="3200" dirty="0" err="1">
                <a:solidFill>
                  <a:srgbClr val="0000FF"/>
                </a:solidFill>
              </a:rPr>
              <a:t>Năm</a:t>
            </a:r>
            <a:r>
              <a:rPr lang="en-US" sz="3200" dirty="0">
                <a:solidFill>
                  <a:srgbClr val="0000FF"/>
                </a:solidFill>
              </a:rPr>
              <a:t> nay </a:t>
            </a:r>
            <a:r>
              <a:rPr lang="en-US" sz="3200" dirty="0" err="1">
                <a:solidFill>
                  <a:srgbClr val="0000FF"/>
                </a:solidFill>
              </a:rPr>
              <a:t>ba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bỏ</a:t>
            </a:r>
            <a:r>
              <a:rPr lang="en-US" sz="3200" dirty="0">
                <a:solidFill>
                  <a:srgbClr val="0000FF"/>
                </a:solidFill>
              </a:rPr>
              <a:t> con </a:t>
            </a:r>
            <a:r>
              <a:rPr lang="en-US" sz="3200" dirty="0" err="1">
                <a:solidFill>
                  <a:srgbClr val="0000FF"/>
                </a:solidFill>
              </a:rPr>
              <a:t>một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mình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ba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ơi</a:t>
            </a:r>
            <a:r>
              <a:rPr lang="en-US" sz="3200" dirty="0">
                <a:solidFill>
                  <a:srgbClr val="0000FF"/>
                </a:solidFill>
              </a:rPr>
              <a:t> !</a:t>
            </a:r>
          </a:p>
          <a:p>
            <a:r>
              <a:rPr lang="en-US" sz="2400" dirty="0">
                <a:solidFill>
                  <a:srgbClr val="0000FF"/>
                </a:solidFill>
              </a:rPr>
              <a:t>					</a:t>
            </a:r>
            <a:r>
              <a:rPr lang="en-US" sz="2400" dirty="0" smtClean="0">
                <a:solidFill>
                  <a:srgbClr val="0000FF"/>
                </a:solidFill>
              </a:rPr>
              <a:t>               </a:t>
            </a:r>
            <a:r>
              <a:rPr lang="en-US" sz="2400" i="1" dirty="0" smtClean="0">
                <a:solidFill>
                  <a:srgbClr val="0000FF"/>
                </a:solidFill>
              </a:rPr>
              <a:t>Theo </a:t>
            </a:r>
            <a:r>
              <a:rPr lang="en-US" sz="2400" i="1" dirty="0" err="1">
                <a:solidFill>
                  <a:srgbClr val="0000FF"/>
                </a:solidFill>
              </a:rPr>
              <a:t>Thùy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Linh</a:t>
            </a:r>
            <a:endParaRPr lang="en-US" sz="24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611188" y="549275"/>
            <a:ext cx="7993062" cy="5256213"/>
          </a:xfrm>
          <a:prstGeom prst="cloudCallout">
            <a:avLst>
              <a:gd name="adj1" fmla="val -38228"/>
              <a:gd name="adj2" fmla="val 67028"/>
            </a:avLst>
          </a:prstGeom>
          <a:solidFill>
            <a:srgbClr val="A3FB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err="1">
                <a:solidFill>
                  <a:srgbClr val="0000FF"/>
                </a:solidFill>
              </a:rPr>
              <a:t>Thi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đặt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câu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với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từ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i="1" dirty="0" err="1">
                <a:solidFill>
                  <a:srgbClr val="CC0099"/>
                </a:solidFill>
              </a:rPr>
              <a:t>hạnh</a:t>
            </a:r>
            <a:r>
              <a:rPr lang="en-US" sz="4400" b="1" i="1" dirty="0">
                <a:solidFill>
                  <a:srgbClr val="CC0099"/>
                </a:solidFill>
              </a:rPr>
              <a:t> </a:t>
            </a:r>
            <a:r>
              <a:rPr lang="en-US" sz="4400" b="1" i="1" dirty="0" err="1">
                <a:solidFill>
                  <a:srgbClr val="CC0099"/>
                </a:solidFill>
              </a:rPr>
              <a:t>phúc</a:t>
            </a:r>
            <a:r>
              <a:rPr lang="en-US" sz="4400" b="1" dirty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11267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1274763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34925" y="5300663"/>
            <a:ext cx="12747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812088" y="44450"/>
            <a:ext cx="1296987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 flipV="1">
            <a:off x="7956550" y="5516563"/>
            <a:ext cx="11525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71500" y="333375"/>
            <a:ext cx="8464550" cy="1724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6500" b="1">
                <a:solidFill>
                  <a:schemeClr val="accent2"/>
                </a:solidFill>
                <a:latin typeface="Times New Roman"/>
              </a:rPr>
              <a:t> </a:t>
            </a:r>
            <a:r>
              <a:rPr lang="en-US" sz="3600" b="1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600" b="1" u="sng" smtClean="0">
                <a:solidFill>
                  <a:srgbClr val="0000CC"/>
                </a:solidFill>
                <a:latin typeface="Times New Roman"/>
              </a:rPr>
              <a:t>Bài </a:t>
            </a:r>
            <a:r>
              <a:rPr lang="en-US" sz="3600" b="1" u="sng">
                <a:solidFill>
                  <a:srgbClr val="0000CC"/>
                </a:solidFill>
                <a:latin typeface="Times New Roman"/>
              </a:rPr>
              <a:t>2.</a:t>
            </a:r>
            <a:r>
              <a:rPr lang="en-US" sz="3600" b="1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6500" b="1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600" b="1" smtClean="0">
                <a:solidFill>
                  <a:srgbClr val="0000CC"/>
                </a:solidFill>
                <a:latin typeface="Times New Roman"/>
              </a:rPr>
              <a:t>Tìm những từ </a:t>
            </a:r>
            <a:r>
              <a:rPr lang="vi-VN" sz="3600" b="1" i="1" u="sng" smtClean="0">
                <a:solidFill>
                  <a:srgbClr val="0000CC"/>
                </a:solidFill>
                <a:latin typeface="Times New Roman"/>
              </a:rPr>
              <a:t>đ</a:t>
            </a:r>
            <a:r>
              <a:rPr lang="en-US" sz="3600" b="1" i="1" u="sng" smtClean="0">
                <a:solidFill>
                  <a:srgbClr val="0000CC"/>
                </a:solidFill>
                <a:latin typeface="Times New Roman"/>
              </a:rPr>
              <a:t>ồng nghĩa</a:t>
            </a:r>
            <a:r>
              <a:rPr lang="en-US" sz="3600" b="1" i="1" smtClean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600" b="1" smtClean="0">
                <a:solidFill>
                  <a:srgbClr val="0000CC"/>
                </a:solidFill>
                <a:latin typeface="Times New Roman"/>
              </a:rPr>
              <a:t>và </a:t>
            </a:r>
            <a:r>
              <a:rPr lang="en-US" sz="3600" b="1" i="1" u="sng" smtClean="0">
                <a:solidFill>
                  <a:srgbClr val="0000CC"/>
                </a:solidFill>
                <a:latin typeface="Times New Roman"/>
              </a:rPr>
              <a:t>trái nghĩa</a:t>
            </a:r>
            <a:r>
              <a:rPr lang="en-US" sz="3600" b="1" i="1" smtClean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600" b="1" smtClean="0">
                <a:solidFill>
                  <a:srgbClr val="0000CC"/>
                </a:solidFill>
                <a:latin typeface="Times New Roman"/>
              </a:rPr>
              <a:t>với từ </a:t>
            </a:r>
            <a:r>
              <a:rPr lang="en-US" sz="3600" b="1" i="1" smtClean="0">
                <a:solidFill>
                  <a:srgbClr val="FF3300"/>
                </a:solidFill>
                <a:latin typeface="Times New Roman"/>
              </a:rPr>
              <a:t>hạnh phúc</a:t>
            </a:r>
            <a:r>
              <a:rPr lang="en-US" sz="3600" b="1">
                <a:solidFill>
                  <a:srgbClr val="0000CC"/>
                </a:solidFill>
                <a:latin typeface="Times New Roman"/>
              </a:rPr>
              <a:t>.</a:t>
            </a:r>
          </a:p>
          <a:p>
            <a:pPr algn="ctr">
              <a:spcBef>
                <a:spcPct val="20000"/>
              </a:spcBef>
            </a:pPr>
            <a:endParaRPr lang="en-US" sz="3600" b="1">
              <a:solidFill>
                <a:srgbClr val="0000CC"/>
              </a:solidFill>
              <a:latin typeface="Times New Roman"/>
            </a:endParaRP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2268538" y="2349500"/>
            <a:ext cx="4267200" cy="2951163"/>
          </a:xfrm>
          <a:prstGeom prst="irregularSeal2">
            <a:avLst/>
          </a:prstGeom>
          <a:solidFill>
            <a:srgbClr val="A3FBF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Times New Roman"/>
              </a:rPr>
              <a:t>NHÓM </a:t>
            </a:r>
            <a:endParaRPr lang="en-US" sz="3200" b="1" dirty="0">
              <a:solidFill>
                <a:srgbClr val="0000CC"/>
              </a:solidFill>
              <a:latin typeface="Times New Roman"/>
            </a:endParaRPr>
          </a:p>
        </p:txBody>
      </p:sp>
      <p:pic>
        <p:nvPicPr>
          <p:cNvPr id="12292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73175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078788" y="44450"/>
            <a:ext cx="1030287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34925" y="5516563"/>
            <a:ext cx="127476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 flipV="1">
            <a:off x="7956550" y="5516563"/>
            <a:ext cx="11525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1" name="Group 3"/>
          <p:cNvGraphicFramePr>
            <a:graphicFrameLocks noGrp="1"/>
          </p:cNvGraphicFramePr>
          <p:nvPr>
            <p:ph/>
          </p:nvPr>
        </p:nvGraphicFramePr>
        <p:xfrm>
          <a:off x="457200" y="908050"/>
          <a:ext cx="8229600" cy="405130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1385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đồng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nghĩa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với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hạnh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phúc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trái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nghĩa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với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hạnh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phúc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95425" y="2492375"/>
            <a:ext cx="2428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sung sướng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63713" y="3068638"/>
            <a:ext cx="2428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may mắn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76375" y="3716338"/>
            <a:ext cx="2428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mãn nguyện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95425" y="4292600"/>
            <a:ext cx="2428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toại nguyện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940425" y="3716338"/>
            <a:ext cx="2428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đau khổ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940425" y="3141663"/>
            <a:ext cx="24288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khổ cực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888038" y="2565400"/>
            <a:ext cx="24288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bất hạnh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011863" y="4221163"/>
            <a:ext cx="2428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cơ cực</a:t>
            </a:r>
          </a:p>
        </p:txBody>
      </p:sp>
      <p:pic>
        <p:nvPicPr>
          <p:cNvPr id="13334" name="Picture 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3175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5" name="Picture 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956550" y="44450"/>
            <a:ext cx="11112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41"/>
          <p:cNvSpPr txBox="1">
            <a:spLocks noChangeArrowheads="1"/>
          </p:cNvSpPr>
          <p:nvPr/>
        </p:nvSpPr>
        <p:spPr bwMode="auto">
          <a:xfrm>
            <a:off x="357158" y="5357826"/>
            <a:ext cx="84423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66"/>
                </a:solidFill>
              </a:rPr>
              <a:t>- </a:t>
            </a:r>
            <a:r>
              <a:rPr lang="en-US" sz="2800" b="1" dirty="0" err="1">
                <a:solidFill>
                  <a:srgbClr val="FF0066"/>
                </a:solidFill>
                <a:latin typeface=".VnTime" pitchFamily="34" charset="0"/>
              </a:rPr>
              <a:t>Em</a:t>
            </a:r>
            <a:r>
              <a:rPr lang="en-US" sz="2800" b="1" dirty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.VnTime" pitchFamily="34" charset="0"/>
              </a:rPr>
              <a:t>h·y</a:t>
            </a:r>
            <a:r>
              <a:rPr lang="en-US" sz="2800" b="1" dirty="0">
                <a:solidFill>
                  <a:srgbClr val="FF0066"/>
                </a:solidFill>
                <a:latin typeface=".VnTime" pitchFamily="34" charset="0"/>
              </a:rPr>
              <a:t> ®</a:t>
            </a:r>
            <a:r>
              <a:rPr lang="en-US" sz="2800" b="1" dirty="0" err="1">
                <a:solidFill>
                  <a:srgbClr val="FF0066"/>
                </a:solidFill>
                <a:latin typeface=".VnTime" pitchFamily="34" charset="0"/>
              </a:rPr>
              <a:t>Æt</a:t>
            </a:r>
            <a:r>
              <a:rPr lang="en-US" sz="2800" b="1" dirty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.VnTime" pitchFamily="34" charset="0"/>
              </a:rPr>
              <a:t>mét</a:t>
            </a:r>
            <a:r>
              <a:rPr lang="en-US" sz="2800" b="1" dirty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.VnTime" pitchFamily="34" charset="0"/>
              </a:rPr>
              <a:t>c©u</a:t>
            </a:r>
            <a:r>
              <a:rPr lang="en-US" sz="2800" b="1" dirty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.VnTime" pitchFamily="34" charset="0"/>
              </a:rPr>
              <a:t>víi</a:t>
            </a:r>
            <a:r>
              <a:rPr lang="en-US" sz="2800" b="1" dirty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.VnTime" pitchFamily="34" charset="0"/>
              </a:rPr>
              <a:t>mét</a:t>
            </a:r>
            <a:r>
              <a:rPr lang="en-US" sz="2800" b="1" dirty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.VnTime" pitchFamily="34" charset="0"/>
              </a:rPr>
              <a:t>trong</a:t>
            </a:r>
            <a:r>
              <a:rPr lang="en-US" sz="2800" b="1" dirty="0" smtClean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.VnTime" pitchFamily="34" charset="0"/>
              </a:rPr>
              <a:t>những</a:t>
            </a:r>
            <a:r>
              <a:rPr lang="en-US" sz="2800" b="1" dirty="0" smtClean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.VnTime" pitchFamily="34" charset="0"/>
              </a:rPr>
              <a:t>tõ</a:t>
            </a:r>
            <a:r>
              <a:rPr lang="en-US" sz="2800" b="1" dirty="0" smtClean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sz="2800" b="1" dirty="0">
                <a:solidFill>
                  <a:srgbClr val="FF0066"/>
                </a:solidFill>
                <a:latin typeface=".VnTime" pitchFamily="34" charset="0"/>
              </a:rPr>
              <a:t>mµ </a:t>
            </a:r>
            <a:r>
              <a:rPr lang="en-US" sz="2800" b="1" dirty="0" err="1">
                <a:solidFill>
                  <a:srgbClr val="FF0066"/>
                </a:solidFill>
                <a:latin typeface=".VnTime" pitchFamily="34" charset="0"/>
              </a:rPr>
              <a:t>em</a:t>
            </a:r>
            <a:r>
              <a:rPr lang="en-US" sz="2800" b="1" dirty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.VnTime" pitchFamily="34" charset="0"/>
              </a:rPr>
              <a:t>võa</a:t>
            </a:r>
            <a:r>
              <a:rPr lang="en-US" sz="2800" b="1" dirty="0" smtClean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66"/>
                </a:solidFill>
                <a:latin typeface=".VnTime" pitchFamily="34" charset="0"/>
              </a:rPr>
              <a:t>®­</a:t>
            </a:r>
            <a:r>
              <a:rPr lang="en-US" sz="2800" b="1" dirty="0" err="1" smtClean="0">
                <a:solidFill>
                  <a:srgbClr val="FF0066"/>
                </a:solidFill>
                <a:latin typeface=".VnTime" pitchFamily="34" charset="0"/>
              </a:rPr>
              <a:t>îc</a:t>
            </a:r>
            <a:r>
              <a:rPr lang="en-US" sz="2800" b="1" dirty="0" smtClean="0">
                <a:solidFill>
                  <a:srgbClr val="FF0066"/>
                </a:solidFill>
                <a:latin typeface=".VnTime" pitchFamily="34" charset="0"/>
              </a:rPr>
              <a:t>.</a:t>
            </a:r>
            <a:endParaRPr lang="en-US" sz="28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04800" y="1905000"/>
            <a:ext cx="8458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2000" b="1">
              <a:solidFill>
                <a:srgbClr val="0033CC"/>
              </a:solidFill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685800" y="1612900"/>
            <a:ext cx="7924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2800" b="1" u="sng">
              <a:solidFill>
                <a:srgbClr val="0000FF"/>
              </a:solidFill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451350" y="7467600"/>
            <a:ext cx="2809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 b="1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214414" y="4214818"/>
            <a:ext cx="2632078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 b="1" dirty="0">
                <a:solidFill>
                  <a:schemeClr val="hlink"/>
                </a:solidFill>
              </a:rPr>
              <a:t>- </a:t>
            </a:r>
            <a:r>
              <a:rPr lang="en-US" sz="2800" b="1" dirty="0" err="1">
                <a:solidFill>
                  <a:schemeClr val="hlink"/>
                </a:solidFill>
              </a:rPr>
              <a:t>phúc</a:t>
            </a:r>
            <a:r>
              <a:rPr lang="en-US" sz="2800" b="1" dirty="0">
                <a:solidFill>
                  <a:schemeClr val="hlink"/>
                </a:solidFill>
              </a:rPr>
              <a:t> </a:t>
            </a:r>
            <a:r>
              <a:rPr lang="en-US" sz="2800" b="1" dirty="0" err="1">
                <a:solidFill>
                  <a:schemeClr val="hlink"/>
                </a:solidFill>
              </a:rPr>
              <a:t>hậu</a:t>
            </a:r>
            <a:endParaRPr lang="en-US" sz="2800" b="1" dirty="0">
              <a:solidFill>
                <a:schemeClr val="hlink"/>
              </a:solidFill>
            </a:endParaRPr>
          </a:p>
          <a:p>
            <a:pPr>
              <a:buFontTx/>
              <a:buChar char="-"/>
            </a:pPr>
            <a:r>
              <a:rPr lang="en-US" sz="2800" b="1" dirty="0">
                <a:solidFill>
                  <a:schemeClr val="hlink"/>
                </a:solidFill>
              </a:rPr>
              <a:t> </a:t>
            </a:r>
            <a:r>
              <a:rPr lang="en-US" sz="2800" b="1" dirty="0" err="1">
                <a:solidFill>
                  <a:schemeClr val="hlink"/>
                </a:solidFill>
              </a:rPr>
              <a:t>phúc</a:t>
            </a:r>
            <a:r>
              <a:rPr lang="en-US" sz="2800" b="1" dirty="0">
                <a:solidFill>
                  <a:schemeClr val="hlink"/>
                </a:solidFill>
              </a:rPr>
              <a:t> </a:t>
            </a:r>
            <a:r>
              <a:rPr lang="en-US" sz="2800" b="1" dirty="0" err="1">
                <a:solidFill>
                  <a:schemeClr val="hlink"/>
                </a:solidFill>
              </a:rPr>
              <a:t>ấm</a:t>
            </a:r>
            <a:r>
              <a:rPr lang="en-US" sz="2800" b="1" dirty="0">
                <a:solidFill>
                  <a:schemeClr val="hlink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en-US" sz="2800" b="1" dirty="0">
                <a:solidFill>
                  <a:schemeClr val="hlink"/>
                </a:solidFill>
              </a:rPr>
              <a:t> </a:t>
            </a:r>
            <a:r>
              <a:rPr lang="en-US" sz="2800" b="1" dirty="0" err="1">
                <a:solidFill>
                  <a:schemeClr val="hlink"/>
                </a:solidFill>
              </a:rPr>
              <a:t>phúc</a:t>
            </a:r>
            <a:r>
              <a:rPr lang="en-US" sz="2800" b="1" dirty="0">
                <a:solidFill>
                  <a:schemeClr val="hlink"/>
                </a:solidFill>
              </a:rPr>
              <a:t> </a:t>
            </a:r>
            <a:r>
              <a:rPr lang="en-US" sz="2800" b="1" dirty="0" err="1">
                <a:solidFill>
                  <a:schemeClr val="hlink"/>
                </a:solidFill>
              </a:rPr>
              <a:t>lộc</a:t>
            </a:r>
            <a:r>
              <a:rPr lang="en-US" sz="2800" b="1" dirty="0">
                <a:solidFill>
                  <a:schemeClr val="hlink"/>
                </a:solidFill>
              </a:rPr>
              <a:t/>
            </a:r>
            <a:br>
              <a:rPr lang="en-US" sz="2800" b="1" dirty="0">
                <a:solidFill>
                  <a:schemeClr val="hlink"/>
                </a:solidFill>
              </a:rPr>
            </a:br>
            <a:r>
              <a:rPr lang="en-US" sz="2800" b="1" dirty="0">
                <a:solidFill>
                  <a:schemeClr val="hlink"/>
                </a:solidFill>
              </a:rPr>
              <a:t>- </a:t>
            </a:r>
            <a:r>
              <a:rPr lang="en-US" sz="2800" b="1" dirty="0" err="1">
                <a:solidFill>
                  <a:schemeClr val="hlink"/>
                </a:solidFill>
              </a:rPr>
              <a:t>phúc</a:t>
            </a:r>
            <a:r>
              <a:rPr lang="en-US" sz="2800" b="1" dirty="0">
                <a:solidFill>
                  <a:schemeClr val="hlink"/>
                </a:solidFill>
              </a:rPr>
              <a:t> </a:t>
            </a:r>
            <a:r>
              <a:rPr lang="en-US" sz="2800" b="1" dirty="0" err="1">
                <a:solidFill>
                  <a:schemeClr val="hlink"/>
                </a:solidFill>
              </a:rPr>
              <a:t>phận</a:t>
            </a:r>
            <a:endParaRPr lang="en-US" sz="2800" b="1" dirty="0">
              <a:solidFill>
                <a:schemeClr val="hlink"/>
              </a:solidFill>
            </a:endParaRPr>
          </a:p>
          <a:p>
            <a:r>
              <a:rPr lang="en-US" sz="2800" b="1" dirty="0">
                <a:solidFill>
                  <a:schemeClr val="hlink"/>
                </a:solidFill>
              </a:rPr>
              <a:t>- </a:t>
            </a:r>
            <a:r>
              <a:rPr lang="en-US" sz="2800" b="1" dirty="0" err="1">
                <a:solidFill>
                  <a:schemeClr val="hlink"/>
                </a:solidFill>
              </a:rPr>
              <a:t>ph</a:t>
            </a:r>
            <a:r>
              <a:rPr lang="en-US" sz="2800" b="1" dirty="0" err="1">
                <a:solidFill>
                  <a:schemeClr val="hlink"/>
                </a:solidFill>
                <a:latin typeface=".VnTime" pitchFamily="34" charset="0"/>
              </a:rPr>
              <a:t>óc</a:t>
            </a:r>
            <a:r>
              <a:rPr lang="en-US" sz="2800" b="1" dirty="0">
                <a:solidFill>
                  <a:schemeClr val="hlink"/>
                </a:solidFill>
              </a:rPr>
              <a:t> </a:t>
            </a:r>
            <a:r>
              <a:rPr lang="en-US" sz="2800" b="1" dirty="0" err="1">
                <a:solidFill>
                  <a:schemeClr val="hlink"/>
                </a:solidFill>
              </a:rPr>
              <a:t>tinh</a:t>
            </a:r>
            <a:endParaRPr lang="en-US" sz="2800" b="1" dirty="0">
              <a:solidFill>
                <a:schemeClr val="hlink"/>
              </a:solidFill>
            </a:endParaRPr>
          </a:p>
          <a:p>
            <a:endParaRPr lang="en-US" sz="2800" b="1" dirty="0">
              <a:solidFill>
                <a:schemeClr val="hlink"/>
              </a:solidFill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4714876" y="4071942"/>
            <a:ext cx="3870325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800" b="1" dirty="0">
                <a:solidFill>
                  <a:schemeClr val="hlink"/>
                </a:solidFill>
              </a:rPr>
              <a:t> - </a:t>
            </a:r>
            <a:r>
              <a:rPr lang="en-US" sz="2800" b="1" dirty="0" err="1">
                <a:solidFill>
                  <a:schemeClr val="hlink"/>
                </a:solidFill>
              </a:rPr>
              <a:t>phúc</a:t>
            </a:r>
            <a:r>
              <a:rPr lang="en-US" sz="2800" b="1" dirty="0">
                <a:solidFill>
                  <a:schemeClr val="hlink"/>
                </a:solidFill>
              </a:rPr>
              <a:t> </a:t>
            </a:r>
            <a:r>
              <a:rPr lang="en-US" sz="2800" b="1" dirty="0" err="1">
                <a:solidFill>
                  <a:schemeClr val="hlink"/>
                </a:solidFill>
              </a:rPr>
              <a:t>thần</a:t>
            </a:r>
            <a:endParaRPr lang="en-US" sz="2800" b="1" dirty="0">
              <a:solidFill>
                <a:schemeClr val="hlink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800" b="1" dirty="0">
                <a:solidFill>
                  <a:schemeClr val="hlink"/>
                </a:solidFill>
              </a:rPr>
              <a:t> - </a:t>
            </a:r>
            <a:r>
              <a:rPr lang="en-US" sz="2800" b="1" dirty="0" err="1">
                <a:solidFill>
                  <a:schemeClr val="hlink"/>
                </a:solidFill>
              </a:rPr>
              <a:t>phúc</a:t>
            </a:r>
            <a:r>
              <a:rPr lang="en-US" sz="2800" b="1" dirty="0">
                <a:solidFill>
                  <a:schemeClr val="hlink"/>
                </a:solidFill>
              </a:rPr>
              <a:t> </a:t>
            </a:r>
            <a:r>
              <a:rPr lang="en-US" sz="2800" b="1" dirty="0" err="1">
                <a:solidFill>
                  <a:schemeClr val="hlink"/>
                </a:solidFill>
              </a:rPr>
              <a:t>lợi</a:t>
            </a:r>
            <a:endParaRPr lang="en-US" sz="2800" b="1" dirty="0">
              <a:solidFill>
                <a:schemeClr val="hlink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800" b="1" dirty="0">
                <a:solidFill>
                  <a:schemeClr val="hlink"/>
                </a:solidFill>
              </a:rPr>
              <a:t>- </a:t>
            </a:r>
            <a:r>
              <a:rPr lang="en-US" sz="2800" b="1" dirty="0" err="1">
                <a:solidFill>
                  <a:schemeClr val="hlink"/>
                </a:solidFill>
                <a:latin typeface=".VnTime" pitchFamily="34" charset="0"/>
              </a:rPr>
              <a:t>phóc</a:t>
            </a:r>
            <a:r>
              <a:rPr lang="en-US" sz="2800" b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.VnTime" pitchFamily="34" charset="0"/>
              </a:rPr>
              <a:t>Êm</a:t>
            </a:r>
            <a:endParaRPr lang="en-US" sz="2800" b="1" dirty="0">
              <a:solidFill>
                <a:schemeClr val="hlink"/>
              </a:solidFill>
              <a:latin typeface=".VnTime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800" b="1" dirty="0">
                <a:solidFill>
                  <a:schemeClr val="hlink"/>
                </a:solidFill>
              </a:rPr>
              <a:t> - </a:t>
            </a:r>
            <a:r>
              <a:rPr lang="en-US" sz="2800" b="1" dirty="0" err="1">
                <a:solidFill>
                  <a:schemeClr val="hlink"/>
                </a:solidFill>
              </a:rPr>
              <a:t>vô</a:t>
            </a:r>
            <a:r>
              <a:rPr lang="en-US" sz="2800" b="1" dirty="0">
                <a:solidFill>
                  <a:schemeClr val="hlink"/>
                </a:solidFill>
              </a:rPr>
              <a:t> </a:t>
            </a:r>
            <a:r>
              <a:rPr lang="en-US" sz="2800" b="1" dirty="0" err="1">
                <a:solidFill>
                  <a:schemeClr val="hlink"/>
                </a:solidFill>
              </a:rPr>
              <a:t>phúc</a:t>
            </a:r>
            <a:endParaRPr lang="en-US" sz="2800" b="1" dirty="0">
              <a:solidFill>
                <a:schemeClr val="hlink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800" b="1" dirty="0">
                <a:solidFill>
                  <a:schemeClr val="hlink"/>
                </a:solidFill>
              </a:rPr>
              <a:t> - </a:t>
            </a:r>
            <a:r>
              <a:rPr lang="en-US" sz="2800" b="1" dirty="0" err="1">
                <a:solidFill>
                  <a:schemeClr val="hlink"/>
                </a:solidFill>
              </a:rPr>
              <a:t>phúc</a:t>
            </a:r>
            <a:r>
              <a:rPr lang="en-US" sz="2800" b="1" dirty="0">
                <a:solidFill>
                  <a:schemeClr val="hlink"/>
                </a:solidFill>
              </a:rPr>
              <a:t> </a:t>
            </a:r>
            <a:r>
              <a:rPr lang="en-US" sz="2800" b="1" dirty="0" err="1">
                <a:solidFill>
                  <a:schemeClr val="hlink"/>
                </a:solidFill>
              </a:rPr>
              <a:t>bất</a:t>
            </a:r>
            <a:r>
              <a:rPr lang="en-US" sz="2800" b="1" dirty="0">
                <a:solidFill>
                  <a:schemeClr val="hlink"/>
                </a:solidFill>
              </a:rPr>
              <a:t> </a:t>
            </a:r>
            <a:r>
              <a:rPr lang="en-US" sz="2800" b="1" dirty="0" err="1">
                <a:solidFill>
                  <a:schemeClr val="hlink"/>
                </a:solidFill>
              </a:rPr>
              <a:t>trùng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 err="1">
                <a:solidFill>
                  <a:schemeClr val="hlink"/>
                </a:solidFill>
              </a:rPr>
              <a:t>lai</a:t>
            </a:r>
            <a:r>
              <a:rPr lang="en-US" sz="2400" b="1" dirty="0">
                <a:solidFill>
                  <a:schemeClr val="hlink"/>
                </a:solidFill>
              </a:rPr>
              <a:t>,...</a:t>
            </a: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1" y="2000240"/>
            <a:ext cx="914399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/>
            <a:r>
              <a:rPr lang="en-US" sz="2800" b="1" u="sng" dirty="0" err="1">
                <a:solidFill>
                  <a:srgbClr val="FF0066"/>
                </a:solidFill>
              </a:rPr>
              <a:t>Bài</a:t>
            </a:r>
            <a:r>
              <a:rPr lang="en-US" sz="2800" b="1" u="sng" dirty="0">
                <a:solidFill>
                  <a:srgbClr val="FF0066"/>
                </a:solidFill>
              </a:rPr>
              <a:t> 3: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Trong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từ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i="1" dirty="0" err="1">
                <a:solidFill>
                  <a:srgbClr val="FF33CC"/>
                </a:solidFill>
              </a:rPr>
              <a:t>hạnh</a:t>
            </a:r>
            <a:r>
              <a:rPr lang="en-US" sz="2400" b="1" i="1" dirty="0">
                <a:solidFill>
                  <a:srgbClr val="FF33CC"/>
                </a:solidFill>
              </a:rPr>
              <a:t> </a:t>
            </a:r>
            <a:r>
              <a:rPr lang="en-US" sz="2400" b="1" i="1" dirty="0" err="1">
                <a:solidFill>
                  <a:srgbClr val="FF33CC"/>
                </a:solidFill>
              </a:rPr>
              <a:t>phúc</a:t>
            </a:r>
            <a:r>
              <a:rPr lang="en-US" sz="2400" b="1" dirty="0">
                <a:solidFill>
                  <a:schemeClr val="accent2"/>
                </a:solidFill>
              </a:rPr>
              <a:t>, </a:t>
            </a:r>
            <a:r>
              <a:rPr lang="en-US" sz="2400" b="1" dirty="0" err="1">
                <a:solidFill>
                  <a:srgbClr val="0000CC"/>
                </a:solidFill>
              </a:rPr>
              <a:t>tiếng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i="1" dirty="0" err="1">
                <a:solidFill>
                  <a:srgbClr val="FF33CC"/>
                </a:solidFill>
              </a:rPr>
              <a:t>phúc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có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nghĩa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là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</a:p>
          <a:p>
            <a:pPr algn="just"/>
            <a:r>
              <a:rPr lang="en-US" sz="2400" b="1" dirty="0">
                <a:solidFill>
                  <a:srgbClr val="0000CC"/>
                </a:solidFill>
              </a:rPr>
              <a:t>“ </a:t>
            </a:r>
            <a:r>
              <a:rPr lang="en-US" sz="2400" b="1" dirty="0" err="1">
                <a:solidFill>
                  <a:srgbClr val="0000CC"/>
                </a:solidFill>
              </a:rPr>
              <a:t>điều</a:t>
            </a:r>
            <a:r>
              <a:rPr lang="en-US" sz="2400" b="1" dirty="0">
                <a:solidFill>
                  <a:srgbClr val="0000CC"/>
                </a:solidFill>
              </a:rPr>
              <a:t> may </a:t>
            </a:r>
            <a:r>
              <a:rPr lang="en-US" sz="2400" b="1" dirty="0" err="1">
                <a:solidFill>
                  <a:srgbClr val="0000CC"/>
                </a:solidFill>
              </a:rPr>
              <a:t>mắn</a:t>
            </a:r>
            <a:r>
              <a:rPr lang="en-US" sz="2400" b="1" dirty="0">
                <a:solidFill>
                  <a:srgbClr val="0000CC"/>
                </a:solidFill>
              </a:rPr>
              <a:t>, </a:t>
            </a:r>
            <a:r>
              <a:rPr lang="en-US" sz="2400" b="1" dirty="0" err="1">
                <a:solidFill>
                  <a:srgbClr val="0000CC"/>
                </a:solidFill>
              </a:rPr>
              <a:t>tốt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lành</a:t>
            </a:r>
            <a:r>
              <a:rPr lang="en-US" sz="2400" b="1" dirty="0">
                <a:solidFill>
                  <a:srgbClr val="0000CC"/>
                </a:solidFill>
              </a:rPr>
              <a:t> ”. </a:t>
            </a:r>
            <a:r>
              <a:rPr lang="en-US" sz="2400" b="1" dirty="0" err="1">
                <a:solidFill>
                  <a:srgbClr val="0000CC"/>
                </a:solidFill>
              </a:rPr>
              <a:t>Tìm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thêm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những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từ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ngữ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chứa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tiếng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i="1" dirty="0" err="1">
                <a:solidFill>
                  <a:srgbClr val="FF33CC"/>
                </a:solidFill>
              </a:rPr>
              <a:t>phúc</a:t>
            </a:r>
            <a:r>
              <a:rPr lang="en-US" sz="2400" b="1" dirty="0">
                <a:solidFill>
                  <a:schemeClr val="accent2"/>
                </a:solidFill>
              </a:rPr>
              <a:t>.</a:t>
            </a:r>
            <a:endParaRPr lang="en-US" sz="2400" b="1" dirty="0">
              <a:solidFill>
                <a:srgbClr val="0000FF"/>
              </a:solidFill>
            </a:endParaRPr>
          </a:p>
          <a:p>
            <a:r>
              <a:rPr lang="en-US" sz="2400" b="1" dirty="0" err="1">
                <a:solidFill>
                  <a:srgbClr val="FF33CC"/>
                </a:solidFill>
              </a:rPr>
              <a:t>Mẫu</a:t>
            </a:r>
            <a:r>
              <a:rPr lang="en-US" sz="2400" b="1" dirty="0">
                <a:solidFill>
                  <a:srgbClr val="FF33CC"/>
                </a:solidFill>
              </a:rPr>
              <a:t>: </a:t>
            </a:r>
            <a:r>
              <a:rPr lang="en-US" sz="2400" b="1" dirty="0" err="1">
                <a:solidFill>
                  <a:srgbClr val="FF33CC"/>
                </a:solidFill>
              </a:rPr>
              <a:t>phúc</a:t>
            </a:r>
            <a:r>
              <a:rPr lang="en-US" sz="2400" b="1" dirty="0">
                <a:solidFill>
                  <a:srgbClr val="FF33CC"/>
                </a:solidFill>
              </a:rPr>
              <a:t> </a:t>
            </a:r>
            <a:r>
              <a:rPr lang="en-US" sz="2400" b="1" dirty="0" err="1">
                <a:solidFill>
                  <a:srgbClr val="FF33CC"/>
                </a:solidFill>
              </a:rPr>
              <a:t>đức</a:t>
            </a:r>
            <a:endParaRPr lang="en-US" sz="2400" b="1" u="sng" dirty="0">
              <a:solidFill>
                <a:srgbClr val="FF33CC"/>
              </a:solidFill>
            </a:endParaRP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3586163" y="695325"/>
            <a:ext cx="3567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/>
              <a:t>Luyện</a:t>
            </a:r>
            <a:r>
              <a:rPr lang="en-US" sz="2800" b="1" u="sng" dirty="0"/>
              <a:t> </a:t>
            </a:r>
            <a:r>
              <a:rPr lang="en-US" sz="2800" b="1" u="sng" dirty="0" err="1"/>
              <a:t>từ</a:t>
            </a:r>
            <a:r>
              <a:rPr lang="en-US" sz="2800" b="1" u="sng" dirty="0"/>
              <a:t> </a:t>
            </a:r>
            <a:r>
              <a:rPr lang="en-US" sz="2800" b="1" u="sng" dirty="0" err="1"/>
              <a:t>và</a:t>
            </a:r>
            <a:r>
              <a:rPr lang="en-US" sz="2800" b="1" u="sng" dirty="0"/>
              <a:t> </a:t>
            </a:r>
            <a:r>
              <a:rPr lang="en-US" sz="2800" b="1" u="sng" dirty="0" err="1"/>
              <a:t>câu</a:t>
            </a:r>
            <a:r>
              <a:rPr lang="en-US" sz="2800" b="1" dirty="0"/>
              <a:t> </a:t>
            </a:r>
          </a:p>
        </p:txBody>
      </p:sp>
      <p:sp>
        <p:nvSpPr>
          <p:cNvPr id="21517" name="WordArt 13"/>
          <p:cNvSpPr>
            <a:spLocks noChangeArrowheads="1" noChangeShapeType="1" noTextEdit="1"/>
          </p:cNvSpPr>
          <p:nvPr/>
        </p:nvSpPr>
        <p:spPr bwMode="auto">
          <a:xfrm>
            <a:off x="1571604" y="1071546"/>
            <a:ext cx="5889625" cy="911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96001"/>
                      </a:srgbClr>
                    </a:gs>
                    <a:gs pos="12000">
                      <a:srgbClr val="E81766">
                        <a:alpha val="96481"/>
                      </a:srgbClr>
                    </a:gs>
                    <a:gs pos="27000">
                      <a:srgbClr val="EE3F17">
                        <a:alpha val="97080"/>
                      </a:srgbClr>
                    </a:gs>
                    <a:gs pos="48000">
                      <a:srgbClr val="FFFF00">
                        <a:alpha val="97920"/>
                      </a:srgbClr>
                    </a:gs>
                    <a:gs pos="64999">
                      <a:srgbClr val="1A8D48">
                        <a:alpha val="98600"/>
                      </a:srgbClr>
                    </a:gs>
                    <a:gs pos="78999">
                      <a:srgbClr val="0819FB">
                        <a:alpha val="9916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Mở</a:t>
            </a:r>
            <a:r>
              <a:rPr lang="en-US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96001"/>
                      </a:srgbClr>
                    </a:gs>
                    <a:gs pos="12000">
                      <a:srgbClr val="E81766">
                        <a:alpha val="96481"/>
                      </a:srgbClr>
                    </a:gs>
                    <a:gs pos="27000">
                      <a:srgbClr val="EE3F17">
                        <a:alpha val="97080"/>
                      </a:srgbClr>
                    </a:gs>
                    <a:gs pos="48000">
                      <a:srgbClr val="FFFF00">
                        <a:alpha val="97920"/>
                      </a:srgbClr>
                    </a:gs>
                    <a:gs pos="64999">
                      <a:srgbClr val="1A8D48">
                        <a:alpha val="98600"/>
                      </a:srgbClr>
                    </a:gs>
                    <a:gs pos="78999">
                      <a:srgbClr val="0819FB">
                        <a:alpha val="9916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96001"/>
                      </a:srgbClr>
                    </a:gs>
                    <a:gs pos="12000">
                      <a:srgbClr val="E81766">
                        <a:alpha val="96481"/>
                      </a:srgbClr>
                    </a:gs>
                    <a:gs pos="27000">
                      <a:srgbClr val="EE3F17">
                        <a:alpha val="97080"/>
                      </a:srgbClr>
                    </a:gs>
                    <a:gs pos="48000">
                      <a:srgbClr val="FFFF00">
                        <a:alpha val="97920"/>
                      </a:srgbClr>
                    </a:gs>
                    <a:gs pos="64999">
                      <a:srgbClr val="1A8D48">
                        <a:alpha val="98600"/>
                      </a:srgbClr>
                    </a:gs>
                    <a:gs pos="78999">
                      <a:srgbClr val="0819FB">
                        <a:alpha val="9916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rộng</a:t>
            </a:r>
            <a:r>
              <a:rPr lang="en-US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96001"/>
                      </a:srgbClr>
                    </a:gs>
                    <a:gs pos="12000">
                      <a:srgbClr val="E81766">
                        <a:alpha val="96481"/>
                      </a:srgbClr>
                    </a:gs>
                    <a:gs pos="27000">
                      <a:srgbClr val="EE3F17">
                        <a:alpha val="97080"/>
                      </a:srgbClr>
                    </a:gs>
                    <a:gs pos="48000">
                      <a:srgbClr val="FFFF00">
                        <a:alpha val="97920"/>
                      </a:srgbClr>
                    </a:gs>
                    <a:gs pos="64999">
                      <a:srgbClr val="1A8D48">
                        <a:alpha val="98600"/>
                      </a:srgbClr>
                    </a:gs>
                    <a:gs pos="78999">
                      <a:srgbClr val="0819FB">
                        <a:alpha val="9916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96001"/>
                      </a:srgbClr>
                    </a:gs>
                    <a:gs pos="12000">
                      <a:srgbClr val="E81766">
                        <a:alpha val="96481"/>
                      </a:srgbClr>
                    </a:gs>
                    <a:gs pos="27000">
                      <a:srgbClr val="EE3F17">
                        <a:alpha val="97080"/>
                      </a:srgbClr>
                    </a:gs>
                    <a:gs pos="48000">
                      <a:srgbClr val="FFFF00">
                        <a:alpha val="97920"/>
                      </a:srgbClr>
                    </a:gs>
                    <a:gs pos="64999">
                      <a:srgbClr val="1A8D48">
                        <a:alpha val="98600"/>
                      </a:srgbClr>
                    </a:gs>
                    <a:gs pos="78999">
                      <a:srgbClr val="0819FB">
                        <a:alpha val="9916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vốn</a:t>
            </a:r>
            <a:r>
              <a:rPr lang="en-US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96001"/>
                      </a:srgbClr>
                    </a:gs>
                    <a:gs pos="12000">
                      <a:srgbClr val="E81766">
                        <a:alpha val="96481"/>
                      </a:srgbClr>
                    </a:gs>
                    <a:gs pos="27000">
                      <a:srgbClr val="EE3F17">
                        <a:alpha val="97080"/>
                      </a:srgbClr>
                    </a:gs>
                    <a:gs pos="48000">
                      <a:srgbClr val="FFFF00">
                        <a:alpha val="97920"/>
                      </a:srgbClr>
                    </a:gs>
                    <a:gs pos="64999">
                      <a:srgbClr val="1A8D48">
                        <a:alpha val="98600"/>
                      </a:srgbClr>
                    </a:gs>
                    <a:gs pos="78999">
                      <a:srgbClr val="0819FB">
                        <a:alpha val="9916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96001"/>
                      </a:srgbClr>
                    </a:gs>
                    <a:gs pos="12000">
                      <a:srgbClr val="E81766">
                        <a:alpha val="96481"/>
                      </a:srgbClr>
                    </a:gs>
                    <a:gs pos="27000">
                      <a:srgbClr val="EE3F17">
                        <a:alpha val="97080"/>
                      </a:srgbClr>
                    </a:gs>
                    <a:gs pos="48000">
                      <a:srgbClr val="FFFF00">
                        <a:alpha val="97920"/>
                      </a:srgbClr>
                    </a:gs>
                    <a:gs pos="64999">
                      <a:srgbClr val="1A8D48">
                        <a:alpha val="98600"/>
                      </a:srgbClr>
                    </a:gs>
                    <a:gs pos="78999">
                      <a:srgbClr val="0819FB">
                        <a:alpha val="9916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từ</a:t>
            </a:r>
            <a:r>
              <a:rPr lang="en-US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96001"/>
                      </a:srgbClr>
                    </a:gs>
                    <a:gs pos="12000">
                      <a:srgbClr val="E81766">
                        <a:alpha val="96481"/>
                      </a:srgbClr>
                    </a:gs>
                    <a:gs pos="27000">
                      <a:srgbClr val="EE3F17">
                        <a:alpha val="97080"/>
                      </a:srgbClr>
                    </a:gs>
                    <a:gs pos="48000">
                      <a:srgbClr val="FFFF00">
                        <a:alpha val="97920"/>
                      </a:srgbClr>
                    </a:gs>
                    <a:gs pos="64999">
                      <a:srgbClr val="1A8D48">
                        <a:alpha val="98600"/>
                      </a:srgbClr>
                    </a:gs>
                    <a:gs pos="78999">
                      <a:srgbClr val="0819FB">
                        <a:alpha val="9916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: </a:t>
            </a:r>
            <a:r>
              <a:rPr lang="en-US" sz="2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96001"/>
                      </a:srgbClr>
                    </a:gs>
                    <a:gs pos="12000">
                      <a:srgbClr val="E81766">
                        <a:alpha val="96481"/>
                      </a:srgbClr>
                    </a:gs>
                    <a:gs pos="27000">
                      <a:srgbClr val="EE3F17">
                        <a:alpha val="97080"/>
                      </a:srgbClr>
                    </a:gs>
                    <a:gs pos="48000">
                      <a:srgbClr val="FFFF00">
                        <a:alpha val="97920"/>
                      </a:srgbClr>
                    </a:gs>
                    <a:gs pos="64999">
                      <a:srgbClr val="1A8D48">
                        <a:alpha val="98600"/>
                      </a:srgbClr>
                    </a:gs>
                    <a:gs pos="78999">
                      <a:srgbClr val="0819FB">
                        <a:alpha val="9916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Hạnh</a:t>
            </a:r>
            <a:r>
              <a:rPr lang="en-US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96001"/>
                      </a:srgbClr>
                    </a:gs>
                    <a:gs pos="12000">
                      <a:srgbClr val="E81766">
                        <a:alpha val="96481"/>
                      </a:srgbClr>
                    </a:gs>
                    <a:gs pos="27000">
                      <a:srgbClr val="EE3F17">
                        <a:alpha val="97080"/>
                      </a:srgbClr>
                    </a:gs>
                    <a:gs pos="48000">
                      <a:srgbClr val="FFFF00">
                        <a:alpha val="97920"/>
                      </a:srgbClr>
                    </a:gs>
                    <a:gs pos="64999">
                      <a:srgbClr val="1A8D48">
                        <a:alpha val="98600"/>
                      </a:srgbClr>
                    </a:gs>
                    <a:gs pos="78999">
                      <a:srgbClr val="0819FB">
                        <a:alpha val="9916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96001"/>
                      </a:srgbClr>
                    </a:gs>
                    <a:gs pos="12000">
                      <a:srgbClr val="E81766">
                        <a:alpha val="96481"/>
                      </a:srgbClr>
                    </a:gs>
                    <a:gs pos="27000">
                      <a:srgbClr val="EE3F17">
                        <a:alpha val="97080"/>
                      </a:srgbClr>
                    </a:gs>
                    <a:gs pos="48000">
                      <a:srgbClr val="FFFF00">
                        <a:alpha val="97920"/>
                      </a:srgbClr>
                    </a:gs>
                    <a:gs pos="64999">
                      <a:srgbClr val="1A8D48">
                        <a:alpha val="98600"/>
                      </a:srgbClr>
                    </a:gs>
                    <a:gs pos="78999">
                      <a:srgbClr val="0819FB">
                        <a:alpha val="9916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phúc</a:t>
            </a:r>
            <a:endParaRPr lang="en-US" sz="28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>
                      <a:alpha val="96001"/>
                    </a:srgbClr>
                  </a:gs>
                  <a:gs pos="12000">
                    <a:srgbClr val="E81766">
                      <a:alpha val="96481"/>
                    </a:srgbClr>
                  </a:gs>
                  <a:gs pos="27000">
                    <a:srgbClr val="EE3F17">
                      <a:alpha val="97080"/>
                    </a:srgbClr>
                  </a:gs>
                  <a:gs pos="48000">
                    <a:srgbClr val="FFFF00">
                      <a:alpha val="97920"/>
                    </a:srgbClr>
                  </a:gs>
                  <a:gs pos="64999">
                    <a:srgbClr val="1A8D48">
                      <a:alpha val="98600"/>
                    </a:srgbClr>
                  </a:gs>
                  <a:gs pos="78999">
                    <a:srgbClr val="0819FB">
                      <a:alpha val="99160"/>
                    </a:srgbClr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1524" name="Picture 20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46050" y="5862638"/>
            <a:ext cx="865187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5" name="Picture 21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796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7" name="Picture 23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8193087" y="-158750"/>
            <a:ext cx="79692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24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28025" y="5776913"/>
            <a:ext cx="796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/>
      <p:bldP spid="21513" grpId="0"/>
      <p:bldP spid="215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75" y="165100"/>
            <a:ext cx="8670925" cy="6527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rgbClr val="0033CC"/>
                </a:solidFill>
                <a:latin typeface="Times New Roman"/>
              </a:rPr>
              <a:t>-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</a:rPr>
              <a:t>phúc</a:t>
            </a:r>
            <a:r>
              <a:rPr lang="en-US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</a:rPr>
              <a:t>ấm</a:t>
            </a:r>
            <a:r>
              <a:rPr lang="en-US" dirty="0">
                <a:solidFill>
                  <a:srgbClr val="0033CC"/>
                </a:solidFill>
                <a:latin typeface="Times New Roman"/>
              </a:rPr>
              <a:t>: 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phúc</a:t>
            </a:r>
            <a:r>
              <a:rPr lang="en-US" dirty="0" smtClean="0">
                <a:solidFill>
                  <a:srgbClr val="0033CC"/>
                </a:solidFill>
                <a:latin typeface="Times New Roman"/>
              </a:rPr>
              <a:t> </a:t>
            </a:r>
            <a:r>
              <a:rPr lang="vi-VN" dirty="0" smtClean="0">
                <a:solidFill>
                  <a:srgbClr val="0033CC"/>
                </a:solidFill>
                <a:latin typeface="Times New Roman"/>
              </a:rPr>
              <a:t>đ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ức</a:t>
            </a:r>
            <a:r>
              <a:rPr lang="en-US" dirty="0" smtClean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của</a:t>
            </a:r>
            <a:r>
              <a:rPr lang="en-US" dirty="0" smtClean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tổ</a:t>
            </a:r>
            <a:r>
              <a:rPr lang="en-US" dirty="0" smtClean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tiên</a:t>
            </a:r>
            <a:r>
              <a:rPr lang="en-US" dirty="0" smtClean="0">
                <a:solidFill>
                  <a:srgbClr val="0033CC"/>
                </a:solidFill>
                <a:latin typeface="Times New Roman"/>
              </a:rPr>
              <a:t> </a:t>
            </a:r>
            <a:r>
              <a:rPr lang="vi-VN" dirty="0" smtClean="0">
                <a:solidFill>
                  <a:srgbClr val="0033CC"/>
                </a:solidFill>
                <a:latin typeface="Times New Roman"/>
              </a:rPr>
              <a:t>đ</a:t>
            </a:r>
            <a:r>
              <a:rPr lang="en-US" dirty="0" smtClean="0">
                <a:solidFill>
                  <a:srgbClr val="0033CC"/>
                </a:solidFill>
                <a:latin typeface="Times New Roman"/>
              </a:rPr>
              <a:t>ể 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lại</a:t>
            </a:r>
            <a:endParaRPr lang="en-US" dirty="0">
              <a:solidFill>
                <a:srgbClr val="0033CC"/>
              </a:solidFill>
              <a:latin typeface="Times New Roman"/>
            </a:endParaRPr>
          </a:p>
          <a:p>
            <a:pPr>
              <a:buFontTx/>
              <a:buNone/>
            </a:pPr>
            <a:r>
              <a:rPr lang="en-US" dirty="0">
                <a:solidFill>
                  <a:srgbClr val="0033CC"/>
                </a:solidFill>
                <a:latin typeface="Times New Roman"/>
              </a:rPr>
              <a:t>-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</a:rPr>
              <a:t>phúc</a:t>
            </a:r>
            <a:r>
              <a:rPr lang="en-US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</a:rPr>
              <a:t>hậu</a:t>
            </a:r>
            <a:r>
              <a:rPr lang="en-US" dirty="0">
                <a:solidFill>
                  <a:srgbClr val="0033CC"/>
                </a:solidFill>
                <a:latin typeface="Times New Roman"/>
              </a:rPr>
              <a:t>: 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có</a:t>
            </a:r>
            <a:r>
              <a:rPr lang="en-US" dirty="0" smtClean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lòng</a:t>
            </a:r>
            <a:r>
              <a:rPr lang="en-US" dirty="0" smtClean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nhân</a:t>
            </a:r>
            <a:r>
              <a:rPr lang="en-US" dirty="0" smtClean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hậu</a:t>
            </a:r>
            <a:r>
              <a:rPr lang="en-US" dirty="0">
                <a:solidFill>
                  <a:srgbClr val="0033CC"/>
                </a:solidFill>
                <a:latin typeface="Times New Roman"/>
              </a:rPr>
              <a:t>, hay 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làm</a:t>
            </a:r>
            <a:r>
              <a:rPr lang="en-US" dirty="0" smtClean="0">
                <a:solidFill>
                  <a:srgbClr val="0033CC"/>
                </a:solidFill>
                <a:latin typeface="Times New Roman"/>
              </a:rPr>
              <a:t> </a:t>
            </a:r>
            <a:r>
              <a:rPr lang="vi-VN" dirty="0" smtClean="0">
                <a:solidFill>
                  <a:srgbClr val="0033CC"/>
                </a:solidFill>
                <a:latin typeface="Times New Roman"/>
              </a:rPr>
              <a:t>đ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iều</a:t>
            </a:r>
            <a:r>
              <a:rPr lang="en-US" dirty="0" smtClean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tốt</a:t>
            </a:r>
            <a:r>
              <a:rPr lang="en-US" dirty="0" smtClean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0033CC"/>
                </a:solidFill>
                <a:latin typeface="Times New Roman"/>
              </a:rPr>
              <a:t>cho</a:t>
            </a:r>
            <a:r>
              <a:rPr lang="en-US" dirty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ng</a:t>
            </a:r>
            <a:r>
              <a:rPr lang="vi-VN" dirty="0" smtClean="0">
                <a:solidFill>
                  <a:srgbClr val="0033CC"/>
                </a:solidFill>
                <a:latin typeface="Times New Roman"/>
              </a:rPr>
              <a:t>ư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ời</a:t>
            </a:r>
            <a:r>
              <a:rPr lang="en-US" dirty="0" smtClean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khác</a:t>
            </a:r>
            <a:endParaRPr lang="en-US" dirty="0">
              <a:solidFill>
                <a:srgbClr val="0033CC"/>
              </a:solidFill>
              <a:latin typeface="Times New Roman"/>
            </a:endParaRPr>
          </a:p>
          <a:p>
            <a:pPr>
              <a:buFontTx/>
              <a:buNone/>
            </a:pPr>
            <a:r>
              <a:rPr lang="en-US" dirty="0">
                <a:solidFill>
                  <a:srgbClr val="0033CC"/>
                </a:solidFill>
                <a:latin typeface="Times New Roman"/>
              </a:rPr>
              <a:t>-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</a:rPr>
              <a:t>phúc</a:t>
            </a:r>
            <a:r>
              <a:rPr lang="en-US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</a:rPr>
              <a:t>lợi</a:t>
            </a:r>
            <a:r>
              <a:rPr lang="en-US" dirty="0">
                <a:solidFill>
                  <a:srgbClr val="0033CC"/>
                </a:solidFill>
                <a:latin typeface="Times New Roman"/>
              </a:rPr>
              <a:t>: 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lợi</a:t>
            </a:r>
            <a:r>
              <a:rPr lang="en-US" dirty="0" smtClean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ích</a:t>
            </a:r>
            <a:r>
              <a:rPr lang="en-US" dirty="0" smtClean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mà</a:t>
            </a:r>
            <a:r>
              <a:rPr lang="en-US" dirty="0" smtClean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ng</a:t>
            </a:r>
            <a:r>
              <a:rPr lang="vi-VN" dirty="0" smtClean="0">
                <a:solidFill>
                  <a:srgbClr val="0033CC"/>
                </a:solidFill>
                <a:latin typeface="Times New Roman"/>
              </a:rPr>
              <a:t>ư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ời</a:t>
            </a:r>
            <a:r>
              <a:rPr lang="en-US" dirty="0" smtClean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dân</a:t>
            </a:r>
            <a:r>
              <a:rPr lang="en-US" dirty="0" smtClean="0">
                <a:solidFill>
                  <a:srgbClr val="0033CC"/>
                </a:solidFill>
                <a:latin typeface="Times New Roman"/>
              </a:rPr>
              <a:t> </a:t>
            </a:r>
            <a:r>
              <a:rPr lang="vi-VN" dirty="0" smtClean="0">
                <a:solidFill>
                  <a:srgbClr val="0033CC"/>
                </a:solidFill>
                <a:latin typeface="Times New Roman"/>
              </a:rPr>
              <a:t>đư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ợc</a:t>
            </a:r>
            <a:r>
              <a:rPr lang="en-US" dirty="0" smtClean="0">
                <a:solidFill>
                  <a:srgbClr val="0033CC"/>
                </a:solidFill>
                <a:latin typeface="Times New Roman"/>
              </a:rPr>
              <a:t> h</a:t>
            </a:r>
            <a:r>
              <a:rPr lang="vi-VN" dirty="0" smtClean="0">
                <a:solidFill>
                  <a:srgbClr val="0033CC"/>
                </a:solidFill>
                <a:latin typeface="Times New Roman"/>
              </a:rPr>
              <a:t>ư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ởng</a:t>
            </a:r>
            <a:r>
              <a:rPr lang="en-US" dirty="0" smtClean="0">
                <a:solidFill>
                  <a:srgbClr val="0033CC"/>
                </a:solidFill>
                <a:latin typeface="Times New Roman"/>
              </a:rPr>
              <a:t> </a:t>
            </a:r>
            <a:endParaRPr lang="en-US" dirty="0">
              <a:solidFill>
                <a:srgbClr val="0033CC"/>
              </a:solidFill>
              <a:latin typeface="Times New Roman"/>
            </a:endParaRPr>
          </a:p>
          <a:p>
            <a:pPr>
              <a:buFontTx/>
              <a:buNone/>
            </a:pPr>
            <a:r>
              <a:rPr lang="en-US" dirty="0">
                <a:solidFill>
                  <a:srgbClr val="0033CC"/>
                </a:solidFill>
                <a:latin typeface="Times New Roman"/>
              </a:rPr>
              <a:t>-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</a:rPr>
              <a:t>phúc</a:t>
            </a:r>
            <a:r>
              <a:rPr lang="en-US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</a:rPr>
              <a:t>lộc</a:t>
            </a:r>
            <a:r>
              <a:rPr lang="en-US" dirty="0">
                <a:solidFill>
                  <a:srgbClr val="0033CC"/>
                </a:solidFill>
                <a:latin typeface="Times New Roman"/>
              </a:rPr>
              <a:t>: </a:t>
            </a:r>
            <a:r>
              <a:rPr lang="en-US" dirty="0" err="1">
                <a:solidFill>
                  <a:srgbClr val="0033CC"/>
                </a:solidFill>
                <a:latin typeface="Times New Roman"/>
              </a:rPr>
              <a:t>gia</a:t>
            </a:r>
            <a:r>
              <a:rPr lang="en-US" dirty="0">
                <a:solidFill>
                  <a:srgbClr val="0033CC"/>
                </a:solidFill>
                <a:latin typeface="Times New Roman"/>
              </a:rPr>
              <a:t> </a:t>
            </a:r>
            <a:r>
              <a:rPr lang="vi-VN" dirty="0" smtClean="0">
                <a:solidFill>
                  <a:srgbClr val="0033CC"/>
                </a:solidFill>
                <a:latin typeface="Times New Roman"/>
              </a:rPr>
              <a:t>đ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ình</a:t>
            </a:r>
            <a:r>
              <a:rPr lang="en-US" dirty="0" smtClean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yên</a:t>
            </a:r>
            <a:r>
              <a:rPr lang="en-US" dirty="0" smtClean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ấm</a:t>
            </a:r>
            <a:r>
              <a:rPr lang="en-US" dirty="0">
                <a:solidFill>
                  <a:srgbClr val="0033CC"/>
                </a:solidFill>
                <a:latin typeface="Times New Roman"/>
              </a:rPr>
              <a:t>, 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tiền</a:t>
            </a:r>
            <a:r>
              <a:rPr lang="en-US" dirty="0" smtClean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của</a:t>
            </a:r>
            <a:r>
              <a:rPr lang="en-US" dirty="0" smtClean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dồi</a:t>
            </a:r>
            <a:r>
              <a:rPr lang="en-US" dirty="0" smtClean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dào</a:t>
            </a:r>
            <a:endParaRPr lang="en-US" dirty="0">
              <a:solidFill>
                <a:srgbClr val="0033CC"/>
              </a:solidFill>
              <a:latin typeface="Times New Roman"/>
            </a:endParaRPr>
          </a:p>
          <a:p>
            <a:pPr>
              <a:buFontTx/>
              <a:buNone/>
            </a:pPr>
            <a:r>
              <a:rPr lang="en-US" dirty="0">
                <a:solidFill>
                  <a:srgbClr val="0033CC"/>
                </a:solidFill>
                <a:latin typeface="Times New Roman"/>
              </a:rPr>
              <a:t>-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</a:rPr>
              <a:t>phúc</a:t>
            </a:r>
            <a:r>
              <a:rPr lang="en-US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</a:rPr>
              <a:t>phận</a:t>
            </a:r>
            <a:r>
              <a:rPr lang="en-US" dirty="0">
                <a:solidFill>
                  <a:srgbClr val="0033CC"/>
                </a:solidFill>
                <a:latin typeface="Times New Roman"/>
              </a:rPr>
              <a:t>: 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phần</a:t>
            </a:r>
            <a:r>
              <a:rPr lang="en-US" dirty="0" smtClean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dirty="0">
                <a:solidFill>
                  <a:srgbClr val="0033CC"/>
                </a:solidFill>
                <a:latin typeface="Times New Roman"/>
              </a:rPr>
              <a:t>may 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mắn</a:t>
            </a:r>
            <a:r>
              <a:rPr lang="en-US" dirty="0" smtClean="0">
                <a:solidFill>
                  <a:srgbClr val="0033CC"/>
                </a:solidFill>
                <a:latin typeface="Times New Roman"/>
              </a:rPr>
              <a:t> </a:t>
            </a:r>
            <a:r>
              <a:rPr lang="vi-VN" dirty="0" smtClean="0">
                <a:solidFill>
                  <a:srgbClr val="0033CC"/>
                </a:solidFill>
                <a:latin typeface="Times New Roman"/>
              </a:rPr>
              <a:t>đư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ợc</a:t>
            </a:r>
            <a:r>
              <a:rPr lang="en-US" dirty="0" smtClean="0">
                <a:solidFill>
                  <a:srgbClr val="0033CC"/>
                </a:solidFill>
                <a:latin typeface="Times New Roman"/>
              </a:rPr>
              <a:t> h</a:t>
            </a:r>
            <a:r>
              <a:rPr lang="vi-VN" dirty="0" smtClean="0">
                <a:solidFill>
                  <a:srgbClr val="0033CC"/>
                </a:solidFill>
                <a:latin typeface="Times New Roman"/>
              </a:rPr>
              <a:t>ư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ởng</a:t>
            </a:r>
            <a:r>
              <a:rPr lang="en-US" dirty="0" smtClean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dirty="0">
                <a:solidFill>
                  <a:srgbClr val="0033CC"/>
                </a:solidFill>
                <a:latin typeface="Times New Roman"/>
              </a:rPr>
              <a:t>do 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số</a:t>
            </a:r>
            <a:r>
              <a:rPr lang="en-US" dirty="0" smtClean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phận</a:t>
            </a:r>
            <a:endParaRPr lang="en-US" dirty="0">
              <a:solidFill>
                <a:srgbClr val="0033CC"/>
              </a:solidFill>
              <a:latin typeface="Times New Roman"/>
            </a:endParaRPr>
          </a:p>
          <a:p>
            <a:pPr>
              <a:buFontTx/>
              <a:buNone/>
            </a:pPr>
            <a:r>
              <a:rPr lang="en-US" dirty="0">
                <a:solidFill>
                  <a:srgbClr val="0033CC"/>
                </a:solidFill>
                <a:latin typeface="Times New Roman"/>
              </a:rPr>
              <a:t>-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</a:rPr>
              <a:t>phúc</a:t>
            </a:r>
            <a:r>
              <a:rPr lang="en-US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</a:rPr>
              <a:t>thần</a:t>
            </a:r>
            <a:r>
              <a:rPr lang="en-US" dirty="0">
                <a:solidFill>
                  <a:srgbClr val="0033CC"/>
                </a:solidFill>
                <a:latin typeface="Times New Roman"/>
              </a:rPr>
              <a:t>: 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vị</a:t>
            </a:r>
            <a:r>
              <a:rPr lang="en-US" dirty="0" smtClean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thần</a:t>
            </a:r>
            <a:r>
              <a:rPr lang="en-US" dirty="0" smtClean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chuyên</a:t>
            </a:r>
            <a:r>
              <a:rPr lang="en-US" dirty="0" smtClean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làm</a:t>
            </a:r>
            <a:r>
              <a:rPr lang="en-US" dirty="0" smtClean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những</a:t>
            </a:r>
            <a:r>
              <a:rPr lang="en-US" dirty="0" smtClean="0">
                <a:solidFill>
                  <a:srgbClr val="0033CC"/>
                </a:solidFill>
                <a:latin typeface="Times New Roman"/>
              </a:rPr>
              <a:t> </a:t>
            </a:r>
            <a:r>
              <a:rPr lang="vi-VN" dirty="0" smtClean="0">
                <a:solidFill>
                  <a:srgbClr val="0033CC"/>
                </a:solidFill>
                <a:latin typeface="Times New Roman"/>
              </a:rPr>
              <a:t>đ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iều</a:t>
            </a:r>
            <a:r>
              <a:rPr lang="en-US" dirty="0" smtClean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tốt</a:t>
            </a:r>
            <a:endParaRPr lang="en-US" dirty="0">
              <a:solidFill>
                <a:srgbClr val="0033CC"/>
              </a:solidFill>
              <a:latin typeface="Times New Roman"/>
            </a:endParaRPr>
          </a:p>
          <a:p>
            <a:pPr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Times New Roman"/>
              </a:rPr>
              <a:t>-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</a:rPr>
              <a:t>phúc</a:t>
            </a:r>
            <a:r>
              <a:rPr lang="en-US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tinh</a:t>
            </a:r>
            <a:r>
              <a:rPr lang="en-US" dirty="0">
                <a:solidFill>
                  <a:srgbClr val="0033CC"/>
                </a:solidFill>
                <a:latin typeface="Times New Roman"/>
              </a:rPr>
              <a:t>: 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ng</a:t>
            </a:r>
            <a:r>
              <a:rPr lang="vi-VN" dirty="0" smtClean="0">
                <a:solidFill>
                  <a:srgbClr val="0033CC"/>
                </a:solidFill>
                <a:latin typeface="Times New Roman"/>
              </a:rPr>
              <a:t>ư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ời</a:t>
            </a:r>
            <a:r>
              <a:rPr lang="en-US" dirty="0" smtClean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cứu</a:t>
            </a:r>
            <a:r>
              <a:rPr lang="en-US" dirty="0" smtClean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mình</a:t>
            </a:r>
            <a:r>
              <a:rPr lang="en-US" dirty="0" smtClean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0033CC"/>
                </a:solidFill>
                <a:latin typeface="Times New Roman"/>
              </a:rPr>
              <a:t>trong</a:t>
            </a:r>
            <a:r>
              <a:rPr lang="en-US" dirty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lúc</a:t>
            </a:r>
            <a:r>
              <a:rPr lang="en-US" dirty="0" smtClean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hoạn</a:t>
            </a:r>
            <a:r>
              <a:rPr lang="en-US" dirty="0" smtClean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nạn</a:t>
            </a:r>
            <a:endParaRPr lang="en-US" dirty="0">
              <a:solidFill>
                <a:srgbClr val="0033CC"/>
              </a:solidFill>
              <a:latin typeface="Times New Roman"/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rgbClr val="0033CC"/>
                </a:solidFill>
                <a:latin typeface="Times New Roman"/>
              </a:rPr>
              <a:t>-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</a:rPr>
              <a:t>phúc</a:t>
            </a:r>
            <a:r>
              <a:rPr lang="en-US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</a:rPr>
              <a:t>bất</a:t>
            </a:r>
            <a:r>
              <a:rPr lang="en-US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</a:rPr>
              <a:t>trùng</a:t>
            </a:r>
            <a:r>
              <a:rPr lang="en-US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lai</a:t>
            </a:r>
            <a:r>
              <a:rPr lang="en-US" dirty="0">
                <a:solidFill>
                  <a:srgbClr val="0033CC"/>
                </a:solidFill>
                <a:latin typeface="Times New Roman"/>
              </a:rPr>
              <a:t>: </a:t>
            </a:r>
            <a:r>
              <a:rPr lang="vi-VN" dirty="0" smtClean="0">
                <a:solidFill>
                  <a:srgbClr val="0033CC"/>
                </a:solidFill>
                <a:latin typeface="Times New Roman"/>
              </a:rPr>
              <a:t>đ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iều</a:t>
            </a:r>
            <a:r>
              <a:rPr lang="en-US" dirty="0" smtClean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dirty="0">
                <a:solidFill>
                  <a:srgbClr val="0033CC"/>
                </a:solidFill>
                <a:latin typeface="Times New Roman"/>
              </a:rPr>
              <a:t>may 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mắn</a:t>
            </a:r>
            <a:r>
              <a:rPr lang="en-US" dirty="0" smtClean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không</a:t>
            </a:r>
            <a:r>
              <a:rPr lang="en-US" dirty="0" smtClean="0">
                <a:solidFill>
                  <a:srgbClr val="0033CC"/>
                </a:solidFill>
                <a:latin typeface="Times New Roman"/>
              </a:rPr>
              <a:t> </a:t>
            </a:r>
            <a:r>
              <a:rPr lang="vi-VN" dirty="0" smtClean="0">
                <a:solidFill>
                  <a:srgbClr val="0033CC"/>
                </a:solidFill>
                <a:latin typeface="Times New Roman"/>
              </a:rPr>
              <a:t>đ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ến</a:t>
            </a:r>
            <a:r>
              <a:rPr lang="en-US" dirty="0" smtClean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liền</a:t>
            </a:r>
            <a:r>
              <a:rPr lang="en-US" dirty="0" smtClean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0033CC"/>
                </a:solidFill>
                <a:latin typeface="Times New Roman"/>
              </a:rPr>
              <a:t>nhau</a:t>
            </a:r>
            <a:r>
              <a:rPr lang="en-US" dirty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mà</a:t>
            </a:r>
            <a:r>
              <a:rPr lang="en-US" dirty="0" smtClean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chỉ</a:t>
            </a:r>
            <a:r>
              <a:rPr lang="en-US" dirty="0" smtClean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gặp</a:t>
            </a:r>
            <a:r>
              <a:rPr lang="en-US" dirty="0" smtClean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một</a:t>
            </a:r>
            <a:r>
              <a:rPr lang="en-US" dirty="0" smtClean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phần</a:t>
            </a:r>
            <a:endParaRPr lang="en-US" dirty="0">
              <a:solidFill>
                <a:srgbClr val="0033CC"/>
              </a:solidFill>
              <a:latin typeface="Times New Roman"/>
            </a:endParaRPr>
          </a:p>
          <a:p>
            <a:pPr>
              <a:buFontTx/>
              <a:buNone/>
            </a:pPr>
            <a:r>
              <a:rPr lang="en-US" dirty="0">
                <a:solidFill>
                  <a:srgbClr val="0033CC"/>
                </a:solidFill>
                <a:latin typeface="Times New Roman"/>
              </a:rPr>
              <a:t>-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</a:rPr>
              <a:t>vô</a:t>
            </a:r>
            <a:r>
              <a:rPr lang="en-US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</a:rPr>
              <a:t>phúc</a:t>
            </a:r>
            <a:r>
              <a:rPr lang="en-US" dirty="0">
                <a:solidFill>
                  <a:srgbClr val="0033CC"/>
                </a:solidFill>
                <a:latin typeface="Times New Roman"/>
              </a:rPr>
              <a:t>: 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không</a:t>
            </a:r>
            <a:r>
              <a:rPr lang="en-US" dirty="0" smtClean="0">
                <a:solidFill>
                  <a:srgbClr val="0033CC"/>
                </a:solidFill>
                <a:latin typeface="Times New Roman"/>
              </a:rPr>
              <a:t> </a:t>
            </a:r>
            <a:r>
              <a:rPr lang="vi-VN" dirty="0" smtClean="0">
                <a:solidFill>
                  <a:srgbClr val="0033CC"/>
                </a:solidFill>
                <a:latin typeface="Times New Roman"/>
              </a:rPr>
              <a:t>đư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ợc</a:t>
            </a:r>
            <a:r>
              <a:rPr lang="en-US" dirty="0" smtClean="0">
                <a:solidFill>
                  <a:srgbClr val="0033CC"/>
                </a:solidFill>
                <a:latin typeface="Times New Roman"/>
              </a:rPr>
              <a:t> h</a:t>
            </a:r>
            <a:r>
              <a:rPr lang="vi-VN" dirty="0" smtClean="0">
                <a:solidFill>
                  <a:srgbClr val="0033CC"/>
                </a:solidFill>
                <a:latin typeface="Times New Roman"/>
              </a:rPr>
              <a:t>ư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ởng</a:t>
            </a:r>
            <a:r>
              <a:rPr lang="en-US" dirty="0" smtClean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dirty="0">
                <a:solidFill>
                  <a:srgbClr val="0033CC"/>
                </a:solidFill>
                <a:latin typeface="Times New Roman"/>
              </a:rPr>
              <a:t>may </a:t>
            </a:r>
            <a:r>
              <a:rPr lang="en-US" dirty="0" err="1" smtClean="0">
                <a:solidFill>
                  <a:srgbClr val="0033CC"/>
                </a:solidFill>
                <a:latin typeface="Times New Roman"/>
              </a:rPr>
              <a:t>mắn</a:t>
            </a:r>
            <a:endParaRPr lang="en-US" dirty="0">
              <a:solidFill>
                <a:srgbClr val="0033CC"/>
              </a:solidFill>
              <a:latin typeface="Times New Roman"/>
            </a:endParaRPr>
          </a:p>
          <a:p>
            <a:pPr>
              <a:buFontTx/>
              <a:buChar char="-"/>
            </a:pPr>
            <a:endParaRPr lang="en-US" dirty="0">
              <a:solidFill>
                <a:srgbClr val="0033CC"/>
              </a:solidFill>
              <a:latin typeface="Times New Roman"/>
            </a:endParaRPr>
          </a:p>
          <a:p>
            <a:pPr>
              <a:buFontTx/>
              <a:buChar char="-"/>
            </a:pPr>
            <a:endParaRPr lang="en-US" dirty="0">
              <a:latin typeface="Times New Roman"/>
            </a:endParaRPr>
          </a:p>
        </p:txBody>
      </p:sp>
      <p:pic>
        <p:nvPicPr>
          <p:cNvPr id="34820" name="Picture 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016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8136731" y="300832"/>
            <a:ext cx="1157287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08756" y="5933281"/>
            <a:ext cx="11382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8291513" y="5691188"/>
            <a:ext cx="7778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1244600"/>
            <a:ext cx="91440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>
                <a:solidFill>
                  <a:schemeClr val="accent2"/>
                </a:solidFill>
                <a:latin typeface="Times New Roman"/>
              </a:rPr>
              <a:t> </a:t>
            </a:r>
            <a:r>
              <a:rPr lang="en-US" sz="3200" b="1">
                <a:latin typeface="Times New Roman"/>
              </a:rPr>
              <a:t> </a:t>
            </a:r>
            <a:r>
              <a:rPr lang="en-US" sz="3200" b="1" u="sng" smtClean="0">
                <a:latin typeface="Times New Roman"/>
              </a:rPr>
              <a:t>Bài </a:t>
            </a:r>
            <a:r>
              <a:rPr lang="en-US" sz="3200" b="1" u="sng">
                <a:latin typeface="Times New Roman"/>
              </a:rPr>
              <a:t>4.</a:t>
            </a:r>
            <a:r>
              <a:rPr lang="en-US" sz="3200" b="1">
                <a:latin typeface="Times New Roman"/>
              </a:rPr>
              <a:t>  </a:t>
            </a:r>
            <a:r>
              <a:rPr lang="en-US" sz="3200" b="1" smtClean="0">
                <a:latin typeface="Times New Roman"/>
              </a:rPr>
              <a:t>Mỗi ng</a:t>
            </a:r>
            <a:r>
              <a:rPr lang="vi-VN" sz="3200" b="1" smtClean="0">
                <a:latin typeface="Times New Roman"/>
              </a:rPr>
              <a:t>ư</a:t>
            </a:r>
            <a:r>
              <a:rPr lang="en-US" sz="3200" b="1" smtClean="0">
                <a:latin typeface="Times New Roman"/>
              </a:rPr>
              <a:t>ời có thể có một cách hiểu khác </a:t>
            </a:r>
            <a:r>
              <a:rPr lang="en-US" sz="3200" b="1">
                <a:latin typeface="Times New Roman"/>
              </a:rPr>
              <a:t>nhau </a:t>
            </a:r>
            <a:r>
              <a:rPr lang="en-US" sz="3200" b="1" smtClean="0">
                <a:latin typeface="Times New Roman"/>
              </a:rPr>
              <a:t>về hạnh phúc</a:t>
            </a:r>
            <a:r>
              <a:rPr lang="en-US" sz="3200" b="1">
                <a:latin typeface="Times New Roman"/>
              </a:rPr>
              <a:t>. Theo em, trong </a:t>
            </a:r>
            <a:r>
              <a:rPr lang="en-US" sz="3200" b="1" smtClean="0">
                <a:latin typeface="Times New Roman"/>
              </a:rPr>
              <a:t>các yếu tố d</a:t>
            </a:r>
            <a:r>
              <a:rPr lang="vi-VN" sz="3200" b="1" smtClean="0">
                <a:latin typeface="Times New Roman"/>
              </a:rPr>
              <a:t>ư</a:t>
            </a:r>
            <a:r>
              <a:rPr lang="en-US" sz="3200" b="1" smtClean="0">
                <a:latin typeface="Times New Roman"/>
              </a:rPr>
              <a:t>ới </a:t>
            </a:r>
            <a:r>
              <a:rPr lang="vi-VN" sz="3200" b="1" smtClean="0">
                <a:latin typeface="Times New Roman"/>
              </a:rPr>
              <a:t>đ</a:t>
            </a:r>
            <a:r>
              <a:rPr lang="en-US" sz="3200" b="1" smtClean="0">
                <a:latin typeface="Times New Roman"/>
              </a:rPr>
              <a:t>ây</a:t>
            </a:r>
            <a:r>
              <a:rPr lang="en-US" sz="3200" b="1">
                <a:latin typeface="Times New Roman"/>
              </a:rPr>
              <a:t>, </a:t>
            </a:r>
            <a:r>
              <a:rPr lang="en-US" sz="3200" b="1" i="1" smtClean="0">
                <a:solidFill>
                  <a:srgbClr val="FF0000"/>
                </a:solidFill>
                <a:latin typeface="Times New Roman"/>
              </a:rPr>
              <a:t>yếu tố nào là </a:t>
            </a:r>
            <a:r>
              <a:rPr lang="en-US" sz="3200" b="1" i="1" u="sng">
                <a:solidFill>
                  <a:srgbClr val="FF0000"/>
                </a:solidFill>
                <a:latin typeface="Times New Roman"/>
              </a:rPr>
              <a:t>quan </a:t>
            </a:r>
            <a:r>
              <a:rPr lang="en-US" sz="3200" b="1" i="1" u="sng" smtClean="0">
                <a:solidFill>
                  <a:srgbClr val="FF0000"/>
                </a:solidFill>
                <a:latin typeface="Times New Roman"/>
              </a:rPr>
              <a:t>trọng nhất</a:t>
            </a:r>
            <a:r>
              <a:rPr lang="en-US" sz="3200" b="1" i="1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vi-VN" sz="3200" b="1" i="1" smtClean="0">
                <a:solidFill>
                  <a:srgbClr val="FF0000"/>
                </a:solidFill>
                <a:latin typeface="Times New Roman"/>
              </a:rPr>
              <a:t>đ</a:t>
            </a:r>
            <a:r>
              <a:rPr lang="en-US" sz="3200" b="1" i="1" smtClean="0">
                <a:solidFill>
                  <a:srgbClr val="FF0000"/>
                </a:solidFill>
                <a:latin typeface="Times New Roman"/>
              </a:rPr>
              <a:t>ể tạo nên một </a:t>
            </a:r>
            <a:r>
              <a:rPr lang="en-US" sz="3200" b="1" i="1">
                <a:solidFill>
                  <a:srgbClr val="FF0000"/>
                </a:solidFill>
                <a:latin typeface="Times New Roman"/>
              </a:rPr>
              <a:t>gia </a:t>
            </a:r>
            <a:r>
              <a:rPr lang="vi-VN" sz="3200" b="1" i="1" smtClean="0">
                <a:solidFill>
                  <a:srgbClr val="FF0000"/>
                </a:solidFill>
                <a:latin typeface="Times New Roman"/>
              </a:rPr>
              <a:t>đ</a:t>
            </a:r>
            <a:r>
              <a:rPr lang="en-US" sz="3200" b="1" i="1" smtClean="0">
                <a:solidFill>
                  <a:srgbClr val="FF0000"/>
                </a:solidFill>
                <a:latin typeface="Times New Roman"/>
              </a:rPr>
              <a:t>ình hạnh phúc</a:t>
            </a:r>
            <a:r>
              <a:rPr lang="en-US" sz="3200" b="1" i="1">
                <a:solidFill>
                  <a:srgbClr val="FF0000"/>
                </a:solidFill>
                <a:latin typeface="Times New Roman"/>
              </a:rPr>
              <a:t>?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685800" y="3459163"/>
            <a:ext cx="320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4000">
                <a:solidFill>
                  <a:srgbClr val="0000FF"/>
                </a:solidFill>
                <a:latin typeface="Times New Roman"/>
              </a:rPr>
              <a:t>a) </a:t>
            </a:r>
            <a:r>
              <a:rPr lang="en-US" sz="4000" smtClean="0">
                <a:solidFill>
                  <a:srgbClr val="0000FF"/>
                </a:solidFill>
                <a:latin typeface="Times New Roman"/>
              </a:rPr>
              <a:t>Giàu có</a:t>
            </a:r>
            <a:endParaRPr lang="en-US" sz="4000">
              <a:solidFill>
                <a:srgbClr val="0000FF"/>
              </a:solidFill>
              <a:latin typeface="Times New Roman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685800" y="4251325"/>
            <a:ext cx="563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4000">
                <a:solidFill>
                  <a:srgbClr val="0000FF"/>
                </a:solidFill>
                <a:latin typeface="Times New Roman"/>
              </a:rPr>
              <a:t>b) Con </a:t>
            </a:r>
            <a:r>
              <a:rPr lang="en-US" sz="4000" smtClean="0">
                <a:solidFill>
                  <a:srgbClr val="0000FF"/>
                </a:solidFill>
                <a:latin typeface="Times New Roman"/>
              </a:rPr>
              <a:t>cái học giỏi</a:t>
            </a:r>
            <a:endParaRPr lang="en-US" sz="4000">
              <a:solidFill>
                <a:srgbClr val="0000FF"/>
              </a:solidFill>
              <a:latin typeface="Times New Roman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685800" y="4970463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4000">
                <a:solidFill>
                  <a:srgbClr val="0000FF"/>
                </a:solidFill>
                <a:latin typeface="Times New Roman"/>
              </a:rPr>
              <a:t>c) </a:t>
            </a:r>
            <a:r>
              <a:rPr lang="en-US" sz="4000" smtClean="0">
                <a:solidFill>
                  <a:srgbClr val="0000FF"/>
                </a:solidFill>
                <a:latin typeface="Times New Roman"/>
              </a:rPr>
              <a:t>Mọi ng</a:t>
            </a:r>
            <a:r>
              <a:rPr lang="vi-VN" sz="4000" smtClean="0">
                <a:solidFill>
                  <a:srgbClr val="0000FF"/>
                </a:solidFill>
                <a:latin typeface="Times New Roman"/>
              </a:rPr>
              <a:t>ư</a:t>
            </a:r>
            <a:r>
              <a:rPr lang="en-US" sz="4000" smtClean="0">
                <a:solidFill>
                  <a:srgbClr val="0000FF"/>
                </a:solidFill>
                <a:latin typeface="Times New Roman"/>
              </a:rPr>
              <a:t>ời sống hoà thuận</a:t>
            </a:r>
            <a:endParaRPr lang="en-US" sz="4000">
              <a:solidFill>
                <a:srgbClr val="0000FF"/>
              </a:solidFill>
              <a:latin typeface="Times New Roman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654050" y="5691188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4000">
                <a:solidFill>
                  <a:srgbClr val="0000FF"/>
                </a:solidFill>
                <a:latin typeface="Times New Roman"/>
              </a:rPr>
              <a:t>d) </a:t>
            </a:r>
            <a:r>
              <a:rPr lang="en-US" sz="4000" smtClean="0">
                <a:solidFill>
                  <a:srgbClr val="0000FF"/>
                </a:solidFill>
                <a:latin typeface="Times New Roman"/>
              </a:rPr>
              <a:t>Bố mẹ có chức vụ </a:t>
            </a:r>
            <a:r>
              <a:rPr lang="en-US" sz="4000">
                <a:solidFill>
                  <a:srgbClr val="0000FF"/>
                </a:solidFill>
                <a:latin typeface="Times New Roman"/>
              </a:rPr>
              <a:t>cao </a:t>
            </a:r>
          </a:p>
        </p:txBody>
      </p:sp>
      <p:pic>
        <p:nvPicPr>
          <p:cNvPr id="14343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73175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885113" y="44450"/>
            <a:ext cx="1223962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34925" y="5373688"/>
            <a:ext cx="1274763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 flipV="1">
            <a:off x="7956550" y="5516563"/>
            <a:ext cx="11525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0-Point Star 1"/>
          <p:cNvSpPr/>
          <p:nvPr/>
        </p:nvSpPr>
        <p:spPr>
          <a:xfrm>
            <a:off x="5421313" y="3068638"/>
            <a:ext cx="2665412" cy="2016125"/>
          </a:xfrm>
          <a:prstGeom prst="star10">
            <a:avLst/>
          </a:prstGeom>
          <a:solidFill>
            <a:srgbClr val="A3FB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0000FF"/>
                </a:solidFill>
              </a:rPr>
              <a:t>Nhóm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92163" y="417513"/>
            <a:ext cx="82438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400" b="1">
                <a:solidFill>
                  <a:srgbClr val="0000FF"/>
                </a:solidFill>
              </a:rPr>
              <a:t>Gia đình như thế nào là hạnh phúc?</a:t>
            </a:r>
          </a:p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/>
      <p:bldP spid="32772" grpId="0"/>
      <p:bldP spid="32773" grpId="0"/>
      <p:bldP spid="32773" grpId="1"/>
      <p:bldP spid="32774" grpId="0"/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5589588"/>
            <a:ext cx="95250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b="1" i="1" smtClean="0">
                <a:solidFill>
                  <a:srgbClr val="FF3399"/>
                </a:solidFill>
                <a:latin typeface="Times New Roman"/>
              </a:rPr>
              <a:t>Mọi ng</a:t>
            </a:r>
            <a:r>
              <a:rPr lang="vi-VN" sz="3200" b="1" i="1" smtClean="0">
                <a:solidFill>
                  <a:srgbClr val="FF3399"/>
                </a:solidFill>
                <a:latin typeface="Times New Roman"/>
              </a:rPr>
              <a:t>ư</a:t>
            </a:r>
            <a:r>
              <a:rPr lang="en-US" sz="3200" b="1" i="1" smtClean="0">
                <a:solidFill>
                  <a:srgbClr val="FF3399"/>
                </a:solidFill>
                <a:latin typeface="Times New Roman"/>
              </a:rPr>
              <a:t>ời sống hoà thuận</a:t>
            </a:r>
            <a:r>
              <a:rPr lang="en-US" sz="3200" b="1" i="1" smtClean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smtClean="0">
                <a:solidFill>
                  <a:srgbClr val="0000CC"/>
                </a:solidFill>
                <a:latin typeface="Times New Roman"/>
              </a:rPr>
              <a:t>sẽ tạo nên</a:t>
            </a:r>
            <a:endParaRPr lang="en-US" sz="3200" b="1">
              <a:solidFill>
                <a:srgbClr val="0000CC"/>
              </a:solidFill>
              <a:latin typeface="Times New Roman"/>
            </a:endParaRPr>
          </a:p>
          <a:p>
            <a:pPr algn="ctr">
              <a:spcBef>
                <a:spcPct val="20000"/>
              </a:spcBef>
            </a:pPr>
            <a:r>
              <a:rPr lang="en-US" sz="3200" b="1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smtClean="0">
                <a:solidFill>
                  <a:srgbClr val="0000CC"/>
                </a:solidFill>
                <a:latin typeface="Times New Roman"/>
              </a:rPr>
              <a:t>một </a:t>
            </a:r>
            <a:r>
              <a:rPr lang="en-US" sz="3200" b="1">
                <a:solidFill>
                  <a:srgbClr val="0000CC"/>
                </a:solidFill>
                <a:latin typeface="Times New Roman"/>
              </a:rPr>
              <a:t>gia </a:t>
            </a:r>
            <a:r>
              <a:rPr lang="vi-VN" sz="3200" b="1" smtClean="0">
                <a:solidFill>
                  <a:srgbClr val="0000CC"/>
                </a:solidFill>
                <a:latin typeface="Times New Roman"/>
              </a:rPr>
              <a:t>đ</a:t>
            </a:r>
            <a:r>
              <a:rPr lang="en-US" sz="3200" b="1" smtClean="0">
                <a:solidFill>
                  <a:srgbClr val="0000CC"/>
                </a:solidFill>
                <a:latin typeface="Times New Roman"/>
              </a:rPr>
              <a:t>ình hạnh phúc</a:t>
            </a:r>
            <a:r>
              <a:rPr lang="en-US" sz="3200" b="1">
                <a:solidFill>
                  <a:srgbClr val="0000CC"/>
                </a:solidFill>
                <a:latin typeface="Times New Roman"/>
              </a:rPr>
              <a:t>.</a:t>
            </a:r>
          </a:p>
        </p:txBody>
      </p:sp>
      <p:pic>
        <p:nvPicPr>
          <p:cNvPr id="15363" name="Picture 4" descr="C:\Users\PCPV\Desktop\10-bi-quyet-cua-gia-dinh-hanh-phuc-khoe-manh-hinh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57175"/>
            <a:ext cx="8218488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2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166769" y="3969"/>
            <a:ext cx="19812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0" y="5026025"/>
            <a:ext cx="20002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2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172996">
            <a:off x="-3968" y="4880768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loud Callout 5"/>
          <p:cNvSpPr/>
          <p:nvPr/>
        </p:nvSpPr>
        <p:spPr>
          <a:xfrm>
            <a:off x="611188" y="549275"/>
            <a:ext cx="7993062" cy="5256213"/>
          </a:xfrm>
          <a:prstGeom prst="cloudCallout">
            <a:avLst>
              <a:gd name="adj1" fmla="val -38228"/>
              <a:gd name="adj2" fmla="val 67028"/>
            </a:avLst>
          </a:prstGeom>
          <a:solidFill>
            <a:srgbClr val="A3FB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err="1">
                <a:solidFill>
                  <a:srgbClr val="0000FF"/>
                </a:solidFill>
              </a:rPr>
              <a:t>Em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cần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làm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gì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để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gia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đình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mình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được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hạnh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phúc</a:t>
            </a:r>
            <a:r>
              <a:rPr lang="en-US" sz="4400" b="1" dirty="0">
                <a:solidFill>
                  <a:srgbClr val="0000FF"/>
                </a:solidFill>
              </a:rPr>
              <a:t>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359150" y="709613"/>
            <a:ext cx="35671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chemeClr val="tx2"/>
                </a:solidFill>
              </a:rPr>
              <a:t>Luyện từ và câu</a:t>
            </a:r>
            <a:r>
              <a:rPr lang="en-US" sz="2800" b="1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8678" name="WordArt 6"/>
          <p:cNvSpPr>
            <a:spLocks noChangeArrowheads="1" noChangeShapeType="1" noTextEdit="1"/>
          </p:cNvSpPr>
          <p:nvPr/>
        </p:nvSpPr>
        <p:spPr bwMode="auto">
          <a:xfrm>
            <a:off x="1460500" y="1152525"/>
            <a:ext cx="5995988" cy="909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88"/>
              </a:avLst>
            </a:prstTxWarp>
          </a:bodyPr>
          <a:lstStyle/>
          <a:p>
            <a:pPr algn="ctr"/>
            <a:r>
              <a:rPr lang="en-US" sz="2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96001"/>
                      </a:srgbClr>
                    </a:gs>
                    <a:gs pos="12000">
                      <a:srgbClr val="E81766">
                        <a:alpha val="96481"/>
                      </a:srgbClr>
                    </a:gs>
                    <a:gs pos="27000">
                      <a:srgbClr val="EE3F17">
                        <a:alpha val="97080"/>
                      </a:srgbClr>
                    </a:gs>
                    <a:gs pos="48000">
                      <a:srgbClr val="FFFF00">
                        <a:alpha val="97920"/>
                      </a:srgbClr>
                    </a:gs>
                    <a:gs pos="64999">
                      <a:srgbClr val="1A8D48">
                        <a:alpha val="98600"/>
                      </a:srgbClr>
                    </a:gs>
                    <a:gs pos="78999">
                      <a:srgbClr val="0819FB">
                        <a:alpha val="9916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Mở</a:t>
            </a:r>
            <a:r>
              <a:rPr lang="en-US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96001"/>
                      </a:srgbClr>
                    </a:gs>
                    <a:gs pos="12000">
                      <a:srgbClr val="E81766">
                        <a:alpha val="96481"/>
                      </a:srgbClr>
                    </a:gs>
                    <a:gs pos="27000">
                      <a:srgbClr val="EE3F17">
                        <a:alpha val="97080"/>
                      </a:srgbClr>
                    </a:gs>
                    <a:gs pos="48000">
                      <a:srgbClr val="FFFF00">
                        <a:alpha val="97920"/>
                      </a:srgbClr>
                    </a:gs>
                    <a:gs pos="64999">
                      <a:srgbClr val="1A8D48">
                        <a:alpha val="98600"/>
                      </a:srgbClr>
                    </a:gs>
                    <a:gs pos="78999">
                      <a:srgbClr val="0819FB">
                        <a:alpha val="9916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96001"/>
                      </a:srgbClr>
                    </a:gs>
                    <a:gs pos="12000">
                      <a:srgbClr val="E81766">
                        <a:alpha val="96481"/>
                      </a:srgbClr>
                    </a:gs>
                    <a:gs pos="27000">
                      <a:srgbClr val="EE3F17">
                        <a:alpha val="97080"/>
                      </a:srgbClr>
                    </a:gs>
                    <a:gs pos="48000">
                      <a:srgbClr val="FFFF00">
                        <a:alpha val="97920"/>
                      </a:srgbClr>
                    </a:gs>
                    <a:gs pos="64999">
                      <a:srgbClr val="1A8D48">
                        <a:alpha val="98600"/>
                      </a:srgbClr>
                    </a:gs>
                    <a:gs pos="78999">
                      <a:srgbClr val="0819FB">
                        <a:alpha val="9916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rộng</a:t>
            </a:r>
            <a:r>
              <a:rPr lang="en-US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96001"/>
                      </a:srgbClr>
                    </a:gs>
                    <a:gs pos="12000">
                      <a:srgbClr val="E81766">
                        <a:alpha val="96481"/>
                      </a:srgbClr>
                    </a:gs>
                    <a:gs pos="27000">
                      <a:srgbClr val="EE3F17">
                        <a:alpha val="97080"/>
                      </a:srgbClr>
                    </a:gs>
                    <a:gs pos="48000">
                      <a:srgbClr val="FFFF00">
                        <a:alpha val="97920"/>
                      </a:srgbClr>
                    </a:gs>
                    <a:gs pos="64999">
                      <a:srgbClr val="1A8D48">
                        <a:alpha val="98600"/>
                      </a:srgbClr>
                    </a:gs>
                    <a:gs pos="78999">
                      <a:srgbClr val="0819FB">
                        <a:alpha val="9916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96001"/>
                      </a:srgbClr>
                    </a:gs>
                    <a:gs pos="12000">
                      <a:srgbClr val="E81766">
                        <a:alpha val="96481"/>
                      </a:srgbClr>
                    </a:gs>
                    <a:gs pos="27000">
                      <a:srgbClr val="EE3F17">
                        <a:alpha val="97080"/>
                      </a:srgbClr>
                    </a:gs>
                    <a:gs pos="48000">
                      <a:srgbClr val="FFFF00">
                        <a:alpha val="97920"/>
                      </a:srgbClr>
                    </a:gs>
                    <a:gs pos="64999">
                      <a:srgbClr val="1A8D48">
                        <a:alpha val="98600"/>
                      </a:srgbClr>
                    </a:gs>
                    <a:gs pos="78999">
                      <a:srgbClr val="0819FB">
                        <a:alpha val="9916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vốn</a:t>
            </a:r>
            <a:r>
              <a:rPr lang="en-US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96001"/>
                      </a:srgbClr>
                    </a:gs>
                    <a:gs pos="12000">
                      <a:srgbClr val="E81766">
                        <a:alpha val="96481"/>
                      </a:srgbClr>
                    </a:gs>
                    <a:gs pos="27000">
                      <a:srgbClr val="EE3F17">
                        <a:alpha val="97080"/>
                      </a:srgbClr>
                    </a:gs>
                    <a:gs pos="48000">
                      <a:srgbClr val="FFFF00">
                        <a:alpha val="97920"/>
                      </a:srgbClr>
                    </a:gs>
                    <a:gs pos="64999">
                      <a:srgbClr val="1A8D48">
                        <a:alpha val="98600"/>
                      </a:srgbClr>
                    </a:gs>
                    <a:gs pos="78999">
                      <a:srgbClr val="0819FB">
                        <a:alpha val="9916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96001"/>
                      </a:srgbClr>
                    </a:gs>
                    <a:gs pos="12000">
                      <a:srgbClr val="E81766">
                        <a:alpha val="96481"/>
                      </a:srgbClr>
                    </a:gs>
                    <a:gs pos="27000">
                      <a:srgbClr val="EE3F17">
                        <a:alpha val="97080"/>
                      </a:srgbClr>
                    </a:gs>
                    <a:gs pos="48000">
                      <a:srgbClr val="FFFF00">
                        <a:alpha val="97920"/>
                      </a:srgbClr>
                    </a:gs>
                    <a:gs pos="64999">
                      <a:srgbClr val="1A8D48">
                        <a:alpha val="98600"/>
                      </a:srgbClr>
                    </a:gs>
                    <a:gs pos="78999">
                      <a:srgbClr val="0819FB">
                        <a:alpha val="9916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từ</a:t>
            </a:r>
            <a:r>
              <a:rPr lang="en-US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96001"/>
                      </a:srgbClr>
                    </a:gs>
                    <a:gs pos="12000">
                      <a:srgbClr val="E81766">
                        <a:alpha val="96481"/>
                      </a:srgbClr>
                    </a:gs>
                    <a:gs pos="27000">
                      <a:srgbClr val="EE3F17">
                        <a:alpha val="97080"/>
                      </a:srgbClr>
                    </a:gs>
                    <a:gs pos="48000">
                      <a:srgbClr val="FFFF00">
                        <a:alpha val="97920"/>
                      </a:srgbClr>
                    </a:gs>
                    <a:gs pos="64999">
                      <a:srgbClr val="1A8D48">
                        <a:alpha val="98600"/>
                      </a:srgbClr>
                    </a:gs>
                    <a:gs pos="78999">
                      <a:srgbClr val="0819FB">
                        <a:alpha val="9916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: </a:t>
            </a:r>
            <a:r>
              <a:rPr lang="en-US" sz="2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96001"/>
                      </a:srgbClr>
                    </a:gs>
                    <a:gs pos="12000">
                      <a:srgbClr val="E81766">
                        <a:alpha val="96481"/>
                      </a:srgbClr>
                    </a:gs>
                    <a:gs pos="27000">
                      <a:srgbClr val="EE3F17">
                        <a:alpha val="97080"/>
                      </a:srgbClr>
                    </a:gs>
                    <a:gs pos="48000">
                      <a:srgbClr val="FFFF00">
                        <a:alpha val="97920"/>
                      </a:srgbClr>
                    </a:gs>
                    <a:gs pos="64999">
                      <a:srgbClr val="1A8D48">
                        <a:alpha val="98600"/>
                      </a:srgbClr>
                    </a:gs>
                    <a:gs pos="78999">
                      <a:srgbClr val="0819FB">
                        <a:alpha val="9916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Hạnh</a:t>
            </a:r>
            <a:r>
              <a:rPr lang="en-US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96001"/>
                      </a:srgbClr>
                    </a:gs>
                    <a:gs pos="12000">
                      <a:srgbClr val="E81766">
                        <a:alpha val="96481"/>
                      </a:srgbClr>
                    </a:gs>
                    <a:gs pos="27000">
                      <a:srgbClr val="EE3F17">
                        <a:alpha val="97080"/>
                      </a:srgbClr>
                    </a:gs>
                    <a:gs pos="48000">
                      <a:srgbClr val="FFFF00">
                        <a:alpha val="97920"/>
                      </a:srgbClr>
                    </a:gs>
                    <a:gs pos="64999">
                      <a:srgbClr val="1A8D48">
                        <a:alpha val="98600"/>
                      </a:srgbClr>
                    </a:gs>
                    <a:gs pos="78999">
                      <a:srgbClr val="0819FB">
                        <a:alpha val="9916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96001"/>
                      </a:srgbClr>
                    </a:gs>
                    <a:gs pos="12000">
                      <a:srgbClr val="E81766">
                        <a:alpha val="96481"/>
                      </a:srgbClr>
                    </a:gs>
                    <a:gs pos="27000">
                      <a:srgbClr val="EE3F17">
                        <a:alpha val="97080"/>
                      </a:srgbClr>
                    </a:gs>
                    <a:gs pos="48000">
                      <a:srgbClr val="FFFF00">
                        <a:alpha val="97920"/>
                      </a:srgbClr>
                    </a:gs>
                    <a:gs pos="64999">
                      <a:srgbClr val="1A8D48">
                        <a:alpha val="98600"/>
                      </a:srgbClr>
                    </a:gs>
                    <a:gs pos="78999">
                      <a:srgbClr val="0819FB">
                        <a:alpha val="9916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phúc</a:t>
            </a:r>
            <a:endParaRPr lang="en-US" sz="28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>
                      <a:alpha val="96001"/>
                    </a:srgbClr>
                  </a:gs>
                  <a:gs pos="12000">
                    <a:srgbClr val="E81766">
                      <a:alpha val="96481"/>
                    </a:srgbClr>
                  </a:gs>
                  <a:gs pos="27000">
                    <a:srgbClr val="EE3F17">
                      <a:alpha val="97080"/>
                    </a:srgbClr>
                  </a:gs>
                  <a:gs pos="48000">
                    <a:srgbClr val="FFFF00">
                      <a:alpha val="97920"/>
                    </a:srgbClr>
                  </a:gs>
                  <a:gs pos="64999">
                    <a:srgbClr val="1A8D48">
                      <a:alpha val="98600"/>
                    </a:srgbClr>
                  </a:gs>
                  <a:gs pos="78999">
                    <a:srgbClr val="0819FB">
                      <a:alpha val="99160"/>
                    </a:srgbClr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8679" name="Picture 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572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6669" y="5688806"/>
            <a:ext cx="11572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909719" y="73819"/>
            <a:ext cx="11572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912100" y="5691188"/>
            <a:ext cx="11572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568325" y="2143116"/>
            <a:ext cx="8575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</a:rPr>
              <a:t>- </a:t>
            </a:r>
            <a:r>
              <a:rPr lang="en-US" sz="2400" b="1" dirty="0" err="1" smtClean="0">
                <a:solidFill>
                  <a:srgbClr val="FF3300"/>
                </a:solidFill>
              </a:rPr>
              <a:t>Tìm</a:t>
            </a:r>
            <a:r>
              <a:rPr lang="en-US" sz="2400" b="1" dirty="0" smtClean="0">
                <a:solidFill>
                  <a:srgbClr val="FF3300"/>
                </a:solidFill>
              </a:rPr>
              <a:t> </a:t>
            </a:r>
            <a:r>
              <a:rPr lang="en-US" sz="2400" b="1" dirty="0" err="1">
                <a:solidFill>
                  <a:srgbClr val="FF3300"/>
                </a:solidFill>
              </a:rPr>
              <a:t>những</a:t>
            </a:r>
            <a:r>
              <a:rPr lang="en-US" sz="2400" b="1" dirty="0">
                <a:solidFill>
                  <a:srgbClr val="FF3300"/>
                </a:solidFill>
              </a:rPr>
              <a:t> </a:t>
            </a:r>
            <a:r>
              <a:rPr lang="en-US" sz="2400" b="1" dirty="0" err="1">
                <a:solidFill>
                  <a:srgbClr val="FF3300"/>
                </a:solidFill>
              </a:rPr>
              <a:t>câu</a:t>
            </a:r>
            <a:r>
              <a:rPr lang="en-US" sz="2400" b="1" dirty="0">
                <a:solidFill>
                  <a:srgbClr val="FF3300"/>
                </a:solidFill>
              </a:rPr>
              <a:t> ca </a:t>
            </a:r>
            <a:r>
              <a:rPr lang="en-US" sz="2400" b="1" dirty="0" err="1">
                <a:solidFill>
                  <a:srgbClr val="FF3300"/>
                </a:solidFill>
              </a:rPr>
              <a:t>dao</a:t>
            </a:r>
            <a:r>
              <a:rPr lang="en-US" sz="2400" b="1" dirty="0">
                <a:solidFill>
                  <a:srgbClr val="FF3300"/>
                </a:solidFill>
              </a:rPr>
              <a:t>, </a:t>
            </a:r>
            <a:r>
              <a:rPr lang="en-US" sz="2400" b="1" dirty="0" err="1">
                <a:solidFill>
                  <a:srgbClr val="FF3300"/>
                </a:solidFill>
              </a:rPr>
              <a:t>tục</a:t>
            </a:r>
            <a:r>
              <a:rPr lang="en-US" sz="2400" b="1" dirty="0">
                <a:solidFill>
                  <a:srgbClr val="FF3300"/>
                </a:solidFill>
              </a:rPr>
              <a:t> </a:t>
            </a:r>
            <a:r>
              <a:rPr lang="en-US" sz="2400" b="1" dirty="0" err="1">
                <a:solidFill>
                  <a:srgbClr val="FF3300"/>
                </a:solidFill>
              </a:rPr>
              <a:t>ngữ</a:t>
            </a:r>
            <a:r>
              <a:rPr lang="en-US" sz="2400" b="1" dirty="0">
                <a:solidFill>
                  <a:srgbClr val="FF3300"/>
                </a:solidFill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</a:rPr>
              <a:t>nói</a:t>
            </a:r>
            <a:r>
              <a:rPr lang="en-US" sz="2400" b="1" dirty="0" smtClean="0">
                <a:solidFill>
                  <a:srgbClr val="FF3300"/>
                </a:solidFill>
              </a:rPr>
              <a:t> </a:t>
            </a:r>
            <a:r>
              <a:rPr lang="en-US" sz="2400" b="1" dirty="0" err="1">
                <a:solidFill>
                  <a:srgbClr val="FF3300"/>
                </a:solidFill>
              </a:rPr>
              <a:t>về</a:t>
            </a:r>
            <a:r>
              <a:rPr lang="en-US" sz="2400" b="1" dirty="0">
                <a:solidFill>
                  <a:srgbClr val="FF3300"/>
                </a:solidFill>
              </a:rPr>
              <a:t> </a:t>
            </a:r>
            <a:r>
              <a:rPr lang="en-US" sz="2400" b="1" dirty="0" err="1">
                <a:solidFill>
                  <a:srgbClr val="FF3300"/>
                </a:solidFill>
              </a:rPr>
              <a:t>hạnh</a:t>
            </a:r>
            <a:r>
              <a:rPr lang="en-US" sz="2400" b="1" dirty="0">
                <a:solidFill>
                  <a:srgbClr val="FF3300"/>
                </a:solidFill>
              </a:rPr>
              <a:t> </a:t>
            </a:r>
            <a:r>
              <a:rPr lang="en-US" sz="2400" b="1" dirty="0" err="1">
                <a:solidFill>
                  <a:srgbClr val="FF3300"/>
                </a:solidFill>
              </a:rPr>
              <a:t>phúc</a:t>
            </a:r>
            <a:r>
              <a:rPr lang="en-US" sz="2400" b="1" dirty="0">
                <a:solidFill>
                  <a:srgbClr val="FF3300"/>
                </a:solidFill>
              </a:rPr>
              <a:t> </a:t>
            </a:r>
            <a:r>
              <a:rPr lang="en-US" sz="2400" b="1" dirty="0" err="1">
                <a:solidFill>
                  <a:srgbClr val="FF3300"/>
                </a:solidFill>
              </a:rPr>
              <a:t>gia</a:t>
            </a:r>
            <a:r>
              <a:rPr lang="en-US" sz="2400" b="1" dirty="0">
                <a:solidFill>
                  <a:srgbClr val="FF3300"/>
                </a:solidFill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</a:rPr>
              <a:t>đình</a:t>
            </a:r>
            <a:r>
              <a:rPr lang="en-US" sz="2000" b="1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571472" y="3071810"/>
            <a:ext cx="721042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/>
              </a:rPr>
              <a:t>Tục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</a:rPr>
              <a:t>ngữ</a:t>
            </a:r>
            <a:r>
              <a:rPr lang="en-US" sz="2400" b="1" dirty="0" smtClean="0">
                <a:solidFill>
                  <a:srgbClr val="FF9900"/>
                </a:solidFill>
                <a:latin typeface="Times New Roman"/>
              </a:rPr>
              <a:t>:</a:t>
            </a:r>
            <a:endParaRPr lang="en-US" sz="2400" b="1" dirty="0">
              <a:solidFill>
                <a:srgbClr val="FF9900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en-US" sz="2400" b="1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/>
              </a:rPr>
              <a:t>Hạnh</a:t>
            </a:r>
            <a:r>
              <a:rPr lang="en-US" sz="2400" b="1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/>
              </a:rPr>
              <a:t>phúc</a:t>
            </a:r>
            <a:r>
              <a:rPr lang="en-US" sz="2400" b="1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/>
              </a:rPr>
              <a:t>dễ</a:t>
            </a:r>
            <a:r>
              <a:rPr lang="en-US" sz="2400" b="1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/>
              </a:rPr>
              <a:t>tìm</a:t>
            </a:r>
            <a:r>
              <a:rPr lang="en-US" sz="2400" b="1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/>
              </a:rPr>
              <a:t>nh</a:t>
            </a:r>
            <a:r>
              <a:rPr lang="vi-VN" sz="2400" b="1" dirty="0" smtClean="0">
                <a:solidFill>
                  <a:srgbClr val="0000FF"/>
                </a:solidFill>
                <a:latin typeface="Times New Roman"/>
              </a:rPr>
              <a:t>ư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/>
              </a:rPr>
              <a:t>ng</a:t>
            </a:r>
            <a:r>
              <a:rPr lang="en-US" sz="2400" b="1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/>
              </a:rPr>
              <a:t>khó</a:t>
            </a:r>
            <a:r>
              <a:rPr lang="en-US" sz="2400" b="1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/>
              </a:rPr>
              <a:t>giữ</a:t>
            </a:r>
            <a:endParaRPr lang="en-US" sz="2400" b="1" dirty="0">
              <a:solidFill>
                <a:srgbClr val="0000FF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en-US" sz="2400" b="1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/>
              </a:rPr>
              <a:t>Đạo</a:t>
            </a:r>
            <a:r>
              <a:rPr lang="en-US" sz="2400" b="1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/>
              </a:rPr>
              <a:t>vợ</a:t>
            </a:r>
            <a:r>
              <a:rPr lang="en-US" sz="2400" b="1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/>
              </a:rPr>
              <a:t>nghĩa</a:t>
            </a:r>
            <a:r>
              <a:rPr lang="en-US" sz="2400" b="1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/>
              </a:rPr>
              <a:t>chồng</a:t>
            </a:r>
            <a:r>
              <a:rPr lang="en-US" sz="2400" b="1" dirty="0" smtClean="0">
                <a:solidFill>
                  <a:srgbClr val="0000FF"/>
                </a:solidFill>
                <a:latin typeface="Times New Roman"/>
              </a:rPr>
              <a:t> </a:t>
            </a:r>
            <a:endParaRPr lang="en-US" sz="2400" b="1" dirty="0">
              <a:solidFill>
                <a:srgbClr val="0000FF"/>
              </a:solidFill>
              <a:latin typeface="Times New Roman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Ca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</a:rPr>
              <a:t>dao</a:t>
            </a:r>
            <a:r>
              <a:rPr lang="en-US" sz="2400" b="1" dirty="0">
                <a:solidFill>
                  <a:srgbClr val="FF9900"/>
                </a:solidFill>
                <a:latin typeface="Times New Roman"/>
              </a:rPr>
              <a:t>:</a:t>
            </a:r>
          </a:p>
          <a:p>
            <a:pPr>
              <a:buFontTx/>
              <a:buChar char="-"/>
            </a:pPr>
            <a:r>
              <a:rPr lang="en-US" sz="2400" b="1" dirty="0" err="1" smtClean="0">
                <a:solidFill>
                  <a:srgbClr val="0000FF"/>
                </a:solidFill>
                <a:latin typeface="Times New Roman"/>
              </a:rPr>
              <a:t>Thuận</a:t>
            </a:r>
            <a:r>
              <a:rPr lang="en-US" sz="2400" b="1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/>
              </a:rPr>
              <a:t>vợ</a:t>
            </a:r>
            <a:r>
              <a:rPr lang="en-US" sz="2400" b="1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/>
              </a:rPr>
              <a:t>thuận</a:t>
            </a:r>
            <a:r>
              <a:rPr lang="en-US" sz="2400" b="1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/>
              </a:rPr>
              <a:t>chồng</a:t>
            </a:r>
            <a:r>
              <a:rPr lang="en-US" sz="2400" b="1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/>
              </a:rPr>
              <a:t>tát</a:t>
            </a:r>
            <a:r>
              <a:rPr lang="en-US" sz="2400" b="1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/>
              </a:rPr>
              <a:t>cạn</a:t>
            </a:r>
            <a:r>
              <a:rPr lang="en-US" sz="2400" b="1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/>
              </a:rPr>
              <a:t>biển</a:t>
            </a:r>
            <a:r>
              <a:rPr lang="en-US" sz="2400" b="1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vi-VN" sz="2400" b="1" dirty="0" smtClean="0">
                <a:solidFill>
                  <a:srgbClr val="0000FF"/>
                </a:solidFill>
                <a:latin typeface="Times New Roman"/>
              </a:rPr>
              <a:t>đ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/>
              </a:rPr>
              <a:t>ông</a:t>
            </a:r>
            <a:endParaRPr lang="en-US" sz="2400" b="1" dirty="0">
              <a:solidFill>
                <a:srgbClr val="0000FF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en-US" sz="2400" b="1" dirty="0">
                <a:solidFill>
                  <a:srgbClr val="0000FF"/>
                </a:solidFill>
                <a:latin typeface="Times New Roman"/>
              </a:rPr>
              <a:t>       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/>
              </a:rPr>
              <a:t>Râu</a:t>
            </a:r>
            <a:r>
              <a:rPr lang="en-US" sz="2400" b="1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/>
              </a:rPr>
              <a:t>tôm</a:t>
            </a:r>
            <a:r>
              <a:rPr lang="en-US" sz="2400" b="1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/>
              </a:rPr>
              <a:t>nấu</a:t>
            </a:r>
            <a:r>
              <a:rPr lang="en-US" sz="2400" b="1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/>
              </a:rPr>
              <a:t>với</a:t>
            </a:r>
            <a:r>
              <a:rPr lang="en-US" sz="2400" b="1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/>
              </a:rPr>
              <a:t>ruột</a:t>
            </a:r>
            <a:r>
              <a:rPr lang="en-US" sz="2400" b="1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/>
              </a:rPr>
              <a:t>bầu</a:t>
            </a:r>
            <a:endParaRPr lang="en-US" sz="2400" b="1" dirty="0">
              <a:solidFill>
                <a:srgbClr val="0000FF"/>
              </a:solidFill>
              <a:latin typeface="Times New Roman"/>
            </a:endParaRPr>
          </a:p>
          <a:p>
            <a:r>
              <a:rPr lang="en-US" sz="2400" b="1" dirty="0" err="1" smtClean="0">
                <a:solidFill>
                  <a:srgbClr val="0000FF"/>
                </a:solidFill>
                <a:latin typeface="Times New Roman"/>
              </a:rPr>
              <a:t>Chồng</a:t>
            </a:r>
            <a:r>
              <a:rPr lang="en-US" sz="2400" b="1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/>
              </a:rPr>
              <a:t>chan</a:t>
            </a:r>
            <a:r>
              <a:rPr lang="en-US" sz="2400" b="1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/>
              </a:rPr>
              <a:t>vợ</a:t>
            </a:r>
            <a:r>
              <a:rPr lang="en-US" sz="2400" b="1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/>
              </a:rPr>
              <a:t>húp</a:t>
            </a:r>
            <a:r>
              <a:rPr lang="en-US" sz="2400" b="1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/>
              </a:rPr>
              <a:t>gật</a:t>
            </a:r>
            <a:r>
              <a:rPr lang="en-US" sz="2400" b="1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vi-VN" sz="2400" b="1" dirty="0" smtClean="0">
                <a:solidFill>
                  <a:srgbClr val="0000FF"/>
                </a:solidFill>
                <a:latin typeface="Times New Roman"/>
              </a:rPr>
              <a:t>đ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/>
              </a:rPr>
              <a:t>ầu</a:t>
            </a:r>
            <a:r>
              <a:rPr lang="en-US" sz="2400" b="1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/>
              </a:rPr>
              <a:t>khen</a:t>
            </a:r>
            <a:r>
              <a:rPr lang="en-US" sz="2400" b="1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/>
              </a:rPr>
              <a:t>ngon</a:t>
            </a:r>
            <a:endParaRPr lang="en-US" sz="2400" b="1" dirty="0">
              <a:solidFill>
                <a:srgbClr val="0000FF"/>
              </a:solidFill>
              <a:latin typeface="Times New Roman"/>
            </a:endParaRPr>
          </a:p>
          <a:p>
            <a:r>
              <a:rPr lang="en-US" sz="2400" b="1" dirty="0">
                <a:solidFill>
                  <a:srgbClr val="0000FF"/>
                </a:solidFill>
                <a:latin typeface="Times New Roman"/>
              </a:rPr>
              <a:t>......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3" grpId="0"/>
      <p:bldP spid="286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1384300" y="3125788"/>
            <a:ext cx="6300788" cy="2959100"/>
          </a:xfrm>
          <a:prstGeom prst="horizontalScroll">
            <a:avLst>
              <a:gd name="adj" fmla="val 12500"/>
            </a:avLst>
          </a:prstGeom>
          <a:solidFill>
            <a:srgbClr val="99FF99"/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 err="1"/>
              <a:t>Dặn</a:t>
            </a:r>
            <a:r>
              <a:rPr lang="en-US" sz="2800" b="1" dirty="0"/>
              <a:t> </a:t>
            </a:r>
            <a:r>
              <a:rPr lang="en-US" sz="2800" b="1" dirty="0" err="1"/>
              <a:t>dò</a:t>
            </a:r>
            <a:r>
              <a:rPr lang="en-US" sz="2800" b="1" dirty="0"/>
              <a:t>: </a:t>
            </a:r>
          </a:p>
          <a:p>
            <a:pPr algn="ctr"/>
            <a:r>
              <a:rPr lang="en-US" sz="2800" b="1" dirty="0" err="1"/>
              <a:t>Về</a:t>
            </a:r>
            <a:r>
              <a:rPr lang="en-US" sz="2800" b="1" dirty="0"/>
              <a:t> </a:t>
            </a:r>
            <a:r>
              <a:rPr lang="en-US" sz="2800" b="1" dirty="0" err="1"/>
              <a:t>nhà</a:t>
            </a:r>
            <a:r>
              <a:rPr lang="en-US" sz="2800" b="1" dirty="0"/>
              <a:t> </a:t>
            </a:r>
            <a:r>
              <a:rPr lang="en-US" sz="2800" b="1" dirty="0" err="1"/>
              <a:t>tập</a:t>
            </a:r>
            <a:r>
              <a:rPr lang="en-US" sz="2800" b="1" dirty="0"/>
              <a:t> </a:t>
            </a:r>
            <a:r>
              <a:rPr lang="en-US" sz="2800" b="1" dirty="0" err="1"/>
              <a:t>đặt</a:t>
            </a:r>
            <a:r>
              <a:rPr lang="en-US" sz="2800" b="1" dirty="0"/>
              <a:t>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với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từ</a:t>
            </a:r>
            <a:r>
              <a:rPr lang="en-US" sz="2800" b="1" dirty="0"/>
              <a:t> </a:t>
            </a:r>
            <a:r>
              <a:rPr lang="en-US" sz="2800" b="1" dirty="0" err="1"/>
              <a:t>vừa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endParaRPr lang="en-US" sz="2800" b="1" dirty="0"/>
          </a:p>
          <a:p>
            <a:pPr algn="ctr"/>
            <a:r>
              <a:rPr lang="en-US" sz="2800" b="1" dirty="0" err="1" smtClean="0"/>
              <a:t>Làm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bài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vừa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vào</a:t>
            </a:r>
            <a:r>
              <a:rPr lang="en-US" sz="2800" b="1" dirty="0" smtClean="0"/>
              <a:t> VBT</a:t>
            </a:r>
          </a:p>
          <a:p>
            <a:pPr algn="ctr"/>
            <a:r>
              <a:rPr lang="en-US" sz="2800" b="1" dirty="0" err="1" smtClean="0"/>
              <a:t>Chuẩn</a:t>
            </a:r>
            <a:r>
              <a:rPr lang="en-US" sz="2800" b="1" dirty="0" smtClean="0"/>
              <a:t> </a:t>
            </a:r>
            <a:r>
              <a:rPr lang="en-US" sz="2800" b="1" dirty="0" err="1"/>
              <a:t>bị</a:t>
            </a:r>
            <a:r>
              <a:rPr lang="en-US" sz="2800" b="1" dirty="0"/>
              <a:t> </a:t>
            </a:r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sau</a:t>
            </a:r>
            <a:r>
              <a:rPr lang="en-US" sz="2800" b="1" dirty="0"/>
              <a:t>: </a:t>
            </a:r>
            <a:r>
              <a:rPr lang="en-US" sz="2800" b="1" dirty="0" err="1"/>
              <a:t>Tổng</a:t>
            </a:r>
            <a:r>
              <a:rPr lang="en-US" sz="2800" b="1" dirty="0"/>
              <a:t> </a:t>
            </a:r>
            <a:r>
              <a:rPr lang="en-US" sz="2800" b="1" dirty="0" err="1"/>
              <a:t>kết</a:t>
            </a:r>
            <a:r>
              <a:rPr lang="en-US" sz="2800" b="1" dirty="0"/>
              <a:t> </a:t>
            </a:r>
            <a:r>
              <a:rPr lang="en-US" sz="2800" b="1" dirty="0" err="1"/>
              <a:t>vốn</a:t>
            </a:r>
            <a:r>
              <a:rPr lang="en-US" sz="2800" b="1" dirty="0"/>
              <a:t> </a:t>
            </a:r>
            <a:r>
              <a:rPr lang="en-US" sz="2800" b="1" dirty="0" err="1"/>
              <a:t>từ</a:t>
            </a:r>
            <a:endParaRPr lang="en-US" sz="2800" b="1" dirty="0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3586163" y="709613"/>
            <a:ext cx="35671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chemeClr val="tx2"/>
                </a:solidFill>
              </a:rPr>
              <a:t>Luyện từ và câu</a:t>
            </a:r>
            <a:r>
              <a:rPr lang="en-US" sz="2800" b="1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1536700" y="1227138"/>
            <a:ext cx="6450013" cy="987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36"/>
              </a:avLst>
            </a:prstTxWarp>
          </a:bodyPr>
          <a:lstStyle/>
          <a:p>
            <a:pPr algn="ctr"/>
            <a:r>
              <a:rPr lang="en-US" sz="2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96001"/>
                      </a:srgbClr>
                    </a:gs>
                    <a:gs pos="12000">
                      <a:srgbClr val="E81766">
                        <a:alpha val="96481"/>
                      </a:srgbClr>
                    </a:gs>
                    <a:gs pos="27000">
                      <a:srgbClr val="EE3F17">
                        <a:alpha val="97080"/>
                      </a:srgbClr>
                    </a:gs>
                    <a:gs pos="48000">
                      <a:srgbClr val="FFFF00">
                        <a:alpha val="97920"/>
                      </a:srgbClr>
                    </a:gs>
                    <a:gs pos="64999">
                      <a:srgbClr val="1A8D48">
                        <a:alpha val="98600"/>
                      </a:srgbClr>
                    </a:gs>
                    <a:gs pos="78999">
                      <a:srgbClr val="0819FB">
                        <a:alpha val="9916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Mở rộng vốn từ : Hạnh phúc</a:t>
            </a:r>
          </a:p>
        </p:txBody>
      </p:sp>
      <p:pic>
        <p:nvPicPr>
          <p:cNvPr id="14348" name="Picture 12" descr="HoaGo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</p:spPr>
      </p:pic>
      <p:pic>
        <p:nvPicPr>
          <p:cNvPr id="14349" name="Picture 13" descr="HoaGo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025079">
            <a:off x="0" y="5486400"/>
            <a:ext cx="1371600" cy="1371600"/>
          </a:xfrm>
          <a:prstGeom prst="rect">
            <a:avLst/>
          </a:prstGeom>
          <a:noFill/>
        </p:spPr>
      </p:pic>
      <p:pic>
        <p:nvPicPr>
          <p:cNvPr id="14350" name="Picture 14" descr="HoaGo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</p:spPr>
      </p:pic>
      <p:pic>
        <p:nvPicPr>
          <p:cNvPr id="14351" name="Picture 15" descr="HoaGo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5791200"/>
            <a:ext cx="1371600" cy="1066800"/>
          </a:xfrm>
          <a:prstGeom prst="rect">
            <a:avLst/>
          </a:prstGeom>
          <a:noFill/>
        </p:spPr>
      </p:pic>
      <p:pic>
        <p:nvPicPr>
          <p:cNvPr id="14352" name="Picture 16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3175" y="5705475"/>
            <a:ext cx="990600" cy="108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429684" cy="928694"/>
          </a:xfrm>
        </p:spPr>
        <p:txBody>
          <a:bodyPr/>
          <a:lstStyle/>
          <a:p>
            <a:pPr algn="l"/>
            <a:r>
              <a:rPr lang="en-US" dirty="0" smtClean="0"/>
              <a:t>	 </a:t>
            </a:r>
            <a:r>
              <a:rPr lang="en-US" u="sng" dirty="0" err="1" smtClean="0">
                <a:solidFill>
                  <a:srgbClr val="0000FF"/>
                </a:solidFill>
              </a:rPr>
              <a:t>Đáp</a:t>
            </a:r>
            <a:r>
              <a:rPr lang="en-US" u="sng" dirty="0" smtClean="0">
                <a:solidFill>
                  <a:srgbClr val="0000FF"/>
                </a:solidFill>
              </a:rPr>
              <a:t> </a:t>
            </a:r>
            <a:r>
              <a:rPr lang="en-US" u="sng" dirty="0" err="1" smtClean="0">
                <a:solidFill>
                  <a:srgbClr val="0000FF"/>
                </a:solidFill>
              </a:rPr>
              <a:t>án</a:t>
            </a:r>
            <a:r>
              <a:rPr lang="en-US" u="sng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85720" y="1285860"/>
            <a:ext cx="8429684" cy="336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-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Động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từ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: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trả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lời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nhìn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vịn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thấy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lăn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trào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đón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bỏ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-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Tính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từ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: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lớn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-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Quan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hệ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từ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: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với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dscf1912qm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83" y="116632"/>
            <a:ext cx="9144000" cy="735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Beaches – xemanh.n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PCPV\AppData\Local\Temp\Rar$DIa0.518\hanh-phu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82804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331913" y="6165850"/>
            <a:ext cx="66960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Em có nhận xét gì về bức hình trên?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1274763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812088" y="44450"/>
            <a:ext cx="1296987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34925" y="5572125"/>
            <a:ext cx="1274763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 flipV="1">
            <a:off x="7885113" y="5661025"/>
            <a:ext cx="12239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1238250" y="1284288"/>
            <a:ext cx="6429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u="sng">
                <a:solidFill>
                  <a:srgbClr val="009900"/>
                </a:solidFill>
              </a:rPr>
              <a:t>Luyện từ và câu:</a:t>
            </a:r>
          </a:p>
        </p:txBody>
      </p:sp>
      <p:sp>
        <p:nvSpPr>
          <p:cNvPr id="5127" name="TextBox 10"/>
          <p:cNvSpPr txBox="1">
            <a:spLocks noChangeArrowheads="1"/>
          </p:cNvSpPr>
          <p:nvPr/>
        </p:nvSpPr>
        <p:spPr bwMode="auto">
          <a:xfrm>
            <a:off x="900113" y="2217738"/>
            <a:ext cx="74168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err="1">
                <a:solidFill>
                  <a:srgbClr val="009900"/>
                </a:solidFill>
              </a:rPr>
              <a:t>Mở</a:t>
            </a:r>
            <a:r>
              <a:rPr lang="en-US" sz="4000" b="1" dirty="0">
                <a:solidFill>
                  <a:srgbClr val="009900"/>
                </a:solidFill>
              </a:rPr>
              <a:t> </a:t>
            </a:r>
            <a:r>
              <a:rPr lang="en-US" sz="4000" b="1" dirty="0" err="1">
                <a:solidFill>
                  <a:srgbClr val="009900"/>
                </a:solidFill>
              </a:rPr>
              <a:t>rộng</a:t>
            </a:r>
            <a:r>
              <a:rPr lang="en-US" sz="4000" b="1" dirty="0">
                <a:solidFill>
                  <a:srgbClr val="009900"/>
                </a:solidFill>
              </a:rPr>
              <a:t> </a:t>
            </a:r>
            <a:r>
              <a:rPr lang="en-US" sz="4000" b="1" dirty="0" err="1">
                <a:solidFill>
                  <a:srgbClr val="009900"/>
                </a:solidFill>
              </a:rPr>
              <a:t>vốn</a:t>
            </a:r>
            <a:r>
              <a:rPr lang="en-US" sz="4000" b="1" dirty="0">
                <a:solidFill>
                  <a:srgbClr val="009900"/>
                </a:solidFill>
              </a:rPr>
              <a:t> </a:t>
            </a:r>
            <a:r>
              <a:rPr lang="en-US" sz="4000" b="1" dirty="0" err="1">
                <a:solidFill>
                  <a:srgbClr val="009900"/>
                </a:solidFill>
              </a:rPr>
              <a:t>từ</a:t>
            </a:r>
            <a:r>
              <a:rPr lang="en-US" sz="4000" b="1" dirty="0">
                <a:solidFill>
                  <a:srgbClr val="009900"/>
                </a:solidFill>
              </a:rPr>
              <a:t> : </a:t>
            </a:r>
            <a:r>
              <a:rPr lang="en-US" sz="4000" b="1" i="1" dirty="0" err="1">
                <a:solidFill>
                  <a:srgbClr val="FF0000"/>
                </a:solidFill>
              </a:rPr>
              <a:t>Hạnh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phúc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2988" y="3068638"/>
            <a:ext cx="7416800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err="1"/>
              <a:t>Chúng</a:t>
            </a:r>
            <a:r>
              <a:rPr lang="en-US" sz="2800" dirty="0"/>
              <a:t> ta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hiểu</a:t>
            </a:r>
            <a:r>
              <a:rPr lang="en-US" sz="2800" dirty="0"/>
              <a:t> :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2800" dirty="0" err="1"/>
              <a:t>Hạnh</a:t>
            </a:r>
            <a:r>
              <a:rPr lang="en-US" sz="2800" dirty="0"/>
              <a:t> </a:t>
            </a:r>
            <a:r>
              <a:rPr lang="en-US" sz="2800" dirty="0" err="1"/>
              <a:t>phúc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?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nghĩa</a:t>
            </a:r>
            <a:r>
              <a:rPr lang="en-US" sz="2800" dirty="0"/>
              <a:t>, </a:t>
            </a:r>
            <a:r>
              <a:rPr lang="en-US" sz="2800" dirty="0" err="1"/>
              <a:t>trái</a:t>
            </a:r>
            <a:r>
              <a:rPr lang="en-US" sz="2800" dirty="0"/>
              <a:t> </a:t>
            </a:r>
            <a:r>
              <a:rPr lang="en-US" sz="2800" dirty="0" err="1"/>
              <a:t>nghĩa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hạnh</a:t>
            </a:r>
            <a:r>
              <a:rPr lang="en-US" sz="2800" dirty="0"/>
              <a:t> </a:t>
            </a:r>
            <a:r>
              <a:rPr lang="en-US" sz="2800" dirty="0" err="1"/>
              <a:t>phúc</a:t>
            </a:r>
            <a:r>
              <a:rPr lang="en-US" sz="2800" dirty="0"/>
              <a:t>.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đình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thế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hạnh</a:t>
            </a:r>
            <a:r>
              <a:rPr lang="en-US" sz="2800" dirty="0"/>
              <a:t> </a:t>
            </a:r>
            <a:r>
              <a:rPr lang="en-US" sz="2800" dirty="0" err="1"/>
              <a:t>phúc</a:t>
            </a:r>
            <a:r>
              <a:rPr lang="en-US" sz="2800" dirty="0"/>
              <a:t>?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đình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hạnh</a:t>
            </a:r>
            <a:r>
              <a:rPr lang="en-US" sz="2800" dirty="0"/>
              <a:t> </a:t>
            </a:r>
            <a:r>
              <a:rPr lang="en-US" sz="2800" dirty="0" err="1"/>
              <a:t>phúc</a:t>
            </a:r>
            <a:r>
              <a:rPr lang="en-US" sz="2800" dirty="0"/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85750" y="1468438"/>
            <a:ext cx="8458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600" b="1" u="sng" smtClean="0">
                <a:solidFill>
                  <a:srgbClr val="0033CC"/>
                </a:solidFill>
                <a:latin typeface="Times New Roman"/>
              </a:rPr>
              <a:t>Bài </a:t>
            </a:r>
            <a:r>
              <a:rPr lang="en-US" sz="3600" b="1" u="sng" dirty="0">
                <a:solidFill>
                  <a:srgbClr val="0033CC"/>
                </a:solidFill>
                <a:latin typeface="Times New Roman"/>
              </a:rPr>
              <a:t>1</a:t>
            </a:r>
            <a:r>
              <a:rPr lang="en-US" sz="3600" b="1" u="sng">
                <a:solidFill>
                  <a:srgbClr val="0033CC"/>
                </a:solidFill>
                <a:latin typeface="Times New Roman"/>
              </a:rPr>
              <a:t>.</a:t>
            </a:r>
            <a:r>
              <a:rPr lang="en-US" sz="3600" b="1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sz="3600" b="1" smtClean="0">
                <a:solidFill>
                  <a:srgbClr val="0033CC"/>
                </a:solidFill>
                <a:latin typeface="Times New Roman"/>
              </a:rPr>
              <a:t>Chọn ý thích hợp nhất </a:t>
            </a:r>
            <a:r>
              <a:rPr lang="vi-VN" sz="3600" b="1" smtClean="0">
                <a:solidFill>
                  <a:srgbClr val="0033CC"/>
                </a:solidFill>
                <a:latin typeface="Times New Roman"/>
              </a:rPr>
              <a:t>đ</a:t>
            </a:r>
            <a:r>
              <a:rPr lang="en-US" sz="3600" b="1" smtClean="0">
                <a:solidFill>
                  <a:srgbClr val="0033CC"/>
                </a:solidFill>
                <a:latin typeface="Times New Roman"/>
              </a:rPr>
              <a:t>ể giải nghĩa từ </a:t>
            </a:r>
            <a:r>
              <a:rPr lang="en-US" sz="3600" b="1" i="1" smtClean="0">
                <a:solidFill>
                  <a:srgbClr val="FF3300"/>
                </a:solidFill>
                <a:latin typeface="Times New Roman"/>
              </a:rPr>
              <a:t>hạnh phúc </a:t>
            </a:r>
            <a:r>
              <a:rPr lang="en-US" sz="3600" b="1" dirty="0">
                <a:solidFill>
                  <a:srgbClr val="0033CC"/>
                </a:solidFill>
                <a:latin typeface="Times New Roman"/>
              </a:rPr>
              <a:t>: 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7200" y="2959100"/>
            <a:ext cx="838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>
                <a:solidFill>
                  <a:srgbClr val="0000CC"/>
                </a:solidFill>
                <a:latin typeface="Times New Roman"/>
              </a:rPr>
              <a:t>a. </a:t>
            </a:r>
            <a:r>
              <a:rPr lang="en-US" sz="3200" b="1" smtClean="0">
                <a:solidFill>
                  <a:srgbClr val="0000CC"/>
                </a:solidFill>
                <a:latin typeface="Times New Roman"/>
              </a:rPr>
              <a:t>Cảm giác dễ chịu vì </a:t>
            </a:r>
            <a:r>
              <a:rPr lang="vi-VN" sz="3200" b="1" smtClean="0">
                <a:solidFill>
                  <a:srgbClr val="0000CC"/>
                </a:solidFill>
                <a:latin typeface="Times New Roman"/>
              </a:rPr>
              <a:t>đư</a:t>
            </a:r>
            <a:r>
              <a:rPr lang="en-US" sz="3200" b="1" smtClean="0">
                <a:solidFill>
                  <a:srgbClr val="0000CC"/>
                </a:solidFill>
                <a:latin typeface="Times New Roman"/>
              </a:rPr>
              <a:t>ợc </a:t>
            </a:r>
            <a:r>
              <a:rPr lang="vi-VN" sz="3200" b="1" smtClean="0">
                <a:solidFill>
                  <a:srgbClr val="0000CC"/>
                </a:solidFill>
                <a:latin typeface="Times New Roman"/>
              </a:rPr>
              <a:t>ă</a:t>
            </a:r>
            <a:r>
              <a:rPr lang="en-US" sz="3200" b="1" smtClean="0">
                <a:solidFill>
                  <a:srgbClr val="0000CC"/>
                </a:solidFill>
                <a:latin typeface="Times New Roman"/>
              </a:rPr>
              <a:t>n </a:t>
            </a:r>
            <a:r>
              <a:rPr lang="en-US" sz="3200" b="1">
                <a:solidFill>
                  <a:srgbClr val="0000CC"/>
                </a:solidFill>
                <a:latin typeface="Times New Roman"/>
              </a:rPr>
              <a:t>ngon, </a:t>
            </a:r>
            <a:r>
              <a:rPr lang="en-US" sz="3200" b="1" smtClean="0">
                <a:solidFill>
                  <a:srgbClr val="0000CC"/>
                </a:solidFill>
                <a:latin typeface="Times New Roman"/>
              </a:rPr>
              <a:t>ngủ yên</a:t>
            </a:r>
            <a:r>
              <a:rPr lang="en-US" sz="3200" b="1">
                <a:solidFill>
                  <a:srgbClr val="0000CC"/>
                </a:solidFill>
                <a:latin typeface="Times New Roman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sz="2600" b="1">
                <a:solidFill>
                  <a:schemeClr val="bg1"/>
                </a:solidFill>
                <a:latin typeface="Times New Roman"/>
              </a:rPr>
              <a:t>  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42913" y="5411788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>
                <a:solidFill>
                  <a:srgbClr val="0000CC"/>
                </a:solidFill>
                <a:latin typeface="Times New Roman"/>
              </a:rPr>
              <a:t>c. </a:t>
            </a:r>
            <a:r>
              <a:rPr lang="en-US" sz="3200" b="1" smtClean="0">
                <a:solidFill>
                  <a:srgbClr val="0000CC"/>
                </a:solidFill>
                <a:latin typeface="Times New Roman"/>
              </a:rPr>
              <a:t>Hồ hởi</a:t>
            </a:r>
            <a:r>
              <a:rPr lang="en-US" sz="3200" b="1">
                <a:solidFill>
                  <a:srgbClr val="0000CC"/>
                </a:solidFill>
                <a:latin typeface="Times New Roman"/>
              </a:rPr>
              <a:t>, </a:t>
            </a:r>
            <a:r>
              <a:rPr lang="en-US" sz="3200" b="1" smtClean="0">
                <a:solidFill>
                  <a:srgbClr val="0000CC"/>
                </a:solidFill>
                <a:latin typeface="Times New Roman"/>
              </a:rPr>
              <a:t>háo hức sẵn sàng làm mọi việc</a:t>
            </a:r>
            <a:r>
              <a:rPr lang="en-US" sz="3200" b="1">
                <a:solidFill>
                  <a:srgbClr val="0000CC"/>
                </a:solidFill>
                <a:latin typeface="Times New Roman"/>
              </a:rPr>
              <a:t>.</a:t>
            </a:r>
          </a:p>
        </p:txBody>
      </p:sp>
      <p:sp>
        <p:nvSpPr>
          <p:cNvPr id="5126" name="Rectangle 9"/>
          <p:cNvSpPr>
            <a:spLocks noChangeArrowheads="1"/>
          </p:cNvSpPr>
          <p:nvPr/>
        </p:nvSpPr>
        <p:spPr bwMode="auto">
          <a:xfrm>
            <a:off x="428625" y="4010025"/>
            <a:ext cx="83820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>
                <a:solidFill>
                  <a:srgbClr val="3333CC"/>
                </a:solidFill>
                <a:latin typeface="Times New Roman"/>
              </a:rPr>
              <a:t>b. </a:t>
            </a:r>
            <a:r>
              <a:rPr lang="en-US" sz="3200" b="1" smtClean="0">
                <a:solidFill>
                  <a:srgbClr val="3333CC"/>
                </a:solidFill>
                <a:latin typeface="Times New Roman"/>
              </a:rPr>
              <a:t>Trạng thái </a:t>
            </a:r>
            <a:r>
              <a:rPr lang="en-US" sz="3200" b="1">
                <a:solidFill>
                  <a:srgbClr val="3333CC"/>
                </a:solidFill>
                <a:latin typeface="Times New Roman"/>
              </a:rPr>
              <a:t>sung </a:t>
            </a:r>
            <a:r>
              <a:rPr lang="en-US" sz="3200" b="1" smtClean="0">
                <a:solidFill>
                  <a:srgbClr val="3333CC"/>
                </a:solidFill>
                <a:latin typeface="Times New Roman"/>
              </a:rPr>
              <a:t>s</a:t>
            </a:r>
            <a:r>
              <a:rPr lang="vi-VN" sz="3200" b="1" smtClean="0">
                <a:solidFill>
                  <a:srgbClr val="3333CC"/>
                </a:solidFill>
                <a:latin typeface="Times New Roman"/>
              </a:rPr>
              <a:t>ư</a:t>
            </a:r>
            <a:r>
              <a:rPr lang="en-US" sz="3200" b="1" smtClean="0">
                <a:solidFill>
                  <a:srgbClr val="3333CC"/>
                </a:solidFill>
                <a:latin typeface="Times New Roman"/>
              </a:rPr>
              <a:t>ớng vì cảm thấy hoàn </a:t>
            </a:r>
            <a:endParaRPr lang="en-US" sz="3200" b="1">
              <a:solidFill>
                <a:srgbClr val="3333CC"/>
              </a:solidFill>
              <a:latin typeface="Times New Roman"/>
            </a:endParaRPr>
          </a:p>
          <a:p>
            <a:pPr>
              <a:spcBef>
                <a:spcPct val="20000"/>
              </a:spcBef>
            </a:pPr>
            <a:r>
              <a:rPr lang="en-US" sz="3200" b="1">
                <a:solidFill>
                  <a:srgbClr val="3333CC"/>
                </a:solidFill>
                <a:latin typeface="Times New Roman"/>
              </a:rPr>
              <a:t>    </a:t>
            </a:r>
            <a:r>
              <a:rPr lang="en-US" sz="3200" b="1" smtClean="0">
                <a:solidFill>
                  <a:srgbClr val="3333CC"/>
                </a:solidFill>
                <a:latin typeface="Times New Roman"/>
              </a:rPr>
              <a:t>toàn </a:t>
            </a:r>
            <a:r>
              <a:rPr lang="vi-VN" sz="3200" b="1" smtClean="0">
                <a:solidFill>
                  <a:srgbClr val="3333CC"/>
                </a:solidFill>
                <a:latin typeface="Times New Roman"/>
              </a:rPr>
              <a:t>đ</a:t>
            </a:r>
            <a:r>
              <a:rPr lang="en-US" sz="3200" b="1" smtClean="0">
                <a:solidFill>
                  <a:srgbClr val="3333CC"/>
                </a:solidFill>
                <a:latin typeface="Times New Roman"/>
              </a:rPr>
              <a:t>ạt  </a:t>
            </a:r>
            <a:r>
              <a:rPr lang="vi-VN" sz="3200" b="1" smtClean="0">
                <a:solidFill>
                  <a:srgbClr val="3333CC"/>
                </a:solidFill>
                <a:latin typeface="Times New Roman"/>
              </a:rPr>
              <a:t>đư</a:t>
            </a:r>
            <a:r>
              <a:rPr lang="en-US" sz="3200" b="1" smtClean="0">
                <a:solidFill>
                  <a:srgbClr val="3333CC"/>
                </a:solidFill>
                <a:latin typeface="Times New Roman"/>
              </a:rPr>
              <a:t>ợc ý nguyện</a:t>
            </a:r>
            <a:r>
              <a:rPr lang="en-US" sz="3200" b="1">
                <a:solidFill>
                  <a:srgbClr val="3333CC"/>
                </a:solidFill>
                <a:latin typeface="Times New Roman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sz="2700" b="1">
                <a:solidFill>
                  <a:srgbClr val="FF0000"/>
                </a:solidFill>
                <a:latin typeface="Times New Roman"/>
              </a:rPr>
              <a:t>  </a:t>
            </a:r>
          </a:p>
        </p:txBody>
      </p:sp>
      <p:pic>
        <p:nvPicPr>
          <p:cNvPr id="6150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1274763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812088" y="44450"/>
            <a:ext cx="1296987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34925" y="5572125"/>
            <a:ext cx="1274763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 flipV="1">
            <a:off x="7885113" y="5661025"/>
            <a:ext cx="12239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73288" y="549275"/>
            <a:ext cx="513556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</a:rPr>
              <a:t>Hạnh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phúc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là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gì</a:t>
            </a:r>
            <a:r>
              <a:rPr lang="en-US" sz="4400" b="1" dirty="0">
                <a:solidFill>
                  <a:srgbClr val="0000FF"/>
                </a:solidFill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5123" grpId="0"/>
      <p:bldP spid="5125" grpId="0"/>
      <p:bldP spid="5126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71550" y="5876925"/>
            <a:ext cx="78851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3333CC"/>
                </a:solidFill>
                <a:latin typeface="Times New Roman"/>
              </a:rPr>
              <a:t>a. </a:t>
            </a:r>
            <a:r>
              <a:rPr lang="en-US" sz="2800" b="1" smtClean="0">
                <a:solidFill>
                  <a:srgbClr val="3333CC"/>
                </a:solidFill>
                <a:latin typeface="Times New Roman"/>
              </a:rPr>
              <a:t>Cảm giác dễ chịu vì </a:t>
            </a:r>
            <a:r>
              <a:rPr lang="vi-VN" sz="2800" b="1" smtClean="0">
                <a:solidFill>
                  <a:srgbClr val="3333CC"/>
                </a:solidFill>
                <a:latin typeface="Times New Roman"/>
              </a:rPr>
              <a:t>đư</a:t>
            </a:r>
            <a:r>
              <a:rPr lang="en-US" sz="2800" b="1" smtClean="0">
                <a:solidFill>
                  <a:srgbClr val="3333CC"/>
                </a:solidFill>
                <a:latin typeface="Times New Roman"/>
              </a:rPr>
              <a:t>ợc </a:t>
            </a:r>
            <a:r>
              <a:rPr lang="vi-VN" sz="2800" b="1" smtClean="0">
                <a:solidFill>
                  <a:srgbClr val="3333CC"/>
                </a:solidFill>
                <a:latin typeface="Times New Roman"/>
              </a:rPr>
              <a:t>ă</a:t>
            </a:r>
            <a:r>
              <a:rPr lang="en-US" sz="2800" b="1" smtClean="0">
                <a:solidFill>
                  <a:srgbClr val="3333CC"/>
                </a:solidFill>
                <a:latin typeface="Times New Roman"/>
              </a:rPr>
              <a:t>n </a:t>
            </a:r>
            <a:r>
              <a:rPr lang="en-US" sz="2800" b="1">
                <a:solidFill>
                  <a:srgbClr val="3333CC"/>
                </a:solidFill>
                <a:latin typeface="Times New Roman"/>
              </a:rPr>
              <a:t>ngon, </a:t>
            </a:r>
            <a:r>
              <a:rPr lang="en-US" sz="2800" b="1" smtClean="0">
                <a:solidFill>
                  <a:srgbClr val="3333CC"/>
                </a:solidFill>
                <a:latin typeface="Times New Roman"/>
              </a:rPr>
              <a:t>ngủ yên</a:t>
            </a:r>
            <a:r>
              <a:rPr lang="en-US" sz="2800" b="1">
                <a:solidFill>
                  <a:srgbClr val="3333CC"/>
                </a:solidFill>
                <a:latin typeface="Times New Roman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sz="2600" b="1">
                <a:solidFill>
                  <a:schemeClr val="bg1"/>
                </a:solidFill>
                <a:latin typeface="Times New Roman"/>
              </a:rPr>
              <a:t>  </a:t>
            </a:r>
          </a:p>
        </p:txBody>
      </p:sp>
      <p:pic>
        <p:nvPicPr>
          <p:cNvPr id="7171" name="Picture 4" descr="C:\Users\PCPV\AppData\Local\Temp\Rar$DIa0.221\1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88913"/>
            <a:ext cx="734377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468313" y="5661025"/>
            <a:ext cx="8388350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3333CC"/>
                </a:solidFill>
                <a:latin typeface="Times New Roman"/>
              </a:rPr>
              <a:t>b. </a:t>
            </a:r>
            <a:r>
              <a:rPr lang="en-US" sz="2800" b="1" smtClean="0">
                <a:solidFill>
                  <a:srgbClr val="3333CC"/>
                </a:solidFill>
                <a:latin typeface="Times New Roman"/>
              </a:rPr>
              <a:t>Trạng thái </a:t>
            </a:r>
            <a:r>
              <a:rPr lang="en-US" sz="2800" b="1">
                <a:solidFill>
                  <a:srgbClr val="3333CC"/>
                </a:solidFill>
                <a:latin typeface="Times New Roman"/>
              </a:rPr>
              <a:t>sung </a:t>
            </a:r>
            <a:r>
              <a:rPr lang="en-US" sz="2800" b="1" smtClean="0">
                <a:solidFill>
                  <a:srgbClr val="3333CC"/>
                </a:solidFill>
                <a:latin typeface="Times New Roman"/>
              </a:rPr>
              <a:t>s</a:t>
            </a:r>
            <a:r>
              <a:rPr lang="vi-VN" sz="2800" b="1" smtClean="0">
                <a:solidFill>
                  <a:srgbClr val="3333CC"/>
                </a:solidFill>
                <a:latin typeface="Times New Roman"/>
              </a:rPr>
              <a:t>ư</a:t>
            </a:r>
            <a:r>
              <a:rPr lang="en-US" sz="2800" b="1" smtClean="0">
                <a:solidFill>
                  <a:srgbClr val="3333CC"/>
                </a:solidFill>
                <a:latin typeface="Times New Roman"/>
              </a:rPr>
              <a:t>ớng vì cảm thấy hoàn toàn </a:t>
            </a:r>
            <a:r>
              <a:rPr lang="vi-VN" sz="2800" b="1" smtClean="0">
                <a:solidFill>
                  <a:srgbClr val="3333CC"/>
                </a:solidFill>
                <a:latin typeface="Times New Roman"/>
              </a:rPr>
              <a:t>đ</a:t>
            </a:r>
            <a:r>
              <a:rPr lang="en-US" sz="2800" b="1" smtClean="0">
                <a:solidFill>
                  <a:srgbClr val="3333CC"/>
                </a:solidFill>
                <a:latin typeface="Times New Roman"/>
              </a:rPr>
              <a:t>ạt  </a:t>
            </a:r>
            <a:r>
              <a:rPr lang="vi-VN" sz="2800" b="1" smtClean="0">
                <a:solidFill>
                  <a:srgbClr val="3333CC"/>
                </a:solidFill>
                <a:latin typeface="Times New Roman"/>
              </a:rPr>
              <a:t>đư</a:t>
            </a:r>
            <a:r>
              <a:rPr lang="en-US" sz="2800" b="1" smtClean="0">
                <a:solidFill>
                  <a:srgbClr val="3333CC"/>
                </a:solidFill>
                <a:latin typeface="Times New Roman"/>
              </a:rPr>
              <a:t>ợc ý nguyện</a:t>
            </a:r>
            <a:r>
              <a:rPr lang="en-US" sz="2800" b="1">
                <a:solidFill>
                  <a:srgbClr val="3333CC"/>
                </a:solidFill>
                <a:latin typeface="Times New Roman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sz="2700" b="1">
                <a:solidFill>
                  <a:srgbClr val="FF0000"/>
                </a:solidFill>
                <a:latin typeface="Times New Roman"/>
              </a:rPr>
              <a:t>  </a:t>
            </a:r>
          </a:p>
        </p:txBody>
      </p:sp>
      <p:pic>
        <p:nvPicPr>
          <p:cNvPr id="8195" name="Picture 4" descr="C:\Users\PCPV\Desktop\giadin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60350"/>
            <a:ext cx="8064500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16013" y="5876925"/>
            <a:ext cx="69119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/>
              </a:rPr>
              <a:t>c. </a:t>
            </a:r>
            <a:r>
              <a:rPr lang="en-US" sz="2800" b="1" smtClean="0">
                <a:solidFill>
                  <a:srgbClr val="0000CC"/>
                </a:solidFill>
                <a:latin typeface="Times New Roman"/>
              </a:rPr>
              <a:t>Hồ hởi</a:t>
            </a:r>
            <a:r>
              <a:rPr lang="en-US" sz="2800" b="1">
                <a:solidFill>
                  <a:srgbClr val="0000CC"/>
                </a:solidFill>
                <a:latin typeface="Times New Roman"/>
              </a:rPr>
              <a:t>, </a:t>
            </a:r>
            <a:r>
              <a:rPr lang="en-US" sz="2800" b="1" smtClean="0">
                <a:solidFill>
                  <a:srgbClr val="0000CC"/>
                </a:solidFill>
                <a:latin typeface="Times New Roman"/>
              </a:rPr>
              <a:t>háo hức sẵn sàng làm mọi việc</a:t>
            </a:r>
            <a:r>
              <a:rPr lang="en-US" sz="2800" b="1">
                <a:solidFill>
                  <a:srgbClr val="0000CC"/>
                </a:solidFill>
                <a:latin typeface="Times New Roman"/>
              </a:rPr>
              <a:t>.</a:t>
            </a:r>
          </a:p>
        </p:txBody>
      </p:sp>
      <p:pic>
        <p:nvPicPr>
          <p:cNvPr id="9219" name="Picture 4" descr="C:\Users\PCPV\AppData\Local\Temp\Rar$DIa0.907\61257c0477484ca83de975e37dcca40a7558a6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3679825"/>
            <a:ext cx="4516437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 descr="C:\Users\PCPV\AppData\Local\Temp\Rar$DIa0.418\1926788_480276768765551_1014467880_n_zpsa17391b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33663"/>
            <a:ext cx="4176713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 descr="C:\Users\PCPV\AppData\Local\Temp\Rar$DIa0.939\b05bb4cc-e037-418a-a9c5-c87c3c9074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260350"/>
            <a:ext cx="4516437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7" descr="C:\Users\PCPV\AppData\Local\Temp\Rar$DIa0.996\wwwT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260350"/>
            <a:ext cx="4176713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85750" y="714375"/>
            <a:ext cx="8458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600" b="1" u="sng" smtClean="0">
                <a:solidFill>
                  <a:srgbClr val="0033CC"/>
                </a:solidFill>
                <a:latin typeface="Times New Roman"/>
              </a:rPr>
              <a:t>Bài </a:t>
            </a:r>
            <a:r>
              <a:rPr lang="en-US" sz="3600" b="1" u="sng">
                <a:solidFill>
                  <a:srgbClr val="0033CC"/>
                </a:solidFill>
                <a:latin typeface="Times New Roman"/>
              </a:rPr>
              <a:t>1.</a:t>
            </a:r>
            <a:r>
              <a:rPr lang="en-US" sz="3600" b="1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sz="3600" b="1" smtClean="0">
                <a:solidFill>
                  <a:srgbClr val="0033CC"/>
                </a:solidFill>
                <a:latin typeface="Times New Roman"/>
              </a:rPr>
              <a:t>Chọn ý thích hợp nhất </a:t>
            </a:r>
            <a:r>
              <a:rPr lang="vi-VN" sz="3600" b="1" smtClean="0">
                <a:solidFill>
                  <a:srgbClr val="0033CC"/>
                </a:solidFill>
                <a:latin typeface="Times New Roman"/>
              </a:rPr>
              <a:t>đ</a:t>
            </a:r>
            <a:r>
              <a:rPr lang="en-US" sz="3600" b="1" smtClean="0">
                <a:solidFill>
                  <a:srgbClr val="0033CC"/>
                </a:solidFill>
                <a:latin typeface="Times New Roman"/>
              </a:rPr>
              <a:t>ể giải nghĩa từ </a:t>
            </a:r>
            <a:r>
              <a:rPr lang="en-US" sz="3600" b="1" i="1" smtClean="0">
                <a:solidFill>
                  <a:srgbClr val="FF3300"/>
                </a:solidFill>
                <a:latin typeface="Times New Roman"/>
              </a:rPr>
              <a:t>hạnh phúc </a:t>
            </a:r>
            <a:r>
              <a:rPr lang="en-US" sz="3600" b="1">
                <a:solidFill>
                  <a:srgbClr val="0033CC"/>
                </a:solidFill>
                <a:latin typeface="Times New Roman"/>
              </a:rPr>
              <a:t>: 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7200" y="2420938"/>
            <a:ext cx="838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>
                <a:solidFill>
                  <a:srgbClr val="0000CC"/>
                </a:solidFill>
                <a:latin typeface="Times New Roman"/>
              </a:rPr>
              <a:t>a. </a:t>
            </a:r>
            <a:r>
              <a:rPr lang="en-US" sz="3200" b="1" smtClean="0">
                <a:solidFill>
                  <a:srgbClr val="0000CC"/>
                </a:solidFill>
                <a:latin typeface="Times New Roman"/>
              </a:rPr>
              <a:t>Cảm giác dễ chịu vì </a:t>
            </a:r>
            <a:r>
              <a:rPr lang="vi-VN" sz="3200" b="1" smtClean="0">
                <a:solidFill>
                  <a:srgbClr val="0000CC"/>
                </a:solidFill>
                <a:latin typeface="Times New Roman"/>
              </a:rPr>
              <a:t>đư</a:t>
            </a:r>
            <a:r>
              <a:rPr lang="en-US" sz="3200" b="1" smtClean="0">
                <a:solidFill>
                  <a:srgbClr val="0000CC"/>
                </a:solidFill>
                <a:latin typeface="Times New Roman"/>
              </a:rPr>
              <a:t>ợc </a:t>
            </a:r>
            <a:r>
              <a:rPr lang="vi-VN" sz="3200" b="1" smtClean="0">
                <a:solidFill>
                  <a:srgbClr val="0000CC"/>
                </a:solidFill>
                <a:latin typeface="Times New Roman"/>
              </a:rPr>
              <a:t>ă</a:t>
            </a:r>
            <a:r>
              <a:rPr lang="en-US" sz="3200" b="1" smtClean="0">
                <a:solidFill>
                  <a:srgbClr val="0000CC"/>
                </a:solidFill>
                <a:latin typeface="Times New Roman"/>
              </a:rPr>
              <a:t>n </a:t>
            </a:r>
            <a:r>
              <a:rPr lang="en-US" sz="3200" b="1">
                <a:solidFill>
                  <a:srgbClr val="0000CC"/>
                </a:solidFill>
                <a:latin typeface="Times New Roman"/>
              </a:rPr>
              <a:t>ngon, </a:t>
            </a:r>
            <a:r>
              <a:rPr lang="en-US" sz="3200" b="1" smtClean="0">
                <a:solidFill>
                  <a:srgbClr val="0000CC"/>
                </a:solidFill>
                <a:latin typeface="Times New Roman"/>
              </a:rPr>
              <a:t>ngủ yên</a:t>
            </a:r>
            <a:r>
              <a:rPr lang="en-US" sz="3200" b="1">
                <a:solidFill>
                  <a:srgbClr val="0000CC"/>
                </a:solidFill>
                <a:latin typeface="Times New Roman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sz="2600" b="1">
                <a:solidFill>
                  <a:schemeClr val="bg1"/>
                </a:solidFill>
                <a:latin typeface="Times New Roman"/>
              </a:rPr>
              <a:t>  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42913" y="5051425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>
                <a:solidFill>
                  <a:srgbClr val="0000CC"/>
                </a:solidFill>
                <a:latin typeface="Times New Roman"/>
              </a:rPr>
              <a:t>c. </a:t>
            </a:r>
            <a:r>
              <a:rPr lang="en-US" sz="3200" b="1" smtClean="0">
                <a:solidFill>
                  <a:srgbClr val="0000CC"/>
                </a:solidFill>
                <a:latin typeface="Times New Roman"/>
              </a:rPr>
              <a:t>Hồ hởi</a:t>
            </a:r>
            <a:r>
              <a:rPr lang="en-US" sz="3200" b="1">
                <a:solidFill>
                  <a:srgbClr val="0000CC"/>
                </a:solidFill>
                <a:latin typeface="Times New Roman"/>
              </a:rPr>
              <a:t>, </a:t>
            </a:r>
            <a:r>
              <a:rPr lang="en-US" sz="3200" b="1" smtClean="0">
                <a:solidFill>
                  <a:srgbClr val="0000CC"/>
                </a:solidFill>
                <a:latin typeface="Times New Roman"/>
              </a:rPr>
              <a:t>háo hức sẵn sàng làm mọi việc</a:t>
            </a:r>
            <a:r>
              <a:rPr lang="en-US" sz="3200" b="1">
                <a:solidFill>
                  <a:srgbClr val="0000CC"/>
                </a:solidFill>
                <a:latin typeface="Times New Roman"/>
              </a:rPr>
              <a:t>.</a:t>
            </a:r>
          </a:p>
        </p:txBody>
      </p:sp>
      <p:sp>
        <p:nvSpPr>
          <p:cNvPr id="5126" name="Rectangle 9"/>
          <p:cNvSpPr>
            <a:spLocks noChangeArrowheads="1"/>
          </p:cNvSpPr>
          <p:nvPr/>
        </p:nvSpPr>
        <p:spPr bwMode="auto">
          <a:xfrm>
            <a:off x="428625" y="3578225"/>
            <a:ext cx="83820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/>
              </a:rPr>
              <a:t>b.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</a:rPr>
              <a:t>Trạng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</a:rPr>
              <a:t>thái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/>
              </a:rPr>
              <a:t>sung 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</a:rPr>
              <a:t>s</a:t>
            </a:r>
            <a:r>
              <a:rPr lang="vi-VN" sz="3200" b="1" dirty="0" smtClean="0">
                <a:solidFill>
                  <a:srgbClr val="FF0000"/>
                </a:solidFill>
                <a:latin typeface="Times New Roman"/>
              </a:rPr>
              <a:t>ư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</a:rPr>
              <a:t>ớng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</a:rPr>
              <a:t>vì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</a:rPr>
              <a:t>cảm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</a:rPr>
              <a:t>thấy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</a:rPr>
              <a:t>hoàn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/>
            </a:endParaRPr>
          </a:p>
          <a:p>
            <a:pPr>
              <a:spcBef>
                <a:spcPct val="2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/>
              </a:rPr>
              <a:t>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</a:rPr>
              <a:t>toàn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/>
              </a:rPr>
              <a:t>đ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</a:rPr>
              <a:t>ạt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/>
              </a:rPr>
              <a:t>đư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</a:rPr>
              <a:t>ợc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</a:rPr>
              <a:t> ý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</a:rPr>
              <a:t>nguyện</a:t>
            </a:r>
            <a:r>
              <a:rPr lang="en-US" sz="3200" b="1" dirty="0">
                <a:solidFill>
                  <a:srgbClr val="FF0000"/>
                </a:solidFill>
                <a:latin typeface="Times New Roman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sz="2700" b="1" dirty="0">
                <a:solidFill>
                  <a:srgbClr val="FF0000"/>
                </a:solidFill>
                <a:latin typeface="Times New Roman"/>
              </a:rPr>
              <a:t>  </a:t>
            </a:r>
          </a:p>
        </p:txBody>
      </p:sp>
      <p:pic>
        <p:nvPicPr>
          <p:cNvPr id="10246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1274763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956550" y="44450"/>
            <a:ext cx="1152525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34925" y="5589588"/>
            <a:ext cx="12747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 flipV="1">
            <a:off x="7956550" y="5445125"/>
            <a:ext cx="11525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5" grpId="0"/>
      <p:bldP spid="5126" grpId="0" animBg="1"/>
      <p:bldP spid="5126" grpId="1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902</Words>
  <Application>Microsoft Office PowerPoint</Application>
  <PresentationFormat>On-screen Show (4:3)</PresentationFormat>
  <Paragraphs>105</Paragraphs>
  <Slides>21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PowerPoint Presentation</vt:lpstr>
      <vt:lpstr>  Đáp án :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Dang Le Phan Danh</cp:lastModifiedBy>
  <cp:revision>142</cp:revision>
  <dcterms:created xsi:type="dcterms:W3CDTF">2012-09-18T05:47:08Z</dcterms:created>
  <dcterms:modified xsi:type="dcterms:W3CDTF">2018-12-12T00:53:31Z</dcterms:modified>
</cp:coreProperties>
</file>