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8" r:id="rId3"/>
    <p:sldId id="264" r:id="rId4"/>
    <p:sldId id="293" r:id="rId5"/>
    <p:sldId id="284" r:id="rId6"/>
    <p:sldId id="279" r:id="rId7"/>
    <p:sldId id="280" r:id="rId8"/>
    <p:sldId id="303" r:id="rId9"/>
    <p:sldId id="281" r:id="rId10"/>
    <p:sldId id="265" r:id="rId11"/>
    <p:sldId id="300" r:id="rId12"/>
    <p:sldId id="301" r:id="rId13"/>
    <p:sldId id="287" r:id="rId14"/>
    <p:sldId id="288" r:id="rId15"/>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6"/>
    <a:srgbClr val="FFA7FF"/>
    <a:srgbClr val="A80410"/>
    <a:srgbClr val="1602AA"/>
    <a:srgbClr val="1C03D7"/>
    <a:srgbClr val="09038B"/>
    <a:srgbClr val="0B03A5"/>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7" autoAdjust="0"/>
    <p:restoredTop sz="94660"/>
  </p:normalViewPr>
  <p:slideViewPr>
    <p:cSldViewPr>
      <p:cViewPr varScale="1">
        <p:scale>
          <a:sx n="69" d="100"/>
          <a:sy n="69" d="100"/>
        </p:scale>
        <p:origin x="-13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9E3643F6-B0B7-459E-A0BC-3316393D75FA}" type="slidenum">
              <a:rPr lang="en-US"/>
              <a:pPr>
                <a:defRPr/>
              </a:pPr>
              <a:t>‹#›</a:t>
            </a:fld>
            <a:endParaRPr lang="en-US"/>
          </a:p>
        </p:txBody>
      </p:sp>
    </p:spTree>
    <p:extLst>
      <p:ext uri="{BB962C8B-B14F-4D97-AF65-F5344CB8AC3E}">
        <p14:creationId xmlns:p14="http://schemas.microsoft.com/office/powerpoint/2010/main" val="3707433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FB040-18A0-4C6D-AF89-5352AED295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DF966-FA23-48E1-A746-C459EB6DC6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DA60C5-269E-4C0B-B429-00809AF420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A5B1A-A5CB-4D04-BB8B-E547F87BE1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9EC11-A8F1-44E8-80C2-64780E39A2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F08C3-5295-463A-B3D2-612320E7AE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EE2A00-A73F-4131-987E-26DF260BC9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5A53EC-E607-4AAE-A72B-59EC6BF702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DC5425-57CF-46B1-9588-6B135C172F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19156E-7201-4F6E-BC4F-956B82A2BC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9A06F-154A-4D16-A43E-7EAE31D075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036CBC00-5BC8-4849-B83B-6D6C4958CE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5" name="Picture 5" descr="nen cop cua ho a"/>
          <p:cNvPicPr>
            <a:picLocks noChangeAspect="1" noChangeArrowheads="1"/>
          </p:cNvPicPr>
          <p:nvPr/>
        </p:nvPicPr>
        <p:blipFill>
          <a:blip r:embed="rId2"/>
          <a:srcRect/>
          <a:stretch>
            <a:fillRect/>
          </a:stretch>
        </p:blipFill>
        <p:spPr bwMode="auto">
          <a:xfrm>
            <a:off x="0" y="-76200"/>
            <a:ext cx="9144000" cy="6934200"/>
          </a:xfrm>
          <a:prstGeom prst="rect">
            <a:avLst/>
          </a:prstGeom>
          <a:noFill/>
          <a:ln w="9525">
            <a:noFill/>
            <a:miter lim="800000"/>
            <a:headEnd/>
            <a:tailEnd/>
          </a:ln>
        </p:spPr>
      </p:pic>
      <p:sp>
        <p:nvSpPr>
          <p:cNvPr id="66568" name="WordArt 8"/>
          <p:cNvSpPr>
            <a:spLocks noChangeArrowheads="1" noChangeShapeType="1" noTextEdit="1"/>
          </p:cNvSpPr>
          <p:nvPr/>
        </p:nvSpPr>
        <p:spPr bwMode="auto">
          <a:xfrm>
            <a:off x="2057400" y="3200400"/>
            <a:ext cx="5486400" cy="762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CC0000"/>
                </a:solidFill>
                <a:effectLst>
                  <a:outerShdw dist="35921" dir="2700000" algn="ctr" rotWithShape="0">
                    <a:srgbClr val="990000"/>
                  </a:outerShdw>
                </a:effectLst>
                <a:latin typeface="Arial"/>
                <a:cs typeface="Arial"/>
              </a:rPr>
              <a:t>KĨ THUẬT LỚP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nodePh="1">
                                  <p:stCondLst>
                                    <p:cond delay="0"/>
                                  </p:stCondLst>
                                  <p:endCondLst>
                                    <p:cond evt="begin" delay="0">
                                      <p:tn val="5"/>
                                    </p:cond>
                                  </p:end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0" fill="hold"/>
                                        <p:tgtEl>
                                          <p:spTgt spid="66562"/>
                                        </p:tgtEl>
                                        <p:attrNameLst>
                                          <p:attrName>ppt_x</p:attrName>
                                        </p:attrNameLst>
                                      </p:cBhvr>
                                      <p:tavLst>
                                        <p:tav tm="0">
                                          <p:val>
                                            <p:strVal val="#ppt_x"/>
                                          </p:val>
                                        </p:tav>
                                        <p:tav tm="100000">
                                          <p:val>
                                            <p:strVal val="#ppt_x"/>
                                          </p:val>
                                        </p:tav>
                                      </p:tavLst>
                                    </p:anim>
                                    <p:anim calcmode="lin" valueType="num">
                                      <p:cBhvr additive="base">
                                        <p:cTn id="8" dur="5000" fill="hold"/>
                                        <p:tgtEl>
                                          <p:spTgt spid="6656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nodePh="1">
                                  <p:stCondLst>
                                    <p:cond delay="0"/>
                                  </p:stCondLst>
                                  <p:endCondLst>
                                    <p:cond evt="begin" delay="0">
                                      <p:tn val="9"/>
                                    </p:cond>
                                  </p:endCondLst>
                                  <p:childTnLst>
                                    <p:set>
                                      <p:cBhvr>
                                        <p:cTn id="10" dur="1" fill="hold">
                                          <p:stCondLst>
                                            <p:cond delay="0"/>
                                          </p:stCondLst>
                                        </p:cTn>
                                        <p:tgtEl>
                                          <p:spTgt spid="66563">
                                            <p:txEl>
                                              <p:pRg st="0" end="0"/>
                                            </p:txEl>
                                          </p:spTgt>
                                        </p:tgtEl>
                                        <p:attrNameLst>
                                          <p:attrName>style.visibility</p:attrName>
                                        </p:attrNameLst>
                                      </p:cBhvr>
                                      <p:to>
                                        <p:strVal val="visible"/>
                                      </p:to>
                                    </p:set>
                                    <p:anim calcmode="lin" valueType="num">
                                      <p:cBhvr additive="base">
                                        <p:cTn id="11" dur="5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66563">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66565"/>
                                        </p:tgtEl>
                                        <p:attrNameLst>
                                          <p:attrName>style.visibility</p:attrName>
                                        </p:attrNameLst>
                                      </p:cBhvr>
                                      <p:to>
                                        <p:strVal val="visible"/>
                                      </p:to>
                                    </p:set>
                                    <p:anim calcmode="lin" valueType="num">
                                      <p:cBhvr additive="base">
                                        <p:cTn id="15" dur="5000" fill="hold"/>
                                        <p:tgtEl>
                                          <p:spTgt spid="66565"/>
                                        </p:tgtEl>
                                        <p:attrNameLst>
                                          <p:attrName>ppt_x</p:attrName>
                                        </p:attrNameLst>
                                      </p:cBhvr>
                                      <p:tavLst>
                                        <p:tav tm="0">
                                          <p:val>
                                            <p:strVal val="#ppt_x"/>
                                          </p:val>
                                        </p:tav>
                                        <p:tav tm="100000">
                                          <p:val>
                                            <p:strVal val="#ppt_x"/>
                                          </p:val>
                                        </p:tav>
                                      </p:tavLst>
                                    </p:anim>
                                    <p:anim calcmode="lin" valueType="num">
                                      <p:cBhvr additive="base">
                                        <p:cTn id="16" dur="5000" fill="hold"/>
                                        <p:tgtEl>
                                          <p:spTgt spid="66565"/>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66568"/>
                                        </p:tgtEl>
                                        <p:attrNameLst>
                                          <p:attrName>style.visibility</p:attrName>
                                        </p:attrNameLst>
                                      </p:cBhvr>
                                      <p:to>
                                        <p:strVal val="visible"/>
                                      </p:to>
                                    </p:set>
                                    <p:anim calcmode="lin" valueType="num">
                                      <p:cBhvr additive="base">
                                        <p:cTn id="19" dur="5000" fill="hold"/>
                                        <p:tgtEl>
                                          <p:spTgt spid="66568"/>
                                        </p:tgtEl>
                                        <p:attrNameLst>
                                          <p:attrName>ppt_x</p:attrName>
                                        </p:attrNameLst>
                                      </p:cBhvr>
                                      <p:tavLst>
                                        <p:tav tm="0">
                                          <p:val>
                                            <p:strVal val="#ppt_x"/>
                                          </p:val>
                                        </p:tav>
                                        <p:tav tm="100000">
                                          <p:val>
                                            <p:strVal val="#ppt_x"/>
                                          </p:val>
                                        </p:tav>
                                      </p:tavLst>
                                    </p:anim>
                                    <p:anim calcmode="lin" valueType="num">
                                      <p:cBhvr additive="base">
                                        <p:cTn id="20" dur="5000" fill="hold"/>
                                        <p:tgtEl>
                                          <p:spTgt spid="66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P spid="6656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533400" y="1600200"/>
            <a:ext cx="1752600" cy="533400"/>
          </a:xfrm>
          <a:prstGeom prst="ellipse">
            <a:avLst/>
          </a:prstGeom>
          <a:solidFill>
            <a:schemeClr val="bg1"/>
          </a:solidFill>
          <a:ln w="9525">
            <a:noFill/>
            <a:round/>
            <a:headEnd/>
            <a:tailEnd/>
          </a:ln>
        </p:spPr>
        <p:txBody>
          <a:bodyPr wrap="none" anchor="ctr"/>
          <a:lstStyle/>
          <a:p>
            <a:pPr algn="ctr"/>
            <a:r>
              <a:rPr lang="en-US" sz="2400" u="sng">
                <a:solidFill>
                  <a:srgbClr val="0000CC"/>
                </a:solidFill>
                <a:latin typeface="Arial" charset="0"/>
              </a:rPr>
              <a:t>Ghi nhớ </a:t>
            </a:r>
            <a:r>
              <a:rPr lang="en-US" sz="2400">
                <a:solidFill>
                  <a:srgbClr val="0000CC"/>
                </a:solidFill>
                <a:latin typeface="Arial" charset="0"/>
              </a:rPr>
              <a:t>:</a:t>
            </a:r>
          </a:p>
        </p:txBody>
      </p:sp>
      <p:sp>
        <p:nvSpPr>
          <p:cNvPr id="11269" name="Text Box 17"/>
          <p:cNvSpPr txBox="1">
            <a:spLocks noChangeArrowheads="1"/>
          </p:cNvSpPr>
          <p:nvPr/>
        </p:nvSpPr>
        <p:spPr bwMode="auto">
          <a:xfrm>
            <a:off x="2193925" y="7429500"/>
            <a:ext cx="184150" cy="366713"/>
          </a:xfrm>
          <a:prstGeom prst="rect">
            <a:avLst/>
          </a:prstGeom>
          <a:noFill/>
          <a:ln w="9525">
            <a:noFill/>
            <a:miter lim="800000"/>
            <a:headEnd/>
            <a:tailEnd/>
          </a:ln>
        </p:spPr>
        <p:txBody>
          <a:bodyPr wrap="none">
            <a:spAutoFit/>
          </a:bodyPr>
          <a:lstStyle/>
          <a:p>
            <a:endParaRPr lang="en-US" sz="1800" b="0">
              <a:latin typeface="Arial" charset="0"/>
            </a:endParaRPr>
          </a:p>
        </p:txBody>
      </p:sp>
      <p:sp>
        <p:nvSpPr>
          <p:cNvPr id="61459" name="Text Box 19"/>
          <p:cNvSpPr txBox="1">
            <a:spLocks noChangeArrowheads="1"/>
          </p:cNvSpPr>
          <p:nvPr/>
        </p:nvSpPr>
        <p:spPr bwMode="auto">
          <a:xfrm>
            <a:off x="838200" y="2362200"/>
            <a:ext cx="6858000" cy="2498725"/>
          </a:xfrm>
          <a:prstGeom prst="rect">
            <a:avLst/>
          </a:prstGeom>
          <a:noFill/>
          <a:ln w="57150" cmpd="thinThick">
            <a:solidFill>
              <a:srgbClr val="E210B5"/>
            </a:solidFill>
            <a:miter lim="800000"/>
            <a:headEnd/>
            <a:tailEnd/>
          </a:ln>
        </p:spPr>
        <p:txBody>
          <a:bodyPr>
            <a:spAutoFit/>
          </a:bodyPr>
          <a:lstStyle/>
          <a:p>
            <a:pPr>
              <a:spcBef>
                <a:spcPct val="50000"/>
              </a:spcBef>
            </a:pPr>
            <a:r>
              <a:rPr lang="en-US" b="0">
                <a:solidFill>
                  <a:srgbClr val="0000B4"/>
                </a:solidFill>
                <a:latin typeface="Arial" charset="0"/>
              </a:rPr>
              <a:t>  1/ Chăm sóc gà nhằm giúp gà khoẻ mạnh, mau lớn và có sức chống bệnh tốt.</a:t>
            </a:r>
          </a:p>
          <a:p>
            <a:pPr>
              <a:spcBef>
                <a:spcPct val="50000"/>
              </a:spcBef>
            </a:pPr>
            <a:r>
              <a:rPr lang="en-US" b="0">
                <a:solidFill>
                  <a:srgbClr val="0000B4"/>
                </a:solidFill>
                <a:latin typeface="Arial" charset="0"/>
              </a:rPr>
              <a:t>  2/ Khi chăm sóc gà cần chú ý sưởi ấm cho gà con, chống nóng, chống rét và phòng ngộ độc thức ăn cho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459"/>
                                        </p:tgtEl>
                                        <p:attrNameLst>
                                          <p:attrName>style.visibility</p:attrName>
                                        </p:attrNameLst>
                                      </p:cBhvr>
                                      <p:to>
                                        <p:strVal val="visible"/>
                                      </p:to>
                                    </p:set>
                                    <p:animEffect transition="in" filter="wedge">
                                      <p:cBhvr>
                                        <p:cTn id="12" dur="2000"/>
                                        <p:tgtEl>
                                          <p:spTgt spid="61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P spid="614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4" descr="untitled%2008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1621" name="Rectangle 5"/>
          <p:cNvSpPr>
            <a:spLocks noChangeArrowheads="1"/>
          </p:cNvSpPr>
          <p:nvPr/>
        </p:nvSpPr>
        <p:spPr bwMode="auto">
          <a:xfrm>
            <a:off x="381000" y="1752600"/>
            <a:ext cx="8305800" cy="2246313"/>
          </a:xfrm>
          <a:prstGeom prst="rect">
            <a:avLst/>
          </a:prstGeom>
          <a:noFill/>
          <a:ln w="57150" cmpd="thinThick">
            <a:solidFill>
              <a:srgbClr val="FFA7FF"/>
            </a:solidFill>
            <a:miter lim="800000"/>
            <a:headEnd/>
            <a:tailEnd/>
          </a:ln>
        </p:spPr>
        <p:txBody>
          <a:bodyPr>
            <a:spAutoFit/>
          </a:bodyPr>
          <a:lstStyle/>
          <a:p>
            <a:pPr marL="342900" indent="-342900"/>
            <a:r>
              <a:rPr lang="en-US" b="0">
                <a:solidFill>
                  <a:srgbClr val="1602AA"/>
                </a:solidFill>
                <a:latin typeface="Arial" charset="0"/>
              </a:rPr>
              <a:t>1) Nuôi gà không đúng cách gà sẽ như thế nào ?</a:t>
            </a:r>
          </a:p>
          <a:p>
            <a:pPr marL="342900" indent="-342900"/>
            <a:r>
              <a:rPr lang="en-US" b="0">
                <a:solidFill>
                  <a:srgbClr val="1602AA"/>
                </a:solidFill>
                <a:latin typeface="Arial" charset="0"/>
              </a:rPr>
              <a:t>   </a:t>
            </a:r>
            <a:r>
              <a:rPr lang="en-US" b="0">
                <a:solidFill>
                  <a:schemeClr val="tx2"/>
                </a:solidFill>
                <a:latin typeface="Arial" charset="0"/>
              </a:rPr>
              <a:t>a. Gà vẫn phát triển bình thường.</a:t>
            </a:r>
          </a:p>
          <a:p>
            <a:pPr marL="342900" indent="-342900"/>
            <a:r>
              <a:rPr lang="en-US" b="0">
                <a:solidFill>
                  <a:schemeClr val="tx2"/>
                </a:solidFill>
                <a:latin typeface="Arial" charset="0"/>
              </a:rPr>
              <a:t>   b. Gà sẽ còi cọc, yếu ớt, dễ bệnh và sinh sản kém.</a:t>
            </a:r>
          </a:p>
          <a:p>
            <a:pPr marL="342900" indent="-342900"/>
            <a:r>
              <a:rPr lang="en-US" b="0">
                <a:solidFill>
                  <a:schemeClr val="tx2"/>
                </a:solidFill>
                <a:latin typeface="Arial" charset="0"/>
              </a:rPr>
              <a:t>   c. Gà sẽ lớn nhanh và sinh sản tốt.</a:t>
            </a:r>
          </a:p>
        </p:txBody>
      </p:sp>
      <p:sp>
        <p:nvSpPr>
          <p:cNvPr id="111622" name="Oval 6"/>
          <p:cNvSpPr>
            <a:spLocks noChangeArrowheads="1"/>
          </p:cNvSpPr>
          <p:nvPr/>
        </p:nvSpPr>
        <p:spPr bwMode="auto">
          <a:xfrm>
            <a:off x="1600200" y="76200"/>
            <a:ext cx="5715000" cy="1066800"/>
          </a:xfrm>
          <a:prstGeom prst="ellipse">
            <a:avLst/>
          </a:prstGeom>
          <a:solidFill>
            <a:schemeClr val="bg1"/>
          </a:solidFill>
          <a:ln w="57150" cmpd="thinThick">
            <a:solidFill>
              <a:schemeClr val="bg1"/>
            </a:solidFill>
            <a:round/>
            <a:headEnd/>
            <a:tailEnd/>
          </a:ln>
        </p:spPr>
        <p:txBody>
          <a:bodyPr wrap="none" anchor="ctr"/>
          <a:lstStyle/>
          <a:p>
            <a:pPr algn="ctr"/>
            <a:r>
              <a:rPr lang="en-US">
                <a:solidFill>
                  <a:srgbClr val="C70517"/>
                </a:solidFill>
                <a:latin typeface="Arial" charset="0"/>
              </a:rPr>
              <a:t>CÂU HỎI TRẮC NGHIỆM</a:t>
            </a:r>
          </a:p>
        </p:txBody>
      </p:sp>
      <p:sp>
        <p:nvSpPr>
          <p:cNvPr id="111623" name="Rectangle 7"/>
          <p:cNvSpPr>
            <a:spLocks noChangeArrowheads="1"/>
          </p:cNvSpPr>
          <p:nvPr/>
        </p:nvSpPr>
        <p:spPr bwMode="auto">
          <a:xfrm>
            <a:off x="374650" y="4038600"/>
            <a:ext cx="8382000" cy="2284413"/>
          </a:xfrm>
          <a:prstGeom prst="rect">
            <a:avLst/>
          </a:prstGeom>
          <a:noFill/>
          <a:ln w="57150" cmpd="thinThick">
            <a:solidFill>
              <a:srgbClr val="FFA7FF"/>
            </a:solidFill>
            <a:miter lim="800000"/>
            <a:headEnd/>
            <a:tailEnd/>
          </a:ln>
        </p:spPr>
        <p:txBody>
          <a:bodyPr>
            <a:spAutoFit/>
          </a:bodyPr>
          <a:lstStyle/>
          <a:p>
            <a:r>
              <a:rPr lang="en-US" b="0">
                <a:solidFill>
                  <a:srgbClr val="1602AA"/>
                </a:solidFill>
                <a:latin typeface="Arial" charset="0"/>
              </a:rPr>
              <a:t>2) Phải cung cấp các chất dinh dưỡng nào cho gà ?</a:t>
            </a:r>
          </a:p>
          <a:p>
            <a:r>
              <a:rPr lang="en-US" b="0">
                <a:solidFill>
                  <a:srgbClr val="1602AA"/>
                </a:solidFill>
                <a:latin typeface="Arial" charset="0"/>
              </a:rPr>
              <a:t>   </a:t>
            </a:r>
            <a:r>
              <a:rPr lang="en-US" b="0">
                <a:latin typeface="Arial" charset="0"/>
              </a:rPr>
              <a:t>a. Chỉ cho gà ăn chất đạm.</a:t>
            </a:r>
          </a:p>
          <a:p>
            <a:r>
              <a:rPr lang="en-US" b="0">
                <a:latin typeface="Arial" charset="0"/>
              </a:rPr>
              <a:t>   b. Cho gà ăn chất bột đường và chất đạm.</a:t>
            </a:r>
          </a:p>
          <a:p>
            <a:r>
              <a:rPr lang="en-US" b="0">
                <a:latin typeface="Arial" charset="0"/>
              </a:rPr>
              <a:t>   c. Cho gà ăn chất đạm, bột đường, vi-ta-min và thức ăn hỗn hợp.</a:t>
            </a:r>
          </a:p>
        </p:txBody>
      </p:sp>
      <p:sp>
        <p:nvSpPr>
          <p:cNvPr id="111624" name="Text Box 8"/>
          <p:cNvSpPr txBox="1">
            <a:spLocks noChangeArrowheads="1"/>
          </p:cNvSpPr>
          <p:nvPr/>
        </p:nvSpPr>
        <p:spPr bwMode="auto">
          <a:xfrm>
            <a:off x="1219200" y="838200"/>
            <a:ext cx="7543800" cy="519113"/>
          </a:xfrm>
          <a:prstGeom prst="rect">
            <a:avLst/>
          </a:prstGeom>
          <a:noFill/>
          <a:ln w="9525">
            <a:noFill/>
            <a:miter lim="800000"/>
            <a:headEnd/>
            <a:tailEnd/>
          </a:ln>
        </p:spPr>
        <p:txBody>
          <a:bodyPr>
            <a:spAutoFit/>
          </a:bodyPr>
          <a:lstStyle/>
          <a:p>
            <a:pPr>
              <a:spcBef>
                <a:spcPct val="50000"/>
              </a:spcBef>
            </a:pPr>
            <a:r>
              <a:rPr lang="en-US">
                <a:solidFill>
                  <a:srgbClr val="A80410"/>
                </a:solidFill>
                <a:latin typeface="Arial" charset="0"/>
              </a:rPr>
              <a:t>Khoanh vào chữ đặt trước câu trả lời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wedge">
                                      <p:cBhvr>
                                        <p:cTn id="7" dur="1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1624"/>
                                        </p:tgtEl>
                                        <p:attrNameLst>
                                          <p:attrName>style.visibility</p:attrName>
                                        </p:attrNameLst>
                                      </p:cBhvr>
                                      <p:to>
                                        <p:strVal val="visible"/>
                                      </p:to>
                                    </p:set>
                                    <p:anim calcmode="lin" valueType="num">
                                      <p:cBhvr>
                                        <p:cTn id="12" dur="1000" fill="hold"/>
                                        <p:tgtEl>
                                          <p:spTgt spid="111624"/>
                                        </p:tgtEl>
                                        <p:attrNameLst>
                                          <p:attrName>ppt_x</p:attrName>
                                        </p:attrNameLst>
                                      </p:cBhvr>
                                      <p:tavLst>
                                        <p:tav tm="0">
                                          <p:val>
                                            <p:strVal val="#ppt_x-.2"/>
                                          </p:val>
                                        </p:tav>
                                        <p:tav tm="100000">
                                          <p:val>
                                            <p:strVal val="#ppt_x"/>
                                          </p:val>
                                        </p:tav>
                                      </p:tavLst>
                                    </p:anim>
                                    <p:anim calcmode="lin" valueType="num">
                                      <p:cBhvr>
                                        <p:cTn id="13" dur="1000" fill="hold"/>
                                        <p:tgtEl>
                                          <p:spTgt spid="1116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16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11621"/>
                                        </p:tgtEl>
                                        <p:attrNameLst>
                                          <p:attrName>style.visibility</p:attrName>
                                        </p:attrNameLst>
                                      </p:cBhvr>
                                      <p:to>
                                        <p:strVal val="visible"/>
                                      </p:to>
                                    </p:set>
                                    <p:animEffect transition="in" filter="strips(downLeft)">
                                      <p:cBhvr>
                                        <p:cTn id="19" dur="2000"/>
                                        <p:tgtEl>
                                          <p:spTgt spid="1116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11623"/>
                                        </p:tgtEl>
                                        <p:attrNameLst>
                                          <p:attrName>style.visibility</p:attrName>
                                        </p:attrNameLst>
                                      </p:cBhvr>
                                      <p:to>
                                        <p:strVal val="visible"/>
                                      </p:to>
                                    </p:set>
                                    <p:animEffect transition="in" filter="strips(downLeft)">
                                      <p:cBhvr>
                                        <p:cTn id="24" dur="20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P spid="111623" grpId="0" animBg="1"/>
      <p:bldP spid="1116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untitled%2008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45" name="Rectangle 5"/>
          <p:cNvSpPr>
            <a:spLocks noChangeArrowheads="1"/>
          </p:cNvSpPr>
          <p:nvPr/>
        </p:nvSpPr>
        <p:spPr bwMode="auto">
          <a:xfrm>
            <a:off x="457200" y="838200"/>
            <a:ext cx="8458200" cy="2284413"/>
          </a:xfrm>
          <a:prstGeom prst="rect">
            <a:avLst/>
          </a:prstGeom>
          <a:noFill/>
          <a:ln w="57150" cmpd="thinThick">
            <a:solidFill>
              <a:srgbClr val="FFA7FF"/>
            </a:solidFill>
            <a:miter lim="800000"/>
            <a:headEnd/>
            <a:tailEnd/>
          </a:ln>
        </p:spPr>
        <p:txBody>
          <a:bodyPr>
            <a:spAutoFit/>
          </a:bodyPr>
          <a:lstStyle/>
          <a:p>
            <a:r>
              <a:rPr lang="en-US" b="0">
                <a:solidFill>
                  <a:srgbClr val="1602AA"/>
                </a:solidFill>
                <a:latin typeface="Arial" charset="0"/>
              </a:rPr>
              <a:t>3) Nên cho gà uống khi nào ?</a:t>
            </a:r>
          </a:p>
          <a:p>
            <a:r>
              <a:rPr lang="en-US" b="0">
                <a:solidFill>
                  <a:srgbClr val="1602AA"/>
                </a:solidFill>
                <a:latin typeface="Arial" charset="0"/>
              </a:rPr>
              <a:t>   </a:t>
            </a:r>
            <a:r>
              <a:rPr lang="en-US" b="0">
                <a:solidFill>
                  <a:schemeClr val="tx2"/>
                </a:solidFill>
                <a:latin typeface="Arial" charset="0"/>
              </a:rPr>
              <a:t>a. Khi gà khát.</a:t>
            </a:r>
          </a:p>
          <a:p>
            <a:r>
              <a:rPr lang="en-US" b="0">
                <a:solidFill>
                  <a:schemeClr val="tx2"/>
                </a:solidFill>
                <a:latin typeface="Arial" charset="0"/>
              </a:rPr>
              <a:t>   b. Chỉ cho uống ban ngày.</a:t>
            </a:r>
          </a:p>
          <a:p>
            <a:r>
              <a:rPr lang="en-US" b="0">
                <a:solidFill>
                  <a:schemeClr val="tx2"/>
                </a:solidFill>
                <a:latin typeface="Arial" charset="0"/>
              </a:rPr>
              <a:t>   c. Thường xuyên cung cấp đủ nước cho gà.</a:t>
            </a:r>
          </a:p>
          <a:p>
            <a:r>
              <a:rPr lang="en-US" b="0">
                <a:solidFill>
                  <a:schemeClr val="tx2"/>
                </a:solidFill>
                <a:latin typeface="Arial" charset="0"/>
              </a:rPr>
              <a:t>   d. Lúc cho gà ăn.</a:t>
            </a:r>
          </a:p>
        </p:txBody>
      </p:sp>
      <p:sp>
        <p:nvSpPr>
          <p:cNvPr id="112646" name="Rectangle 6"/>
          <p:cNvSpPr>
            <a:spLocks noChangeArrowheads="1"/>
          </p:cNvSpPr>
          <p:nvPr/>
        </p:nvSpPr>
        <p:spPr bwMode="auto">
          <a:xfrm>
            <a:off x="457200" y="3429000"/>
            <a:ext cx="8382000" cy="2711450"/>
          </a:xfrm>
          <a:prstGeom prst="rect">
            <a:avLst/>
          </a:prstGeom>
          <a:noFill/>
          <a:ln w="57150" cmpd="thinThick">
            <a:solidFill>
              <a:srgbClr val="FFA7FF"/>
            </a:solidFill>
            <a:miter lim="800000"/>
            <a:headEnd/>
            <a:tailEnd/>
          </a:ln>
        </p:spPr>
        <p:txBody>
          <a:bodyPr>
            <a:spAutoFit/>
          </a:bodyPr>
          <a:lstStyle/>
          <a:p>
            <a:r>
              <a:rPr lang="en-US" b="0">
                <a:solidFill>
                  <a:srgbClr val="1602AA"/>
                </a:solidFill>
                <a:latin typeface="Arial" charset="0"/>
              </a:rPr>
              <a:t>4) Thời kì nào cần cho gà ăn nhiều chất bột đường, chất đạm và vitamin</a:t>
            </a:r>
          </a:p>
          <a:p>
            <a:r>
              <a:rPr lang="en-US" b="0">
                <a:solidFill>
                  <a:srgbClr val="1602AA"/>
                </a:solidFill>
                <a:latin typeface="Arial" charset="0"/>
              </a:rPr>
              <a:t>   </a:t>
            </a:r>
            <a:r>
              <a:rPr lang="en-US" b="0">
                <a:latin typeface="Arial" charset="0"/>
              </a:rPr>
              <a:t>a. Thời kì gà con.</a:t>
            </a:r>
          </a:p>
          <a:p>
            <a:r>
              <a:rPr lang="en-US" b="0">
                <a:latin typeface="Arial" charset="0"/>
              </a:rPr>
              <a:t>   b. Thời kì gà giò.</a:t>
            </a:r>
          </a:p>
          <a:p>
            <a:r>
              <a:rPr lang="en-US" b="0">
                <a:latin typeface="Arial" charset="0"/>
              </a:rPr>
              <a:t>   c. Thời kì gà đẻ trứng.</a:t>
            </a:r>
          </a:p>
          <a:p>
            <a:r>
              <a:rPr lang="en-US" b="0">
                <a:latin typeface="Arial" charset="0"/>
              </a:rPr>
              <a:t>   d. Thời kì gà lấy thịt.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strips(downLeft)">
                                      <p:cBhvr>
                                        <p:cTn id="7" dur="20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2646"/>
                                        </p:tgtEl>
                                        <p:attrNameLst>
                                          <p:attrName>style.visibility</p:attrName>
                                        </p:attrNameLst>
                                      </p:cBhvr>
                                      <p:to>
                                        <p:strVal val="visible"/>
                                      </p:to>
                                    </p:set>
                                    <p:animEffect transition="in" filter="strips(downLeft)">
                                      <p:cBhvr>
                                        <p:cTn id="12" dur="20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untitled%2008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1" name="Rectangle 5"/>
          <p:cNvSpPr>
            <a:spLocks noChangeArrowheads="1"/>
          </p:cNvSpPr>
          <p:nvPr/>
        </p:nvSpPr>
        <p:spPr bwMode="auto">
          <a:xfrm>
            <a:off x="381000" y="1752600"/>
            <a:ext cx="8305800" cy="2246313"/>
          </a:xfrm>
          <a:prstGeom prst="rect">
            <a:avLst/>
          </a:prstGeom>
          <a:noFill/>
          <a:ln w="57150" cmpd="thinThick">
            <a:solidFill>
              <a:srgbClr val="FFA7FF"/>
            </a:solidFill>
            <a:miter lim="800000"/>
            <a:headEnd/>
            <a:tailEnd/>
          </a:ln>
        </p:spPr>
        <p:txBody>
          <a:bodyPr>
            <a:spAutoFit/>
          </a:bodyPr>
          <a:lstStyle/>
          <a:p>
            <a:pPr marL="342900" indent="-342900"/>
            <a:r>
              <a:rPr lang="en-US" b="0">
                <a:solidFill>
                  <a:srgbClr val="1602AA"/>
                </a:solidFill>
                <a:latin typeface="Arial" charset="0"/>
              </a:rPr>
              <a:t>1) Nuôi gà không đúng cách gà sẽ như thế nào ?</a:t>
            </a:r>
          </a:p>
          <a:p>
            <a:pPr marL="342900" indent="-342900"/>
            <a:r>
              <a:rPr lang="en-US" b="0">
                <a:solidFill>
                  <a:srgbClr val="1602AA"/>
                </a:solidFill>
                <a:latin typeface="Arial" charset="0"/>
              </a:rPr>
              <a:t>   </a:t>
            </a:r>
            <a:r>
              <a:rPr lang="en-US" b="0">
                <a:solidFill>
                  <a:schemeClr val="tx2"/>
                </a:solidFill>
                <a:latin typeface="Arial" charset="0"/>
              </a:rPr>
              <a:t>a. Gà vẫn phát triển bình thường.</a:t>
            </a:r>
          </a:p>
          <a:p>
            <a:pPr marL="342900" indent="-342900"/>
            <a:r>
              <a:rPr lang="en-US" b="0">
                <a:solidFill>
                  <a:schemeClr val="tx2"/>
                </a:solidFill>
                <a:latin typeface="Arial" charset="0"/>
              </a:rPr>
              <a:t>   b. Gà sẽ còi cọc, yếu ớt, dễ bệnh và sinh sản kém.</a:t>
            </a:r>
          </a:p>
          <a:p>
            <a:pPr marL="342900" indent="-342900"/>
            <a:r>
              <a:rPr lang="en-US" b="0">
                <a:solidFill>
                  <a:schemeClr val="tx2"/>
                </a:solidFill>
                <a:latin typeface="Arial" charset="0"/>
              </a:rPr>
              <a:t>   c. Gà sẽ lớn nhanh và sinh sản tốt.</a:t>
            </a:r>
          </a:p>
        </p:txBody>
      </p:sp>
      <p:sp>
        <p:nvSpPr>
          <p:cNvPr id="14342" name="Oval 6"/>
          <p:cNvSpPr>
            <a:spLocks noChangeArrowheads="1"/>
          </p:cNvSpPr>
          <p:nvPr/>
        </p:nvSpPr>
        <p:spPr bwMode="auto">
          <a:xfrm>
            <a:off x="1600200" y="76200"/>
            <a:ext cx="5715000" cy="1066800"/>
          </a:xfrm>
          <a:prstGeom prst="ellipse">
            <a:avLst/>
          </a:prstGeom>
          <a:solidFill>
            <a:schemeClr val="bg1"/>
          </a:solidFill>
          <a:ln w="57150" cmpd="thinThick">
            <a:solidFill>
              <a:schemeClr val="bg1"/>
            </a:solidFill>
            <a:round/>
            <a:headEnd/>
            <a:tailEnd/>
          </a:ln>
        </p:spPr>
        <p:txBody>
          <a:bodyPr wrap="none" anchor="ctr"/>
          <a:lstStyle/>
          <a:p>
            <a:pPr algn="ctr"/>
            <a:r>
              <a:rPr lang="en-US">
                <a:solidFill>
                  <a:srgbClr val="C70517"/>
                </a:solidFill>
                <a:latin typeface="Arial" charset="0"/>
              </a:rPr>
              <a:t>CÂU HỎI TRẮC NGHIỆM</a:t>
            </a:r>
          </a:p>
        </p:txBody>
      </p:sp>
      <p:sp>
        <p:nvSpPr>
          <p:cNvPr id="14343" name="Rectangle 7"/>
          <p:cNvSpPr>
            <a:spLocks noChangeArrowheads="1"/>
          </p:cNvSpPr>
          <p:nvPr/>
        </p:nvSpPr>
        <p:spPr bwMode="auto">
          <a:xfrm>
            <a:off x="374650" y="4038600"/>
            <a:ext cx="8382000" cy="2284413"/>
          </a:xfrm>
          <a:prstGeom prst="rect">
            <a:avLst/>
          </a:prstGeom>
          <a:noFill/>
          <a:ln w="57150" cmpd="thinThick">
            <a:solidFill>
              <a:srgbClr val="FFA7FF"/>
            </a:solidFill>
            <a:miter lim="800000"/>
            <a:headEnd/>
            <a:tailEnd/>
          </a:ln>
        </p:spPr>
        <p:txBody>
          <a:bodyPr>
            <a:spAutoFit/>
          </a:bodyPr>
          <a:lstStyle/>
          <a:p>
            <a:r>
              <a:rPr lang="en-US" b="0">
                <a:solidFill>
                  <a:srgbClr val="1602AA"/>
                </a:solidFill>
                <a:latin typeface="Arial" charset="0"/>
              </a:rPr>
              <a:t>2) Phải cung cấp các chất dinh dưỡng nào cho gà ?</a:t>
            </a:r>
          </a:p>
          <a:p>
            <a:r>
              <a:rPr lang="en-US" b="0">
                <a:solidFill>
                  <a:srgbClr val="1602AA"/>
                </a:solidFill>
                <a:latin typeface="Arial" charset="0"/>
              </a:rPr>
              <a:t>   </a:t>
            </a:r>
            <a:r>
              <a:rPr lang="en-US" b="0">
                <a:latin typeface="Arial" charset="0"/>
              </a:rPr>
              <a:t>a. Chỉ cho gà ăn chất đạm.</a:t>
            </a:r>
          </a:p>
          <a:p>
            <a:r>
              <a:rPr lang="en-US" b="0">
                <a:latin typeface="Arial" charset="0"/>
              </a:rPr>
              <a:t>   b. Cho gà ăn chất bột đường và chất đạm.</a:t>
            </a:r>
          </a:p>
          <a:p>
            <a:r>
              <a:rPr lang="en-US" b="0">
                <a:latin typeface="Arial" charset="0"/>
              </a:rPr>
              <a:t>   c. Cho gà ăn chất đạm, bột đường, vi-ta-min và thức ăn hỗn hợp.</a:t>
            </a:r>
          </a:p>
        </p:txBody>
      </p:sp>
      <p:sp>
        <p:nvSpPr>
          <p:cNvPr id="14344" name="Text Box 8"/>
          <p:cNvSpPr txBox="1">
            <a:spLocks noChangeArrowheads="1"/>
          </p:cNvSpPr>
          <p:nvPr/>
        </p:nvSpPr>
        <p:spPr bwMode="auto">
          <a:xfrm>
            <a:off x="2438400" y="838200"/>
            <a:ext cx="6324600" cy="519113"/>
          </a:xfrm>
          <a:prstGeom prst="rect">
            <a:avLst/>
          </a:prstGeom>
          <a:noFill/>
          <a:ln w="9525">
            <a:noFill/>
            <a:miter lim="800000"/>
            <a:headEnd/>
            <a:tailEnd/>
          </a:ln>
        </p:spPr>
        <p:txBody>
          <a:bodyPr>
            <a:spAutoFit/>
          </a:bodyPr>
          <a:lstStyle/>
          <a:p>
            <a:pPr>
              <a:spcBef>
                <a:spcPct val="50000"/>
              </a:spcBef>
            </a:pPr>
            <a:r>
              <a:rPr lang="en-US">
                <a:solidFill>
                  <a:srgbClr val="A80410"/>
                </a:solidFill>
                <a:latin typeface="Arial" charset="0"/>
              </a:rPr>
              <a:t>Khoanh vào ý trả lời đúng</a:t>
            </a:r>
          </a:p>
        </p:txBody>
      </p:sp>
      <p:sp>
        <p:nvSpPr>
          <p:cNvPr id="93193" name="Oval 9"/>
          <p:cNvSpPr>
            <a:spLocks noChangeArrowheads="1"/>
          </p:cNvSpPr>
          <p:nvPr/>
        </p:nvSpPr>
        <p:spPr bwMode="auto">
          <a:xfrm>
            <a:off x="609600" y="2667000"/>
            <a:ext cx="457200" cy="457200"/>
          </a:xfrm>
          <a:prstGeom prst="ellipse">
            <a:avLst/>
          </a:prstGeom>
          <a:solidFill>
            <a:srgbClr val="FFFFD5"/>
          </a:solidFill>
          <a:ln w="12700">
            <a:solidFill>
              <a:srgbClr val="A80410"/>
            </a:solidFill>
            <a:round/>
            <a:headEnd/>
            <a:tailEnd/>
          </a:ln>
        </p:spPr>
        <p:txBody>
          <a:bodyPr wrap="none" anchor="ctr"/>
          <a:lstStyle/>
          <a:p>
            <a:pPr algn="ctr"/>
            <a:r>
              <a:rPr lang="en-US">
                <a:latin typeface="Arial" charset="0"/>
              </a:rPr>
              <a:t>b</a:t>
            </a:r>
          </a:p>
        </p:txBody>
      </p:sp>
      <p:sp>
        <p:nvSpPr>
          <p:cNvPr id="93194" name="Oval 10"/>
          <p:cNvSpPr>
            <a:spLocks noChangeArrowheads="1"/>
          </p:cNvSpPr>
          <p:nvPr/>
        </p:nvSpPr>
        <p:spPr bwMode="auto">
          <a:xfrm>
            <a:off x="609600" y="5368925"/>
            <a:ext cx="457200" cy="457200"/>
          </a:xfrm>
          <a:prstGeom prst="ellipse">
            <a:avLst/>
          </a:prstGeom>
          <a:solidFill>
            <a:srgbClr val="FFFFD5"/>
          </a:solidFill>
          <a:ln w="12700">
            <a:solidFill>
              <a:srgbClr val="A80410"/>
            </a:solidFill>
            <a:round/>
            <a:headEnd/>
            <a:tailEnd/>
          </a:ln>
        </p:spPr>
        <p:txBody>
          <a:bodyPr wrap="none" anchor="ctr"/>
          <a:lstStyle/>
          <a:p>
            <a:pPr algn="ctr"/>
            <a:r>
              <a:rPr lang="en-US">
                <a:latin typeface="Arial"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wedge">
                                      <p:cBhvr>
                                        <p:cTn id="7" dur="2000"/>
                                        <p:tgtEl>
                                          <p:spTgt spid="93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3194"/>
                                        </p:tgtEl>
                                        <p:attrNameLst>
                                          <p:attrName>style.visibility</p:attrName>
                                        </p:attrNameLst>
                                      </p:cBhvr>
                                      <p:to>
                                        <p:strVal val="visible"/>
                                      </p:to>
                                    </p:set>
                                    <p:animEffect transition="in" filter="wedge">
                                      <p:cBhvr>
                                        <p:cTn id="12" dur="2000"/>
                                        <p:tgtEl>
                                          <p:spTgt spid="9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3" grpId="0" animBg="1"/>
      <p:bldP spid="931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untitled%2008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Rectangle 5"/>
          <p:cNvSpPr>
            <a:spLocks noChangeArrowheads="1"/>
          </p:cNvSpPr>
          <p:nvPr/>
        </p:nvSpPr>
        <p:spPr bwMode="auto">
          <a:xfrm>
            <a:off x="457200" y="838200"/>
            <a:ext cx="8458200" cy="2284413"/>
          </a:xfrm>
          <a:prstGeom prst="rect">
            <a:avLst/>
          </a:prstGeom>
          <a:noFill/>
          <a:ln w="57150" cmpd="thinThick">
            <a:solidFill>
              <a:srgbClr val="FFA7FF"/>
            </a:solidFill>
            <a:miter lim="800000"/>
            <a:headEnd/>
            <a:tailEnd/>
          </a:ln>
        </p:spPr>
        <p:txBody>
          <a:bodyPr>
            <a:spAutoFit/>
          </a:bodyPr>
          <a:lstStyle/>
          <a:p>
            <a:r>
              <a:rPr lang="en-US" b="0">
                <a:solidFill>
                  <a:srgbClr val="1602AA"/>
                </a:solidFill>
                <a:latin typeface="Arial" charset="0"/>
              </a:rPr>
              <a:t>3) Nên cho gà uống khi nào ?</a:t>
            </a:r>
          </a:p>
          <a:p>
            <a:r>
              <a:rPr lang="en-US" b="0">
                <a:solidFill>
                  <a:srgbClr val="1602AA"/>
                </a:solidFill>
                <a:latin typeface="Arial" charset="0"/>
              </a:rPr>
              <a:t>   </a:t>
            </a:r>
            <a:r>
              <a:rPr lang="en-US" b="0">
                <a:solidFill>
                  <a:schemeClr val="tx2"/>
                </a:solidFill>
                <a:latin typeface="Arial" charset="0"/>
              </a:rPr>
              <a:t>a. Khi gà khát.</a:t>
            </a:r>
          </a:p>
          <a:p>
            <a:r>
              <a:rPr lang="en-US" b="0">
                <a:solidFill>
                  <a:schemeClr val="tx2"/>
                </a:solidFill>
                <a:latin typeface="Arial" charset="0"/>
              </a:rPr>
              <a:t>   b. Chỉ cho uống ban ngày.</a:t>
            </a:r>
          </a:p>
          <a:p>
            <a:r>
              <a:rPr lang="en-US" b="0">
                <a:solidFill>
                  <a:schemeClr val="tx2"/>
                </a:solidFill>
                <a:latin typeface="Arial" charset="0"/>
              </a:rPr>
              <a:t>   c. Thường xuyên cung cấp đủ nước cho gà.</a:t>
            </a:r>
          </a:p>
          <a:p>
            <a:r>
              <a:rPr lang="en-US" b="0">
                <a:solidFill>
                  <a:schemeClr val="tx2"/>
                </a:solidFill>
                <a:latin typeface="Arial" charset="0"/>
              </a:rPr>
              <a:t>   d. Lúc cho gà ăn.</a:t>
            </a:r>
          </a:p>
        </p:txBody>
      </p:sp>
      <p:sp>
        <p:nvSpPr>
          <p:cNvPr id="15366" name="Rectangle 6"/>
          <p:cNvSpPr>
            <a:spLocks noChangeArrowheads="1"/>
          </p:cNvSpPr>
          <p:nvPr/>
        </p:nvSpPr>
        <p:spPr bwMode="auto">
          <a:xfrm>
            <a:off x="457200" y="3429000"/>
            <a:ext cx="8382000" cy="2711450"/>
          </a:xfrm>
          <a:prstGeom prst="rect">
            <a:avLst/>
          </a:prstGeom>
          <a:noFill/>
          <a:ln w="57150" cmpd="thinThick">
            <a:solidFill>
              <a:srgbClr val="FFA7FF"/>
            </a:solidFill>
            <a:miter lim="800000"/>
            <a:headEnd/>
            <a:tailEnd/>
          </a:ln>
        </p:spPr>
        <p:txBody>
          <a:bodyPr>
            <a:spAutoFit/>
          </a:bodyPr>
          <a:lstStyle/>
          <a:p>
            <a:r>
              <a:rPr lang="en-US" b="0">
                <a:solidFill>
                  <a:srgbClr val="1602AA"/>
                </a:solidFill>
                <a:latin typeface="Arial" charset="0"/>
              </a:rPr>
              <a:t>4) Thời kì nào cần cho gà ăn nhiều chất bột đường, chất đạm và vitamin</a:t>
            </a:r>
          </a:p>
          <a:p>
            <a:r>
              <a:rPr lang="en-US" b="0">
                <a:solidFill>
                  <a:srgbClr val="1602AA"/>
                </a:solidFill>
                <a:latin typeface="Arial" charset="0"/>
              </a:rPr>
              <a:t>   </a:t>
            </a:r>
            <a:r>
              <a:rPr lang="en-US" b="0">
                <a:latin typeface="Arial" charset="0"/>
              </a:rPr>
              <a:t>a. Thời kì gà con.</a:t>
            </a:r>
          </a:p>
          <a:p>
            <a:r>
              <a:rPr lang="en-US" b="0">
                <a:latin typeface="Arial" charset="0"/>
              </a:rPr>
              <a:t>   b. Thời kì gà giò.</a:t>
            </a:r>
          </a:p>
          <a:p>
            <a:r>
              <a:rPr lang="en-US" b="0">
                <a:latin typeface="Arial" charset="0"/>
              </a:rPr>
              <a:t>   c. Thời kì gà đẻ trứng.</a:t>
            </a:r>
          </a:p>
          <a:p>
            <a:r>
              <a:rPr lang="en-US" b="0">
                <a:latin typeface="Arial" charset="0"/>
              </a:rPr>
              <a:t>   d. Thời kì gà lấy thịt.</a:t>
            </a:r>
          </a:p>
        </p:txBody>
      </p:sp>
      <p:sp>
        <p:nvSpPr>
          <p:cNvPr id="94215" name="Oval 7"/>
          <p:cNvSpPr>
            <a:spLocks noChangeArrowheads="1"/>
          </p:cNvSpPr>
          <p:nvPr/>
        </p:nvSpPr>
        <p:spPr bwMode="auto">
          <a:xfrm>
            <a:off x="685800" y="2195513"/>
            <a:ext cx="457200" cy="457200"/>
          </a:xfrm>
          <a:prstGeom prst="ellipse">
            <a:avLst/>
          </a:prstGeom>
          <a:solidFill>
            <a:srgbClr val="FFFFD5"/>
          </a:solidFill>
          <a:ln w="12700">
            <a:solidFill>
              <a:srgbClr val="A80410"/>
            </a:solidFill>
            <a:round/>
            <a:headEnd/>
            <a:tailEnd/>
          </a:ln>
        </p:spPr>
        <p:txBody>
          <a:bodyPr wrap="none" anchor="ctr"/>
          <a:lstStyle/>
          <a:p>
            <a:pPr algn="ctr"/>
            <a:r>
              <a:rPr lang="en-US">
                <a:latin typeface="Arial" charset="0"/>
              </a:rPr>
              <a:t>c</a:t>
            </a:r>
          </a:p>
        </p:txBody>
      </p:sp>
      <p:sp>
        <p:nvSpPr>
          <p:cNvPr id="94216" name="Oval 8"/>
          <p:cNvSpPr>
            <a:spLocks noChangeArrowheads="1"/>
          </p:cNvSpPr>
          <p:nvPr/>
        </p:nvSpPr>
        <p:spPr bwMode="auto">
          <a:xfrm>
            <a:off x="673100" y="4787900"/>
            <a:ext cx="457200" cy="457200"/>
          </a:xfrm>
          <a:prstGeom prst="ellipse">
            <a:avLst/>
          </a:prstGeom>
          <a:solidFill>
            <a:srgbClr val="FFFFD5"/>
          </a:solidFill>
          <a:ln w="12700">
            <a:solidFill>
              <a:srgbClr val="A80410"/>
            </a:solidFill>
            <a:round/>
            <a:headEnd/>
            <a:tailEnd/>
          </a:ln>
        </p:spPr>
        <p:txBody>
          <a:bodyPr wrap="none" anchor="ctr"/>
          <a:lstStyle/>
          <a:p>
            <a:pPr algn="ctr"/>
            <a:r>
              <a:rPr lang="en-US">
                <a:latin typeface="Arial"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wedge">
                                      <p:cBhvr>
                                        <p:cTn id="7" dur="2000"/>
                                        <p:tgtEl>
                                          <p:spTgt spid="94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edge">
                                      <p:cBhvr>
                                        <p:cTn id="12" dur="20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P spid="942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z="3200" b="1" smtClean="0"/>
          </a:p>
        </p:txBody>
      </p:sp>
      <p:pic>
        <p:nvPicPr>
          <p:cNvPr id="3075" name="Picture 5" descr="untitled%20082"/>
          <p:cNvPicPr>
            <a:picLocks noChangeAspect="1" noChangeArrowheads="1"/>
          </p:cNvPicPr>
          <p:nvPr/>
        </p:nvPicPr>
        <p:blipFill>
          <a:blip r:embed="rId2"/>
          <a:srcRect/>
          <a:stretch>
            <a:fillRect/>
          </a:stretch>
        </p:blipFill>
        <p:spPr bwMode="auto">
          <a:xfrm>
            <a:off x="0" y="-152400"/>
            <a:ext cx="9144000" cy="7010400"/>
          </a:xfrm>
          <a:prstGeom prst="rect">
            <a:avLst/>
          </a:prstGeom>
          <a:noFill/>
          <a:ln w="9525">
            <a:noFill/>
            <a:miter lim="800000"/>
            <a:headEnd/>
            <a:tailEnd/>
          </a:ln>
        </p:spPr>
      </p:pic>
      <p:sp>
        <p:nvSpPr>
          <p:cNvPr id="54279" name="Text Box 7"/>
          <p:cNvSpPr txBox="1">
            <a:spLocks noChangeArrowheads="1"/>
          </p:cNvSpPr>
          <p:nvPr/>
        </p:nvSpPr>
        <p:spPr bwMode="auto">
          <a:xfrm>
            <a:off x="685800" y="1233488"/>
            <a:ext cx="6858000" cy="519112"/>
          </a:xfrm>
          <a:prstGeom prst="rect">
            <a:avLst/>
          </a:prstGeom>
          <a:noFill/>
          <a:ln w="9525">
            <a:noFill/>
            <a:miter lim="800000"/>
            <a:headEnd/>
            <a:tailEnd/>
          </a:ln>
        </p:spPr>
        <p:txBody>
          <a:bodyPr>
            <a:spAutoFit/>
          </a:bodyPr>
          <a:lstStyle/>
          <a:p>
            <a:pPr>
              <a:spcBef>
                <a:spcPct val="50000"/>
              </a:spcBef>
            </a:pPr>
            <a:r>
              <a:rPr lang="en-US" b="0" u="sng" dirty="0" err="1" smtClean="0">
                <a:solidFill>
                  <a:srgbClr val="B00410"/>
                </a:solidFill>
                <a:latin typeface="Arial" charset="0"/>
              </a:rPr>
              <a:t>Ôn</a:t>
            </a:r>
            <a:r>
              <a:rPr lang="en-US" b="0" u="sng" dirty="0" smtClean="0">
                <a:solidFill>
                  <a:srgbClr val="B00410"/>
                </a:solidFill>
                <a:latin typeface="Arial" charset="0"/>
              </a:rPr>
              <a:t> </a:t>
            </a:r>
            <a:r>
              <a:rPr lang="en-US" b="0" u="sng" dirty="0" err="1" smtClean="0">
                <a:solidFill>
                  <a:srgbClr val="B00410"/>
                </a:solidFill>
                <a:latin typeface="Arial" charset="0"/>
              </a:rPr>
              <a:t>bài</a:t>
            </a:r>
            <a:r>
              <a:rPr lang="en-US" b="0" u="sng" dirty="0" smtClean="0">
                <a:solidFill>
                  <a:srgbClr val="B00410"/>
                </a:solidFill>
                <a:latin typeface="Arial" charset="0"/>
              </a:rPr>
              <a:t> </a:t>
            </a:r>
            <a:r>
              <a:rPr lang="en-US" b="0" u="sng" dirty="0" err="1">
                <a:solidFill>
                  <a:srgbClr val="B00410"/>
                </a:solidFill>
                <a:latin typeface="Arial" charset="0"/>
              </a:rPr>
              <a:t>cũ</a:t>
            </a:r>
            <a:r>
              <a:rPr lang="en-US" b="0" dirty="0">
                <a:solidFill>
                  <a:srgbClr val="B00410"/>
                </a:solidFill>
                <a:latin typeface="Arial" charset="0"/>
              </a:rPr>
              <a:t> : THỨC ĂN NUÔI GÀ</a:t>
            </a:r>
          </a:p>
        </p:txBody>
      </p:sp>
      <p:sp>
        <p:nvSpPr>
          <p:cNvPr id="54290" name="Text Box 18"/>
          <p:cNvSpPr txBox="1">
            <a:spLocks noChangeArrowheads="1"/>
          </p:cNvSpPr>
          <p:nvPr/>
        </p:nvSpPr>
        <p:spPr bwMode="auto">
          <a:xfrm>
            <a:off x="381000" y="1981200"/>
            <a:ext cx="8077200" cy="954088"/>
          </a:xfrm>
          <a:prstGeom prst="rect">
            <a:avLst/>
          </a:prstGeom>
          <a:noFill/>
          <a:ln w="9525">
            <a:noFill/>
            <a:miter lim="800000"/>
            <a:headEnd/>
            <a:tailEnd/>
          </a:ln>
        </p:spPr>
        <p:txBody>
          <a:bodyPr>
            <a:spAutoFit/>
          </a:bodyPr>
          <a:lstStyle/>
          <a:p>
            <a:pPr>
              <a:spcBef>
                <a:spcPct val="50000"/>
              </a:spcBef>
            </a:pPr>
            <a:r>
              <a:rPr lang="en-US" b="0">
                <a:solidFill>
                  <a:srgbClr val="0000CC"/>
                </a:solidFill>
                <a:latin typeface="Arial" charset="0"/>
              </a:rPr>
              <a:t>  Câu 1 : Vì sao phải dùng nhiều loại thức ăn nuôi gà ?</a:t>
            </a:r>
          </a:p>
        </p:txBody>
      </p:sp>
      <p:sp>
        <p:nvSpPr>
          <p:cNvPr id="54291" name="Text Box 19"/>
          <p:cNvSpPr txBox="1">
            <a:spLocks noChangeArrowheads="1"/>
          </p:cNvSpPr>
          <p:nvPr/>
        </p:nvSpPr>
        <p:spPr bwMode="auto">
          <a:xfrm>
            <a:off x="228600" y="2819400"/>
            <a:ext cx="8763000" cy="954107"/>
          </a:xfrm>
          <a:prstGeom prst="rect">
            <a:avLst/>
          </a:prstGeom>
          <a:noFill/>
          <a:ln w="9525">
            <a:noFill/>
            <a:miter lim="800000"/>
            <a:headEnd/>
            <a:tailEnd/>
          </a:ln>
        </p:spPr>
        <p:txBody>
          <a:bodyPr wrap="square">
            <a:spAutoFit/>
          </a:bodyPr>
          <a:lstStyle/>
          <a:p>
            <a:pPr>
              <a:spcBef>
                <a:spcPct val="50000"/>
              </a:spcBef>
            </a:pPr>
            <a:r>
              <a:rPr lang="en-US" b="0" dirty="0">
                <a:solidFill>
                  <a:srgbClr val="0000CC"/>
                </a:solidFill>
                <a:latin typeface="Arial" charset="0"/>
              </a:rPr>
              <a:t>  </a:t>
            </a:r>
            <a:r>
              <a:rPr lang="en-US" b="0" dirty="0" err="1">
                <a:solidFill>
                  <a:srgbClr val="0000CC"/>
                </a:solidFill>
                <a:latin typeface="Arial" charset="0"/>
              </a:rPr>
              <a:t>Câu</a:t>
            </a:r>
            <a:r>
              <a:rPr lang="en-US" b="0" dirty="0">
                <a:solidFill>
                  <a:srgbClr val="0000CC"/>
                </a:solidFill>
                <a:latin typeface="Arial" charset="0"/>
              </a:rPr>
              <a:t> </a:t>
            </a:r>
            <a:r>
              <a:rPr lang="en-US" b="0" dirty="0" smtClean="0">
                <a:solidFill>
                  <a:srgbClr val="0000CC"/>
                </a:solidFill>
                <a:latin typeface="Arial" charset="0"/>
              </a:rPr>
              <a:t>2: </a:t>
            </a:r>
            <a:r>
              <a:rPr lang="en-US" b="0" dirty="0" err="1">
                <a:solidFill>
                  <a:srgbClr val="0000CC"/>
                </a:solidFill>
                <a:latin typeface="Arial" charset="0"/>
              </a:rPr>
              <a:t>Vì</a:t>
            </a:r>
            <a:r>
              <a:rPr lang="en-US" b="0" dirty="0">
                <a:solidFill>
                  <a:srgbClr val="0000CC"/>
                </a:solidFill>
                <a:latin typeface="Arial" charset="0"/>
              </a:rPr>
              <a:t> </a:t>
            </a:r>
            <a:r>
              <a:rPr lang="en-US" b="0" dirty="0" err="1">
                <a:solidFill>
                  <a:srgbClr val="0000CC"/>
                </a:solidFill>
                <a:latin typeface="Arial" charset="0"/>
              </a:rPr>
              <a:t>sao</a:t>
            </a:r>
            <a:r>
              <a:rPr lang="en-US" b="0" dirty="0">
                <a:solidFill>
                  <a:srgbClr val="0000CC"/>
                </a:solidFill>
                <a:latin typeface="Arial" charset="0"/>
              </a:rPr>
              <a:t> </a:t>
            </a:r>
            <a:r>
              <a:rPr lang="en-US" b="0" dirty="0" err="1">
                <a:solidFill>
                  <a:srgbClr val="0000CC"/>
                </a:solidFill>
                <a:latin typeface="Arial" charset="0"/>
              </a:rPr>
              <a:t>khi</a:t>
            </a:r>
            <a:r>
              <a:rPr lang="en-US" b="0" dirty="0">
                <a:solidFill>
                  <a:srgbClr val="0000CC"/>
                </a:solidFill>
                <a:latin typeface="Arial" charset="0"/>
              </a:rPr>
              <a:t> </a:t>
            </a:r>
            <a:r>
              <a:rPr lang="en-US" b="0" dirty="0" err="1">
                <a:solidFill>
                  <a:srgbClr val="0000CC"/>
                </a:solidFill>
                <a:latin typeface="Arial" charset="0"/>
              </a:rPr>
              <a:t>cho</a:t>
            </a:r>
            <a:r>
              <a:rPr lang="en-US" b="0" dirty="0">
                <a:solidFill>
                  <a:srgbClr val="0000CC"/>
                </a:solidFill>
                <a:latin typeface="Arial" charset="0"/>
              </a:rPr>
              <a:t> </a:t>
            </a:r>
            <a:r>
              <a:rPr lang="en-US" b="0" dirty="0" err="1">
                <a:solidFill>
                  <a:srgbClr val="0000CC"/>
                </a:solidFill>
                <a:latin typeface="Arial" charset="0"/>
              </a:rPr>
              <a:t>gà</a:t>
            </a:r>
            <a:r>
              <a:rPr lang="en-US" b="0" dirty="0">
                <a:solidFill>
                  <a:srgbClr val="0000CC"/>
                </a:solidFill>
                <a:latin typeface="Arial" charset="0"/>
              </a:rPr>
              <a:t> </a:t>
            </a:r>
            <a:r>
              <a:rPr lang="en-US" b="0" dirty="0" err="1">
                <a:solidFill>
                  <a:srgbClr val="0000CC"/>
                </a:solidFill>
                <a:latin typeface="Arial" charset="0"/>
              </a:rPr>
              <a:t>ăn</a:t>
            </a:r>
            <a:r>
              <a:rPr lang="en-US" b="0" dirty="0">
                <a:solidFill>
                  <a:srgbClr val="0000CC"/>
                </a:solidFill>
                <a:latin typeface="Arial" charset="0"/>
              </a:rPr>
              <a:t> </a:t>
            </a:r>
            <a:r>
              <a:rPr lang="en-US" b="0" dirty="0" err="1">
                <a:solidFill>
                  <a:srgbClr val="0000CC"/>
                </a:solidFill>
                <a:latin typeface="Arial" charset="0"/>
              </a:rPr>
              <a:t>thức</a:t>
            </a:r>
            <a:r>
              <a:rPr lang="en-US" b="0" dirty="0">
                <a:solidFill>
                  <a:srgbClr val="0000CC"/>
                </a:solidFill>
                <a:latin typeface="Arial" charset="0"/>
              </a:rPr>
              <a:t> </a:t>
            </a:r>
            <a:r>
              <a:rPr lang="en-US" b="0" dirty="0" err="1">
                <a:solidFill>
                  <a:srgbClr val="0000CC"/>
                </a:solidFill>
                <a:latin typeface="Arial" charset="0"/>
              </a:rPr>
              <a:t>ăn</a:t>
            </a:r>
            <a:r>
              <a:rPr lang="en-US" b="0" dirty="0">
                <a:solidFill>
                  <a:srgbClr val="0000CC"/>
                </a:solidFill>
                <a:latin typeface="Arial" charset="0"/>
              </a:rPr>
              <a:t> </a:t>
            </a:r>
            <a:r>
              <a:rPr lang="en-US" b="0" dirty="0" err="1">
                <a:solidFill>
                  <a:srgbClr val="0000CC"/>
                </a:solidFill>
                <a:latin typeface="Arial" charset="0"/>
              </a:rPr>
              <a:t>hỗn</a:t>
            </a:r>
            <a:r>
              <a:rPr lang="en-US" b="0" dirty="0">
                <a:solidFill>
                  <a:srgbClr val="0000CC"/>
                </a:solidFill>
                <a:latin typeface="Arial" charset="0"/>
              </a:rPr>
              <a:t> </a:t>
            </a:r>
            <a:r>
              <a:rPr lang="en-US" b="0" dirty="0" err="1">
                <a:solidFill>
                  <a:srgbClr val="0000CC"/>
                </a:solidFill>
                <a:latin typeface="Arial" charset="0"/>
              </a:rPr>
              <a:t>hợp</a:t>
            </a:r>
            <a:r>
              <a:rPr lang="en-US" b="0" dirty="0">
                <a:solidFill>
                  <a:srgbClr val="0000CC"/>
                </a:solidFill>
                <a:latin typeface="Arial" charset="0"/>
              </a:rPr>
              <a:t> </a:t>
            </a:r>
            <a:r>
              <a:rPr lang="en-US" b="0" dirty="0" err="1">
                <a:solidFill>
                  <a:srgbClr val="0000CC"/>
                </a:solidFill>
                <a:latin typeface="Arial" charset="0"/>
              </a:rPr>
              <a:t>sẽ</a:t>
            </a:r>
            <a:r>
              <a:rPr lang="en-US" b="0" dirty="0">
                <a:solidFill>
                  <a:srgbClr val="0000CC"/>
                </a:solidFill>
                <a:latin typeface="Arial" charset="0"/>
              </a:rPr>
              <a:t> </a:t>
            </a:r>
            <a:r>
              <a:rPr lang="en-US" b="0" dirty="0" err="1">
                <a:solidFill>
                  <a:srgbClr val="0000CC"/>
                </a:solidFill>
                <a:latin typeface="Arial" charset="0"/>
              </a:rPr>
              <a:t>giúp</a:t>
            </a:r>
            <a:r>
              <a:rPr lang="en-US" b="0" dirty="0">
                <a:solidFill>
                  <a:srgbClr val="0000CC"/>
                </a:solidFill>
                <a:latin typeface="Arial" charset="0"/>
              </a:rPr>
              <a:t> </a:t>
            </a:r>
            <a:r>
              <a:rPr lang="en-US" b="0" dirty="0" err="1">
                <a:solidFill>
                  <a:srgbClr val="0000CC"/>
                </a:solidFill>
                <a:latin typeface="Arial" charset="0"/>
              </a:rPr>
              <a:t>gà</a:t>
            </a:r>
            <a:r>
              <a:rPr lang="en-US" b="0" dirty="0">
                <a:solidFill>
                  <a:srgbClr val="0000CC"/>
                </a:solidFill>
                <a:latin typeface="Arial" charset="0"/>
              </a:rPr>
              <a:t> </a:t>
            </a:r>
            <a:r>
              <a:rPr lang="en-US" b="0" dirty="0" err="1">
                <a:solidFill>
                  <a:srgbClr val="0000CC"/>
                </a:solidFill>
                <a:latin typeface="Arial" charset="0"/>
              </a:rPr>
              <a:t>khoẻ</a:t>
            </a:r>
            <a:r>
              <a:rPr lang="en-US" b="0" dirty="0">
                <a:solidFill>
                  <a:srgbClr val="0000CC"/>
                </a:solidFill>
                <a:latin typeface="Arial" charset="0"/>
              </a:rPr>
              <a:t> </a:t>
            </a:r>
            <a:r>
              <a:rPr lang="en-US" b="0" dirty="0" err="1">
                <a:solidFill>
                  <a:srgbClr val="0000CC"/>
                </a:solidFill>
                <a:latin typeface="Arial" charset="0"/>
              </a:rPr>
              <a:t>mạnh</a:t>
            </a:r>
            <a:r>
              <a:rPr lang="en-US" b="0" dirty="0">
                <a:solidFill>
                  <a:srgbClr val="0000CC"/>
                </a:solidFill>
                <a:latin typeface="Arial" charset="0"/>
              </a:rPr>
              <a:t>, </a:t>
            </a:r>
            <a:r>
              <a:rPr lang="en-US" b="0" dirty="0" err="1">
                <a:solidFill>
                  <a:srgbClr val="0000CC"/>
                </a:solidFill>
                <a:latin typeface="Arial" charset="0"/>
              </a:rPr>
              <a:t>lớn</a:t>
            </a:r>
            <a:r>
              <a:rPr lang="en-US" b="0" dirty="0">
                <a:solidFill>
                  <a:srgbClr val="0000CC"/>
                </a:solidFill>
                <a:latin typeface="Arial" charset="0"/>
              </a:rPr>
              <a:t> </a:t>
            </a:r>
            <a:r>
              <a:rPr lang="en-US" b="0" dirty="0" err="1">
                <a:solidFill>
                  <a:srgbClr val="0000CC"/>
                </a:solidFill>
                <a:latin typeface="Arial" charset="0"/>
              </a:rPr>
              <a:t>nhanh</a:t>
            </a:r>
            <a:r>
              <a:rPr lang="en-US" b="0" dirty="0">
                <a:solidFill>
                  <a:srgbClr val="0000CC"/>
                </a:solidFill>
                <a:latin typeface="Arial" charset="0"/>
              </a:rPr>
              <a:t>, </a:t>
            </a:r>
            <a:r>
              <a:rPr lang="en-US" b="0" dirty="0" err="1">
                <a:solidFill>
                  <a:srgbClr val="0000CC"/>
                </a:solidFill>
                <a:latin typeface="Arial" charset="0"/>
              </a:rPr>
              <a:t>đẻ</a:t>
            </a:r>
            <a:r>
              <a:rPr lang="en-US" b="0" dirty="0">
                <a:solidFill>
                  <a:srgbClr val="0000CC"/>
                </a:solidFill>
                <a:latin typeface="Arial" charset="0"/>
              </a:rPr>
              <a:t> </a:t>
            </a:r>
            <a:r>
              <a:rPr lang="en-US" b="0" dirty="0" err="1">
                <a:solidFill>
                  <a:srgbClr val="0000CC"/>
                </a:solidFill>
                <a:latin typeface="Arial" charset="0"/>
              </a:rPr>
              <a:t>trứng</a:t>
            </a:r>
            <a:r>
              <a:rPr lang="en-US" b="0" dirty="0">
                <a:solidFill>
                  <a:srgbClr val="0000CC"/>
                </a:solidFill>
                <a:latin typeface="Arial" charset="0"/>
              </a:rPr>
              <a:t> to </a:t>
            </a:r>
            <a:r>
              <a:rPr lang="en-US" b="0" dirty="0" err="1">
                <a:solidFill>
                  <a:srgbClr val="0000CC"/>
                </a:solidFill>
                <a:latin typeface="Arial" charset="0"/>
              </a:rPr>
              <a:t>và</a:t>
            </a:r>
            <a:r>
              <a:rPr lang="en-US" b="0" dirty="0">
                <a:solidFill>
                  <a:srgbClr val="0000CC"/>
                </a:solidFill>
                <a:latin typeface="Arial" charset="0"/>
              </a:rPr>
              <a:t> </a:t>
            </a:r>
            <a:r>
              <a:rPr lang="en-US" b="0" dirty="0" err="1">
                <a:solidFill>
                  <a:srgbClr val="0000CC"/>
                </a:solidFill>
                <a:latin typeface="Arial" charset="0"/>
              </a:rPr>
              <a:t>nhiều</a:t>
            </a:r>
            <a:r>
              <a:rPr lang="en-US" b="0" dirty="0">
                <a:solidFill>
                  <a:srgbClr val="0000CC"/>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barn(inHorizontal)">
                                      <p:cBhvr>
                                        <p:cTn id="7" dur="10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0"/>
                                        </p:tgtEl>
                                        <p:attrNameLst>
                                          <p:attrName>style.visibility</p:attrName>
                                        </p:attrNameLst>
                                      </p:cBhvr>
                                      <p:to>
                                        <p:strVal val="visible"/>
                                      </p:to>
                                    </p:set>
                                    <p:animEffect transition="in" filter="dissolve">
                                      <p:cBhvr>
                                        <p:cTn id="12" dur="500"/>
                                        <p:tgtEl>
                                          <p:spTgt spid="54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91"/>
                                        </p:tgtEl>
                                        <p:attrNameLst>
                                          <p:attrName>style.visibility</p:attrName>
                                        </p:attrNameLst>
                                      </p:cBhvr>
                                      <p:to>
                                        <p:strVal val="visible"/>
                                      </p:to>
                                    </p:set>
                                    <p:animEffect transition="in" filter="dissolve">
                                      <p:cBhvr>
                                        <p:cTn id="17"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90" grpId="0"/>
      <p:bldP spid="54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228600" y="609600"/>
            <a:ext cx="7924800" cy="523220"/>
          </a:xfrm>
          <a:prstGeom prst="rect">
            <a:avLst/>
          </a:prstGeom>
          <a:noFill/>
          <a:ln w="9525">
            <a:noFill/>
            <a:miter lim="800000"/>
            <a:headEnd/>
            <a:tailEnd/>
          </a:ln>
        </p:spPr>
        <p:txBody>
          <a:bodyPr wrap="square">
            <a:spAutoFit/>
          </a:bodyPr>
          <a:lstStyle/>
          <a:p>
            <a:pPr>
              <a:spcBef>
                <a:spcPct val="50000"/>
              </a:spcBef>
            </a:pPr>
            <a:r>
              <a:rPr lang="en-US" b="0" dirty="0">
                <a:solidFill>
                  <a:srgbClr val="0000B4"/>
                </a:solidFill>
                <a:latin typeface="Arial" charset="0"/>
              </a:rPr>
              <a:t>1/ </a:t>
            </a:r>
            <a:r>
              <a:rPr lang="en-US" b="0" u="sng" dirty="0" err="1">
                <a:solidFill>
                  <a:srgbClr val="0000B4"/>
                </a:solidFill>
                <a:latin typeface="Arial" charset="0"/>
              </a:rPr>
              <a:t>Mục</a:t>
            </a:r>
            <a:r>
              <a:rPr lang="en-US" b="0" u="sng" dirty="0">
                <a:solidFill>
                  <a:srgbClr val="0000B4"/>
                </a:solidFill>
                <a:latin typeface="Arial" charset="0"/>
              </a:rPr>
              <a:t> </a:t>
            </a:r>
            <a:r>
              <a:rPr lang="en-US" b="0" u="sng" dirty="0" err="1">
                <a:solidFill>
                  <a:srgbClr val="0000B4"/>
                </a:solidFill>
                <a:latin typeface="Arial" charset="0"/>
              </a:rPr>
              <a:t>đích</a:t>
            </a:r>
            <a:r>
              <a:rPr lang="en-US" b="0" u="sng" dirty="0">
                <a:solidFill>
                  <a:srgbClr val="0000B4"/>
                </a:solidFill>
                <a:latin typeface="Arial" charset="0"/>
              </a:rPr>
              <a:t>, ý </a:t>
            </a:r>
            <a:r>
              <a:rPr lang="en-US" b="0" u="sng" dirty="0" err="1">
                <a:solidFill>
                  <a:srgbClr val="0000B4"/>
                </a:solidFill>
                <a:latin typeface="Arial" charset="0"/>
              </a:rPr>
              <a:t>nghĩa</a:t>
            </a:r>
            <a:r>
              <a:rPr lang="en-US" b="0" u="sng" dirty="0">
                <a:solidFill>
                  <a:srgbClr val="0000B4"/>
                </a:solidFill>
                <a:latin typeface="Arial" charset="0"/>
              </a:rPr>
              <a:t> </a:t>
            </a:r>
            <a:r>
              <a:rPr lang="en-US" b="0" u="sng" dirty="0" err="1">
                <a:solidFill>
                  <a:srgbClr val="0000B4"/>
                </a:solidFill>
                <a:latin typeface="Arial" charset="0"/>
              </a:rPr>
              <a:t>của</a:t>
            </a:r>
            <a:r>
              <a:rPr lang="en-US" b="0" u="sng" dirty="0">
                <a:solidFill>
                  <a:srgbClr val="0000B4"/>
                </a:solidFill>
                <a:latin typeface="Arial" charset="0"/>
              </a:rPr>
              <a:t> </a:t>
            </a:r>
            <a:r>
              <a:rPr lang="en-US" b="0" u="sng" dirty="0" err="1">
                <a:solidFill>
                  <a:srgbClr val="0000B4"/>
                </a:solidFill>
                <a:latin typeface="Arial" charset="0"/>
              </a:rPr>
              <a:t>việc</a:t>
            </a:r>
            <a:r>
              <a:rPr lang="en-US" b="0" u="sng" dirty="0">
                <a:solidFill>
                  <a:srgbClr val="0000B4"/>
                </a:solidFill>
                <a:latin typeface="Arial" charset="0"/>
              </a:rPr>
              <a:t> </a:t>
            </a:r>
            <a:r>
              <a:rPr lang="en-US" b="0" u="sng" dirty="0" err="1">
                <a:solidFill>
                  <a:srgbClr val="0000B4"/>
                </a:solidFill>
                <a:latin typeface="Arial" charset="0"/>
              </a:rPr>
              <a:t>nuôi</a:t>
            </a:r>
            <a:r>
              <a:rPr lang="en-US" b="0" u="sng" dirty="0">
                <a:solidFill>
                  <a:srgbClr val="0000B4"/>
                </a:solidFill>
                <a:latin typeface="Arial" charset="0"/>
              </a:rPr>
              <a:t> </a:t>
            </a:r>
            <a:r>
              <a:rPr lang="en-US" b="0" u="sng" dirty="0" err="1">
                <a:solidFill>
                  <a:srgbClr val="0000B4"/>
                </a:solidFill>
                <a:latin typeface="Arial" charset="0"/>
              </a:rPr>
              <a:t>dưỡng</a:t>
            </a:r>
            <a:r>
              <a:rPr lang="en-US" b="0" u="sng" dirty="0">
                <a:solidFill>
                  <a:srgbClr val="0000B4"/>
                </a:solidFill>
                <a:latin typeface="Arial" charset="0"/>
              </a:rPr>
              <a:t> </a:t>
            </a:r>
            <a:r>
              <a:rPr lang="en-US" b="0" u="sng" dirty="0" err="1">
                <a:solidFill>
                  <a:srgbClr val="0000B4"/>
                </a:solidFill>
                <a:latin typeface="Arial" charset="0"/>
              </a:rPr>
              <a:t>gà</a:t>
            </a:r>
            <a:r>
              <a:rPr lang="en-US" b="0" dirty="0">
                <a:solidFill>
                  <a:srgbClr val="0000B4"/>
                </a:solidFill>
                <a:latin typeface="Arial" charset="0"/>
              </a:rPr>
              <a:t> :</a:t>
            </a:r>
          </a:p>
        </p:txBody>
      </p:sp>
      <p:sp>
        <p:nvSpPr>
          <p:cNvPr id="60451" name="Text Box 35"/>
          <p:cNvSpPr txBox="1">
            <a:spLocks noChangeArrowheads="1"/>
          </p:cNvSpPr>
          <p:nvPr/>
        </p:nvSpPr>
        <p:spPr bwMode="auto">
          <a:xfrm>
            <a:off x="419100" y="1600200"/>
            <a:ext cx="8382000" cy="946150"/>
          </a:xfrm>
          <a:prstGeom prst="rect">
            <a:avLst/>
          </a:prstGeom>
          <a:noFill/>
          <a:ln w="9525">
            <a:noFill/>
            <a:miter lim="800000"/>
            <a:headEnd/>
            <a:tailEnd/>
          </a:ln>
        </p:spPr>
        <p:txBody>
          <a:bodyPr>
            <a:spAutoFit/>
          </a:bodyPr>
          <a:lstStyle/>
          <a:p>
            <a:pPr>
              <a:spcBef>
                <a:spcPct val="50000"/>
              </a:spcBef>
            </a:pPr>
            <a:r>
              <a:rPr lang="en-US" b="0" dirty="0">
                <a:solidFill>
                  <a:srgbClr val="0000B4"/>
                </a:solidFill>
                <a:latin typeface="Arial" charset="0"/>
              </a:rPr>
              <a:t>   - </a:t>
            </a:r>
            <a:r>
              <a:rPr lang="en-US" b="0" dirty="0" err="1">
                <a:solidFill>
                  <a:srgbClr val="0000B4"/>
                </a:solidFill>
                <a:latin typeface="Arial" charset="0"/>
              </a:rPr>
              <a:t>Nuôi</a:t>
            </a:r>
            <a:r>
              <a:rPr lang="en-US" b="0" dirty="0">
                <a:solidFill>
                  <a:srgbClr val="0000B4"/>
                </a:solidFill>
                <a:latin typeface="Arial" charset="0"/>
              </a:rPr>
              <a:t> </a:t>
            </a:r>
            <a:r>
              <a:rPr lang="en-US" b="0" dirty="0" err="1">
                <a:solidFill>
                  <a:srgbClr val="0000B4"/>
                </a:solidFill>
                <a:latin typeface="Arial" charset="0"/>
              </a:rPr>
              <a:t>dưỡng</a:t>
            </a:r>
            <a:r>
              <a:rPr lang="en-US" b="0" dirty="0">
                <a:solidFill>
                  <a:srgbClr val="0000B4"/>
                </a:solidFill>
                <a:latin typeface="Arial" charset="0"/>
              </a:rPr>
              <a:t> </a:t>
            </a:r>
            <a:r>
              <a:rPr lang="en-US" b="0" dirty="0" err="1">
                <a:solidFill>
                  <a:srgbClr val="0000B4"/>
                </a:solidFill>
                <a:latin typeface="Arial" charset="0"/>
              </a:rPr>
              <a:t>nhằm</a:t>
            </a:r>
            <a:r>
              <a:rPr lang="en-US" b="0" dirty="0">
                <a:solidFill>
                  <a:srgbClr val="0000B4"/>
                </a:solidFill>
                <a:latin typeface="Arial" charset="0"/>
              </a:rPr>
              <a:t> </a:t>
            </a:r>
            <a:r>
              <a:rPr lang="en-US" b="0" dirty="0" err="1">
                <a:solidFill>
                  <a:srgbClr val="0000B4"/>
                </a:solidFill>
                <a:latin typeface="Arial" charset="0"/>
              </a:rPr>
              <a:t>cung</a:t>
            </a:r>
            <a:r>
              <a:rPr lang="en-US" b="0" dirty="0">
                <a:solidFill>
                  <a:srgbClr val="0000B4"/>
                </a:solidFill>
                <a:latin typeface="Arial" charset="0"/>
              </a:rPr>
              <a:t> </a:t>
            </a:r>
            <a:r>
              <a:rPr lang="en-US" b="0" dirty="0" err="1">
                <a:solidFill>
                  <a:srgbClr val="0000B4"/>
                </a:solidFill>
                <a:latin typeface="Arial" charset="0"/>
              </a:rPr>
              <a:t>cấp</a:t>
            </a:r>
            <a:r>
              <a:rPr lang="en-US" b="0" dirty="0">
                <a:solidFill>
                  <a:srgbClr val="0000B4"/>
                </a:solidFill>
                <a:latin typeface="Arial" charset="0"/>
              </a:rPr>
              <a:t> </a:t>
            </a:r>
            <a:r>
              <a:rPr lang="en-US" b="0" dirty="0" err="1">
                <a:solidFill>
                  <a:srgbClr val="0000B4"/>
                </a:solidFill>
                <a:latin typeface="Arial" charset="0"/>
              </a:rPr>
              <a:t>nước</a:t>
            </a:r>
            <a:r>
              <a:rPr lang="en-US" b="0" dirty="0">
                <a:solidFill>
                  <a:srgbClr val="0000B4"/>
                </a:solidFill>
                <a:latin typeface="Arial" charset="0"/>
              </a:rPr>
              <a:t> </a:t>
            </a:r>
            <a:r>
              <a:rPr lang="en-US" b="0" dirty="0" err="1">
                <a:solidFill>
                  <a:srgbClr val="0000B4"/>
                </a:solidFill>
                <a:latin typeface="Arial" charset="0"/>
              </a:rPr>
              <a:t>và</a:t>
            </a:r>
            <a:r>
              <a:rPr lang="en-US" b="0" dirty="0">
                <a:solidFill>
                  <a:srgbClr val="0000B4"/>
                </a:solidFill>
                <a:latin typeface="Arial" charset="0"/>
              </a:rPr>
              <a:t> </a:t>
            </a:r>
            <a:r>
              <a:rPr lang="en-US" b="0" dirty="0" err="1">
                <a:solidFill>
                  <a:srgbClr val="0000B4"/>
                </a:solidFill>
                <a:latin typeface="Arial" charset="0"/>
              </a:rPr>
              <a:t>các</a:t>
            </a:r>
            <a:r>
              <a:rPr lang="en-US" b="0" dirty="0">
                <a:solidFill>
                  <a:srgbClr val="0000B4"/>
                </a:solidFill>
                <a:latin typeface="Arial" charset="0"/>
              </a:rPr>
              <a:t> </a:t>
            </a:r>
            <a:r>
              <a:rPr lang="en-US" b="0" dirty="0" err="1">
                <a:solidFill>
                  <a:srgbClr val="0000B4"/>
                </a:solidFill>
                <a:latin typeface="Arial" charset="0"/>
              </a:rPr>
              <a:t>chất</a:t>
            </a:r>
            <a:r>
              <a:rPr lang="en-US" b="0" dirty="0">
                <a:solidFill>
                  <a:srgbClr val="0000B4"/>
                </a:solidFill>
                <a:latin typeface="Arial" charset="0"/>
              </a:rPr>
              <a:t> </a:t>
            </a:r>
            <a:r>
              <a:rPr lang="en-US" b="0" dirty="0" err="1">
                <a:solidFill>
                  <a:srgbClr val="0000B4"/>
                </a:solidFill>
                <a:latin typeface="Arial" charset="0"/>
              </a:rPr>
              <a:t>dinh</a:t>
            </a:r>
            <a:r>
              <a:rPr lang="en-US" b="0" dirty="0">
                <a:solidFill>
                  <a:srgbClr val="0000B4"/>
                </a:solidFill>
                <a:latin typeface="Arial" charset="0"/>
              </a:rPr>
              <a:t> </a:t>
            </a:r>
            <a:r>
              <a:rPr lang="en-US" b="0" dirty="0" err="1">
                <a:solidFill>
                  <a:srgbClr val="0000B4"/>
                </a:solidFill>
                <a:latin typeface="Arial" charset="0"/>
              </a:rPr>
              <a:t>dưỡng</a:t>
            </a:r>
            <a:r>
              <a:rPr lang="en-US" b="0" dirty="0">
                <a:solidFill>
                  <a:srgbClr val="0000B4"/>
                </a:solidFill>
                <a:latin typeface="Arial" charset="0"/>
              </a:rPr>
              <a:t> </a:t>
            </a:r>
            <a:r>
              <a:rPr lang="en-US" b="0" dirty="0" err="1">
                <a:solidFill>
                  <a:srgbClr val="0000B4"/>
                </a:solidFill>
                <a:latin typeface="Arial" charset="0"/>
              </a:rPr>
              <a:t>cần</a:t>
            </a:r>
            <a:r>
              <a:rPr lang="en-US" b="0" dirty="0">
                <a:solidFill>
                  <a:srgbClr val="0000B4"/>
                </a:solidFill>
                <a:latin typeface="Arial" charset="0"/>
              </a:rPr>
              <a:t> </a:t>
            </a:r>
            <a:r>
              <a:rPr lang="en-US" b="0" dirty="0" err="1">
                <a:solidFill>
                  <a:srgbClr val="0000B4"/>
                </a:solidFill>
                <a:latin typeface="Arial" charset="0"/>
              </a:rPr>
              <a:t>thiết</a:t>
            </a:r>
            <a:r>
              <a:rPr lang="en-US" b="0" dirty="0">
                <a:solidFill>
                  <a:srgbClr val="0000B4"/>
                </a:solidFill>
                <a:latin typeface="Arial" charset="0"/>
              </a:rPr>
              <a:t> </a:t>
            </a:r>
            <a:r>
              <a:rPr lang="en-US" b="0" dirty="0" err="1">
                <a:solidFill>
                  <a:srgbClr val="0000B4"/>
                </a:solidFill>
                <a:latin typeface="Arial" charset="0"/>
              </a:rPr>
              <a:t>cho</a:t>
            </a:r>
            <a:r>
              <a:rPr lang="en-US" b="0" dirty="0">
                <a:solidFill>
                  <a:srgbClr val="0000B4"/>
                </a:solidFill>
                <a:latin typeface="Arial" charset="0"/>
              </a:rPr>
              <a:t> </a:t>
            </a:r>
            <a:r>
              <a:rPr lang="en-US" b="0" dirty="0" err="1">
                <a:solidFill>
                  <a:srgbClr val="0000B4"/>
                </a:solidFill>
                <a:latin typeface="Arial" charset="0"/>
              </a:rPr>
              <a:t>gà</a:t>
            </a:r>
            <a:r>
              <a:rPr lang="en-US" b="0" dirty="0">
                <a:solidFill>
                  <a:srgbClr val="0000B4"/>
                </a:solidFill>
                <a:latin typeface="Arial" charset="0"/>
              </a:rPr>
              <a:t>.</a:t>
            </a:r>
          </a:p>
        </p:txBody>
      </p:sp>
      <p:sp>
        <p:nvSpPr>
          <p:cNvPr id="60452" name="Text Box 36"/>
          <p:cNvSpPr txBox="1">
            <a:spLocks noChangeArrowheads="1"/>
          </p:cNvSpPr>
          <p:nvPr/>
        </p:nvSpPr>
        <p:spPr bwMode="auto">
          <a:xfrm>
            <a:off x="443345" y="2971800"/>
            <a:ext cx="8001000" cy="946150"/>
          </a:xfrm>
          <a:prstGeom prst="rect">
            <a:avLst/>
          </a:prstGeom>
          <a:noFill/>
          <a:ln w="9525">
            <a:noFill/>
            <a:miter lim="800000"/>
            <a:headEnd/>
            <a:tailEnd/>
          </a:ln>
        </p:spPr>
        <p:txBody>
          <a:bodyPr>
            <a:spAutoFit/>
          </a:bodyPr>
          <a:lstStyle/>
          <a:p>
            <a:pPr>
              <a:spcBef>
                <a:spcPct val="50000"/>
              </a:spcBef>
            </a:pPr>
            <a:r>
              <a:rPr lang="en-US" b="0" dirty="0">
                <a:solidFill>
                  <a:srgbClr val="0000B4"/>
                </a:solidFill>
                <a:latin typeface="Arial" charset="0"/>
              </a:rPr>
              <a:t>  - </a:t>
            </a:r>
            <a:r>
              <a:rPr lang="en-US" b="0" dirty="0" err="1">
                <a:solidFill>
                  <a:srgbClr val="0000B4"/>
                </a:solidFill>
                <a:latin typeface="Arial" charset="0"/>
              </a:rPr>
              <a:t>Gà</a:t>
            </a:r>
            <a:r>
              <a:rPr lang="en-US" b="0" dirty="0">
                <a:solidFill>
                  <a:srgbClr val="0000B4"/>
                </a:solidFill>
                <a:latin typeface="Arial" charset="0"/>
              </a:rPr>
              <a:t> </a:t>
            </a:r>
            <a:r>
              <a:rPr lang="en-US" b="0" dirty="0" err="1">
                <a:solidFill>
                  <a:srgbClr val="0000B4"/>
                </a:solidFill>
                <a:latin typeface="Arial" charset="0"/>
              </a:rPr>
              <a:t>được</a:t>
            </a:r>
            <a:r>
              <a:rPr lang="en-US" b="0" dirty="0">
                <a:solidFill>
                  <a:srgbClr val="0000B4"/>
                </a:solidFill>
                <a:latin typeface="Arial" charset="0"/>
              </a:rPr>
              <a:t> </a:t>
            </a:r>
            <a:r>
              <a:rPr lang="en-US" b="0" dirty="0" err="1">
                <a:solidFill>
                  <a:srgbClr val="0000B4"/>
                </a:solidFill>
                <a:latin typeface="Arial" charset="0"/>
              </a:rPr>
              <a:t>nuôi</a:t>
            </a:r>
            <a:r>
              <a:rPr lang="en-US" b="0" dirty="0">
                <a:solidFill>
                  <a:srgbClr val="0000B4"/>
                </a:solidFill>
                <a:latin typeface="Arial" charset="0"/>
              </a:rPr>
              <a:t> </a:t>
            </a:r>
            <a:r>
              <a:rPr lang="en-US" b="0" dirty="0" err="1">
                <a:solidFill>
                  <a:srgbClr val="0000B4"/>
                </a:solidFill>
                <a:latin typeface="Arial" charset="0"/>
              </a:rPr>
              <a:t>dưỡng</a:t>
            </a:r>
            <a:r>
              <a:rPr lang="en-US" b="0" dirty="0">
                <a:solidFill>
                  <a:srgbClr val="0000B4"/>
                </a:solidFill>
                <a:latin typeface="Arial" charset="0"/>
              </a:rPr>
              <a:t> </a:t>
            </a:r>
            <a:r>
              <a:rPr lang="en-US" b="0" dirty="0" err="1">
                <a:solidFill>
                  <a:srgbClr val="0000B4"/>
                </a:solidFill>
                <a:latin typeface="Arial" charset="0"/>
              </a:rPr>
              <a:t>đầy</a:t>
            </a:r>
            <a:r>
              <a:rPr lang="en-US" b="0" dirty="0">
                <a:solidFill>
                  <a:srgbClr val="0000B4"/>
                </a:solidFill>
                <a:latin typeface="Arial" charset="0"/>
              </a:rPr>
              <a:t> </a:t>
            </a:r>
            <a:r>
              <a:rPr lang="en-US" b="0" dirty="0" err="1">
                <a:solidFill>
                  <a:srgbClr val="0000B4"/>
                </a:solidFill>
                <a:latin typeface="Arial" charset="0"/>
              </a:rPr>
              <a:t>đủ</a:t>
            </a:r>
            <a:r>
              <a:rPr lang="en-US" b="0" dirty="0">
                <a:solidFill>
                  <a:srgbClr val="0000B4"/>
                </a:solidFill>
                <a:latin typeface="Arial" charset="0"/>
              </a:rPr>
              <a:t>, </a:t>
            </a:r>
            <a:r>
              <a:rPr lang="en-US" b="0" dirty="0" err="1">
                <a:solidFill>
                  <a:srgbClr val="0000B4"/>
                </a:solidFill>
                <a:latin typeface="Arial" charset="0"/>
              </a:rPr>
              <a:t>hợp</a:t>
            </a:r>
            <a:r>
              <a:rPr lang="en-US" b="0" dirty="0">
                <a:solidFill>
                  <a:srgbClr val="0000B4"/>
                </a:solidFill>
                <a:latin typeface="Arial" charset="0"/>
              </a:rPr>
              <a:t> </a:t>
            </a:r>
            <a:r>
              <a:rPr lang="en-US" b="0" dirty="0" err="1">
                <a:solidFill>
                  <a:srgbClr val="0000B4"/>
                </a:solidFill>
                <a:latin typeface="Arial" charset="0"/>
              </a:rPr>
              <a:t>lí</a:t>
            </a:r>
            <a:r>
              <a:rPr lang="en-US" b="0" dirty="0">
                <a:solidFill>
                  <a:srgbClr val="0000B4"/>
                </a:solidFill>
                <a:latin typeface="Arial" charset="0"/>
              </a:rPr>
              <a:t> </a:t>
            </a:r>
            <a:r>
              <a:rPr lang="en-US" b="0" dirty="0" err="1">
                <a:solidFill>
                  <a:srgbClr val="0000B4"/>
                </a:solidFill>
                <a:latin typeface="Arial" charset="0"/>
              </a:rPr>
              <a:t>sẽ</a:t>
            </a:r>
            <a:r>
              <a:rPr lang="en-US" b="0" dirty="0">
                <a:solidFill>
                  <a:srgbClr val="0000B4"/>
                </a:solidFill>
                <a:latin typeface="Arial" charset="0"/>
              </a:rPr>
              <a:t> </a:t>
            </a:r>
            <a:r>
              <a:rPr lang="en-US" b="0" dirty="0" err="1">
                <a:solidFill>
                  <a:srgbClr val="0000B4"/>
                </a:solidFill>
                <a:latin typeface="Arial" charset="0"/>
              </a:rPr>
              <a:t>khoẻ</a:t>
            </a:r>
            <a:r>
              <a:rPr lang="en-US" b="0" dirty="0">
                <a:solidFill>
                  <a:srgbClr val="0000B4"/>
                </a:solidFill>
                <a:latin typeface="Arial" charset="0"/>
              </a:rPr>
              <a:t> </a:t>
            </a:r>
            <a:r>
              <a:rPr lang="en-US" b="0" dirty="0" err="1">
                <a:solidFill>
                  <a:srgbClr val="0000B4"/>
                </a:solidFill>
                <a:latin typeface="Arial" charset="0"/>
              </a:rPr>
              <a:t>mạnh</a:t>
            </a:r>
            <a:r>
              <a:rPr lang="en-US" b="0" dirty="0">
                <a:solidFill>
                  <a:srgbClr val="0000B4"/>
                </a:solidFill>
                <a:latin typeface="Arial" charset="0"/>
              </a:rPr>
              <a:t>, </a:t>
            </a:r>
            <a:r>
              <a:rPr lang="en-US" b="0" dirty="0" err="1">
                <a:solidFill>
                  <a:srgbClr val="0000B4"/>
                </a:solidFill>
                <a:latin typeface="Arial" charset="0"/>
              </a:rPr>
              <a:t>ít</a:t>
            </a:r>
            <a:r>
              <a:rPr lang="en-US" b="0" dirty="0">
                <a:solidFill>
                  <a:srgbClr val="0000B4"/>
                </a:solidFill>
                <a:latin typeface="Arial" charset="0"/>
              </a:rPr>
              <a:t> </a:t>
            </a:r>
            <a:r>
              <a:rPr lang="en-US" b="0" dirty="0" err="1">
                <a:solidFill>
                  <a:srgbClr val="0000B4"/>
                </a:solidFill>
                <a:latin typeface="Arial" charset="0"/>
              </a:rPr>
              <a:t>bị</a:t>
            </a:r>
            <a:r>
              <a:rPr lang="en-US" b="0" dirty="0">
                <a:solidFill>
                  <a:srgbClr val="0000B4"/>
                </a:solidFill>
                <a:latin typeface="Arial" charset="0"/>
              </a:rPr>
              <a:t> </a:t>
            </a:r>
            <a:r>
              <a:rPr lang="en-US" b="0" dirty="0" err="1">
                <a:solidFill>
                  <a:srgbClr val="0000B4"/>
                </a:solidFill>
                <a:latin typeface="Arial" charset="0"/>
              </a:rPr>
              <a:t>bệnh</a:t>
            </a:r>
            <a:r>
              <a:rPr lang="en-US" b="0" dirty="0">
                <a:solidFill>
                  <a:srgbClr val="0000B4"/>
                </a:solidFill>
                <a:latin typeface="Arial" charset="0"/>
              </a:rPr>
              <a:t>, </a:t>
            </a:r>
            <a:r>
              <a:rPr lang="en-US" b="0" dirty="0" err="1">
                <a:solidFill>
                  <a:srgbClr val="0000B4"/>
                </a:solidFill>
                <a:latin typeface="Arial" charset="0"/>
              </a:rPr>
              <a:t>lớn</a:t>
            </a:r>
            <a:r>
              <a:rPr lang="en-US" b="0" dirty="0">
                <a:solidFill>
                  <a:srgbClr val="0000B4"/>
                </a:solidFill>
                <a:latin typeface="Arial" charset="0"/>
              </a:rPr>
              <a:t> </a:t>
            </a:r>
            <a:r>
              <a:rPr lang="en-US" b="0" dirty="0" err="1">
                <a:solidFill>
                  <a:srgbClr val="0000B4"/>
                </a:solidFill>
                <a:latin typeface="Arial" charset="0"/>
              </a:rPr>
              <a:t>nhanh</a:t>
            </a:r>
            <a:r>
              <a:rPr lang="en-US" b="0" dirty="0">
                <a:solidFill>
                  <a:srgbClr val="0000B4"/>
                </a:solidFill>
                <a:latin typeface="Arial" charset="0"/>
              </a:rPr>
              <a:t> </a:t>
            </a:r>
            <a:r>
              <a:rPr lang="en-US" b="0" dirty="0" err="1">
                <a:solidFill>
                  <a:srgbClr val="0000B4"/>
                </a:solidFill>
                <a:latin typeface="Arial" charset="0"/>
              </a:rPr>
              <a:t>và</a:t>
            </a:r>
            <a:r>
              <a:rPr lang="en-US" b="0" dirty="0">
                <a:solidFill>
                  <a:srgbClr val="0000B4"/>
                </a:solidFill>
                <a:latin typeface="Arial" charset="0"/>
              </a:rPr>
              <a:t> </a:t>
            </a:r>
            <a:r>
              <a:rPr lang="en-US" b="0" dirty="0" err="1">
                <a:solidFill>
                  <a:srgbClr val="0000B4"/>
                </a:solidFill>
                <a:latin typeface="Arial" charset="0"/>
              </a:rPr>
              <a:t>sinh</a:t>
            </a:r>
            <a:r>
              <a:rPr lang="en-US" b="0" dirty="0">
                <a:solidFill>
                  <a:srgbClr val="0000B4"/>
                </a:solidFill>
                <a:latin typeface="Arial" charset="0"/>
              </a:rPr>
              <a:t> </a:t>
            </a:r>
            <a:r>
              <a:rPr lang="en-US" b="0" dirty="0" err="1">
                <a:solidFill>
                  <a:srgbClr val="0000B4"/>
                </a:solidFill>
                <a:latin typeface="Arial" charset="0"/>
              </a:rPr>
              <a:t>sản</a:t>
            </a:r>
            <a:r>
              <a:rPr lang="en-US" b="0" dirty="0">
                <a:solidFill>
                  <a:srgbClr val="0000B4"/>
                </a:solidFill>
                <a:latin typeface="Arial" charset="0"/>
              </a:rPr>
              <a:t> </a:t>
            </a:r>
            <a:r>
              <a:rPr lang="en-US" b="0" dirty="0" err="1">
                <a:solidFill>
                  <a:srgbClr val="0000B4"/>
                </a:solidFill>
                <a:latin typeface="Arial" charset="0"/>
              </a:rPr>
              <a:t>tốt</a:t>
            </a:r>
            <a:r>
              <a:rPr lang="en-US" b="0" dirty="0">
                <a:solidFill>
                  <a:srgbClr val="0000B4"/>
                </a:solidFill>
                <a:latin typeface="Arial" charset="0"/>
              </a:rPr>
              <a:t>. </a:t>
            </a:r>
          </a:p>
        </p:txBody>
      </p:sp>
      <p:sp>
        <p:nvSpPr>
          <p:cNvPr id="60453" name="Text Box 37"/>
          <p:cNvSpPr txBox="1">
            <a:spLocks noChangeArrowheads="1"/>
          </p:cNvSpPr>
          <p:nvPr/>
        </p:nvSpPr>
        <p:spPr bwMode="auto">
          <a:xfrm>
            <a:off x="419100" y="4343400"/>
            <a:ext cx="8458200" cy="1373187"/>
          </a:xfrm>
          <a:prstGeom prst="rect">
            <a:avLst/>
          </a:prstGeom>
          <a:noFill/>
          <a:ln w="9525">
            <a:noFill/>
            <a:miter lim="800000"/>
            <a:headEnd/>
            <a:tailEnd/>
          </a:ln>
        </p:spPr>
        <p:txBody>
          <a:bodyPr>
            <a:spAutoFit/>
          </a:bodyPr>
          <a:lstStyle/>
          <a:p>
            <a:r>
              <a:rPr lang="en-US" b="0" dirty="0">
                <a:solidFill>
                  <a:srgbClr val="0000B4"/>
                </a:solidFill>
                <a:latin typeface="Arial" charset="0"/>
              </a:rPr>
              <a:t>   </a:t>
            </a:r>
            <a:r>
              <a:rPr lang="en-US" b="0" dirty="0" err="1">
                <a:solidFill>
                  <a:srgbClr val="0000B4"/>
                </a:solidFill>
                <a:latin typeface="Arial" charset="0"/>
              </a:rPr>
              <a:t>Ngược</a:t>
            </a:r>
            <a:r>
              <a:rPr lang="en-US" b="0" dirty="0">
                <a:solidFill>
                  <a:srgbClr val="0000B4"/>
                </a:solidFill>
                <a:latin typeface="Arial" charset="0"/>
              </a:rPr>
              <a:t> </a:t>
            </a:r>
            <a:r>
              <a:rPr lang="en-US" b="0" dirty="0" err="1">
                <a:solidFill>
                  <a:srgbClr val="0000B4"/>
                </a:solidFill>
                <a:latin typeface="Arial" charset="0"/>
              </a:rPr>
              <a:t>lại</a:t>
            </a:r>
            <a:r>
              <a:rPr lang="en-US" b="0" dirty="0">
                <a:solidFill>
                  <a:srgbClr val="0000B4"/>
                </a:solidFill>
                <a:latin typeface="Arial" charset="0"/>
              </a:rPr>
              <a:t>, </a:t>
            </a:r>
            <a:r>
              <a:rPr lang="en-US" b="0" dirty="0" err="1">
                <a:solidFill>
                  <a:srgbClr val="0000B4"/>
                </a:solidFill>
                <a:latin typeface="Arial" charset="0"/>
              </a:rPr>
              <a:t>nếu</a:t>
            </a:r>
            <a:r>
              <a:rPr lang="en-US" b="0" dirty="0">
                <a:solidFill>
                  <a:srgbClr val="0000B4"/>
                </a:solidFill>
                <a:latin typeface="Arial" charset="0"/>
              </a:rPr>
              <a:t> </a:t>
            </a:r>
            <a:r>
              <a:rPr lang="en-US" b="0" dirty="0" err="1">
                <a:solidFill>
                  <a:srgbClr val="0000B4"/>
                </a:solidFill>
                <a:latin typeface="Arial" charset="0"/>
              </a:rPr>
              <a:t>thường</a:t>
            </a:r>
            <a:r>
              <a:rPr lang="en-US" b="0" dirty="0">
                <a:solidFill>
                  <a:srgbClr val="0000B4"/>
                </a:solidFill>
                <a:latin typeface="Arial" charset="0"/>
              </a:rPr>
              <a:t> </a:t>
            </a:r>
            <a:r>
              <a:rPr lang="en-US" b="0" dirty="0" err="1">
                <a:solidFill>
                  <a:srgbClr val="0000B4"/>
                </a:solidFill>
                <a:latin typeface="Arial" charset="0"/>
              </a:rPr>
              <a:t>xuyên</a:t>
            </a:r>
            <a:r>
              <a:rPr lang="en-US" b="0" dirty="0">
                <a:solidFill>
                  <a:srgbClr val="0000B4"/>
                </a:solidFill>
                <a:latin typeface="Arial" charset="0"/>
              </a:rPr>
              <a:t> </a:t>
            </a:r>
            <a:r>
              <a:rPr lang="en-US" b="0" dirty="0" err="1">
                <a:solidFill>
                  <a:srgbClr val="0000B4"/>
                </a:solidFill>
                <a:latin typeface="Arial" charset="0"/>
              </a:rPr>
              <a:t>bị</a:t>
            </a:r>
            <a:r>
              <a:rPr lang="en-US" b="0" dirty="0">
                <a:solidFill>
                  <a:srgbClr val="0000B4"/>
                </a:solidFill>
                <a:latin typeface="Arial" charset="0"/>
              </a:rPr>
              <a:t> </a:t>
            </a:r>
            <a:r>
              <a:rPr lang="en-US" b="0" dirty="0" err="1">
                <a:solidFill>
                  <a:srgbClr val="0000B4"/>
                </a:solidFill>
                <a:latin typeface="Arial" charset="0"/>
              </a:rPr>
              <a:t>ăn</a:t>
            </a:r>
            <a:r>
              <a:rPr lang="en-US" b="0" dirty="0">
                <a:solidFill>
                  <a:srgbClr val="0000B4"/>
                </a:solidFill>
                <a:latin typeface="Arial" charset="0"/>
              </a:rPr>
              <a:t>, </a:t>
            </a:r>
            <a:r>
              <a:rPr lang="en-US" b="0" dirty="0" err="1">
                <a:solidFill>
                  <a:srgbClr val="0000B4"/>
                </a:solidFill>
                <a:latin typeface="Arial" charset="0"/>
              </a:rPr>
              <a:t>uống</a:t>
            </a:r>
            <a:r>
              <a:rPr lang="en-US" b="0" dirty="0">
                <a:solidFill>
                  <a:srgbClr val="0000B4"/>
                </a:solidFill>
                <a:latin typeface="Arial" charset="0"/>
              </a:rPr>
              <a:t> </a:t>
            </a:r>
            <a:r>
              <a:rPr lang="en-US" b="0" dirty="0" err="1">
                <a:solidFill>
                  <a:srgbClr val="0000B4"/>
                </a:solidFill>
                <a:latin typeface="Arial" charset="0"/>
              </a:rPr>
              <a:t>thiếu</a:t>
            </a:r>
            <a:r>
              <a:rPr lang="en-US" b="0" dirty="0">
                <a:solidFill>
                  <a:srgbClr val="0000B4"/>
                </a:solidFill>
                <a:latin typeface="Arial" charset="0"/>
              </a:rPr>
              <a:t> </a:t>
            </a:r>
            <a:r>
              <a:rPr lang="en-US" b="0" dirty="0" err="1">
                <a:solidFill>
                  <a:srgbClr val="0000B4"/>
                </a:solidFill>
                <a:latin typeface="Arial" charset="0"/>
              </a:rPr>
              <a:t>chất</a:t>
            </a:r>
            <a:r>
              <a:rPr lang="en-US" b="0" dirty="0">
                <a:solidFill>
                  <a:srgbClr val="0000B4"/>
                </a:solidFill>
                <a:latin typeface="Arial" charset="0"/>
              </a:rPr>
              <a:t> </a:t>
            </a:r>
            <a:r>
              <a:rPr lang="en-US" b="0" dirty="0" err="1">
                <a:solidFill>
                  <a:srgbClr val="0000B4"/>
                </a:solidFill>
                <a:latin typeface="Arial" charset="0"/>
              </a:rPr>
              <a:t>hoặc</a:t>
            </a:r>
            <a:r>
              <a:rPr lang="en-US" b="0" dirty="0">
                <a:solidFill>
                  <a:srgbClr val="0000B4"/>
                </a:solidFill>
                <a:latin typeface="Arial" charset="0"/>
              </a:rPr>
              <a:t> </a:t>
            </a:r>
            <a:r>
              <a:rPr lang="en-US" b="0" dirty="0" err="1">
                <a:solidFill>
                  <a:srgbClr val="0000B4"/>
                </a:solidFill>
                <a:latin typeface="Arial" charset="0"/>
              </a:rPr>
              <a:t>đói</a:t>
            </a:r>
            <a:r>
              <a:rPr lang="en-US" b="0" dirty="0">
                <a:solidFill>
                  <a:srgbClr val="0000B4"/>
                </a:solidFill>
                <a:latin typeface="Arial" charset="0"/>
              </a:rPr>
              <a:t>, </a:t>
            </a:r>
            <a:r>
              <a:rPr lang="en-US" b="0" dirty="0" err="1">
                <a:solidFill>
                  <a:srgbClr val="0000B4"/>
                </a:solidFill>
                <a:latin typeface="Arial" charset="0"/>
              </a:rPr>
              <a:t>khát</a:t>
            </a:r>
            <a:r>
              <a:rPr lang="en-US" b="0" dirty="0">
                <a:solidFill>
                  <a:srgbClr val="0000B4"/>
                </a:solidFill>
                <a:latin typeface="Arial" charset="0"/>
              </a:rPr>
              <a:t>, </a:t>
            </a:r>
            <a:r>
              <a:rPr lang="en-US" b="0" dirty="0" err="1">
                <a:solidFill>
                  <a:srgbClr val="0000B4"/>
                </a:solidFill>
                <a:latin typeface="Arial" charset="0"/>
              </a:rPr>
              <a:t>gà</a:t>
            </a:r>
            <a:r>
              <a:rPr lang="en-US" b="0" dirty="0">
                <a:solidFill>
                  <a:srgbClr val="0000B4"/>
                </a:solidFill>
                <a:latin typeface="Arial" charset="0"/>
              </a:rPr>
              <a:t> </a:t>
            </a:r>
            <a:r>
              <a:rPr lang="en-US" b="0" dirty="0" err="1">
                <a:solidFill>
                  <a:srgbClr val="0000B4"/>
                </a:solidFill>
                <a:latin typeface="Arial" charset="0"/>
              </a:rPr>
              <a:t>sẽ</a:t>
            </a:r>
            <a:r>
              <a:rPr lang="en-US" b="0" dirty="0">
                <a:solidFill>
                  <a:srgbClr val="0000B4"/>
                </a:solidFill>
                <a:latin typeface="Arial" charset="0"/>
              </a:rPr>
              <a:t> </a:t>
            </a:r>
            <a:r>
              <a:rPr lang="en-US" b="0" dirty="0" err="1">
                <a:solidFill>
                  <a:srgbClr val="0000B4"/>
                </a:solidFill>
                <a:latin typeface="Arial" charset="0"/>
              </a:rPr>
              <a:t>còi</a:t>
            </a:r>
            <a:r>
              <a:rPr lang="en-US" b="0" dirty="0">
                <a:solidFill>
                  <a:srgbClr val="0000B4"/>
                </a:solidFill>
                <a:latin typeface="Arial" charset="0"/>
              </a:rPr>
              <a:t> </a:t>
            </a:r>
            <a:r>
              <a:rPr lang="en-US" b="0" dirty="0" err="1">
                <a:solidFill>
                  <a:srgbClr val="0000B4"/>
                </a:solidFill>
                <a:latin typeface="Arial" charset="0"/>
              </a:rPr>
              <a:t>cọc</a:t>
            </a:r>
            <a:r>
              <a:rPr lang="en-US" b="0" dirty="0">
                <a:solidFill>
                  <a:srgbClr val="0000B4"/>
                </a:solidFill>
                <a:latin typeface="Arial" charset="0"/>
              </a:rPr>
              <a:t>, </a:t>
            </a:r>
            <a:r>
              <a:rPr lang="en-US" b="0" dirty="0" err="1">
                <a:solidFill>
                  <a:srgbClr val="0000B4"/>
                </a:solidFill>
                <a:latin typeface="Arial" charset="0"/>
              </a:rPr>
              <a:t>yếu</a:t>
            </a:r>
            <a:r>
              <a:rPr lang="en-US" b="0" dirty="0">
                <a:solidFill>
                  <a:srgbClr val="0000B4"/>
                </a:solidFill>
                <a:latin typeface="Arial" charset="0"/>
              </a:rPr>
              <a:t> </a:t>
            </a:r>
            <a:r>
              <a:rPr lang="en-US" b="0" dirty="0" err="1">
                <a:solidFill>
                  <a:srgbClr val="0000B4"/>
                </a:solidFill>
                <a:latin typeface="Arial" charset="0"/>
              </a:rPr>
              <a:t>ớt</a:t>
            </a:r>
            <a:r>
              <a:rPr lang="en-US" b="0" dirty="0">
                <a:solidFill>
                  <a:srgbClr val="0000B4"/>
                </a:solidFill>
                <a:latin typeface="Arial" charset="0"/>
              </a:rPr>
              <a:t>, </a:t>
            </a:r>
            <a:r>
              <a:rPr lang="en-US" b="0" dirty="0" err="1">
                <a:solidFill>
                  <a:srgbClr val="0000B4"/>
                </a:solidFill>
                <a:latin typeface="Arial" charset="0"/>
              </a:rPr>
              <a:t>dễ</a:t>
            </a:r>
            <a:r>
              <a:rPr lang="en-US" b="0" dirty="0">
                <a:solidFill>
                  <a:srgbClr val="0000B4"/>
                </a:solidFill>
                <a:latin typeface="Arial" charset="0"/>
              </a:rPr>
              <a:t> </a:t>
            </a:r>
            <a:r>
              <a:rPr lang="en-US" b="0" dirty="0" err="1">
                <a:solidFill>
                  <a:srgbClr val="0000B4"/>
                </a:solidFill>
                <a:latin typeface="Arial" charset="0"/>
              </a:rPr>
              <a:t>bị</a:t>
            </a:r>
            <a:r>
              <a:rPr lang="en-US" b="0" dirty="0">
                <a:solidFill>
                  <a:srgbClr val="0000B4"/>
                </a:solidFill>
                <a:latin typeface="Arial" charset="0"/>
              </a:rPr>
              <a:t> </a:t>
            </a:r>
            <a:r>
              <a:rPr lang="en-US" b="0" dirty="0" err="1">
                <a:solidFill>
                  <a:srgbClr val="0000B4"/>
                </a:solidFill>
                <a:latin typeface="Arial" charset="0"/>
              </a:rPr>
              <a:t>bệnh</a:t>
            </a:r>
            <a:r>
              <a:rPr lang="en-US" b="0" dirty="0">
                <a:solidFill>
                  <a:srgbClr val="0000B4"/>
                </a:solidFill>
                <a:latin typeface="Arial" charset="0"/>
              </a:rPr>
              <a:t> </a:t>
            </a:r>
            <a:r>
              <a:rPr lang="en-US" b="0" dirty="0" err="1">
                <a:solidFill>
                  <a:srgbClr val="0000B4"/>
                </a:solidFill>
                <a:latin typeface="Arial" charset="0"/>
              </a:rPr>
              <a:t>và</a:t>
            </a:r>
            <a:r>
              <a:rPr lang="en-US" b="0" dirty="0">
                <a:solidFill>
                  <a:srgbClr val="0000B4"/>
                </a:solidFill>
                <a:latin typeface="Arial" charset="0"/>
              </a:rPr>
              <a:t> </a:t>
            </a:r>
            <a:r>
              <a:rPr lang="en-US" b="0" dirty="0" err="1">
                <a:solidFill>
                  <a:srgbClr val="0000B4"/>
                </a:solidFill>
                <a:latin typeface="Arial" charset="0"/>
              </a:rPr>
              <a:t>sinh</a:t>
            </a:r>
            <a:r>
              <a:rPr lang="en-US" b="0" dirty="0">
                <a:solidFill>
                  <a:srgbClr val="0000B4"/>
                </a:solidFill>
                <a:latin typeface="Arial" charset="0"/>
              </a:rPr>
              <a:t> </a:t>
            </a:r>
            <a:r>
              <a:rPr lang="en-US" b="0" dirty="0" err="1">
                <a:solidFill>
                  <a:srgbClr val="0000B4"/>
                </a:solidFill>
                <a:latin typeface="Arial" charset="0"/>
              </a:rPr>
              <a:t>sản</a:t>
            </a:r>
            <a:r>
              <a:rPr lang="en-US" b="0" dirty="0">
                <a:solidFill>
                  <a:srgbClr val="0000B4"/>
                </a:solidFill>
                <a:latin typeface="Arial" charset="0"/>
              </a:rPr>
              <a:t> </a:t>
            </a:r>
            <a:r>
              <a:rPr lang="en-US" b="0" dirty="0" err="1">
                <a:solidFill>
                  <a:srgbClr val="0000B4"/>
                </a:solidFill>
                <a:latin typeface="Arial" charset="0"/>
              </a:rPr>
              <a:t>kém</a:t>
            </a:r>
            <a:r>
              <a:rPr lang="en-US" b="0" dirty="0">
                <a:solidFill>
                  <a:srgbClr val="0000B4"/>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untitled%20082"/>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pic>
        <p:nvPicPr>
          <p:cNvPr id="5123" name="Picture 8" descr="untitled%20082"/>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pic>
        <p:nvPicPr>
          <p:cNvPr id="99338" name="Picture 10" descr="13045979021138964970_574_0"/>
          <p:cNvPicPr>
            <a:picLocks noChangeAspect="1" noChangeArrowheads="1"/>
          </p:cNvPicPr>
          <p:nvPr/>
        </p:nvPicPr>
        <p:blipFill>
          <a:blip r:embed="rId3"/>
          <a:srcRect/>
          <a:stretch>
            <a:fillRect/>
          </a:stretch>
        </p:blipFill>
        <p:spPr bwMode="auto">
          <a:xfrm>
            <a:off x="0" y="-76200"/>
            <a:ext cx="3352800" cy="7239000"/>
          </a:xfrm>
          <a:prstGeom prst="rect">
            <a:avLst/>
          </a:prstGeom>
          <a:noFill/>
          <a:ln w="9525">
            <a:noFill/>
            <a:miter lim="800000"/>
            <a:headEnd/>
            <a:tailEnd/>
          </a:ln>
        </p:spPr>
      </p:pic>
      <p:pic>
        <p:nvPicPr>
          <p:cNvPr id="99340" name="Picture 12" descr="p1010184"/>
          <p:cNvPicPr>
            <a:picLocks noChangeAspect="1" noChangeArrowheads="1"/>
          </p:cNvPicPr>
          <p:nvPr/>
        </p:nvPicPr>
        <p:blipFill>
          <a:blip r:embed="rId4"/>
          <a:srcRect/>
          <a:stretch>
            <a:fillRect/>
          </a:stretch>
        </p:blipFill>
        <p:spPr bwMode="auto">
          <a:xfrm>
            <a:off x="3276600" y="0"/>
            <a:ext cx="5867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z="4000" smtClean="0"/>
          </a:p>
        </p:txBody>
      </p:sp>
      <p:sp>
        <p:nvSpPr>
          <p:cNvPr id="6147" name="Rectangle 3"/>
          <p:cNvSpPr>
            <a:spLocks noGrp="1" noChangeArrowheads="1"/>
          </p:cNvSpPr>
          <p:nvPr>
            <p:ph type="body" idx="1"/>
          </p:nvPr>
        </p:nvSpPr>
        <p:spPr/>
        <p:txBody>
          <a:bodyPr/>
          <a:lstStyle/>
          <a:p>
            <a:pPr eaLnBrk="1" hangingPunct="1"/>
            <a:endParaRPr lang="en-US" sz="2400" smtClean="0"/>
          </a:p>
        </p:txBody>
      </p:sp>
      <p:pic>
        <p:nvPicPr>
          <p:cNvPr id="6148" name="Picture 4" descr="untitled%20082"/>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88070" name="Text Box 6"/>
          <p:cNvSpPr txBox="1">
            <a:spLocks noChangeArrowheads="1"/>
          </p:cNvSpPr>
          <p:nvPr/>
        </p:nvSpPr>
        <p:spPr bwMode="auto">
          <a:xfrm>
            <a:off x="1219200" y="762000"/>
            <a:ext cx="5029200" cy="461963"/>
          </a:xfrm>
          <a:prstGeom prst="rect">
            <a:avLst/>
          </a:prstGeom>
          <a:noFill/>
          <a:ln w="9525">
            <a:noFill/>
            <a:miter lim="800000"/>
            <a:headEnd/>
            <a:tailEnd/>
          </a:ln>
        </p:spPr>
        <p:txBody>
          <a:bodyPr>
            <a:spAutoFit/>
          </a:bodyPr>
          <a:lstStyle/>
          <a:p>
            <a:pPr>
              <a:spcBef>
                <a:spcPct val="50000"/>
              </a:spcBef>
            </a:pPr>
            <a:r>
              <a:rPr lang="en-US" sz="2400">
                <a:solidFill>
                  <a:srgbClr val="8200B0"/>
                </a:solidFill>
                <a:latin typeface="Arial" charset="0"/>
              </a:rPr>
              <a:t>a) </a:t>
            </a:r>
            <a:r>
              <a:rPr lang="en-US" sz="2400" u="sng">
                <a:solidFill>
                  <a:srgbClr val="8200B0"/>
                </a:solidFill>
                <a:latin typeface="Arial" charset="0"/>
              </a:rPr>
              <a:t>Cho gà ăn</a:t>
            </a:r>
            <a:r>
              <a:rPr lang="en-US" sz="2400">
                <a:latin typeface="Arial" charset="0"/>
              </a:rPr>
              <a:t> </a:t>
            </a:r>
          </a:p>
        </p:txBody>
      </p:sp>
      <p:sp>
        <p:nvSpPr>
          <p:cNvPr id="88071" name="Text Box 7"/>
          <p:cNvSpPr txBox="1">
            <a:spLocks noChangeArrowheads="1"/>
          </p:cNvSpPr>
          <p:nvPr/>
        </p:nvSpPr>
        <p:spPr bwMode="auto">
          <a:xfrm>
            <a:off x="457200" y="1447800"/>
            <a:ext cx="7772400" cy="461963"/>
          </a:xfrm>
          <a:prstGeom prst="rect">
            <a:avLst/>
          </a:prstGeom>
          <a:noFill/>
          <a:ln w="9525">
            <a:noFill/>
            <a:miter lim="800000"/>
            <a:headEnd/>
            <a:tailEnd/>
          </a:ln>
        </p:spPr>
        <p:txBody>
          <a:bodyPr>
            <a:spAutoFit/>
          </a:bodyPr>
          <a:lstStyle/>
          <a:p>
            <a:pPr>
              <a:spcBef>
                <a:spcPct val="50000"/>
              </a:spcBef>
            </a:pPr>
            <a:r>
              <a:rPr lang="en-US" sz="2400" b="0">
                <a:solidFill>
                  <a:srgbClr val="0000B4"/>
                </a:solidFill>
                <a:latin typeface="Arial" charset="0"/>
              </a:rPr>
              <a:t>Câu 1 : Thời kì gà con thì cho ăn như thế nào ?</a:t>
            </a:r>
          </a:p>
        </p:txBody>
      </p:sp>
      <p:sp>
        <p:nvSpPr>
          <p:cNvPr id="88072" name="Text Box 8"/>
          <p:cNvSpPr txBox="1">
            <a:spLocks noChangeArrowheads="1"/>
          </p:cNvSpPr>
          <p:nvPr/>
        </p:nvSpPr>
        <p:spPr bwMode="auto">
          <a:xfrm>
            <a:off x="457200" y="2133600"/>
            <a:ext cx="8610600" cy="830263"/>
          </a:xfrm>
          <a:prstGeom prst="rect">
            <a:avLst/>
          </a:prstGeom>
          <a:noFill/>
          <a:ln w="9525">
            <a:noFill/>
            <a:miter lim="800000"/>
            <a:headEnd/>
            <a:tailEnd/>
          </a:ln>
        </p:spPr>
        <p:txBody>
          <a:bodyPr>
            <a:spAutoFit/>
          </a:bodyPr>
          <a:lstStyle/>
          <a:p>
            <a:pPr>
              <a:spcBef>
                <a:spcPct val="50000"/>
              </a:spcBef>
            </a:pPr>
            <a:r>
              <a:rPr lang="en-US" sz="2400" b="0">
                <a:solidFill>
                  <a:srgbClr val="0000B4"/>
                </a:solidFill>
                <a:latin typeface="Arial" charset="0"/>
              </a:rPr>
              <a:t>Câu 2 : Thời kì gà giò (7 – 8 tuần tuổi) thì cho ăn như thế nào ?</a:t>
            </a:r>
          </a:p>
        </p:txBody>
      </p:sp>
      <p:sp>
        <p:nvSpPr>
          <p:cNvPr id="88073" name="Text Box 9"/>
          <p:cNvSpPr txBox="1">
            <a:spLocks noChangeArrowheads="1"/>
          </p:cNvSpPr>
          <p:nvPr/>
        </p:nvSpPr>
        <p:spPr bwMode="auto">
          <a:xfrm>
            <a:off x="457200" y="3165475"/>
            <a:ext cx="8839200" cy="830263"/>
          </a:xfrm>
          <a:prstGeom prst="rect">
            <a:avLst/>
          </a:prstGeom>
          <a:noFill/>
          <a:ln w="9525">
            <a:noFill/>
            <a:miter lim="800000"/>
            <a:headEnd/>
            <a:tailEnd/>
          </a:ln>
        </p:spPr>
        <p:txBody>
          <a:bodyPr>
            <a:spAutoFit/>
          </a:bodyPr>
          <a:lstStyle/>
          <a:p>
            <a:pPr>
              <a:spcBef>
                <a:spcPct val="50000"/>
              </a:spcBef>
            </a:pPr>
            <a:r>
              <a:rPr lang="en-US" sz="2400" b="0">
                <a:solidFill>
                  <a:srgbClr val="0000B4"/>
                </a:solidFill>
                <a:latin typeface="Arial" charset="0"/>
              </a:rPr>
              <a:t>Câu 3 : Thời kì gà đẻ trứng cần tăng cường cho gà ăn những thức ăn chứa nhiều chất gì ?</a:t>
            </a:r>
          </a:p>
        </p:txBody>
      </p:sp>
      <p:sp>
        <p:nvSpPr>
          <p:cNvPr id="88074" name="Text Box 10"/>
          <p:cNvSpPr txBox="1">
            <a:spLocks noChangeArrowheads="1"/>
          </p:cNvSpPr>
          <p:nvPr/>
        </p:nvSpPr>
        <p:spPr bwMode="auto">
          <a:xfrm>
            <a:off x="533400" y="4343400"/>
            <a:ext cx="8229600" cy="830263"/>
          </a:xfrm>
          <a:prstGeom prst="rect">
            <a:avLst/>
          </a:prstGeom>
          <a:noFill/>
          <a:ln w="9525">
            <a:noFill/>
            <a:miter lim="800000"/>
            <a:headEnd/>
            <a:tailEnd/>
          </a:ln>
        </p:spPr>
        <p:txBody>
          <a:bodyPr>
            <a:spAutoFit/>
          </a:bodyPr>
          <a:lstStyle/>
          <a:p>
            <a:pPr>
              <a:spcBef>
                <a:spcPct val="50000"/>
              </a:spcBef>
            </a:pPr>
            <a:r>
              <a:rPr lang="en-US" sz="2400" b="0">
                <a:solidFill>
                  <a:srgbClr val="0000B4"/>
                </a:solidFill>
                <a:latin typeface="Arial" charset="0"/>
              </a:rPr>
              <a:t>Câu 4 : Vì sao gà giò cần được ăn nhiều thức ăn cung cấp chất bột đường và chất đạm ?</a:t>
            </a:r>
          </a:p>
        </p:txBody>
      </p:sp>
      <p:sp>
        <p:nvSpPr>
          <p:cNvPr id="88075" name="Text Box 11"/>
          <p:cNvSpPr txBox="1">
            <a:spLocks noChangeArrowheads="1"/>
          </p:cNvSpPr>
          <p:nvPr/>
        </p:nvSpPr>
        <p:spPr bwMode="auto">
          <a:xfrm>
            <a:off x="457200" y="5410200"/>
            <a:ext cx="8686800" cy="830263"/>
          </a:xfrm>
          <a:prstGeom prst="rect">
            <a:avLst/>
          </a:prstGeom>
          <a:noFill/>
          <a:ln w="9525">
            <a:noFill/>
            <a:miter lim="800000"/>
            <a:headEnd/>
            <a:tailEnd/>
          </a:ln>
        </p:spPr>
        <p:txBody>
          <a:bodyPr>
            <a:spAutoFit/>
          </a:bodyPr>
          <a:lstStyle/>
          <a:p>
            <a:pPr>
              <a:spcBef>
                <a:spcPct val="50000"/>
              </a:spcBef>
            </a:pPr>
            <a:r>
              <a:rPr lang="en-US" sz="2400" b="0">
                <a:solidFill>
                  <a:srgbClr val="0000B4"/>
                </a:solidFill>
                <a:latin typeface="Arial" charset="0"/>
              </a:rPr>
              <a:t>Câu 5 : Hãy so sánh cách cho gà ăn trong bài học với cách cho gà ăn ở gia đình em hoặc ở địa phương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edge">
                                      <p:cBhvr>
                                        <p:cTn id="7" dur="1000"/>
                                        <p:tgtEl>
                                          <p:spTgt spid="88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 calcmode="lin" valueType="num">
                                      <p:cBhvr>
                                        <p:cTn id="12" dur="1000" fill="hold"/>
                                        <p:tgtEl>
                                          <p:spTgt spid="88071"/>
                                        </p:tgtEl>
                                        <p:attrNameLst>
                                          <p:attrName>ppt_x</p:attrName>
                                        </p:attrNameLst>
                                      </p:cBhvr>
                                      <p:tavLst>
                                        <p:tav tm="0">
                                          <p:val>
                                            <p:strVal val="#ppt_x-.2"/>
                                          </p:val>
                                        </p:tav>
                                        <p:tav tm="100000">
                                          <p:val>
                                            <p:strVal val="#ppt_x"/>
                                          </p:val>
                                        </p:tav>
                                      </p:tavLst>
                                    </p:anim>
                                    <p:anim calcmode="lin" valueType="num">
                                      <p:cBhvr>
                                        <p:cTn id="13" dur="1000" fill="hold"/>
                                        <p:tgtEl>
                                          <p:spTgt spid="8807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80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8072"/>
                                        </p:tgtEl>
                                        <p:attrNameLst>
                                          <p:attrName>style.visibility</p:attrName>
                                        </p:attrNameLst>
                                      </p:cBhvr>
                                      <p:to>
                                        <p:strVal val="visible"/>
                                      </p:to>
                                    </p:set>
                                    <p:anim calcmode="lin" valueType="num">
                                      <p:cBhvr>
                                        <p:cTn id="19" dur="1000" fill="hold"/>
                                        <p:tgtEl>
                                          <p:spTgt spid="88072"/>
                                        </p:tgtEl>
                                        <p:attrNameLst>
                                          <p:attrName>ppt_x</p:attrName>
                                        </p:attrNameLst>
                                      </p:cBhvr>
                                      <p:tavLst>
                                        <p:tav tm="0">
                                          <p:val>
                                            <p:strVal val="#ppt_x-.2"/>
                                          </p:val>
                                        </p:tav>
                                        <p:tav tm="100000">
                                          <p:val>
                                            <p:strVal val="#ppt_x"/>
                                          </p:val>
                                        </p:tav>
                                      </p:tavLst>
                                    </p:anim>
                                    <p:anim calcmode="lin" valueType="num">
                                      <p:cBhvr>
                                        <p:cTn id="20" dur="1000" fill="hold"/>
                                        <p:tgtEl>
                                          <p:spTgt spid="8807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80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8073"/>
                                        </p:tgtEl>
                                        <p:attrNameLst>
                                          <p:attrName>style.visibility</p:attrName>
                                        </p:attrNameLst>
                                      </p:cBhvr>
                                      <p:to>
                                        <p:strVal val="visible"/>
                                      </p:to>
                                    </p:set>
                                    <p:anim calcmode="lin" valueType="num">
                                      <p:cBhvr>
                                        <p:cTn id="26" dur="1000" fill="hold"/>
                                        <p:tgtEl>
                                          <p:spTgt spid="88073"/>
                                        </p:tgtEl>
                                        <p:attrNameLst>
                                          <p:attrName>ppt_x</p:attrName>
                                        </p:attrNameLst>
                                      </p:cBhvr>
                                      <p:tavLst>
                                        <p:tav tm="0">
                                          <p:val>
                                            <p:strVal val="#ppt_x-.2"/>
                                          </p:val>
                                        </p:tav>
                                        <p:tav tm="100000">
                                          <p:val>
                                            <p:strVal val="#ppt_x"/>
                                          </p:val>
                                        </p:tav>
                                      </p:tavLst>
                                    </p:anim>
                                    <p:anim calcmode="lin" valueType="num">
                                      <p:cBhvr>
                                        <p:cTn id="27" dur="1000" fill="hold"/>
                                        <p:tgtEl>
                                          <p:spTgt spid="8807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80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88074"/>
                                        </p:tgtEl>
                                        <p:attrNameLst>
                                          <p:attrName>style.visibility</p:attrName>
                                        </p:attrNameLst>
                                      </p:cBhvr>
                                      <p:to>
                                        <p:strVal val="visible"/>
                                      </p:to>
                                    </p:set>
                                    <p:anim calcmode="lin" valueType="num">
                                      <p:cBhvr>
                                        <p:cTn id="33" dur="1000" fill="hold"/>
                                        <p:tgtEl>
                                          <p:spTgt spid="88074"/>
                                        </p:tgtEl>
                                        <p:attrNameLst>
                                          <p:attrName>ppt_x</p:attrName>
                                        </p:attrNameLst>
                                      </p:cBhvr>
                                      <p:tavLst>
                                        <p:tav tm="0">
                                          <p:val>
                                            <p:strVal val="#ppt_x-.2"/>
                                          </p:val>
                                        </p:tav>
                                        <p:tav tm="100000">
                                          <p:val>
                                            <p:strVal val="#ppt_x"/>
                                          </p:val>
                                        </p:tav>
                                      </p:tavLst>
                                    </p:anim>
                                    <p:anim calcmode="lin" valueType="num">
                                      <p:cBhvr>
                                        <p:cTn id="34" dur="1000" fill="hold"/>
                                        <p:tgtEl>
                                          <p:spTgt spid="8807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807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88075"/>
                                        </p:tgtEl>
                                        <p:attrNameLst>
                                          <p:attrName>style.visibility</p:attrName>
                                        </p:attrNameLst>
                                      </p:cBhvr>
                                      <p:to>
                                        <p:strVal val="visible"/>
                                      </p:to>
                                    </p:set>
                                    <p:anim calcmode="lin" valueType="num">
                                      <p:cBhvr>
                                        <p:cTn id="40" dur="1000" fill="hold"/>
                                        <p:tgtEl>
                                          <p:spTgt spid="88075"/>
                                        </p:tgtEl>
                                        <p:attrNameLst>
                                          <p:attrName>ppt_x</p:attrName>
                                        </p:attrNameLst>
                                      </p:cBhvr>
                                      <p:tavLst>
                                        <p:tav tm="0">
                                          <p:val>
                                            <p:strVal val="#ppt_x-.2"/>
                                          </p:val>
                                        </p:tav>
                                        <p:tav tm="100000">
                                          <p:val>
                                            <p:strVal val="#ppt_x"/>
                                          </p:val>
                                        </p:tav>
                                      </p:tavLst>
                                    </p:anim>
                                    <p:anim calcmode="lin" valueType="num">
                                      <p:cBhvr>
                                        <p:cTn id="41" dur="1000" fill="hold"/>
                                        <p:tgtEl>
                                          <p:spTgt spid="88075"/>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1" grpId="0"/>
      <p:bldP spid="88072" grpId="0"/>
      <p:bldP spid="88073" grpId="0"/>
      <p:bldP spid="88074" grpId="0"/>
      <p:bldP spid="88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titled%20082"/>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7171" name="Text Box 7"/>
          <p:cNvSpPr txBox="1">
            <a:spLocks noChangeArrowheads="1"/>
          </p:cNvSpPr>
          <p:nvPr/>
        </p:nvSpPr>
        <p:spPr bwMode="auto">
          <a:xfrm>
            <a:off x="1295400" y="2971800"/>
            <a:ext cx="5410200" cy="366713"/>
          </a:xfrm>
          <a:prstGeom prst="rect">
            <a:avLst/>
          </a:prstGeom>
          <a:noFill/>
          <a:ln w="9525">
            <a:noFill/>
            <a:miter lim="800000"/>
            <a:headEnd/>
            <a:tailEnd/>
          </a:ln>
        </p:spPr>
        <p:txBody>
          <a:bodyPr>
            <a:spAutoFit/>
          </a:bodyPr>
          <a:lstStyle/>
          <a:p>
            <a:pPr>
              <a:spcBef>
                <a:spcPct val="50000"/>
              </a:spcBef>
            </a:pPr>
            <a:endParaRPr lang="en-US" sz="1800" b="0">
              <a:latin typeface="Arial" charset="0"/>
            </a:endParaRPr>
          </a:p>
        </p:txBody>
      </p:sp>
      <p:sp>
        <p:nvSpPr>
          <p:cNvPr id="7172" name="Text Box 8"/>
          <p:cNvSpPr txBox="1">
            <a:spLocks noChangeArrowheads="1"/>
          </p:cNvSpPr>
          <p:nvPr/>
        </p:nvSpPr>
        <p:spPr bwMode="auto">
          <a:xfrm>
            <a:off x="457200" y="1676400"/>
            <a:ext cx="5181600" cy="519113"/>
          </a:xfrm>
          <a:prstGeom prst="rect">
            <a:avLst/>
          </a:prstGeom>
          <a:noFill/>
          <a:ln w="9525">
            <a:noFill/>
            <a:miter lim="800000"/>
            <a:headEnd/>
            <a:tailEnd/>
          </a:ln>
        </p:spPr>
        <p:txBody>
          <a:bodyPr>
            <a:spAutoFit/>
          </a:bodyPr>
          <a:lstStyle/>
          <a:p>
            <a:pPr>
              <a:spcBef>
                <a:spcPct val="50000"/>
              </a:spcBef>
            </a:pPr>
            <a:r>
              <a:rPr lang="en-US">
                <a:solidFill>
                  <a:srgbClr val="6600AC"/>
                </a:solidFill>
                <a:latin typeface="Arial" charset="0"/>
              </a:rPr>
              <a:t>a) </a:t>
            </a:r>
            <a:r>
              <a:rPr lang="en-US" u="sng">
                <a:solidFill>
                  <a:srgbClr val="6600AC"/>
                </a:solidFill>
                <a:latin typeface="Arial" charset="0"/>
              </a:rPr>
              <a:t>Cho gà ăn</a:t>
            </a:r>
          </a:p>
        </p:txBody>
      </p:sp>
      <p:sp>
        <p:nvSpPr>
          <p:cNvPr id="82956" name="Text Box 12"/>
          <p:cNvSpPr txBox="1">
            <a:spLocks noChangeArrowheads="1"/>
          </p:cNvSpPr>
          <p:nvPr/>
        </p:nvSpPr>
        <p:spPr bwMode="auto">
          <a:xfrm>
            <a:off x="304800" y="2286000"/>
            <a:ext cx="8686800" cy="1857375"/>
          </a:xfrm>
          <a:prstGeom prst="rect">
            <a:avLst/>
          </a:prstGeom>
          <a:noFill/>
          <a:ln w="57150" cmpd="thinThick">
            <a:solidFill>
              <a:srgbClr val="FFA7FF"/>
            </a:solidFill>
            <a:miter lim="800000"/>
            <a:headEnd/>
            <a:tailEnd/>
          </a:ln>
        </p:spPr>
        <p:txBody>
          <a:bodyPr>
            <a:spAutoFit/>
          </a:bodyPr>
          <a:lstStyle/>
          <a:p>
            <a:pPr>
              <a:spcBef>
                <a:spcPct val="50000"/>
              </a:spcBef>
            </a:pPr>
            <a:r>
              <a:rPr lang="en-US" b="0">
                <a:solidFill>
                  <a:srgbClr val="D91405"/>
                </a:solidFill>
                <a:latin typeface="Arial" charset="0"/>
              </a:rPr>
              <a:t>  *</a:t>
            </a:r>
            <a:r>
              <a:rPr lang="en-US" b="0">
                <a:solidFill>
                  <a:srgbClr val="0000B4"/>
                </a:solidFill>
                <a:latin typeface="Arial" charset="0"/>
              </a:rPr>
              <a:t>Thời kì gà con : Cho gà ăn liên tục. Gà nở được 2 - 3 ngày cho ăn ngô nghiền nhỏ hoặc tấm gạo. Sau 4 - 5 ngày cho gà ăn thức ăn hỗn hợp. Hằng ngày bổ sung vào máng, không được để gà bị đói.</a:t>
            </a:r>
          </a:p>
        </p:txBody>
      </p:sp>
      <p:sp>
        <p:nvSpPr>
          <p:cNvPr id="82959" name="Text Box 15"/>
          <p:cNvSpPr txBox="1">
            <a:spLocks noChangeArrowheads="1"/>
          </p:cNvSpPr>
          <p:nvPr/>
        </p:nvSpPr>
        <p:spPr bwMode="auto">
          <a:xfrm>
            <a:off x="304800" y="4648200"/>
            <a:ext cx="8534400" cy="1816100"/>
          </a:xfrm>
          <a:prstGeom prst="rect">
            <a:avLst/>
          </a:prstGeom>
          <a:noFill/>
          <a:ln w="57150" cmpd="thinThick">
            <a:solidFill>
              <a:srgbClr val="FFA7FF"/>
            </a:solidFill>
            <a:miter lim="800000"/>
            <a:headEnd/>
            <a:tailEnd/>
          </a:ln>
        </p:spPr>
        <p:txBody>
          <a:bodyPr>
            <a:spAutoFit/>
          </a:bodyPr>
          <a:lstStyle/>
          <a:p>
            <a:pPr>
              <a:spcBef>
                <a:spcPct val="50000"/>
              </a:spcBef>
            </a:pPr>
            <a:r>
              <a:rPr lang="en-US" b="0">
                <a:solidFill>
                  <a:srgbClr val="D91405"/>
                </a:solidFill>
                <a:latin typeface="Arial" charset="0"/>
              </a:rPr>
              <a:t>  *</a:t>
            </a:r>
            <a:r>
              <a:rPr lang="en-US" b="0">
                <a:solidFill>
                  <a:srgbClr val="0000B4"/>
                </a:solidFill>
                <a:latin typeface="Arial" charset="0"/>
              </a:rPr>
              <a:t>Thời kì gà giò (gà 7 - 8 tuần tuổi) : Tăng cường cho gà ăn nhiều thức ăn chứa nhiều chất bột đường, chất đạm, vi-ta-min. Cho gà ăn liên tục suốt ngày đêm.</a:t>
            </a:r>
          </a:p>
        </p:txBody>
      </p:sp>
      <p:sp>
        <p:nvSpPr>
          <p:cNvPr id="7175" name="Text Box 18"/>
          <p:cNvSpPr txBox="1">
            <a:spLocks noChangeArrowheads="1"/>
          </p:cNvSpPr>
          <p:nvPr/>
        </p:nvSpPr>
        <p:spPr bwMode="auto">
          <a:xfrm>
            <a:off x="2895600" y="1295400"/>
            <a:ext cx="5029200" cy="519113"/>
          </a:xfrm>
          <a:prstGeom prst="rect">
            <a:avLst/>
          </a:prstGeom>
          <a:noFill/>
          <a:ln w="9525">
            <a:noFill/>
            <a:miter lim="800000"/>
            <a:headEnd/>
            <a:tailEnd/>
          </a:ln>
        </p:spPr>
        <p:txBody>
          <a:bodyPr>
            <a:spAutoFit/>
          </a:bodyPr>
          <a:lstStyle/>
          <a:p>
            <a:pPr>
              <a:spcBef>
                <a:spcPct val="50000"/>
              </a:spcBef>
            </a:pPr>
            <a:r>
              <a:rPr lang="en-US">
                <a:solidFill>
                  <a:srgbClr val="CF0312"/>
                </a:solidFill>
                <a:latin typeface="Arial" charset="0"/>
              </a:rPr>
              <a:t>NUÔI DƯỠNG GÀ</a:t>
            </a:r>
          </a:p>
        </p:txBody>
      </p:sp>
      <p:sp>
        <p:nvSpPr>
          <p:cNvPr id="7176" name="Text Box 19"/>
          <p:cNvSpPr txBox="1">
            <a:spLocks noChangeArrowheads="1"/>
          </p:cNvSpPr>
          <p:nvPr/>
        </p:nvSpPr>
        <p:spPr bwMode="auto">
          <a:xfrm>
            <a:off x="838200" y="152400"/>
            <a:ext cx="7696200" cy="519113"/>
          </a:xfrm>
          <a:prstGeom prst="rect">
            <a:avLst/>
          </a:prstGeom>
          <a:noFill/>
          <a:ln w="9525">
            <a:noFill/>
            <a:miter lim="800000"/>
            <a:headEnd/>
            <a:tailEnd/>
          </a:ln>
        </p:spPr>
        <p:txBody>
          <a:bodyPr>
            <a:spAutoFit/>
          </a:bodyPr>
          <a:lstStyle/>
          <a:p>
            <a:pPr algn="ctr">
              <a:spcBef>
                <a:spcPct val="50000"/>
              </a:spcBef>
            </a:pPr>
            <a:r>
              <a:rPr lang="en-US" b="0">
                <a:solidFill>
                  <a:srgbClr val="0000CC"/>
                </a:solidFill>
                <a:latin typeface="Arial" charset="0"/>
              </a:rPr>
              <a:t>Thứ tư ngày 14 tháng 12 năm 2011</a:t>
            </a:r>
          </a:p>
        </p:txBody>
      </p:sp>
      <p:sp>
        <p:nvSpPr>
          <p:cNvPr id="7177" name="Text Box 20"/>
          <p:cNvSpPr txBox="1">
            <a:spLocks noChangeArrowheads="1"/>
          </p:cNvSpPr>
          <p:nvPr/>
        </p:nvSpPr>
        <p:spPr bwMode="auto">
          <a:xfrm>
            <a:off x="3810000" y="623888"/>
            <a:ext cx="2057400" cy="519112"/>
          </a:xfrm>
          <a:prstGeom prst="rect">
            <a:avLst/>
          </a:prstGeom>
          <a:noFill/>
          <a:ln w="9525">
            <a:noFill/>
            <a:miter lim="800000"/>
            <a:headEnd/>
            <a:tailEnd/>
          </a:ln>
        </p:spPr>
        <p:txBody>
          <a:bodyPr>
            <a:spAutoFit/>
          </a:bodyPr>
          <a:lstStyle/>
          <a:p>
            <a:pPr>
              <a:spcBef>
                <a:spcPct val="50000"/>
              </a:spcBef>
            </a:pPr>
            <a:r>
              <a:rPr lang="en-US" b="0" u="sng">
                <a:solidFill>
                  <a:srgbClr val="0000CC"/>
                </a:solidFill>
                <a:latin typeface="Arial" charset="0"/>
              </a:rPr>
              <a:t>Kĩ thuật</a:t>
            </a:r>
            <a:r>
              <a:rPr lang="en-US" b="0">
                <a:solidFill>
                  <a:srgbClr val="0000CC"/>
                </a:solidFill>
                <a:latin typeface="Arial" charset="0"/>
              </a:rPr>
              <a:t> :</a:t>
            </a:r>
          </a:p>
        </p:txBody>
      </p:sp>
      <p:pic>
        <p:nvPicPr>
          <p:cNvPr id="82966" name="Picture 22" descr="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untitled%20082"/>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83976" name="Text Box 8"/>
          <p:cNvSpPr txBox="1">
            <a:spLocks noChangeArrowheads="1"/>
          </p:cNvSpPr>
          <p:nvPr/>
        </p:nvSpPr>
        <p:spPr bwMode="auto">
          <a:xfrm>
            <a:off x="381000" y="3429000"/>
            <a:ext cx="8305800" cy="1857375"/>
          </a:xfrm>
          <a:prstGeom prst="rect">
            <a:avLst/>
          </a:prstGeom>
          <a:noFill/>
          <a:ln w="57150" cmpd="thinThick">
            <a:solidFill>
              <a:srgbClr val="FFA7FF"/>
            </a:solidFill>
            <a:miter lim="800000"/>
            <a:headEnd/>
            <a:tailEnd/>
          </a:ln>
        </p:spPr>
        <p:txBody>
          <a:bodyPr>
            <a:spAutoFit/>
          </a:bodyPr>
          <a:lstStyle/>
          <a:p>
            <a:pPr>
              <a:spcBef>
                <a:spcPct val="50000"/>
              </a:spcBef>
            </a:pPr>
            <a:r>
              <a:rPr lang="en-US" b="0">
                <a:solidFill>
                  <a:srgbClr val="0000B4"/>
                </a:solidFill>
                <a:latin typeface="Arial" charset="0"/>
              </a:rPr>
              <a:t> </a:t>
            </a:r>
            <a:r>
              <a:rPr lang="en-US" b="0">
                <a:solidFill>
                  <a:srgbClr val="D91405"/>
                </a:solidFill>
                <a:latin typeface="Arial" charset="0"/>
              </a:rPr>
              <a:t>*</a:t>
            </a:r>
            <a:r>
              <a:rPr lang="en-US" b="0">
                <a:solidFill>
                  <a:srgbClr val="0000B4"/>
                </a:solidFill>
                <a:latin typeface="Arial" charset="0"/>
              </a:rPr>
              <a:t>Chất bột đường, chất đạm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263525" y="1295400"/>
            <a:ext cx="8686800" cy="1430338"/>
          </a:xfrm>
          <a:prstGeom prst="rect">
            <a:avLst/>
          </a:prstGeom>
          <a:noFill/>
          <a:ln w="57150" cmpd="thinThick">
            <a:solidFill>
              <a:srgbClr val="FFA7FF"/>
            </a:solidFill>
            <a:miter lim="800000"/>
            <a:headEnd/>
            <a:tailEnd/>
          </a:ln>
        </p:spPr>
        <p:txBody>
          <a:bodyPr>
            <a:spAutoFit/>
          </a:bodyPr>
          <a:lstStyle/>
          <a:p>
            <a:pPr>
              <a:spcBef>
                <a:spcPct val="50000"/>
              </a:spcBef>
            </a:pPr>
            <a:r>
              <a:rPr lang="en-US" b="0">
                <a:solidFill>
                  <a:srgbClr val="D91405"/>
                </a:solidFill>
                <a:latin typeface="Arial" charset="0"/>
              </a:rPr>
              <a:t>  *</a:t>
            </a:r>
            <a:r>
              <a:rPr lang="en-US" b="0">
                <a:solidFill>
                  <a:srgbClr val="0000B4"/>
                </a:solidFill>
                <a:latin typeface="Arial" charset="0"/>
              </a:rPr>
              <a:t>Thời kì gà đẻ trứng : Tăng cường cho gà thức ăn chứa nhiều chất đạm, chất khoáng và vi-ta-min, giảm bớt lượng thức ăn chứa nhiều chất bột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9219" name="Picture 3" descr="hua004"/>
          <p:cNvPicPr>
            <a:picLocks noGrp="1" noChangeAspect="1" noChangeArrowheads="1"/>
          </p:cNvPicPr>
          <p:nvPr>
            <p:ph type="body" idx="1"/>
          </p:nvPr>
        </p:nvPicPr>
        <p:blipFill>
          <a:blip r:embed="rId2"/>
          <a:srcRect/>
          <a:stretch>
            <a:fillRect/>
          </a:stretch>
        </p:blipFill>
        <p:spPr>
          <a:xfrm>
            <a:off x="0" y="228600"/>
            <a:ext cx="9144000" cy="6858000"/>
          </a:xfrm>
          <a:noFill/>
        </p:spPr>
      </p:pic>
      <p:pic>
        <p:nvPicPr>
          <p:cNvPr id="116740" name="Picture 4" descr="t1hieu"/>
          <p:cNvPicPr>
            <a:picLocks noChangeAspect="1" noChangeArrowheads="1"/>
          </p:cNvPicPr>
          <p:nvPr/>
        </p:nvPicPr>
        <p:blipFill>
          <a:blip r:embed="rId3"/>
          <a:srcRect/>
          <a:stretch>
            <a:fillRect/>
          </a:stretch>
        </p:blipFill>
        <p:spPr bwMode="auto">
          <a:xfrm>
            <a:off x="-76200" y="0"/>
            <a:ext cx="4800600" cy="3581400"/>
          </a:xfrm>
          <a:prstGeom prst="rect">
            <a:avLst/>
          </a:prstGeom>
          <a:noFill/>
          <a:ln w="9525">
            <a:noFill/>
            <a:miter lim="800000"/>
            <a:headEnd/>
            <a:tailEnd/>
          </a:ln>
        </p:spPr>
      </p:pic>
      <p:pic>
        <p:nvPicPr>
          <p:cNvPr id="116741" name="Picture 5" descr="11"/>
          <p:cNvPicPr>
            <a:picLocks noChangeAspect="1" noChangeArrowheads="1"/>
          </p:cNvPicPr>
          <p:nvPr/>
        </p:nvPicPr>
        <p:blipFill>
          <a:blip r:embed="rId4"/>
          <a:srcRect/>
          <a:stretch>
            <a:fillRect/>
          </a:stretch>
        </p:blipFill>
        <p:spPr bwMode="auto">
          <a:xfrm>
            <a:off x="4724400" y="0"/>
            <a:ext cx="4419600" cy="3505200"/>
          </a:xfrm>
          <a:prstGeom prst="rect">
            <a:avLst/>
          </a:prstGeom>
          <a:noFill/>
          <a:ln w="9525">
            <a:noFill/>
            <a:miter lim="800000"/>
            <a:headEnd/>
            <a:tailEnd/>
          </a:ln>
        </p:spPr>
      </p:pic>
      <p:pic>
        <p:nvPicPr>
          <p:cNvPr id="116742" name="Picture 6" descr="t673562"/>
          <p:cNvPicPr>
            <a:picLocks noChangeAspect="1" noChangeArrowheads="1"/>
          </p:cNvPicPr>
          <p:nvPr/>
        </p:nvPicPr>
        <p:blipFill>
          <a:blip r:embed="rId5"/>
          <a:srcRect/>
          <a:stretch>
            <a:fillRect/>
          </a:stretch>
        </p:blipFill>
        <p:spPr bwMode="auto">
          <a:xfrm>
            <a:off x="4419600" y="3352800"/>
            <a:ext cx="4724400" cy="3810000"/>
          </a:xfrm>
          <a:prstGeom prst="rect">
            <a:avLst/>
          </a:prstGeom>
          <a:noFill/>
          <a:ln w="9525">
            <a:noFill/>
            <a:miter lim="800000"/>
            <a:headEnd/>
            <a:tailEnd/>
          </a:ln>
        </p:spPr>
      </p:pic>
      <p:pic>
        <p:nvPicPr>
          <p:cNvPr id="116744" name="Picture 8" descr="images654627_trai_ga_2"/>
          <p:cNvPicPr>
            <a:picLocks noChangeAspect="1" noChangeArrowheads="1"/>
          </p:cNvPicPr>
          <p:nvPr/>
        </p:nvPicPr>
        <p:blipFill>
          <a:blip r:embed="rId6"/>
          <a:srcRect/>
          <a:stretch>
            <a:fillRect/>
          </a:stretch>
        </p:blipFill>
        <p:spPr bwMode="auto">
          <a:xfrm>
            <a:off x="0" y="3429000"/>
            <a:ext cx="44958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600200"/>
            <a:ext cx="8229600" cy="4525963"/>
          </a:xfrm>
        </p:spPr>
        <p:txBody>
          <a:bodyPr/>
          <a:lstStyle/>
          <a:p>
            <a:pPr eaLnBrk="1" hangingPunct="1"/>
            <a:endParaRPr lang="en-US" sz="2800" smtClean="0"/>
          </a:p>
        </p:txBody>
      </p:sp>
      <p:sp>
        <p:nvSpPr>
          <p:cNvPr id="10247" name="Text Box 8"/>
          <p:cNvSpPr txBox="1">
            <a:spLocks noChangeArrowheads="1"/>
          </p:cNvSpPr>
          <p:nvPr/>
        </p:nvSpPr>
        <p:spPr bwMode="auto">
          <a:xfrm>
            <a:off x="304800" y="1600200"/>
            <a:ext cx="5181600" cy="461963"/>
          </a:xfrm>
          <a:prstGeom prst="rect">
            <a:avLst/>
          </a:prstGeom>
          <a:noFill/>
          <a:ln w="9525">
            <a:noFill/>
            <a:miter lim="800000"/>
            <a:headEnd/>
            <a:tailEnd/>
          </a:ln>
        </p:spPr>
        <p:txBody>
          <a:bodyPr>
            <a:spAutoFit/>
          </a:bodyPr>
          <a:lstStyle/>
          <a:p>
            <a:pPr>
              <a:spcBef>
                <a:spcPct val="50000"/>
              </a:spcBef>
            </a:pPr>
            <a:r>
              <a:rPr lang="en-US" sz="2400" b="0">
                <a:solidFill>
                  <a:srgbClr val="0000B4"/>
                </a:solidFill>
                <a:latin typeface="Arial" charset="0"/>
              </a:rPr>
              <a:t>b) </a:t>
            </a:r>
            <a:r>
              <a:rPr lang="en-US" sz="2400" b="0" u="sng">
                <a:solidFill>
                  <a:srgbClr val="0000B4"/>
                </a:solidFill>
                <a:latin typeface="Arial" charset="0"/>
              </a:rPr>
              <a:t>Cho gà uống</a:t>
            </a:r>
            <a:r>
              <a:rPr lang="en-US" sz="2400" b="0">
                <a:solidFill>
                  <a:srgbClr val="0000B4"/>
                </a:solidFill>
                <a:latin typeface="Arial" charset="0"/>
              </a:rPr>
              <a:t> : </a:t>
            </a:r>
          </a:p>
        </p:txBody>
      </p:sp>
      <p:sp>
        <p:nvSpPr>
          <p:cNvPr id="85002" name="Text Box 10"/>
          <p:cNvSpPr txBox="1">
            <a:spLocks noChangeArrowheads="1"/>
          </p:cNvSpPr>
          <p:nvPr/>
        </p:nvSpPr>
        <p:spPr bwMode="auto">
          <a:xfrm>
            <a:off x="228600" y="2133600"/>
            <a:ext cx="8763000" cy="830263"/>
          </a:xfrm>
          <a:prstGeom prst="rect">
            <a:avLst/>
          </a:prstGeom>
          <a:noFill/>
          <a:ln w="9525">
            <a:noFill/>
            <a:miter lim="800000"/>
            <a:headEnd/>
            <a:tailEnd/>
          </a:ln>
        </p:spPr>
        <p:txBody>
          <a:bodyPr>
            <a:spAutoFit/>
          </a:bodyPr>
          <a:lstStyle/>
          <a:p>
            <a:pPr>
              <a:spcBef>
                <a:spcPct val="50000"/>
              </a:spcBef>
            </a:pPr>
            <a:r>
              <a:rPr lang="en-US" sz="2400" b="0">
                <a:solidFill>
                  <a:srgbClr val="B00410"/>
                </a:solidFill>
                <a:latin typeface="Arial" charset="0"/>
              </a:rPr>
              <a:t>*</a:t>
            </a:r>
            <a:r>
              <a:rPr lang="en-US" sz="2400" b="0">
                <a:solidFill>
                  <a:srgbClr val="0000B4"/>
                </a:solidFill>
                <a:latin typeface="Arial" charset="0"/>
              </a:rPr>
              <a:t> Do thức ăn chủ yếu của gà là thức ăn khô. Vì vậy, khi nuôi gà phải thường xuyên cung cấp đủ nước cho gà uống.</a:t>
            </a:r>
          </a:p>
        </p:txBody>
      </p:sp>
      <p:sp>
        <p:nvSpPr>
          <p:cNvPr id="85007" name="Text Box 15"/>
          <p:cNvSpPr txBox="1">
            <a:spLocks noChangeArrowheads="1"/>
          </p:cNvSpPr>
          <p:nvPr/>
        </p:nvSpPr>
        <p:spPr bwMode="auto">
          <a:xfrm>
            <a:off x="228600" y="3200400"/>
            <a:ext cx="8763000" cy="830263"/>
          </a:xfrm>
          <a:prstGeom prst="rect">
            <a:avLst/>
          </a:prstGeom>
          <a:noFill/>
          <a:ln w="9525">
            <a:noFill/>
            <a:miter lim="800000"/>
            <a:headEnd/>
            <a:tailEnd/>
          </a:ln>
        </p:spPr>
        <p:txBody>
          <a:bodyPr>
            <a:spAutoFit/>
          </a:bodyPr>
          <a:lstStyle/>
          <a:p>
            <a:pPr>
              <a:spcBef>
                <a:spcPct val="50000"/>
              </a:spcBef>
            </a:pPr>
            <a:r>
              <a:rPr lang="en-US" sz="2400" b="0">
                <a:solidFill>
                  <a:srgbClr val="B00410"/>
                </a:solidFill>
                <a:latin typeface="Arial" charset="0"/>
              </a:rPr>
              <a:t>*</a:t>
            </a:r>
            <a:r>
              <a:rPr lang="en-US" sz="2400" b="0">
                <a:solidFill>
                  <a:srgbClr val="0000B4"/>
                </a:solidFill>
                <a:latin typeface="Arial" charset="0"/>
              </a:rPr>
              <a:t> Nước cho gà uống phải là nước sạch và đựng trong máng sạch. Về mùa đông có thể hoà nước ấm cho gà uống.</a:t>
            </a:r>
          </a:p>
        </p:txBody>
      </p:sp>
      <p:sp>
        <p:nvSpPr>
          <p:cNvPr id="85008" name="Text Box 16"/>
          <p:cNvSpPr txBox="1">
            <a:spLocks noChangeArrowheads="1"/>
          </p:cNvSpPr>
          <p:nvPr/>
        </p:nvSpPr>
        <p:spPr bwMode="auto">
          <a:xfrm>
            <a:off x="228600" y="4267200"/>
            <a:ext cx="8763000" cy="830263"/>
          </a:xfrm>
          <a:prstGeom prst="rect">
            <a:avLst/>
          </a:prstGeom>
          <a:noFill/>
          <a:ln w="9525">
            <a:noFill/>
            <a:miter lim="800000"/>
            <a:headEnd/>
            <a:tailEnd/>
          </a:ln>
        </p:spPr>
        <p:txBody>
          <a:bodyPr>
            <a:spAutoFit/>
          </a:bodyPr>
          <a:lstStyle/>
          <a:p>
            <a:pPr>
              <a:spcBef>
                <a:spcPct val="50000"/>
              </a:spcBef>
            </a:pPr>
            <a:r>
              <a:rPr lang="en-US" sz="2400" b="0">
                <a:solidFill>
                  <a:srgbClr val="B00410"/>
                </a:solidFill>
                <a:latin typeface="Arial" charset="0"/>
              </a:rPr>
              <a:t>* </a:t>
            </a:r>
            <a:r>
              <a:rPr lang="en-US" sz="2400" b="0">
                <a:solidFill>
                  <a:srgbClr val="0000B4"/>
                </a:solidFill>
                <a:latin typeface="Arial" charset="0"/>
              </a:rPr>
              <a:t>Trong máng uống phải luôn có đủ nước sạch. Máng uống nên đặt gần máng ăn vì gà có thói quen vừa ăn, vừa uống.</a:t>
            </a:r>
          </a:p>
        </p:txBody>
      </p:sp>
      <p:sp>
        <p:nvSpPr>
          <p:cNvPr id="85009" name="Text Box 17"/>
          <p:cNvSpPr txBox="1">
            <a:spLocks noChangeArrowheads="1"/>
          </p:cNvSpPr>
          <p:nvPr/>
        </p:nvSpPr>
        <p:spPr bwMode="auto">
          <a:xfrm>
            <a:off x="228600" y="5334000"/>
            <a:ext cx="8915400" cy="830263"/>
          </a:xfrm>
          <a:prstGeom prst="rect">
            <a:avLst/>
          </a:prstGeom>
          <a:noFill/>
          <a:ln w="9525">
            <a:noFill/>
            <a:miter lim="800000"/>
            <a:headEnd/>
            <a:tailEnd/>
          </a:ln>
        </p:spPr>
        <p:txBody>
          <a:bodyPr>
            <a:spAutoFit/>
          </a:bodyPr>
          <a:lstStyle/>
          <a:p>
            <a:pPr>
              <a:spcBef>
                <a:spcPct val="50000"/>
              </a:spcBef>
            </a:pPr>
            <a:r>
              <a:rPr lang="en-US" sz="2400" b="0">
                <a:solidFill>
                  <a:srgbClr val="B00410"/>
                </a:solidFill>
                <a:latin typeface="Arial" charset="0"/>
              </a:rPr>
              <a:t>*</a:t>
            </a:r>
            <a:r>
              <a:rPr lang="en-US" sz="2400" b="0">
                <a:solidFill>
                  <a:srgbClr val="0000B4"/>
                </a:solidFill>
                <a:latin typeface="Arial" charset="0"/>
              </a:rPr>
              <a:t> Hằng ngày phải thay nước trong máng. Nếu thấy nước trong máng bị vẩn đục nhiều, cần thay nước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09"/>
                                        </p:tgtEl>
                                        <p:attrNameLst>
                                          <p:attrName>style.visibility</p:attrName>
                                        </p:attrNameLst>
                                      </p:cBhvr>
                                      <p:to>
                                        <p:strVal val="visible"/>
                                      </p:to>
                                    </p:set>
                                    <p:animEffect transition="in" filter="strips(downLeft)">
                                      <p:cBhvr>
                                        <p:cTn id="22" dur="20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0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TotalTime>
  <Words>1063</Words>
  <Application>Microsoft Office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Ngoc Anh</cp:lastModifiedBy>
  <cp:revision>187</cp:revision>
  <dcterms:created xsi:type="dcterms:W3CDTF">2004-12-09T20:03:04Z</dcterms:created>
  <dcterms:modified xsi:type="dcterms:W3CDTF">2018-12-03T14:32:02Z</dcterms:modified>
</cp:coreProperties>
</file>