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72" r:id="rId8"/>
    <p:sldId id="262" r:id="rId9"/>
    <p:sldId id="263" r:id="rId10"/>
    <p:sldId id="273" r:id="rId11"/>
    <p:sldId id="264" r:id="rId12"/>
    <p:sldId id="265" r:id="rId13"/>
    <p:sldId id="266" r:id="rId14"/>
    <p:sldId id="267" r:id="rId15"/>
  </p:sldIdLst>
  <p:sldSz cx="9144000" cy="6858000" type="screen4x3"/>
  <p:notesSz cx="6858000" cy="9144000"/>
  <p:custDataLst>
    <p:tags r:id="rId1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99FFCC"/>
    <a:srgbClr val="FFFFCC"/>
    <a:srgbClr val="FCFF93"/>
    <a:srgbClr val="99FF66"/>
    <a:srgbClr val="003300"/>
    <a:srgbClr val="80000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64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C9EBE72-0E2A-4FE6-8B60-8B376A9316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5037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88E8B5-011C-4272-A564-069439CB56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44FCB2-9AE0-49C9-9F5C-EBF227801D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2076F4-21E8-49C5-A0B6-EB2A3B75A7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A52F0A-3597-45D1-BE6E-587BB490E9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399AAF-DB03-4FE5-AF1D-659B405488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5F8486-8FE2-4148-918D-A4F406AAAF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CFAC06-35A3-4ED1-BF22-C8C94DE6C5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29682A-A0E4-4090-8362-1A9A600348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527763-51DC-4F8E-8641-AF644962FB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25E56F-B350-4427-8F89-72CC325568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D6678-FD48-4748-91FA-6C7E07CED3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DA3D36B-BCD2-4609-9A98-0FA7CA2AFD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14.gif"/><Relationship Id="rId7" Type="http://schemas.openxmlformats.org/officeDocument/2006/relationships/image" Target="../media/image29.jpe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http://i212.photobucket.com/albums/cc132/bechip360/kapook_42563.gif" TargetMode="External"/><Relationship Id="rId7" Type="http://schemas.openxmlformats.org/officeDocument/2006/relationships/image" Target="../media/image36.gif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gif"/><Relationship Id="rId5" Type="http://schemas.openxmlformats.org/officeDocument/2006/relationships/image" Target="../media/image34.jpeg"/><Relationship Id="rId4" Type="http://schemas.openxmlformats.org/officeDocument/2006/relationships/image" Target="../media/image3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5" Type="http://schemas.openxmlformats.org/officeDocument/2006/relationships/image" Target="../media/image18.jpeg"/><Relationship Id="rId4" Type="http://schemas.openxmlformats.org/officeDocument/2006/relationships/image" Target="../media/image17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6" name="Text Box 18"/>
          <p:cNvSpPr txBox="1">
            <a:spLocks noChangeArrowheads="1"/>
          </p:cNvSpPr>
          <p:nvPr/>
        </p:nvSpPr>
        <p:spPr bwMode="auto">
          <a:xfrm>
            <a:off x="1676400" y="1600200"/>
            <a:ext cx="701040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800000"/>
                </a:solidFill>
              </a:rPr>
              <a:t>KĨ THUẬT</a:t>
            </a:r>
          </a:p>
          <a:p>
            <a:pPr algn="ctr">
              <a:spcBef>
                <a:spcPct val="50000"/>
              </a:spcBef>
            </a:pPr>
            <a:r>
              <a:rPr lang="en-US" sz="3200"/>
              <a:t>Bài 6: </a:t>
            </a:r>
            <a:r>
              <a:rPr lang="en-US" sz="4000" b="1">
                <a:solidFill>
                  <a:srgbClr val="009900"/>
                </a:solidFill>
              </a:rPr>
              <a:t>LUỘC RAU</a:t>
            </a:r>
            <a:r>
              <a:rPr lang="en-US" sz="4000" b="1"/>
              <a:t> </a:t>
            </a:r>
          </a:p>
          <a:p>
            <a:pPr algn="ctr">
              <a:spcBef>
                <a:spcPct val="50000"/>
              </a:spcBef>
            </a:pPr>
            <a:r>
              <a:rPr lang="en-US" sz="3200" i="1"/>
              <a:t>         ( 1 tiết)</a:t>
            </a:r>
          </a:p>
        </p:txBody>
      </p:sp>
      <p:pic>
        <p:nvPicPr>
          <p:cNvPr id="2078" name="Picture 30" descr="in2"/>
          <p:cNvPicPr>
            <a:picLocks noChangeAspect="1" noChangeArrowheads="1"/>
          </p:cNvPicPr>
          <p:nvPr/>
        </p:nvPicPr>
        <p:blipFill>
          <a:blip r:embed="rId2"/>
          <a:srcRect l="17046" r="5682"/>
          <a:stretch>
            <a:fillRect/>
          </a:stretch>
        </p:blipFill>
        <p:spPr bwMode="auto">
          <a:xfrm>
            <a:off x="762000" y="3200400"/>
            <a:ext cx="3505200" cy="340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AutoShape 4"/>
          <p:cNvSpPr>
            <a:spLocks noChangeArrowheads="1"/>
          </p:cNvSpPr>
          <p:nvPr/>
        </p:nvSpPr>
        <p:spPr bwMode="auto">
          <a:xfrm>
            <a:off x="1447800" y="381000"/>
            <a:ext cx="5410200" cy="26924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>
                <a:latin typeface="Times New Roman" pitchFamily="18" charset="0"/>
              </a:rPr>
              <a:t>Sau khi nhặt rau xong, </a:t>
            </a:r>
          </a:p>
          <a:p>
            <a:pPr algn="ctr"/>
            <a:r>
              <a:rPr lang="en-US" sz="3200">
                <a:latin typeface="Times New Roman" pitchFamily="18" charset="0"/>
              </a:rPr>
              <a:t>chúng ta phải làm gì?</a:t>
            </a:r>
          </a:p>
        </p:txBody>
      </p:sp>
      <p:sp>
        <p:nvSpPr>
          <p:cNvPr id="38917" name="AutoShape 5"/>
          <p:cNvSpPr>
            <a:spLocks noChangeArrowheads="1"/>
          </p:cNvSpPr>
          <p:nvPr/>
        </p:nvSpPr>
        <p:spPr bwMode="auto">
          <a:xfrm>
            <a:off x="2590800" y="3124200"/>
            <a:ext cx="4191000" cy="2794000"/>
          </a:xfrm>
          <a:prstGeom prst="cloudCallout">
            <a:avLst>
              <a:gd name="adj1" fmla="val -59810"/>
              <a:gd name="adj2" fmla="val 84546"/>
            </a:avLst>
          </a:prstGeom>
          <a:gradFill rotWithShape="1">
            <a:gsLst>
              <a:gs pos="0">
                <a:srgbClr val="FCFF93"/>
              </a:gs>
              <a:gs pos="100000">
                <a:srgbClr val="CCEC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 sz="4000"/>
          </a:p>
          <a:p>
            <a:pPr algn="ctr"/>
            <a:r>
              <a:rPr lang="en-US" sz="4000"/>
              <a:t>Rửa rau</a:t>
            </a:r>
          </a:p>
        </p:txBody>
      </p:sp>
      <p:pic>
        <p:nvPicPr>
          <p:cNvPr id="11268" name="Picture 9" descr="y6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8391525" y="0"/>
            <a:ext cx="75247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10" descr="y6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114800"/>
            <a:ext cx="75247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AutoShape 11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400800"/>
            <a:ext cx="457200" cy="457200"/>
          </a:xfrm>
          <a:prstGeom prst="actionButtonBackPrevious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 animBg="1"/>
      <p:bldP spid="389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990600" y="762000"/>
            <a:ext cx="5181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2. Luộc rau:</a:t>
            </a:r>
          </a:p>
        </p:txBody>
      </p:sp>
      <p:sp>
        <p:nvSpPr>
          <p:cNvPr id="8197" name="AutoShape 5"/>
          <p:cNvSpPr>
            <a:spLocks noChangeArrowheads="1"/>
          </p:cNvSpPr>
          <p:nvPr/>
        </p:nvSpPr>
        <p:spPr bwMode="auto">
          <a:xfrm>
            <a:off x="2209800" y="762000"/>
            <a:ext cx="5486400" cy="2312988"/>
          </a:xfrm>
          <a:prstGeom prst="rightArrow">
            <a:avLst>
              <a:gd name="adj1" fmla="val 50000"/>
              <a:gd name="adj2" fmla="val 59300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/>
              <a:t>Sau khi nhặt, rửa rau xong</a:t>
            </a:r>
          </a:p>
          <a:p>
            <a:pPr algn="ctr"/>
            <a:r>
              <a:rPr lang="en-US" sz="3200"/>
              <a:t>Chúng ta làm gì?</a:t>
            </a:r>
          </a:p>
        </p:txBody>
      </p:sp>
      <p:sp>
        <p:nvSpPr>
          <p:cNvPr id="8198" name="AutoShape 6"/>
          <p:cNvSpPr>
            <a:spLocks noChangeArrowheads="1"/>
          </p:cNvSpPr>
          <p:nvPr/>
        </p:nvSpPr>
        <p:spPr bwMode="auto">
          <a:xfrm>
            <a:off x="4876800" y="2362200"/>
            <a:ext cx="3657600" cy="2514600"/>
          </a:xfrm>
          <a:prstGeom prst="cloudCallout">
            <a:avLst>
              <a:gd name="adj1" fmla="val -90625"/>
              <a:gd name="adj2" fmla="val 165153"/>
            </a:avLst>
          </a:prstGeom>
          <a:gradFill rotWithShape="1">
            <a:gsLst>
              <a:gs pos="0">
                <a:srgbClr val="99FF66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 sz="3200"/>
          </a:p>
          <a:p>
            <a:pPr algn="ctr"/>
            <a:r>
              <a:rPr lang="en-US" sz="3600"/>
              <a:t>Luộc rau</a:t>
            </a:r>
          </a:p>
        </p:txBody>
      </p:sp>
      <p:pic>
        <p:nvPicPr>
          <p:cNvPr id="8199" name="Picture 7" descr="HJNH THU CO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0" y="2667000"/>
            <a:ext cx="2819400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6" descr="WINEB0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6324600" y="4622800"/>
            <a:ext cx="2667000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animBg="1"/>
      <p:bldP spid="8197" grpId="1" animBg="1"/>
      <p:bldP spid="819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533400" y="0"/>
            <a:ext cx="8826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9900"/>
                </a:solidFill>
              </a:rPr>
              <a:t>?</a:t>
            </a:r>
            <a:r>
              <a:rPr lang="en-US" sz="2800"/>
              <a:t> </a:t>
            </a:r>
            <a:r>
              <a:rPr lang="en-US" sz="2800" b="1"/>
              <a:t>Để luộc rau chúng ta cần làm những bước nào ?</a:t>
            </a:r>
          </a:p>
        </p:txBody>
      </p:sp>
      <p:pic>
        <p:nvPicPr>
          <p:cNvPr id="13315" name="Picture 12" descr="gif_icon38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960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13" descr="gif_icon38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29600" y="6300788"/>
            <a:ext cx="914400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2" name="Picture 14" descr="SP_A013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609600"/>
            <a:ext cx="23622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3" name="Picture 15" descr="SP_A014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9800" y="609600"/>
            <a:ext cx="28956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6" name="Picture 18" descr="in2"/>
          <p:cNvPicPr>
            <a:picLocks noChangeAspect="1" noChangeArrowheads="1"/>
          </p:cNvPicPr>
          <p:nvPr/>
        </p:nvPicPr>
        <p:blipFill>
          <a:blip r:embed="rId6"/>
          <a:srcRect l="17046" r="5682"/>
          <a:stretch>
            <a:fillRect/>
          </a:stretch>
        </p:blipFill>
        <p:spPr bwMode="auto">
          <a:xfrm>
            <a:off x="2971800" y="609600"/>
            <a:ext cx="2895600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7" name="Picture 19" descr="in"/>
          <p:cNvPicPr>
            <a:picLocks noChangeAspect="1" noChangeArrowheads="1"/>
          </p:cNvPicPr>
          <p:nvPr/>
        </p:nvPicPr>
        <p:blipFill>
          <a:blip r:embed="rId7"/>
          <a:srcRect l="11215" r="8411"/>
          <a:stretch>
            <a:fillRect/>
          </a:stretch>
        </p:blipFill>
        <p:spPr bwMode="auto">
          <a:xfrm>
            <a:off x="152400" y="3886200"/>
            <a:ext cx="2895600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20" descr="gif_icon38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3800" y="5562600"/>
            <a:ext cx="914400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9" name="Text Box 21"/>
          <p:cNvSpPr txBox="1">
            <a:spLocks noChangeArrowheads="1"/>
          </p:cNvSpPr>
          <p:nvPr/>
        </p:nvSpPr>
        <p:spPr bwMode="auto">
          <a:xfrm>
            <a:off x="1143000" y="3505200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H.a</a:t>
            </a:r>
          </a:p>
        </p:txBody>
      </p:sp>
      <p:sp>
        <p:nvSpPr>
          <p:cNvPr id="7190" name="Text Box 22"/>
          <p:cNvSpPr txBox="1">
            <a:spLocks noChangeArrowheads="1"/>
          </p:cNvSpPr>
          <p:nvPr/>
        </p:nvSpPr>
        <p:spPr bwMode="auto">
          <a:xfrm>
            <a:off x="3810000" y="35052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H.b</a:t>
            </a:r>
          </a:p>
        </p:txBody>
      </p:sp>
      <p:sp>
        <p:nvSpPr>
          <p:cNvPr id="7191" name="Text Box 23"/>
          <p:cNvSpPr txBox="1">
            <a:spLocks noChangeArrowheads="1"/>
          </p:cNvSpPr>
          <p:nvPr/>
        </p:nvSpPr>
        <p:spPr bwMode="auto">
          <a:xfrm>
            <a:off x="6858000" y="3429000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H.c</a:t>
            </a:r>
          </a:p>
        </p:txBody>
      </p:sp>
      <p:sp>
        <p:nvSpPr>
          <p:cNvPr id="7192" name="Text Box 24"/>
          <p:cNvSpPr txBox="1">
            <a:spLocks noChangeArrowheads="1"/>
          </p:cNvSpPr>
          <p:nvPr/>
        </p:nvSpPr>
        <p:spPr bwMode="auto">
          <a:xfrm>
            <a:off x="762000" y="64770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H.d</a:t>
            </a:r>
          </a:p>
        </p:txBody>
      </p:sp>
      <p:sp>
        <p:nvSpPr>
          <p:cNvPr id="7193" name="Text Box 25"/>
          <p:cNvSpPr txBox="1">
            <a:spLocks noChangeArrowheads="1"/>
          </p:cNvSpPr>
          <p:nvPr/>
        </p:nvSpPr>
        <p:spPr bwMode="auto">
          <a:xfrm>
            <a:off x="3886200" y="6491288"/>
            <a:ext cx="762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H.e</a:t>
            </a:r>
          </a:p>
        </p:txBody>
      </p:sp>
      <p:sp>
        <p:nvSpPr>
          <p:cNvPr id="7194" name="Text Box 26"/>
          <p:cNvSpPr txBox="1">
            <a:spLocks noChangeArrowheads="1"/>
          </p:cNvSpPr>
          <p:nvPr/>
        </p:nvSpPr>
        <p:spPr bwMode="auto">
          <a:xfrm>
            <a:off x="7086600" y="64008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H.f</a:t>
            </a:r>
          </a:p>
        </p:txBody>
      </p:sp>
      <p:pic>
        <p:nvPicPr>
          <p:cNvPr id="7195" name="Picture 27" descr="Hình ảnh016"/>
          <p:cNvPicPr>
            <a:picLocks noChangeAspect="1" noChangeArrowheads="1"/>
          </p:cNvPicPr>
          <p:nvPr/>
        </p:nvPicPr>
        <p:blipFill>
          <a:blip r:embed="rId8"/>
          <a:srcRect l="12500"/>
          <a:stretch>
            <a:fillRect/>
          </a:stretch>
        </p:blipFill>
        <p:spPr bwMode="auto">
          <a:xfrm>
            <a:off x="3200400" y="3886200"/>
            <a:ext cx="2743200" cy="266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8" name="Picture 30" descr="Hình ảnh019"/>
          <p:cNvPicPr>
            <a:picLocks noChangeAspect="1" noChangeArrowheads="1"/>
          </p:cNvPicPr>
          <p:nvPr/>
        </p:nvPicPr>
        <p:blipFill>
          <a:blip r:embed="rId9" cstate="print"/>
          <a:srcRect l="5290" r="10054" b="4762"/>
          <a:stretch>
            <a:fillRect/>
          </a:stretch>
        </p:blipFill>
        <p:spPr bwMode="auto">
          <a:xfrm>
            <a:off x="6096000" y="3892550"/>
            <a:ext cx="2971800" cy="250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7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9" grpId="0"/>
      <p:bldP spid="7189" grpId="0"/>
      <p:bldP spid="7190" grpId="0"/>
      <p:bldP spid="7191" grpId="0"/>
      <p:bldP spid="7192" grpId="0"/>
      <p:bldP spid="7193" grpId="0"/>
      <p:bldP spid="719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9" name="Text Box 13"/>
          <p:cNvSpPr txBox="1">
            <a:spLocks noChangeArrowheads="1"/>
          </p:cNvSpPr>
          <p:nvPr/>
        </p:nvSpPr>
        <p:spPr bwMode="auto">
          <a:xfrm>
            <a:off x="838200" y="609600"/>
            <a:ext cx="6553200" cy="369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/>
              <a:t>Tiêu chí cần đạt khi luộc rau:</a:t>
            </a:r>
          </a:p>
          <a:p>
            <a:r>
              <a:rPr lang="en-US" sz="3600"/>
              <a:t>    </a:t>
            </a:r>
          </a:p>
          <a:p>
            <a:endParaRPr lang="en-US" sz="3600"/>
          </a:p>
          <a:p>
            <a:pPr algn="ctr"/>
            <a:r>
              <a:rPr lang="en-US" sz="3600">
                <a:solidFill>
                  <a:srgbClr val="003300"/>
                </a:solidFill>
              </a:rPr>
              <a:t>Rau lụôc </a:t>
            </a:r>
            <a:r>
              <a:rPr lang="en-US" sz="3600" b="1">
                <a:solidFill>
                  <a:srgbClr val="003300"/>
                </a:solidFill>
              </a:rPr>
              <a:t>chín đều, mềm </a:t>
            </a:r>
          </a:p>
          <a:p>
            <a:pPr algn="ctr"/>
            <a:r>
              <a:rPr lang="en-US" sz="3600" b="1">
                <a:solidFill>
                  <a:srgbClr val="003300"/>
                </a:solidFill>
              </a:rPr>
              <a:t>và giữ được màu xanh</a:t>
            </a:r>
          </a:p>
          <a:p>
            <a:pPr>
              <a:spcBef>
                <a:spcPct val="50000"/>
              </a:spcBef>
            </a:pPr>
            <a:endParaRPr lang="en-US" sz="3600"/>
          </a:p>
        </p:txBody>
      </p:sp>
      <p:sp>
        <p:nvSpPr>
          <p:cNvPr id="14339" name="Line 14"/>
          <p:cNvSpPr>
            <a:spLocks noChangeShapeType="1"/>
          </p:cNvSpPr>
          <p:nvPr/>
        </p:nvSpPr>
        <p:spPr bwMode="auto">
          <a:xfrm>
            <a:off x="152400" y="1295400"/>
            <a:ext cx="5410200" cy="0"/>
          </a:xfrm>
          <a:prstGeom prst="line">
            <a:avLst/>
          </a:prstGeom>
          <a:noFill/>
          <a:ln w="38100">
            <a:solidFill>
              <a:srgbClr val="00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4340" name="Picture 5" descr="1 (1567)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876800"/>
            <a:ext cx="1219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 descr="1 (1567)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4800" y="0"/>
            <a:ext cx="1219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AutoShape 1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400800"/>
            <a:ext cx="457200" cy="457200"/>
          </a:xfrm>
          <a:prstGeom prst="actionButtonBackPrevious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838200" y="457200"/>
            <a:ext cx="59436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/>
              <a:t>3. Trình bày:</a:t>
            </a:r>
          </a:p>
          <a:p>
            <a:pPr>
              <a:spcBef>
                <a:spcPct val="50000"/>
              </a:spcBef>
            </a:pPr>
            <a:r>
              <a:rPr lang="en-US" sz="3600"/>
              <a:t>- Vớt rau ra đĩa.</a:t>
            </a:r>
          </a:p>
        </p:txBody>
      </p:sp>
      <p:pic>
        <p:nvPicPr>
          <p:cNvPr id="30729" name="Picture 9" descr="http://i212.photobucket.com/albums/cc132/bechip360/kapook_42563.gif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 rot="10800000">
            <a:off x="0" y="6486525"/>
            <a:ext cx="38100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0" name="Picture 10" descr="xt0305tz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5505450" y="0"/>
            <a:ext cx="36385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2" name="Picture 12" descr="Hình ảnh019"/>
          <p:cNvPicPr>
            <a:picLocks noChangeAspect="1" noChangeArrowheads="1"/>
          </p:cNvPicPr>
          <p:nvPr/>
        </p:nvPicPr>
        <p:blipFill>
          <a:blip r:embed="rId5"/>
          <a:srcRect l="4762" r="11905" b="4762"/>
          <a:stretch>
            <a:fillRect/>
          </a:stretch>
        </p:blipFill>
        <p:spPr bwMode="auto">
          <a:xfrm>
            <a:off x="1905000" y="1828800"/>
            <a:ext cx="5334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3" name="Picture 13" descr="timbay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29400" y="1524000"/>
            <a:ext cx="152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4" name="Picture 14" descr="92946cxn8xmvkw5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90600" y="5181600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609600" y="609600"/>
            <a:ext cx="78486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sz="3600" b="1"/>
              <a:t>Chuẩn bị:</a:t>
            </a:r>
          </a:p>
          <a:p>
            <a:pPr marL="342900" indent="-342900">
              <a:spcBef>
                <a:spcPct val="50000"/>
              </a:spcBef>
              <a:buFontTx/>
              <a:buAutoNum type="alphaLcParenR"/>
            </a:pPr>
            <a:r>
              <a:rPr lang="en-US" sz="3600" b="1"/>
              <a:t>Chuẩn bị nguyên liệu và dụng cụ:</a:t>
            </a:r>
          </a:p>
        </p:txBody>
      </p:sp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3276600" y="2667000"/>
            <a:ext cx="4648200" cy="3048000"/>
          </a:xfrm>
          <a:prstGeom prst="wedgeEllipseCallout">
            <a:avLst>
              <a:gd name="adj1" fmla="val -79199"/>
              <a:gd name="adj2" fmla="val 22606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4000"/>
              <a:t>Những lọai rau nào thường dùng để luộc?</a:t>
            </a:r>
          </a:p>
        </p:txBody>
      </p:sp>
      <p:pic>
        <p:nvPicPr>
          <p:cNvPr id="4107" name="Picture 11" descr="mickey16smal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276600"/>
            <a:ext cx="2336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imgb" descr="cai-thia-bab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228600"/>
            <a:ext cx="3657600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imgb" descr="rau_muong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304800"/>
            <a:ext cx="3276600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imgb" descr="dau%20trach(1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2600" y="3581400"/>
            <a:ext cx="3200400" cy="274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imgb" descr="TraiMuo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00400" y="3733800"/>
            <a:ext cx="257175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imgb" descr="09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" y="3657600"/>
            <a:ext cx="2819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Picture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1" name="AutoShape 11"/>
          <p:cNvSpPr>
            <a:spLocks noChangeArrowheads="1"/>
          </p:cNvSpPr>
          <p:nvPr/>
        </p:nvSpPr>
        <p:spPr bwMode="auto">
          <a:xfrm>
            <a:off x="3505200" y="2286000"/>
            <a:ext cx="4114800" cy="4038600"/>
          </a:xfrm>
          <a:prstGeom prst="wedgeRoundRectCallout">
            <a:avLst>
              <a:gd name="adj1" fmla="val -81250"/>
              <a:gd name="adj2" fmla="val -38245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4000"/>
          </a:p>
          <a:p>
            <a:pPr algn="ctr"/>
            <a:r>
              <a:rPr lang="en-US" sz="4000"/>
              <a:t>Để luộc rau chúng ta thường dùng những dụng cụ nào?</a:t>
            </a:r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762000" y="1371600"/>
            <a:ext cx="1295400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0" b="1">
                <a:solidFill>
                  <a:srgbClr val="003300"/>
                </a:solidFill>
              </a:rPr>
              <a:t>?</a:t>
            </a:r>
          </a:p>
        </p:txBody>
      </p:sp>
      <p:pic>
        <p:nvPicPr>
          <p:cNvPr id="5133" name="Picture 13" descr="AddEmoticons0931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4648200"/>
            <a:ext cx="2032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1" grpId="0" animBg="1"/>
      <p:bldP spid="51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228600" y="533400"/>
            <a:ext cx="7772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/>
              <a:t>Một số dụng cụ thường dùng để luộc rau:</a:t>
            </a:r>
          </a:p>
        </p:txBody>
      </p:sp>
      <p:pic>
        <p:nvPicPr>
          <p:cNvPr id="6147" name="Picture 3" descr="Hình ảnh0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295400"/>
            <a:ext cx="5410200" cy="406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8" descr="y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114800"/>
            <a:ext cx="75247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9" descr="y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8391525" y="0"/>
            <a:ext cx="75247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9" name="Picture 15" descr="Hinh nen 4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990600"/>
            <a:ext cx="64008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80" name="Rectangle 16"/>
          <p:cNvSpPr>
            <a:spLocks noChangeArrowheads="1"/>
          </p:cNvSpPr>
          <p:nvPr/>
        </p:nvSpPr>
        <p:spPr bwMode="auto">
          <a:xfrm>
            <a:off x="2057400" y="2514600"/>
            <a:ext cx="4562475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/>
              <a:t>     </a:t>
            </a:r>
            <a:r>
              <a:rPr lang="en-US" sz="4000"/>
              <a:t>Khi mua rau về, </a:t>
            </a:r>
          </a:p>
          <a:p>
            <a:r>
              <a:rPr lang="en-US" sz="4000"/>
              <a:t>chúng ta phải làm gì?</a:t>
            </a:r>
          </a:p>
        </p:txBody>
      </p:sp>
      <p:sp>
        <p:nvSpPr>
          <p:cNvPr id="11281" name="Text Box 17"/>
          <p:cNvSpPr txBox="1">
            <a:spLocks noChangeArrowheads="1"/>
          </p:cNvSpPr>
          <p:nvPr/>
        </p:nvSpPr>
        <p:spPr bwMode="auto">
          <a:xfrm>
            <a:off x="1676400" y="1295400"/>
            <a:ext cx="35052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/>
              <a:t>b) Sơ chế:</a:t>
            </a:r>
          </a:p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7173" name="Picture 18" descr="anh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4800600"/>
            <a:ext cx="1371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20" descr="gif_icon380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228600"/>
            <a:ext cx="914400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0" grpId="0"/>
      <p:bldP spid="1128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3" name="Picture 5" descr="36_10_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905000" cy="167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4" descr="Picture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7696200" y="5584825"/>
            <a:ext cx="1277938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5" descr="Picture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565775"/>
            <a:ext cx="1463675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0" name="Picture 12" descr="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0" y="1600200"/>
            <a:ext cx="6591300" cy="337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Text Box 16"/>
          <p:cNvSpPr txBox="1">
            <a:spLocks noChangeArrowheads="1"/>
          </p:cNvSpPr>
          <p:nvPr/>
        </p:nvSpPr>
        <p:spPr bwMode="auto">
          <a:xfrm>
            <a:off x="2133600" y="2895600"/>
            <a:ext cx="4572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Nhặt rau và rửa sạch rau</a:t>
            </a:r>
          </a:p>
        </p:txBody>
      </p:sp>
      <p:pic>
        <p:nvPicPr>
          <p:cNvPr id="37905" name="Picture 17" descr="gif_icon380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10400" y="1219200"/>
            <a:ext cx="914400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6" name="Picture 18" descr="gif_icon380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000" y="4495800"/>
            <a:ext cx="914400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7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7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7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AutoShape 3"/>
          <p:cNvSpPr>
            <a:spLocks noChangeArrowheads="1"/>
          </p:cNvSpPr>
          <p:nvPr/>
        </p:nvSpPr>
        <p:spPr bwMode="auto">
          <a:xfrm>
            <a:off x="4876800" y="304800"/>
            <a:ext cx="3962400" cy="2209800"/>
          </a:xfrm>
          <a:prstGeom prst="wedgeEllipseCallout">
            <a:avLst>
              <a:gd name="adj1" fmla="val -59574"/>
              <a:gd name="adj2" fmla="val 52083"/>
            </a:avLst>
          </a:prstGeom>
          <a:gradFill rotWithShape="1">
            <a:gsLst>
              <a:gs pos="0">
                <a:srgbClr val="FEA0E5"/>
              </a:gs>
              <a:gs pos="100000">
                <a:srgbClr val="FAFFC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3600"/>
              <a:t>Vì sao chúng ta phải nhặt rau?</a:t>
            </a:r>
          </a:p>
        </p:txBody>
      </p:sp>
      <p:sp>
        <p:nvSpPr>
          <p:cNvPr id="10244" name="AutoShape 4"/>
          <p:cNvSpPr>
            <a:spLocks noChangeArrowheads="1"/>
          </p:cNvSpPr>
          <p:nvPr/>
        </p:nvSpPr>
        <p:spPr bwMode="auto">
          <a:xfrm>
            <a:off x="4114800" y="2438400"/>
            <a:ext cx="4191000" cy="3352800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FAFFC9"/>
              </a:gs>
              <a:gs pos="100000">
                <a:srgbClr val="99FF66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/>
              <a:t> Nhặt rau để lọai bỏ </a:t>
            </a:r>
          </a:p>
          <a:p>
            <a:pPr algn="ctr"/>
            <a:r>
              <a:rPr lang="en-US" sz="3600"/>
              <a:t>phần sâu, úa, già </a:t>
            </a:r>
          </a:p>
          <a:p>
            <a:pPr algn="ctr"/>
            <a:r>
              <a:rPr lang="en-US" sz="3600"/>
              <a:t>lấy phần rau non</a:t>
            </a:r>
          </a:p>
        </p:txBody>
      </p:sp>
      <p:pic>
        <p:nvPicPr>
          <p:cNvPr id="10249" name="Picture 9" descr="SP_A0134"/>
          <p:cNvPicPr>
            <a:picLocks noChangeAspect="1" noChangeArrowheads="1"/>
          </p:cNvPicPr>
          <p:nvPr/>
        </p:nvPicPr>
        <p:blipFill>
          <a:blip r:embed="rId2"/>
          <a:srcRect l="13252" t="-4819" r="19276"/>
          <a:stretch>
            <a:fillRect/>
          </a:stretch>
        </p:blipFill>
        <p:spPr bwMode="auto">
          <a:xfrm>
            <a:off x="0" y="685800"/>
            <a:ext cx="3886200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10" descr="flowerba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6096000"/>
            <a:ext cx="6858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animBg="1"/>
      <p:bldP spid="10243" grpId="1" animBg="1"/>
      <p:bldP spid="1024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4419600" y="990600"/>
            <a:ext cx="4267200" cy="507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3600"/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3600"/>
              <a:t> Nhặt bỏ phần gốc già, những lá sâu, úa.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3600"/>
              <a:t> Còn lại phần rau non, chúng ta nhặt thành từng đọan dài khoảng 5 cm.</a:t>
            </a:r>
          </a:p>
        </p:txBody>
      </p:sp>
      <p:pic>
        <p:nvPicPr>
          <p:cNvPr id="9223" name="Picture 7" descr="SP_A0133"/>
          <p:cNvPicPr>
            <a:picLocks noChangeAspect="1" noChangeArrowheads="1"/>
          </p:cNvPicPr>
          <p:nvPr/>
        </p:nvPicPr>
        <p:blipFill>
          <a:blip r:embed="rId2"/>
          <a:srcRect l="14131" r="15218"/>
          <a:stretch>
            <a:fillRect/>
          </a:stretch>
        </p:blipFill>
        <p:spPr bwMode="auto">
          <a:xfrm>
            <a:off x="0" y="1219200"/>
            <a:ext cx="4343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685800" y="457200"/>
            <a:ext cx="6324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Cách nhặt rau muống:</a:t>
            </a:r>
          </a:p>
        </p:txBody>
      </p:sp>
      <p:pic>
        <p:nvPicPr>
          <p:cNvPr id="10245" name="Picture 5" descr="1 (1567)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96200" y="4876800"/>
            <a:ext cx="1219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2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56&quot;/&gt;&lt;/object&gt;&lt;object type=&quot;3&quot; unique_id=&quot;10006&quot;&gt;&lt;property id=&quot;20148&quot; value=&quot;5&quot;/&gt;&lt;property id=&quot;20300&quot; value=&quot;Slide 3&quot;/&gt;&lt;property id=&quot;20307&quot; value=&quot;257&quot;/&gt;&lt;/object&gt;&lt;object type=&quot;3&quot; unique_id=&quot;10007&quot;&gt;&lt;property id=&quot;20148&quot; value=&quot;5&quot;/&gt;&lt;property id=&quot;20300&quot; value=&quot;Slide 4&quot;/&gt;&lt;property id=&quot;20307&quot; value=&quot;258&quot;/&gt;&lt;/object&gt;&lt;object type=&quot;3&quot; unique_id=&quot;10008&quot;&gt;&lt;property id=&quot;20148&quot; value=&quot;5&quot;/&gt;&lt;property id=&quot;20300&quot; value=&quot;Slide 5&quot;/&gt;&lt;property id=&quot;20307&quot; value=&quot;259&quot;/&gt;&lt;/object&gt;&lt;object type=&quot;3&quot; unique_id=&quot;10009&quot;&gt;&lt;property id=&quot;20148&quot; value=&quot;5&quot;/&gt;&lt;property id=&quot;20300&quot; value=&quot;Slide 6&quot;/&gt;&lt;property id=&quot;20307&quot; value=&quot;260&quot;/&gt;&lt;/object&gt;&lt;object type=&quot;3&quot; unique_id=&quot;10010&quot;&gt;&lt;property id=&quot;20148&quot; value=&quot;5&quot;/&gt;&lt;property id=&quot;20300&quot; value=&quot;Slide 7&quot;/&gt;&lt;property id=&quot;20307&quot; value=&quot;261&quot;/&gt;&lt;/object&gt;&lt;object type=&quot;3&quot; unique_id=&quot;10011&quot;&gt;&lt;property id=&quot;20148&quot; value=&quot;5&quot;/&gt;&lt;property id=&quot;20300&quot; value=&quot;Slide 8&quot;/&gt;&lt;property id=&quot;20307&quot; value=&quot;272&quot;/&gt;&lt;/object&gt;&lt;object type=&quot;3&quot; unique_id=&quot;10012&quot;&gt;&lt;property id=&quot;20148&quot; value=&quot;5&quot;/&gt;&lt;property id=&quot;20300&quot; value=&quot;Slide 9&quot;/&gt;&lt;property id=&quot;20307&quot; value=&quot;262&quot;/&gt;&lt;/object&gt;&lt;object type=&quot;3&quot; unique_id=&quot;10013&quot;&gt;&lt;property id=&quot;20148&quot; value=&quot;5&quot;/&gt;&lt;property id=&quot;20300&quot; value=&quot;Slide 10&quot;/&gt;&lt;property id=&quot;20307&quot; value=&quot;263&quot;/&gt;&lt;/object&gt;&lt;object type=&quot;3&quot; unique_id=&quot;10014&quot;&gt;&lt;property id=&quot;20148&quot; value=&quot;5&quot;/&gt;&lt;property id=&quot;20300&quot; value=&quot;Slide 11&quot;/&gt;&lt;property id=&quot;20307&quot; value=&quot;273&quot;/&gt;&lt;/object&gt;&lt;object type=&quot;3&quot; unique_id=&quot;10015&quot;&gt;&lt;property id=&quot;20148&quot; value=&quot;5&quot;/&gt;&lt;property id=&quot;20300&quot; value=&quot;Slide 12&quot;/&gt;&lt;property id=&quot;20307&quot; value=&quot;264&quot;/&gt;&lt;/object&gt;&lt;object type=&quot;3&quot; unique_id=&quot;10016&quot;&gt;&lt;property id=&quot;20148&quot; value=&quot;5&quot;/&gt;&lt;property id=&quot;20300&quot; value=&quot;Slide 13&quot;/&gt;&lt;property id=&quot;20307&quot; value=&quot;265&quot;/&gt;&lt;/object&gt;&lt;object type=&quot;3&quot; unique_id=&quot;10017&quot;&gt;&lt;property id=&quot;20148&quot; value=&quot;5&quot;/&gt;&lt;property id=&quot;20300&quot; value=&quot;Slide 14&quot;/&gt;&lt;property id=&quot;20307&quot; value=&quot;266&quot;/&gt;&lt;/object&gt;&lt;object type=&quot;3&quot; unique_id=&quot;10018&quot;&gt;&lt;property id=&quot;20148&quot; value=&quot;5&quot;/&gt;&lt;property id=&quot;20300&quot; value=&quot;Slide 15&quot;/&gt;&lt;property id=&quot;20307&quot; value=&quot;267&quot;/&gt;&lt;/object&gt;&lt;object type=&quot;3&quot; unique_id=&quot;10019&quot;&gt;&lt;property id=&quot;20148&quot; value=&quot;5&quot;/&gt;&lt;property id=&quot;20300&quot; value=&quot;Slide 16&quot;/&gt;&lt;property id=&quot;20307&quot; value=&quot;268&quot;/&gt;&lt;/object&gt;&lt;object type=&quot;3&quot; unique_id=&quot;10020&quot;&gt;&lt;property id=&quot;20148&quot; value=&quot;5&quot;/&gt;&lt;property id=&quot;20300&quot; value=&quot;Slide 17&quot;/&gt;&lt;property id=&quot;20307&quot; value=&quot;270&quot;/&gt;&lt;/object&gt;&lt;object type=&quot;3&quot; unique_id=&quot;10021&quot;&gt;&lt;property id=&quot;20148&quot; value=&quot;5&quot;/&gt;&lt;property id=&quot;20300&quot; value=&quot;Slide 18&quot;/&gt;&lt;property id=&quot;20307&quot; value=&quot;277&quot;/&gt;&lt;/object&gt;&lt;object type=&quot;3&quot; unique_id=&quot;10042&quot;&gt;&lt;property id=&quot;20148&quot; value=&quot;5&quot;/&gt;&lt;property id=&quot;20300&quot; value=&quot;Slide 1&quot;/&gt;&lt;property id=&quot;20307&quot; value=&quot;27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702</TotalTime>
  <Words>220</Words>
  <Application>Microsoft Office PowerPoint</Application>
  <PresentationFormat>On-screen Show (4:3)</PresentationFormat>
  <Paragraphs>45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Ngoc Anh</cp:lastModifiedBy>
  <cp:revision>163</cp:revision>
  <dcterms:created xsi:type="dcterms:W3CDTF">2010-03-03T04:46:58Z</dcterms:created>
  <dcterms:modified xsi:type="dcterms:W3CDTF">2018-12-03T14:25:11Z</dcterms:modified>
</cp:coreProperties>
</file>