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54" r:id="rId4"/>
  </p:sldMasterIdLst>
  <p:sldIdLst>
    <p:sldId id="298" r:id="rId5"/>
    <p:sldId id="274" r:id="rId6"/>
    <p:sldId id="325" r:id="rId7"/>
    <p:sldId id="295" r:id="rId8"/>
    <p:sldId id="299" r:id="rId9"/>
    <p:sldId id="302" r:id="rId10"/>
    <p:sldId id="305" r:id="rId11"/>
    <p:sldId id="308" r:id="rId12"/>
    <p:sldId id="319" r:id="rId13"/>
    <p:sldId id="320" r:id="rId14"/>
    <p:sldId id="321" r:id="rId15"/>
    <p:sldId id="322" r:id="rId16"/>
    <p:sldId id="323" r:id="rId17"/>
    <p:sldId id="324" r:id="rId18"/>
    <p:sldId id="294" r:id="rId19"/>
    <p:sldId id="270" r:id="rId20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70" d="100"/>
          <a:sy n="70" d="100"/>
        </p:scale>
        <p:origin x="61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42BE-252D-4BE9-AF39-14CE45EBAA78}" type="datetimeFigureOut">
              <a:rPr lang="en-US"/>
              <a:pPr>
                <a:defRPr/>
              </a:pPr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6B51C-67CA-4230-9730-CDAB2AF08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32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9DE2C-1BB0-498B-BA9F-DAA176F45EF7}" type="datetimeFigureOut">
              <a:rPr lang="en-US"/>
              <a:pPr>
                <a:defRPr/>
              </a:pPr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39BA9-ABA7-4F57-87A1-C6F383E56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61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83F38-1C54-4068-835B-7005FD0307B5}" type="datetimeFigureOut">
              <a:rPr lang="en-US"/>
              <a:pPr>
                <a:defRPr/>
              </a:pPr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CE0DC-EFDD-4ACB-8009-BC5B74C22C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2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3CC5BA-6700-4AFD-AC60-A1103194C9DF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866681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D4DA58-5CC7-4EEF-B892-0278CDEB0B6F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419829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70B0CF-8BF9-4209-B0E2-A2BC711982AD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027634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95D9F1-D85B-4135-9B12-848C2AD695FF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82133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EB3DE0-0FE5-4FB7-B790-91317A2F3631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463510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057A5BE-FB55-4ABD-A262-564EF0AED166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67441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F2806D-1303-48EE-8CF6-F37310FF87F5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269906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B538BC-C022-432F-9E12-F90A198B308E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372534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E85C7-18AF-45D9-80F3-ECC12AA59309}" type="datetimeFigureOut">
              <a:rPr lang="en-US"/>
              <a:pPr>
                <a:defRPr/>
              </a:pPr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48191-E9BC-4DBC-A0BB-94B898DE2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29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9C0E43-26A4-4BF5-9496-3DD9CD390EE7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734726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9951814-F416-4062-9E6E-0752DDF2CEDA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271560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5B94FF9-FEBC-46D1-8926-C5A8C6D3ABB4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597881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D6CD28A-3AF1-42EA-A417-048A8FC38E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406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B990A9-BB56-4E46-B409-6701C4B269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840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73F543A-5040-4DCE-AAA7-6BBCE90D11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332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A2EF0CF-1B6C-4AD5-9D63-89D230DF32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351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F2D44E7-0CAA-4A71-A818-7ED6D414B2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365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D7553E-D720-42FA-A075-9FE6087C12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777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58919D7-AB86-4F8D-94EC-6B87548CC8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62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F929C-CED1-4A83-A4A1-FFFF66904AC4}" type="datetimeFigureOut">
              <a:rPr lang="en-US"/>
              <a:pPr>
                <a:defRPr/>
              </a:pPr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ECDE5-E4D5-4495-8D42-D4E435B5C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021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8BB1D54-E871-4C63-A658-0338518008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5284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5CCDC9-B173-4CFA-84F2-5199671BF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33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1A03866-6CBC-44D9-BD01-D613E7DE3D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354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C06E0AE-6A10-47D6-9332-96BDA84C2A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376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18CCDB-1A60-4611-BA1C-FC672C1F99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954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C266E-C77E-473C-9109-D41642F54469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076122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7033F-3A16-45BE-B95E-B2D393DF6231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8809789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88C77-1F2E-4F71-88E6-659ABA288125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7032395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61395-4FCE-4A7C-A2CB-643E1E5FFA94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854816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EAD66-9498-42B1-892A-C1E6CC1EB00B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47215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C185D-A044-4AF1-BE39-F3996FBF50F7}" type="datetimeFigureOut">
              <a:rPr lang="en-US"/>
              <a:pPr>
                <a:defRPr/>
              </a:pPr>
              <a:t>9/25/2018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F4BA9-DEB7-4761-BC4E-229D4E048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837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383A2-B690-4DF1-A885-886D22FA472C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893834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A1230E-3194-4767-9763-2223CDB84AFD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524488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3E809-37C8-4258-879A-38C46A89AB9A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892830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3F454-540C-4B5F-8311-C4AF5348FF1D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0609816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A8694-A009-46F8-9FE9-00DBF4078276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7381897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BA38A-7759-40DF-93FC-731E4E7CAF16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850830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91BF2-C8C3-4F70-862E-E302468B137C}" type="datetimeFigureOut">
              <a:rPr lang="en-US"/>
              <a:pPr>
                <a:defRPr/>
              </a:pPr>
              <a:t>9/25/2018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3FB45-BC10-420E-A874-D7488114B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52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0950E-5F4B-4520-AEF1-A7EE081A29F5}" type="datetimeFigureOut">
              <a:rPr lang="en-US"/>
              <a:pPr>
                <a:defRPr/>
              </a:pPr>
              <a:t>9/25/2018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A6C8D-DF6C-479D-965C-0D7DE29D0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86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EEE3C-B9FE-4CFE-9FBA-BC74FE1A7F30}" type="datetimeFigureOut">
              <a:rPr lang="en-US"/>
              <a:pPr>
                <a:defRPr/>
              </a:pPr>
              <a:t>9/25/2018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C0B2-B6C5-40A8-9267-057481643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11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AC430-6A02-4738-993A-95C007EA7169}" type="datetimeFigureOut">
              <a:rPr lang="en-US"/>
              <a:pPr>
                <a:defRPr/>
              </a:pPr>
              <a:t>9/25/2018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C2C32-8700-46C1-832A-555D6DC00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0ED7F-4FE2-4C66-ABC0-C5F9E42EE3CC}" type="datetimeFigureOut">
              <a:rPr lang="en-US"/>
              <a:pPr>
                <a:defRPr/>
              </a:pPr>
              <a:t>9/25/2018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C4607-E008-4FED-824F-8727E37AA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59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CF7451-7C55-4B37-9722-16C6A98D6306}" type="datetimeFigureOut">
              <a:rPr lang="en-US"/>
              <a:pPr>
                <a:defRPr/>
              </a:pPr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62365B-EDD3-49FA-B46E-48F3F3713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75BA05B-8AA1-4AE8-8F65-91811AA8DE8A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B0692F7-BC16-4AA7-9E09-24722E3DE8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</a:p>
        </p:txBody>
      </p:sp>
      <p:sp>
        <p:nvSpPr>
          <p:cNvPr id="307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EEC6AEB9-AEFF-4E00-9F0F-57851D2B5C1A}" type="slidenum">
              <a:rPr lang="fr-FR" altLang="en-US" smtClean="0"/>
              <a:pPr eaLnBrk="1" hangingPunct="1"/>
              <a:t>‹#›</a:t>
            </a:fld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425110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" Target="slide12.xml"/><Relationship Id="rId7" Type="http://schemas.openxmlformats.org/officeDocument/2006/relationships/slide" Target="slide14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jpeg"/><Relationship Id="rId11" Type="http://schemas.openxmlformats.org/officeDocument/2006/relationships/slide" Target="slide15.xml"/><Relationship Id="rId5" Type="http://schemas.openxmlformats.org/officeDocument/2006/relationships/slide" Target="slide13.xml"/><Relationship Id="rId10" Type="http://schemas.openxmlformats.org/officeDocument/2006/relationships/image" Target="../media/image32.jpeg"/><Relationship Id="rId4" Type="http://schemas.openxmlformats.org/officeDocument/2006/relationships/image" Target="../media/image29.jpe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6.xml"/><Relationship Id="rId4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6.xml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6.xml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6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gif"/><Relationship Id="rId3" Type="http://schemas.microsoft.com/office/2007/relationships/media" Target="../media/media2.MP4"/><Relationship Id="rId7" Type="http://schemas.openxmlformats.org/officeDocument/2006/relationships/image" Target="../media/image9.gif"/><Relationship Id="rId12" Type="http://schemas.openxmlformats.org/officeDocument/2006/relationships/image" Target="../media/image14.gif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11" Type="http://schemas.openxmlformats.org/officeDocument/2006/relationships/image" Target="../media/image13.gi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7.png"/><Relationship Id="rId10" Type="http://schemas.openxmlformats.org/officeDocument/2006/relationships/image" Target="../media/image12.gif"/><Relationship Id="rId4" Type="http://schemas.openxmlformats.org/officeDocument/2006/relationships/video" Target="../media/media2.MP4"/><Relationship Id="rId9" Type="http://schemas.openxmlformats.org/officeDocument/2006/relationships/image" Target="../media/image11.gif"/><Relationship Id="rId14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Relationship Id="rId9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oa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07455">
            <a:off x="1538288" y="685800"/>
            <a:ext cx="1966912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Hoa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5351">
            <a:off x="-122238" y="-228600"/>
            <a:ext cx="3322638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hoa-lan-1-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32622">
            <a:off x="5160963" y="3525838"/>
            <a:ext cx="42862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hoa-dao1-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9945">
            <a:off x="-44450" y="4845050"/>
            <a:ext cx="22860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hoa-dao1-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9945">
            <a:off x="2105819" y="5361781"/>
            <a:ext cx="144780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 descr="hoa-dao1-cop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9945">
            <a:off x="3290888" y="5407025"/>
            <a:ext cx="11430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 descr="hoa-dao1-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9945">
            <a:off x="4250532" y="5350668"/>
            <a:ext cx="8382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3344" y="2423520"/>
            <a:ext cx="8584594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</a:rPr>
              <a:t>TRƯỜNG TIỂU HỌC GIA THƯỢNG</a:t>
            </a:r>
            <a:endParaRPr lang="en-US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</a:rPr>
              <a:t> LỚP </a:t>
            </a:r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</a:rPr>
              <a:t>3A3</a:t>
            </a:r>
            <a:endParaRPr lang="en-US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67822" y="3719507"/>
            <a:ext cx="651890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</a:rPr>
              <a:t>Môn</a:t>
            </a:r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</a:rPr>
              <a:t>: </a:t>
            </a:r>
            <a:r>
              <a:rPr lang="en-US" sz="4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</a:rPr>
              <a:t>Toán</a:t>
            </a:r>
            <a:endParaRPr lang="en-US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</a:rPr>
              <a:t>GV </a:t>
            </a:r>
            <a:r>
              <a:rPr lang="en-US" sz="4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</a:rPr>
              <a:t>thực</a:t>
            </a:r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</a:rPr>
              <a:t>hiện</a:t>
            </a:r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</a:rPr>
              <a:t>: </a:t>
            </a:r>
            <a:r>
              <a:rPr lang="en-US" sz="4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</a:rPr>
              <a:t>Trần</a:t>
            </a:r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</a:rPr>
              <a:t>Thị</a:t>
            </a:r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</a:rPr>
              <a:t> An</a:t>
            </a:r>
            <a:endParaRPr lang="en-US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0" name="Picture 16" descr="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85800"/>
            <a:ext cx="2590800" cy="2409825"/>
          </a:xfrm>
          <a:prstGeom prst="rect">
            <a:avLst/>
          </a:prstGeom>
          <a:noFill/>
          <a:ln w="571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6257925" y="3006725"/>
            <a:ext cx="4984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smtClean="0">
                <a:solidFill>
                  <a:srgbClr val="FF0000"/>
                </a:solidFill>
                <a:latin typeface=".VnVogue" panose="020B7200000000000000" pitchFamily="34" charset="0"/>
              </a:rPr>
              <a:t>2</a:t>
            </a:r>
          </a:p>
        </p:txBody>
      </p:sp>
      <p:pic>
        <p:nvPicPr>
          <p:cNvPr id="11282" name="Picture 18" descr="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" y="3775710"/>
            <a:ext cx="2590800" cy="2409825"/>
          </a:xfrm>
          <a:prstGeom prst="rect">
            <a:avLst/>
          </a:prstGeom>
          <a:noFill/>
          <a:ln w="571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2155825" y="6096000"/>
            <a:ext cx="4984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smtClean="0">
                <a:solidFill>
                  <a:srgbClr val="FF0000"/>
                </a:solidFill>
                <a:latin typeface=".VnVogue" panose="020B7200000000000000" pitchFamily="34" charset="0"/>
              </a:rPr>
              <a:t>3</a:t>
            </a:r>
          </a:p>
        </p:txBody>
      </p:sp>
      <p:pic>
        <p:nvPicPr>
          <p:cNvPr id="11283" name="Picture 19" descr="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90950"/>
            <a:ext cx="2590800" cy="2409825"/>
          </a:xfrm>
          <a:prstGeom prst="rect">
            <a:avLst/>
          </a:prstGeom>
          <a:noFill/>
          <a:ln w="571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6172200" y="6096000"/>
            <a:ext cx="4984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smtClean="0">
                <a:solidFill>
                  <a:srgbClr val="FF0000"/>
                </a:solidFill>
                <a:latin typeface=".VnVogue" panose="020B7200000000000000" pitchFamily="34" charset="0"/>
              </a:rPr>
              <a:t>4</a:t>
            </a:r>
          </a:p>
        </p:txBody>
      </p:sp>
      <p:pic>
        <p:nvPicPr>
          <p:cNvPr id="11284" name="Picture 20" descr="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2590800" cy="2409825"/>
          </a:xfrm>
          <a:prstGeom prst="rect">
            <a:avLst/>
          </a:prstGeom>
          <a:noFill/>
          <a:ln w="571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2212975" y="2990850"/>
            <a:ext cx="4984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smtClean="0">
                <a:solidFill>
                  <a:srgbClr val="FF0000"/>
                </a:solidFill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11274" name="AutoShape 3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8305800" y="6372225"/>
            <a:ext cx="609600" cy="485775"/>
          </a:xfrm>
          <a:prstGeom prst="rightArrow">
            <a:avLst>
              <a:gd name="adj1" fmla="val 50000"/>
              <a:gd name="adj2" fmla="val 3137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966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3.bp.blogspot.com/-v6cO6cNmpG8/UDGT70RjKCI/AAAAAAAABws/GJLJGG8eNxA/s640/Wallpaper++%2811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53022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891914" y="5486400"/>
            <a:ext cx="685800" cy="609600"/>
          </a:xfrm>
          <a:prstGeom prst="leftArrow">
            <a:avLst>
              <a:gd name="adj1" fmla="val 50000"/>
              <a:gd name="adj2" fmla="val 28125"/>
            </a:avLst>
          </a:prstGeom>
          <a:solidFill>
            <a:srgbClr val="FFFF66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4" name="Oval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447800" y="228600"/>
            <a:ext cx="6248400" cy="5562600"/>
          </a:xfrm>
          <a:prstGeom prst="ellipse">
            <a:avLst/>
          </a:prstGeom>
          <a:solidFill>
            <a:srgbClr val="FFFF66"/>
          </a:solidFill>
          <a:ln w="5715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2291" name="Oval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447800" y="228600"/>
            <a:ext cx="6248400" cy="5562600"/>
          </a:xfrm>
          <a:prstGeom prst="ellipse">
            <a:avLst/>
          </a:prstGeom>
          <a:solidFill>
            <a:srgbClr val="FFFF66"/>
          </a:solidFill>
          <a:ln w="5715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7 = ?  </a:t>
            </a:r>
          </a:p>
        </p:txBody>
      </p:sp>
    </p:spTree>
    <p:extLst>
      <p:ext uri="{BB962C8B-B14F-4D97-AF65-F5344CB8AC3E}">
        <p14:creationId xmlns:p14="http://schemas.microsoft.com/office/powerpoint/2010/main" val="103462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3.bp.blogspot.com/-v6cO6cNmpG8/UDGT70RjKCI/AAAAAAAABws/GJLJGG8eNxA/s640/Wallpaper++%2811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Oval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47800" y="649287"/>
            <a:ext cx="6248400" cy="5562600"/>
          </a:xfrm>
          <a:prstGeom prst="ellipse">
            <a:avLst/>
          </a:prstGeom>
          <a:solidFill>
            <a:srgbClr val="FFFF66"/>
          </a:solidFill>
          <a:ln w="5715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9 = 54 </a:t>
            </a:r>
          </a:p>
        </p:txBody>
      </p:sp>
      <p:sp>
        <p:nvSpPr>
          <p:cNvPr id="13317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53400" y="6019800"/>
            <a:ext cx="685800" cy="609600"/>
          </a:xfrm>
          <a:prstGeom prst="leftArrow">
            <a:avLst>
              <a:gd name="adj1" fmla="val 50000"/>
              <a:gd name="adj2" fmla="val 28125"/>
            </a:avLst>
          </a:prstGeom>
          <a:solidFill>
            <a:srgbClr val="FFFF66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Oval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3416" y="652335"/>
            <a:ext cx="6248400" cy="5562600"/>
          </a:xfrm>
          <a:prstGeom prst="ellipse">
            <a:avLst/>
          </a:prstGeom>
          <a:solidFill>
            <a:srgbClr val="FFFF66"/>
          </a:solidFill>
          <a:ln w="5715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9 = ? </a:t>
            </a:r>
          </a:p>
        </p:txBody>
      </p:sp>
    </p:spTree>
    <p:extLst>
      <p:ext uri="{BB962C8B-B14F-4D97-AF65-F5344CB8AC3E}">
        <p14:creationId xmlns:p14="http://schemas.microsoft.com/office/powerpoint/2010/main" val="194277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3.bp.blogspot.com/-v6cO6cNmpG8/UDGT70RjKCI/AAAAAAAABws/GJLJGG8eNxA/s640/Wallpaper++%2811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Oval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620625" y="838200"/>
            <a:ext cx="6248400" cy="5562600"/>
          </a:xfrm>
          <a:prstGeom prst="ellipse">
            <a:avLst/>
          </a:prstGeom>
          <a:solidFill>
            <a:srgbClr val="FFFF66"/>
          </a:solidFill>
          <a:ln w="5715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1 = 6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 x 2 = 12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 x 3 = 18 </a:t>
            </a:r>
          </a:p>
        </p:txBody>
      </p:sp>
      <p:sp>
        <p:nvSpPr>
          <p:cNvPr id="14341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53400" y="6019800"/>
            <a:ext cx="685800" cy="609600"/>
          </a:xfrm>
          <a:prstGeom prst="leftArrow">
            <a:avLst>
              <a:gd name="adj1" fmla="val 50000"/>
              <a:gd name="adj2" fmla="val 28125"/>
            </a:avLst>
          </a:prstGeom>
          <a:solidFill>
            <a:srgbClr val="FFFF66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Oval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620625" y="838200"/>
            <a:ext cx="6248400" cy="5562600"/>
          </a:xfrm>
          <a:prstGeom prst="ellipse">
            <a:avLst/>
          </a:prstGeom>
          <a:solidFill>
            <a:srgbClr val="FFFF66"/>
          </a:solidFill>
          <a:ln w="5715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? </a:t>
            </a:r>
          </a:p>
        </p:txBody>
      </p:sp>
    </p:spTree>
    <p:extLst>
      <p:ext uri="{BB962C8B-B14F-4D97-AF65-F5344CB8AC3E}">
        <p14:creationId xmlns:p14="http://schemas.microsoft.com/office/powerpoint/2010/main" val="72541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3.bp.blogspot.com/-v6cO6cNmpG8/UDGT70RjKCI/AAAAAAAABws/GJLJGG8eNxA/s640/Wallpaper++%2811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153400" y="6019800"/>
            <a:ext cx="685800" cy="609600"/>
          </a:xfrm>
          <a:prstGeom prst="leftArrow">
            <a:avLst>
              <a:gd name="adj1" fmla="val 50000"/>
              <a:gd name="adj2" fmla="val 28125"/>
            </a:avLst>
          </a:prstGeom>
          <a:solidFill>
            <a:srgbClr val="FFFF66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Oval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353925" y="762000"/>
            <a:ext cx="6248400" cy="5562600"/>
          </a:xfrm>
          <a:prstGeom prst="ellipse">
            <a:avLst/>
          </a:prstGeom>
          <a:solidFill>
            <a:srgbClr val="FFFF66"/>
          </a:solidFill>
          <a:ln w="5715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4 = </a:t>
            </a:r>
            <a:r>
              <a:rPr lang="en-US" alt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6 </a:t>
            </a:r>
          </a:p>
        </p:txBody>
      </p:sp>
      <p:sp>
        <p:nvSpPr>
          <p:cNvPr id="15363" name="Oval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392025" y="780084"/>
            <a:ext cx="6248400" cy="5562600"/>
          </a:xfrm>
          <a:prstGeom prst="ellipse">
            <a:avLst/>
          </a:prstGeom>
          <a:solidFill>
            <a:srgbClr val="FFFF66"/>
          </a:solidFill>
          <a:ln w="5715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4 = … x 6 </a:t>
            </a:r>
          </a:p>
        </p:txBody>
      </p:sp>
    </p:spTree>
    <p:extLst>
      <p:ext uri="{BB962C8B-B14F-4D97-AF65-F5344CB8AC3E}">
        <p14:creationId xmlns:p14="http://schemas.microsoft.com/office/powerpoint/2010/main" val="100609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14400" y="1143000"/>
            <a:ext cx="7924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các thầy cô và các em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28800" y="2209800"/>
            <a:ext cx="6019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thúc, chúc các em sức khỏe!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15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08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Picture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35052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 descr="Picture1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70815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 descr="Picture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Picture1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1914525"/>
            <a:ext cx="24193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Picture1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3" y="3824288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 descr="Picture1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311275"/>
            <a:ext cx="17621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 descr="bg_mod_2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4343400"/>
            <a:ext cx="187801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opChungMinh-XuanMai-26599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24800" y="152400"/>
            <a:ext cx="1014984" cy="1014984"/>
          </a:xfrm>
          <a:prstGeom prst="rect">
            <a:avLst/>
          </a:prstGeom>
        </p:spPr>
      </p:pic>
      <p:pic>
        <p:nvPicPr>
          <p:cNvPr id="2" name="[Karaoke] Bài Ca Đi Học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609600"/>
            <a:ext cx="2667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5240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507" y="2115234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 + 2 + 2 + 2 + 2 = …….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507" y="2706468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+ 5 + 5 + 5 + 5 + 5 = …….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2115234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6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2115234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009" y="269029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6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70009" y="269029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60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990600"/>
            <a:ext cx="2438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1066800" y="838200"/>
            <a:ext cx="990600" cy="1447800"/>
            <a:chOff x="288" y="1968"/>
            <a:chExt cx="624" cy="912"/>
          </a:xfrm>
          <a:solidFill>
            <a:srgbClr val="FFFF00"/>
          </a:solidFill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288" y="1968"/>
              <a:ext cx="624" cy="91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378" y="2064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378" y="2640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378" y="2352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666" y="2064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666" y="2352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666" y="2640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590800" y="1143000"/>
            <a:ext cx="419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cs typeface="Arial" panose="020B0604020202020204" pitchFamily="34" charset="0"/>
              </a:rPr>
              <a:t>6 </a:t>
            </a:r>
            <a:r>
              <a:rPr lang="vi-VN" altLang="en-US" sz="2400" b="1" dirty="0">
                <a:cs typeface="Arial" panose="020B0604020202020204" pitchFamily="34" charset="0"/>
              </a:rPr>
              <a:t>được lấy </a:t>
            </a:r>
            <a:r>
              <a:rPr lang="en-US" altLang="en-US" sz="2400" b="1" dirty="0" smtClean="0">
                <a:cs typeface="Arial" panose="020B0604020202020204" pitchFamily="34" charset="0"/>
              </a:rPr>
              <a:t>1</a:t>
            </a:r>
            <a:r>
              <a:rPr lang="vi-VN" altLang="en-US" sz="2400" b="1" dirty="0" smtClean="0">
                <a:cs typeface="Arial" panose="020B0604020202020204" pitchFamily="34" charset="0"/>
              </a:rPr>
              <a:t> lần</a:t>
            </a:r>
            <a:r>
              <a:rPr lang="en-US" altLang="en-US" sz="2400" b="1" dirty="0" smtClean="0">
                <a:cs typeface="Arial" panose="020B0604020202020204" pitchFamily="34" charset="0"/>
              </a:rPr>
              <a:t>,</a:t>
            </a:r>
            <a:r>
              <a:rPr lang="vi-VN" altLang="en-US" sz="2400" b="1" dirty="0" smtClean="0">
                <a:cs typeface="Arial" panose="020B0604020202020204" pitchFamily="34" charset="0"/>
              </a:rPr>
              <a:t> </a:t>
            </a:r>
            <a:r>
              <a:rPr lang="vi-VN" altLang="en-US" sz="2400" b="1" dirty="0">
                <a:cs typeface="Arial" panose="020B0604020202020204" pitchFamily="34" charset="0"/>
              </a:rPr>
              <a:t>ta viết:</a:t>
            </a:r>
            <a:endParaRPr lang="en-US" altLang="en-US" sz="2400" b="1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         </a:t>
            </a:r>
            <a:r>
              <a:rPr lang="vi-VN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  <a:r>
              <a:rPr lang="vi-VN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 x 1 </a:t>
            </a:r>
            <a:r>
              <a:rPr lang="en-US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=</a:t>
            </a:r>
            <a:r>
              <a:rPr lang="vi-VN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r>
              <a:rPr lang="en-US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  <a:r>
              <a:rPr lang="vi-VN" altLang="en-US" sz="2400" dirty="0">
                <a:solidFill>
                  <a:srgbClr val="C00000"/>
                </a:solidFill>
                <a:cs typeface="Arial" panose="020B0604020202020204" pitchFamily="34" charset="0"/>
              </a:rPr>
              <a:t>     </a:t>
            </a:r>
            <a:endParaRPr lang="vi-VN" altLang="en-US" sz="2400" dirty="0">
              <a:cs typeface="Arial" panose="020B0604020202020204" pitchFamily="34" charset="0"/>
            </a:endParaRPr>
          </a:p>
        </p:txBody>
      </p:sp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533400" y="2514600"/>
            <a:ext cx="990600" cy="1447800"/>
            <a:chOff x="288" y="1968"/>
            <a:chExt cx="624" cy="912"/>
          </a:xfrm>
          <a:solidFill>
            <a:srgbClr val="FFFF00"/>
          </a:solidFill>
        </p:grpSpPr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288" y="1968"/>
              <a:ext cx="624" cy="91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0" name="Oval 7"/>
            <p:cNvSpPr>
              <a:spLocks noChangeArrowheads="1"/>
            </p:cNvSpPr>
            <p:nvPr/>
          </p:nvSpPr>
          <p:spPr bwMode="auto">
            <a:xfrm>
              <a:off x="378" y="2064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378" y="2640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" name="Oval 9"/>
            <p:cNvSpPr>
              <a:spLocks noChangeArrowheads="1"/>
            </p:cNvSpPr>
            <p:nvPr/>
          </p:nvSpPr>
          <p:spPr bwMode="auto">
            <a:xfrm>
              <a:off x="378" y="2352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3" name="Oval 11"/>
            <p:cNvSpPr>
              <a:spLocks noChangeArrowheads="1"/>
            </p:cNvSpPr>
            <p:nvPr/>
          </p:nvSpPr>
          <p:spPr bwMode="auto">
            <a:xfrm>
              <a:off x="666" y="2064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4" name="Oval 12"/>
            <p:cNvSpPr>
              <a:spLocks noChangeArrowheads="1"/>
            </p:cNvSpPr>
            <p:nvPr/>
          </p:nvSpPr>
          <p:spPr bwMode="auto">
            <a:xfrm>
              <a:off x="666" y="2352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5" name="Oval 13"/>
            <p:cNvSpPr>
              <a:spLocks noChangeArrowheads="1"/>
            </p:cNvSpPr>
            <p:nvPr/>
          </p:nvSpPr>
          <p:spPr bwMode="auto">
            <a:xfrm>
              <a:off x="666" y="2640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1676400" y="2514600"/>
            <a:ext cx="990600" cy="1447800"/>
            <a:chOff x="288" y="1968"/>
            <a:chExt cx="624" cy="912"/>
          </a:xfrm>
          <a:solidFill>
            <a:srgbClr val="FFFF00"/>
          </a:solidFill>
        </p:grpSpPr>
        <p:sp>
          <p:nvSpPr>
            <p:cNvPr id="27" name="Rectangle 5"/>
            <p:cNvSpPr>
              <a:spLocks noChangeArrowheads="1"/>
            </p:cNvSpPr>
            <p:nvPr/>
          </p:nvSpPr>
          <p:spPr bwMode="auto">
            <a:xfrm>
              <a:off x="288" y="1968"/>
              <a:ext cx="624" cy="91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8" name="Oval 7"/>
            <p:cNvSpPr>
              <a:spLocks noChangeArrowheads="1"/>
            </p:cNvSpPr>
            <p:nvPr/>
          </p:nvSpPr>
          <p:spPr bwMode="auto">
            <a:xfrm>
              <a:off x="378" y="2064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9" name="Oval 8"/>
            <p:cNvSpPr>
              <a:spLocks noChangeArrowheads="1"/>
            </p:cNvSpPr>
            <p:nvPr/>
          </p:nvSpPr>
          <p:spPr bwMode="auto">
            <a:xfrm>
              <a:off x="378" y="2640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0" name="Oval 9"/>
            <p:cNvSpPr>
              <a:spLocks noChangeArrowheads="1"/>
            </p:cNvSpPr>
            <p:nvPr/>
          </p:nvSpPr>
          <p:spPr bwMode="auto">
            <a:xfrm>
              <a:off x="378" y="2352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1" name="Oval 11"/>
            <p:cNvSpPr>
              <a:spLocks noChangeArrowheads="1"/>
            </p:cNvSpPr>
            <p:nvPr/>
          </p:nvSpPr>
          <p:spPr bwMode="auto">
            <a:xfrm>
              <a:off x="666" y="2064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2" name="Oval 12"/>
            <p:cNvSpPr>
              <a:spLocks noChangeArrowheads="1"/>
            </p:cNvSpPr>
            <p:nvPr/>
          </p:nvSpPr>
          <p:spPr bwMode="auto">
            <a:xfrm>
              <a:off x="666" y="2352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3" name="Oval 13"/>
            <p:cNvSpPr>
              <a:spLocks noChangeArrowheads="1"/>
            </p:cNvSpPr>
            <p:nvPr/>
          </p:nvSpPr>
          <p:spPr bwMode="auto">
            <a:xfrm>
              <a:off x="666" y="2640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2743200" y="2521803"/>
            <a:ext cx="4191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cs typeface="Arial" panose="020B0604020202020204" pitchFamily="34" charset="0"/>
              </a:rPr>
              <a:t>6 </a:t>
            </a:r>
            <a:r>
              <a:rPr lang="vi-VN" altLang="en-US" sz="2400" b="1" dirty="0">
                <a:cs typeface="Arial" panose="020B0604020202020204" pitchFamily="34" charset="0"/>
              </a:rPr>
              <a:t>được lấy </a:t>
            </a:r>
            <a:r>
              <a:rPr lang="en-US" altLang="en-US" sz="2400" b="1" dirty="0" smtClean="0">
                <a:cs typeface="Arial" panose="020B0604020202020204" pitchFamily="34" charset="0"/>
              </a:rPr>
              <a:t>2</a:t>
            </a:r>
            <a:r>
              <a:rPr lang="vi-VN" altLang="en-US" sz="2400" b="1" dirty="0" smtClean="0">
                <a:cs typeface="Arial" panose="020B0604020202020204" pitchFamily="34" charset="0"/>
              </a:rPr>
              <a:t> lần</a:t>
            </a:r>
            <a:r>
              <a:rPr lang="en-US" altLang="en-US" sz="2400" b="1" dirty="0" smtClean="0">
                <a:cs typeface="Arial" panose="020B0604020202020204" pitchFamily="34" charset="0"/>
              </a:rPr>
              <a:t>,</a:t>
            </a:r>
            <a:r>
              <a:rPr lang="vi-VN" altLang="en-US" sz="2400" b="1" dirty="0" smtClean="0">
                <a:cs typeface="Arial" panose="020B0604020202020204" pitchFamily="34" charset="0"/>
              </a:rPr>
              <a:t> </a:t>
            </a:r>
            <a:r>
              <a:rPr lang="vi-VN" altLang="en-US" sz="2400" b="1" dirty="0">
                <a:cs typeface="Arial" panose="020B0604020202020204" pitchFamily="34" charset="0"/>
              </a:rPr>
              <a:t>ta 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có</a:t>
            </a:r>
            <a:r>
              <a:rPr lang="vi-VN" altLang="en-US" sz="2400" b="1" dirty="0" smtClean="0">
                <a:cs typeface="Arial" panose="020B0604020202020204" pitchFamily="34" charset="0"/>
              </a:rPr>
              <a:t>:</a:t>
            </a:r>
            <a:endParaRPr lang="en-US" altLang="en-US" sz="2400" b="1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       </a:t>
            </a:r>
            <a:r>
              <a:rPr lang="en-US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  <a:r>
              <a:rPr lang="vi-VN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vi-VN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x </a:t>
            </a:r>
            <a:r>
              <a:rPr lang="en-US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  <a:r>
              <a:rPr lang="vi-VN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=</a:t>
            </a:r>
            <a:r>
              <a:rPr lang="vi-VN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r>
              <a:rPr lang="en-US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6 + 6 = 12</a:t>
            </a:r>
            <a:r>
              <a:rPr lang="vi-VN" altLang="en-US" sz="2400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endParaRPr lang="en-US" altLang="en-US" sz="2400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Vậy</a:t>
            </a:r>
            <a:r>
              <a:rPr lang="en-US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: </a:t>
            </a:r>
            <a:r>
              <a:rPr lang="vi-VN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   </a:t>
            </a:r>
            <a:r>
              <a:rPr lang="en-US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      6 x 2 = 12 </a:t>
            </a:r>
            <a:endParaRPr lang="vi-VN" altLang="en-US" sz="2400" b="1" dirty="0">
              <a:cs typeface="Arial" panose="020B0604020202020204" pitchFamily="34" charset="0"/>
            </a:endParaRPr>
          </a:p>
        </p:txBody>
      </p:sp>
      <p:sp>
        <p:nvSpPr>
          <p:cNvPr id="35" name="Line 143"/>
          <p:cNvSpPr>
            <a:spLocks noChangeShapeType="1"/>
          </p:cNvSpPr>
          <p:nvPr/>
        </p:nvSpPr>
        <p:spPr bwMode="auto">
          <a:xfrm>
            <a:off x="6553200" y="480060"/>
            <a:ext cx="0" cy="58674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4" name="Rectangle 2"/>
          <p:cNvSpPr>
            <a:spLocks noChangeArrowheads="1"/>
          </p:cNvSpPr>
          <p:nvPr/>
        </p:nvSpPr>
        <p:spPr bwMode="auto">
          <a:xfrm>
            <a:off x="8077200" y="838200"/>
            <a:ext cx="457200" cy="5181600"/>
          </a:xfrm>
          <a:prstGeom prst="rect">
            <a:avLst/>
          </a:prstGeom>
          <a:solidFill>
            <a:srgbClr val="99CC00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15" name="Rectangle 3"/>
          <p:cNvSpPr>
            <a:spLocks noChangeArrowheads="1"/>
          </p:cNvSpPr>
          <p:nvPr/>
        </p:nvSpPr>
        <p:spPr bwMode="auto">
          <a:xfrm>
            <a:off x="7386828" y="838200"/>
            <a:ext cx="381000" cy="5181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16" name="Rectangle 4"/>
          <p:cNvSpPr>
            <a:spLocks noChangeArrowheads="1"/>
          </p:cNvSpPr>
          <p:nvPr/>
        </p:nvSpPr>
        <p:spPr bwMode="auto">
          <a:xfrm>
            <a:off x="6705600" y="838200"/>
            <a:ext cx="381000" cy="5181600"/>
          </a:xfrm>
          <a:prstGeom prst="rect">
            <a:avLst/>
          </a:prstGeom>
          <a:solidFill>
            <a:srgbClr val="00FF00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17" name="Rectangle 5"/>
          <p:cNvSpPr>
            <a:spLocks noChangeArrowheads="1"/>
          </p:cNvSpPr>
          <p:nvPr/>
        </p:nvSpPr>
        <p:spPr bwMode="auto">
          <a:xfrm>
            <a:off x="7316724" y="9144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18" name="Rectangle 6"/>
          <p:cNvSpPr>
            <a:spLocks noChangeArrowheads="1"/>
          </p:cNvSpPr>
          <p:nvPr/>
        </p:nvSpPr>
        <p:spPr bwMode="auto">
          <a:xfrm>
            <a:off x="8001000" y="13716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12 </a:t>
            </a:r>
          </a:p>
        </p:txBody>
      </p:sp>
      <p:sp>
        <p:nvSpPr>
          <p:cNvPr id="119" name="Rectangle 7"/>
          <p:cNvSpPr>
            <a:spLocks noChangeArrowheads="1"/>
          </p:cNvSpPr>
          <p:nvPr/>
        </p:nvSpPr>
        <p:spPr bwMode="auto">
          <a:xfrm>
            <a:off x="7924800" y="1905000"/>
            <a:ext cx="6858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120" name="Rectangle 8"/>
          <p:cNvSpPr>
            <a:spLocks noChangeArrowheads="1"/>
          </p:cNvSpPr>
          <p:nvPr/>
        </p:nvSpPr>
        <p:spPr bwMode="auto">
          <a:xfrm>
            <a:off x="8001000" y="23622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24</a:t>
            </a:r>
          </a:p>
        </p:txBody>
      </p:sp>
      <p:sp>
        <p:nvSpPr>
          <p:cNvPr id="121" name="Rectangle 9"/>
          <p:cNvSpPr>
            <a:spLocks noChangeArrowheads="1"/>
          </p:cNvSpPr>
          <p:nvPr/>
        </p:nvSpPr>
        <p:spPr bwMode="auto">
          <a:xfrm>
            <a:off x="7924800" y="2819400"/>
            <a:ext cx="838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30</a:t>
            </a:r>
          </a:p>
        </p:txBody>
      </p:sp>
      <p:sp>
        <p:nvSpPr>
          <p:cNvPr id="122" name="Rectangle 10"/>
          <p:cNvSpPr>
            <a:spLocks noChangeArrowheads="1"/>
          </p:cNvSpPr>
          <p:nvPr/>
        </p:nvSpPr>
        <p:spPr bwMode="auto">
          <a:xfrm>
            <a:off x="7924800" y="3352800"/>
            <a:ext cx="838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36</a:t>
            </a:r>
          </a:p>
        </p:txBody>
      </p:sp>
      <p:sp>
        <p:nvSpPr>
          <p:cNvPr id="123" name="Rectangle 11"/>
          <p:cNvSpPr>
            <a:spLocks noChangeArrowheads="1"/>
          </p:cNvSpPr>
          <p:nvPr/>
        </p:nvSpPr>
        <p:spPr bwMode="auto">
          <a:xfrm>
            <a:off x="7924800" y="3763962"/>
            <a:ext cx="838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42</a:t>
            </a:r>
          </a:p>
        </p:txBody>
      </p:sp>
      <p:sp>
        <p:nvSpPr>
          <p:cNvPr id="124" name="Rectangle 12"/>
          <p:cNvSpPr>
            <a:spLocks noChangeArrowheads="1"/>
          </p:cNvSpPr>
          <p:nvPr/>
        </p:nvSpPr>
        <p:spPr bwMode="auto">
          <a:xfrm>
            <a:off x="7924800" y="4191000"/>
            <a:ext cx="838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48</a:t>
            </a:r>
          </a:p>
        </p:txBody>
      </p:sp>
      <p:sp>
        <p:nvSpPr>
          <p:cNvPr id="125" name="Rectangle 13"/>
          <p:cNvSpPr>
            <a:spLocks noChangeArrowheads="1"/>
          </p:cNvSpPr>
          <p:nvPr/>
        </p:nvSpPr>
        <p:spPr bwMode="auto">
          <a:xfrm>
            <a:off x="8001000" y="4724400"/>
            <a:ext cx="6858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54</a:t>
            </a:r>
          </a:p>
        </p:txBody>
      </p:sp>
      <p:sp>
        <p:nvSpPr>
          <p:cNvPr id="126" name="Rectangle 14"/>
          <p:cNvSpPr>
            <a:spLocks noChangeArrowheads="1"/>
          </p:cNvSpPr>
          <p:nvPr/>
        </p:nvSpPr>
        <p:spPr bwMode="auto">
          <a:xfrm>
            <a:off x="7924800" y="5257800"/>
            <a:ext cx="762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60</a:t>
            </a:r>
          </a:p>
        </p:txBody>
      </p:sp>
      <p:sp>
        <p:nvSpPr>
          <p:cNvPr id="127" name="Rectangle 23"/>
          <p:cNvSpPr>
            <a:spLocks noChangeArrowheads="1"/>
          </p:cNvSpPr>
          <p:nvPr/>
        </p:nvSpPr>
        <p:spPr bwMode="auto">
          <a:xfrm>
            <a:off x="6627876" y="914400"/>
            <a:ext cx="5334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28" name="Rectangle 24"/>
          <p:cNvSpPr>
            <a:spLocks noChangeArrowheads="1"/>
          </p:cNvSpPr>
          <p:nvPr/>
        </p:nvSpPr>
        <p:spPr bwMode="auto">
          <a:xfrm>
            <a:off x="6934200" y="9144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29" name="Rectangle 25"/>
          <p:cNvSpPr>
            <a:spLocks noChangeArrowheads="1"/>
          </p:cNvSpPr>
          <p:nvPr/>
        </p:nvSpPr>
        <p:spPr bwMode="auto">
          <a:xfrm>
            <a:off x="7620000" y="9144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130" name="Rectangle 26"/>
          <p:cNvSpPr>
            <a:spLocks noChangeArrowheads="1"/>
          </p:cNvSpPr>
          <p:nvPr/>
        </p:nvSpPr>
        <p:spPr bwMode="auto">
          <a:xfrm>
            <a:off x="8001000" y="9144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31" name="Rectangle 27"/>
          <p:cNvSpPr>
            <a:spLocks noChangeArrowheads="1"/>
          </p:cNvSpPr>
          <p:nvPr/>
        </p:nvSpPr>
        <p:spPr bwMode="auto">
          <a:xfrm>
            <a:off x="7316724" y="13716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32" name="Rectangle 28"/>
          <p:cNvSpPr>
            <a:spLocks noChangeArrowheads="1"/>
          </p:cNvSpPr>
          <p:nvPr/>
        </p:nvSpPr>
        <p:spPr bwMode="auto">
          <a:xfrm>
            <a:off x="6627876" y="1371600"/>
            <a:ext cx="5334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33" name="Rectangle 29"/>
          <p:cNvSpPr>
            <a:spLocks noChangeArrowheads="1"/>
          </p:cNvSpPr>
          <p:nvPr/>
        </p:nvSpPr>
        <p:spPr bwMode="auto">
          <a:xfrm>
            <a:off x="6934200" y="13716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4" name="Rectangle 30"/>
          <p:cNvSpPr>
            <a:spLocks noChangeArrowheads="1"/>
          </p:cNvSpPr>
          <p:nvPr/>
        </p:nvSpPr>
        <p:spPr bwMode="auto">
          <a:xfrm>
            <a:off x="7620000" y="13716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135" name="Rectangle 31"/>
          <p:cNvSpPr>
            <a:spLocks noChangeArrowheads="1"/>
          </p:cNvSpPr>
          <p:nvPr/>
        </p:nvSpPr>
        <p:spPr bwMode="auto">
          <a:xfrm>
            <a:off x="7315200" y="19050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36" name="Rectangle 32"/>
          <p:cNvSpPr>
            <a:spLocks noChangeArrowheads="1"/>
          </p:cNvSpPr>
          <p:nvPr/>
        </p:nvSpPr>
        <p:spPr bwMode="auto">
          <a:xfrm>
            <a:off x="6627876" y="1905000"/>
            <a:ext cx="5334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37" name="Rectangle 33"/>
          <p:cNvSpPr>
            <a:spLocks noChangeArrowheads="1"/>
          </p:cNvSpPr>
          <p:nvPr/>
        </p:nvSpPr>
        <p:spPr bwMode="auto">
          <a:xfrm>
            <a:off x="6934200" y="1901474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8" name="Rectangle 34"/>
          <p:cNvSpPr>
            <a:spLocks noChangeArrowheads="1"/>
          </p:cNvSpPr>
          <p:nvPr/>
        </p:nvSpPr>
        <p:spPr bwMode="auto">
          <a:xfrm>
            <a:off x="7620000" y="19050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139" name="Rectangle 35"/>
          <p:cNvSpPr>
            <a:spLocks noChangeArrowheads="1"/>
          </p:cNvSpPr>
          <p:nvPr/>
        </p:nvSpPr>
        <p:spPr bwMode="auto">
          <a:xfrm>
            <a:off x="7316724" y="23622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40" name="Rectangle 36"/>
          <p:cNvSpPr>
            <a:spLocks noChangeArrowheads="1"/>
          </p:cNvSpPr>
          <p:nvPr/>
        </p:nvSpPr>
        <p:spPr bwMode="auto">
          <a:xfrm>
            <a:off x="6627876" y="2377122"/>
            <a:ext cx="5334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41" name="Rectangle 37"/>
          <p:cNvSpPr>
            <a:spLocks noChangeArrowheads="1"/>
          </p:cNvSpPr>
          <p:nvPr/>
        </p:nvSpPr>
        <p:spPr bwMode="auto">
          <a:xfrm>
            <a:off x="6934200" y="23622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42" name="Rectangle 38"/>
          <p:cNvSpPr>
            <a:spLocks noChangeArrowheads="1"/>
          </p:cNvSpPr>
          <p:nvPr/>
        </p:nvSpPr>
        <p:spPr bwMode="auto">
          <a:xfrm>
            <a:off x="7620000" y="2377122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143" name="Rectangle 39"/>
          <p:cNvSpPr>
            <a:spLocks noChangeArrowheads="1"/>
          </p:cNvSpPr>
          <p:nvPr/>
        </p:nvSpPr>
        <p:spPr bwMode="auto">
          <a:xfrm>
            <a:off x="7316724" y="28194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44" name="Rectangle 40"/>
          <p:cNvSpPr>
            <a:spLocks noChangeArrowheads="1"/>
          </p:cNvSpPr>
          <p:nvPr/>
        </p:nvSpPr>
        <p:spPr bwMode="auto">
          <a:xfrm>
            <a:off x="6627876" y="2834322"/>
            <a:ext cx="5334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45" name="Rectangle 41"/>
          <p:cNvSpPr>
            <a:spLocks noChangeArrowheads="1"/>
          </p:cNvSpPr>
          <p:nvPr/>
        </p:nvSpPr>
        <p:spPr bwMode="auto">
          <a:xfrm>
            <a:off x="6934200" y="28194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46" name="Rectangle 42"/>
          <p:cNvSpPr>
            <a:spLocks noChangeArrowheads="1"/>
          </p:cNvSpPr>
          <p:nvPr/>
        </p:nvSpPr>
        <p:spPr bwMode="auto">
          <a:xfrm>
            <a:off x="7620000" y="28194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147" name="Rectangle 43"/>
          <p:cNvSpPr>
            <a:spLocks noChangeArrowheads="1"/>
          </p:cNvSpPr>
          <p:nvPr/>
        </p:nvSpPr>
        <p:spPr bwMode="auto">
          <a:xfrm>
            <a:off x="7315200" y="3382962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48" name="Rectangle 44"/>
          <p:cNvSpPr>
            <a:spLocks noChangeArrowheads="1"/>
          </p:cNvSpPr>
          <p:nvPr/>
        </p:nvSpPr>
        <p:spPr bwMode="auto">
          <a:xfrm>
            <a:off x="6627876" y="3367722"/>
            <a:ext cx="5334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49" name="Rectangle 45"/>
          <p:cNvSpPr>
            <a:spLocks noChangeArrowheads="1"/>
          </p:cNvSpPr>
          <p:nvPr/>
        </p:nvSpPr>
        <p:spPr bwMode="auto">
          <a:xfrm>
            <a:off x="6934200" y="33528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50" name="Rectangle 46"/>
          <p:cNvSpPr>
            <a:spLocks noChangeArrowheads="1"/>
          </p:cNvSpPr>
          <p:nvPr/>
        </p:nvSpPr>
        <p:spPr bwMode="auto">
          <a:xfrm>
            <a:off x="7620000" y="3382962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151" name="Rectangle 47"/>
          <p:cNvSpPr>
            <a:spLocks noChangeArrowheads="1"/>
          </p:cNvSpPr>
          <p:nvPr/>
        </p:nvSpPr>
        <p:spPr bwMode="auto">
          <a:xfrm>
            <a:off x="7316724" y="3791552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52" name="Rectangle 48"/>
          <p:cNvSpPr>
            <a:spLocks noChangeArrowheads="1"/>
          </p:cNvSpPr>
          <p:nvPr/>
        </p:nvSpPr>
        <p:spPr bwMode="auto">
          <a:xfrm>
            <a:off x="6627876" y="3810000"/>
            <a:ext cx="5334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53" name="Rectangle 49"/>
          <p:cNvSpPr>
            <a:spLocks noChangeArrowheads="1"/>
          </p:cNvSpPr>
          <p:nvPr/>
        </p:nvSpPr>
        <p:spPr bwMode="auto">
          <a:xfrm>
            <a:off x="6934200" y="3791552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54" name="Rectangle 50"/>
          <p:cNvSpPr>
            <a:spLocks noChangeArrowheads="1"/>
          </p:cNvSpPr>
          <p:nvPr/>
        </p:nvSpPr>
        <p:spPr bwMode="auto">
          <a:xfrm>
            <a:off x="7620000" y="378241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155" name="Rectangle 51"/>
          <p:cNvSpPr>
            <a:spLocks noChangeArrowheads="1"/>
          </p:cNvSpPr>
          <p:nvPr/>
        </p:nvSpPr>
        <p:spPr bwMode="auto">
          <a:xfrm>
            <a:off x="7316724" y="4221162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56" name="Rectangle 52"/>
          <p:cNvSpPr>
            <a:spLocks noChangeArrowheads="1"/>
          </p:cNvSpPr>
          <p:nvPr/>
        </p:nvSpPr>
        <p:spPr bwMode="auto">
          <a:xfrm>
            <a:off x="6627876" y="4239610"/>
            <a:ext cx="5334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57" name="Rectangle 53"/>
          <p:cNvSpPr>
            <a:spLocks noChangeArrowheads="1"/>
          </p:cNvSpPr>
          <p:nvPr/>
        </p:nvSpPr>
        <p:spPr bwMode="auto">
          <a:xfrm>
            <a:off x="6934200" y="4221162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58" name="Rectangle 54"/>
          <p:cNvSpPr>
            <a:spLocks noChangeArrowheads="1"/>
          </p:cNvSpPr>
          <p:nvPr/>
        </p:nvSpPr>
        <p:spPr bwMode="auto">
          <a:xfrm>
            <a:off x="7620000" y="423961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159" name="Rectangle 55"/>
          <p:cNvSpPr>
            <a:spLocks noChangeArrowheads="1"/>
          </p:cNvSpPr>
          <p:nvPr/>
        </p:nvSpPr>
        <p:spPr bwMode="auto">
          <a:xfrm>
            <a:off x="7316724" y="47244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60" name="Rectangle 56"/>
          <p:cNvSpPr>
            <a:spLocks noChangeArrowheads="1"/>
          </p:cNvSpPr>
          <p:nvPr/>
        </p:nvSpPr>
        <p:spPr bwMode="auto">
          <a:xfrm>
            <a:off x="6627876" y="4724400"/>
            <a:ext cx="5334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61" name="Rectangle 57"/>
          <p:cNvSpPr>
            <a:spLocks noChangeArrowheads="1"/>
          </p:cNvSpPr>
          <p:nvPr/>
        </p:nvSpPr>
        <p:spPr bwMode="auto">
          <a:xfrm>
            <a:off x="6934200" y="47244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62" name="Rectangle 58"/>
          <p:cNvSpPr>
            <a:spLocks noChangeArrowheads="1"/>
          </p:cNvSpPr>
          <p:nvPr/>
        </p:nvSpPr>
        <p:spPr bwMode="auto">
          <a:xfrm>
            <a:off x="7620000" y="47244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163" name="Rectangle 59"/>
          <p:cNvSpPr>
            <a:spLocks noChangeArrowheads="1"/>
          </p:cNvSpPr>
          <p:nvPr/>
        </p:nvSpPr>
        <p:spPr bwMode="auto">
          <a:xfrm>
            <a:off x="7316724" y="52578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164" name="Rectangle 60"/>
          <p:cNvSpPr>
            <a:spLocks noChangeArrowheads="1"/>
          </p:cNvSpPr>
          <p:nvPr/>
        </p:nvSpPr>
        <p:spPr bwMode="auto">
          <a:xfrm>
            <a:off x="6627876" y="5257800"/>
            <a:ext cx="5334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65" name="Rectangle 61"/>
          <p:cNvSpPr>
            <a:spLocks noChangeArrowheads="1"/>
          </p:cNvSpPr>
          <p:nvPr/>
        </p:nvSpPr>
        <p:spPr bwMode="auto">
          <a:xfrm>
            <a:off x="6934200" y="52578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66" name="Rectangle 62"/>
          <p:cNvSpPr>
            <a:spLocks noChangeArrowheads="1"/>
          </p:cNvSpPr>
          <p:nvPr/>
        </p:nvSpPr>
        <p:spPr bwMode="auto">
          <a:xfrm>
            <a:off x="7620000" y="5257800"/>
            <a:ext cx="60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07" name="Group 4"/>
          <p:cNvGrpSpPr>
            <a:grpSpLocks/>
          </p:cNvGrpSpPr>
          <p:nvPr/>
        </p:nvGrpSpPr>
        <p:grpSpPr bwMode="auto">
          <a:xfrm>
            <a:off x="523875" y="4267200"/>
            <a:ext cx="990600" cy="1447800"/>
            <a:chOff x="288" y="1968"/>
            <a:chExt cx="624" cy="912"/>
          </a:xfrm>
          <a:solidFill>
            <a:srgbClr val="FFFF00"/>
          </a:solidFill>
        </p:grpSpPr>
        <p:sp>
          <p:nvSpPr>
            <p:cNvPr id="108" name="Rectangle 5"/>
            <p:cNvSpPr>
              <a:spLocks noChangeArrowheads="1"/>
            </p:cNvSpPr>
            <p:nvPr/>
          </p:nvSpPr>
          <p:spPr bwMode="auto">
            <a:xfrm>
              <a:off x="288" y="1968"/>
              <a:ext cx="624" cy="91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09" name="Oval 7"/>
            <p:cNvSpPr>
              <a:spLocks noChangeArrowheads="1"/>
            </p:cNvSpPr>
            <p:nvPr/>
          </p:nvSpPr>
          <p:spPr bwMode="auto">
            <a:xfrm>
              <a:off x="378" y="2064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0" name="Oval 8"/>
            <p:cNvSpPr>
              <a:spLocks noChangeArrowheads="1"/>
            </p:cNvSpPr>
            <p:nvPr/>
          </p:nvSpPr>
          <p:spPr bwMode="auto">
            <a:xfrm>
              <a:off x="378" y="2640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" name="Oval 9"/>
            <p:cNvSpPr>
              <a:spLocks noChangeArrowheads="1"/>
            </p:cNvSpPr>
            <p:nvPr/>
          </p:nvSpPr>
          <p:spPr bwMode="auto">
            <a:xfrm>
              <a:off x="378" y="2352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2" name="Oval 11"/>
            <p:cNvSpPr>
              <a:spLocks noChangeArrowheads="1"/>
            </p:cNvSpPr>
            <p:nvPr/>
          </p:nvSpPr>
          <p:spPr bwMode="auto">
            <a:xfrm>
              <a:off x="666" y="2064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3" name="Oval 12"/>
            <p:cNvSpPr>
              <a:spLocks noChangeArrowheads="1"/>
            </p:cNvSpPr>
            <p:nvPr/>
          </p:nvSpPr>
          <p:spPr bwMode="auto">
            <a:xfrm>
              <a:off x="666" y="2352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67" name="Oval 13"/>
            <p:cNvSpPr>
              <a:spLocks noChangeArrowheads="1"/>
            </p:cNvSpPr>
            <p:nvPr/>
          </p:nvSpPr>
          <p:spPr bwMode="auto">
            <a:xfrm>
              <a:off x="666" y="2640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68" name="Group 4"/>
          <p:cNvGrpSpPr>
            <a:grpSpLocks/>
          </p:cNvGrpSpPr>
          <p:nvPr/>
        </p:nvGrpSpPr>
        <p:grpSpPr bwMode="auto">
          <a:xfrm>
            <a:off x="1582082" y="4285648"/>
            <a:ext cx="990600" cy="1447800"/>
            <a:chOff x="288" y="1968"/>
            <a:chExt cx="624" cy="912"/>
          </a:xfrm>
          <a:solidFill>
            <a:srgbClr val="FFFF00"/>
          </a:solidFill>
        </p:grpSpPr>
        <p:sp>
          <p:nvSpPr>
            <p:cNvPr id="169" name="Rectangle 5"/>
            <p:cNvSpPr>
              <a:spLocks noChangeArrowheads="1"/>
            </p:cNvSpPr>
            <p:nvPr/>
          </p:nvSpPr>
          <p:spPr bwMode="auto">
            <a:xfrm>
              <a:off x="288" y="1968"/>
              <a:ext cx="624" cy="91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70" name="Oval 7"/>
            <p:cNvSpPr>
              <a:spLocks noChangeArrowheads="1"/>
            </p:cNvSpPr>
            <p:nvPr/>
          </p:nvSpPr>
          <p:spPr bwMode="auto">
            <a:xfrm>
              <a:off x="378" y="2064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71" name="Oval 8"/>
            <p:cNvSpPr>
              <a:spLocks noChangeArrowheads="1"/>
            </p:cNvSpPr>
            <p:nvPr/>
          </p:nvSpPr>
          <p:spPr bwMode="auto">
            <a:xfrm>
              <a:off x="378" y="2640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72" name="Oval 9"/>
            <p:cNvSpPr>
              <a:spLocks noChangeArrowheads="1"/>
            </p:cNvSpPr>
            <p:nvPr/>
          </p:nvSpPr>
          <p:spPr bwMode="auto">
            <a:xfrm>
              <a:off x="378" y="2352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73" name="Oval 11"/>
            <p:cNvSpPr>
              <a:spLocks noChangeArrowheads="1"/>
            </p:cNvSpPr>
            <p:nvPr/>
          </p:nvSpPr>
          <p:spPr bwMode="auto">
            <a:xfrm>
              <a:off x="666" y="2064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74" name="Oval 12"/>
            <p:cNvSpPr>
              <a:spLocks noChangeArrowheads="1"/>
            </p:cNvSpPr>
            <p:nvPr/>
          </p:nvSpPr>
          <p:spPr bwMode="auto">
            <a:xfrm>
              <a:off x="666" y="2352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75" name="Oval 13"/>
            <p:cNvSpPr>
              <a:spLocks noChangeArrowheads="1"/>
            </p:cNvSpPr>
            <p:nvPr/>
          </p:nvSpPr>
          <p:spPr bwMode="auto">
            <a:xfrm>
              <a:off x="666" y="2640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76" name="Group 4"/>
          <p:cNvGrpSpPr>
            <a:grpSpLocks/>
          </p:cNvGrpSpPr>
          <p:nvPr/>
        </p:nvGrpSpPr>
        <p:grpSpPr bwMode="auto">
          <a:xfrm>
            <a:off x="2644310" y="4287966"/>
            <a:ext cx="990600" cy="1447800"/>
            <a:chOff x="288" y="1968"/>
            <a:chExt cx="624" cy="912"/>
          </a:xfrm>
          <a:solidFill>
            <a:srgbClr val="FFFF00"/>
          </a:solidFill>
        </p:grpSpPr>
        <p:sp>
          <p:nvSpPr>
            <p:cNvPr id="177" name="Rectangle 5"/>
            <p:cNvSpPr>
              <a:spLocks noChangeArrowheads="1"/>
            </p:cNvSpPr>
            <p:nvPr/>
          </p:nvSpPr>
          <p:spPr bwMode="auto">
            <a:xfrm>
              <a:off x="288" y="1968"/>
              <a:ext cx="624" cy="91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78" name="Oval 7"/>
            <p:cNvSpPr>
              <a:spLocks noChangeArrowheads="1"/>
            </p:cNvSpPr>
            <p:nvPr/>
          </p:nvSpPr>
          <p:spPr bwMode="auto">
            <a:xfrm>
              <a:off x="378" y="2064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79" name="Oval 8"/>
            <p:cNvSpPr>
              <a:spLocks noChangeArrowheads="1"/>
            </p:cNvSpPr>
            <p:nvPr/>
          </p:nvSpPr>
          <p:spPr bwMode="auto">
            <a:xfrm>
              <a:off x="378" y="2640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80" name="Oval 9"/>
            <p:cNvSpPr>
              <a:spLocks noChangeArrowheads="1"/>
            </p:cNvSpPr>
            <p:nvPr/>
          </p:nvSpPr>
          <p:spPr bwMode="auto">
            <a:xfrm>
              <a:off x="378" y="2352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81" name="Oval 11"/>
            <p:cNvSpPr>
              <a:spLocks noChangeArrowheads="1"/>
            </p:cNvSpPr>
            <p:nvPr/>
          </p:nvSpPr>
          <p:spPr bwMode="auto">
            <a:xfrm>
              <a:off x="666" y="2064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82" name="Oval 12"/>
            <p:cNvSpPr>
              <a:spLocks noChangeArrowheads="1"/>
            </p:cNvSpPr>
            <p:nvPr/>
          </p:nvSpPr>
          <p:spPr bwMode="auto">
            <a:xfrm>
              <a:off x="666" y="2352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83" name="Oval 13"/>
            <p:cNvSpPr>
              <a:spLocks noChangeArrowheads="1"/>
            </p:cNvSpPr>
            <p:nvPr/>
          </p:nvSpPr>
          <p:spPr bwMode="auto">
            <a:xfrm>
              <a:off x="666" y="2640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184" name="Text Box 10"/>
          <p:cNvSpPr txBox="1">
            <a:spLocks noChangeArrowheads="1"/>
          </p:cNvSpPr>
          <p:nvPr/>
        </p:nvSpPr>
        <p:spPr bwMode="auto">
          <a:xfrm>
            <a:off x="3790870" y="4251324"/>
            <a:ext cx="283395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cs typeface="Arial" panose="020B0604020202020204" pitchFamily="34" charset="0"/>
              </a:rPr>
              <a:t>6 </a:t>
            </a:r>
            <a:r>
              <a:rPr lang="vi-VN" altLang="en-US" sz="2400" b="1" dirty="0">
                <a:cs typeface="Arial" panose="020B0604020202020204" pitchFamily="34" charset="0"/>
              </a:rPr>
              <a:t>được lấy </a:t>
            </a:r>
            <a:r>
              <a:rPr lang="en-US" altLang="en-US" sz="2400" b="1" dirty="0" smtClean="0">
                <a:cs typeface="Arial" panose="020B0604020202020204" pitchFamily="34" charset="0"/>
              </a:rPr>
              <a:t>3</a:t>
            </a:r>
            <a:r>
              <a:rPr lang="vi-VN" altLang="en-US" sz="2400" b="1" dirty="0" smtClean="0">
                <a:cs typeface="Arial" panose="020B0604020202020204" pitchFamily="34" charset="0"/>
              </a:rPr>
              <a:t> </a:t>
            </a:r>
            <a:r>
              <a:rPr lang="vi-VN" altLang="en-US" sz="2400" b="1" dirty="0" smtClean="0">
                <a:cs typeface="Arial" panose="020B0604020202020204" pitchFamily="34" charset="0"/>
              </a:rPr>
              <a:t>lần</a:t>
            </a:r>
            <a:r>
              <a:rPr lang="en-US" altLang="en-US" sz="2400" b="1" dirty="0" smtClean="0">
                <a:cs typeface="Arial" panose="020B0604020202020204" pitchFamily="34" charset="0"/>
              </a:rPr>
              <a:t>,</a:t>
            </a:r>
            <a:r>
              <a:rPr lang="vi-VN" altLang="en-US" sz="2400" b="1" dirty="0" smtClean="0">
                <a:cs typeface="Arial" panose="020B0604020202020204" pitchFamily="34" charset="0"/>
              </a:rPr>
              <a:t> </a:t>
            </a:r>
            <a:r>
              <a:rPr lang="vi-VN" altLang="en-US" sz="2400" b="1" dirty="0">
                <a:cs typeface="Arial" panose="020B0604020202020204" pitchFamily="34" charset="0"/>
              </a:rPr>
              <a:t>ta 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có</a:t>
            </a:r>
            <a:r>
              <a:rPr lang="vi-VN" altLang="en-US" sz="2400" b="1" dirty="0" smtClean="0">
                <a:cs typeface="Arial" panose="020B0604020202020204" pitchFamily="34" charset="0"/>
              </a:rPr>
              <a:t>:</a:t>
            </a:r>
            <a:endParaRPr lang="en-US" altLang="en-US" sz="2400" b="1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  <a:r>
              <a:rPr lang="vi-VN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vi-VN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x </a:t>
            </a:r>
            <a:r>
              <a:rPr lang="en-US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3</a:t>
            </a:r>
            <a:r>
              <a:rPr lang="vi-VN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=</a:t>
            </a:r>
            <a:r>
              <a:rPr lang="vi-VN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6+6+6 </a:t>
            </a:r>
            <a:r>
              <a:rPr lang="en-US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= </a:t>
            </a:r>
            <a:r>
              <a:rPr lang="en-US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18</a:t>
            </a:r>
            <a:r>
              <a:rPr lang="vi-VN" altLang="en-US" sz="2400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endParaRPr lang="en-US" altLang="en-US" sz="2400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Vậy</a:t>
            </a:r>
            <a:r>
              <a:rPr lang="en-US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: </a:t>
            </a:r>
            <a:r>
              <a:rPr lang="vi-VN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  </a:t>
            </a:r>
            <a:r>
              <a:rPr lang="en-US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6 </a:t>
            </a:r>
            <a:r>
              <a:rPr lang="en-US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x </a:t>
            </a:r>
            <a:r>
              <a:rPr lang="en-US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3  = 18 </a:t>
            </a:r>
            <a:endParaRPr lang="vi-VN" altLang="en-US" sz="2400" b="1" dirty="0">
              <a:cs typeface="Arial" panose="020B0604020202020204" pitchFamily="34" charset="0"/>
            </a:endParaRPr>
          </a:p>
        </p:txBody>
      </p:sp>
      <p:sp>
        <p:nvSpPr>
          <p:cNvPr id="185" name="Text Box 10"/>
          <p:cNvSpPr txBox="1">
            <a:spLocks noChangeArrowheads="1"/>
          </p:cNvSpPr>
          <p:nvPr/>
        </p:nvSpPr>
        <p:spPr bwMode="auto">
          <a:xfrm>
            <a:off x="1727773" y="5757298"/>
            <a:ext cx="51446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Hay 6 x 3 = 6 x 2 + 6= 12 + 6 = 18</a:t>
            </a:r>
            <a:r>
              <a:rPr lang="vi-VN" altLang="en-US" sz="2400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endParaRPr lang="en-US" altLang="en-US" sz="2400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9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5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8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1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6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9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2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5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8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4" grpId="0"/>
      <p:bldP spid="114" grpId="0" animBg="1"/>
      <p:bldP spid="115" grpId="0" animBg="1"/>
      <p:bldP spid="116" grpId="0" animBg="1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84" grpId="0"/>
      <p:bldP spid="1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43"/>
          <p:cNvSpPr txBox="1">
            <a:spLocks noChangeArrowheads="1"/>
          </p:cNvSpPr>
          <p:nvPr/>
        </p:nvSpPr>
        <p:spPr bwMode="auto">
          <a:xfrm>
            <a:off x="3581400" y="1816207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.VnTime" panose="020B7200000000000000" pitchFamily="34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43"/>
          <p:cNvSpPr txBox="1">
            <a:spLocks noChangeArrowheads="1"/>
          </p:cNvSpPr>
          <p:nvPr/>
        </p:nvSpPr>
        <p:spPr bwMode="auto">
          <a:xfrm>
            <a:off x="3581400" y="2893367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.VnTime" panose="020B7200000000000000" pitchFamily="34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45"/>
          <p:cNvSpPr>
            <a:spLocks noChangeArrowheads="1"/>
          </p:cNvSpPr>
          <p:nvPr/>
        </p:nvSpPr>
        <p:spPr bwMode="auto">
          <a:xfrm>
            <a:off x="3809999" y="762000"/>
            <a:ext cx="209164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 dirty="0" smtClean="0">
                <a:latin typeface=".VnTime" panose="020B7200000000000000" pitchFamily="34" charset="0"/>
              </a:rPr>
              <a:t>    x    1    =  </a:t>
            </a:r>
            <a:r>
              <a:rPr lang="en-US" altLang="en-US" sz="2400" b="1" dirty="0">
                <a:latin typeface=".VnTime" panose="020B7200000000000000" pitchFamily="34" charset="0"/>
              </a:rPr>
              <a:t>6 </a:t>
            </a:r>
          </a:p>
        </p:txBody>
      </p:sp>
      <p:sp>
        <p:nvSpPr>
          <p:cNvPr id="3" name="Rectangle 45"/>
          <p:cNvSpPr>
            <a:spLocks noChangeArrowheads="1"/>
          </p:cNvSpPr>
          <p:nvPr/>
        </p:nvSpPr>
        <p:spPr bwMode="auto">
          <a:xfrm>
            <a:off x="4072845" y="1320800"/>
            <a:ext cx="213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 dirty="0">
                <a:latin typeface=".VnTime" panose="020B7200000000000000" pitchFamily="34" charset="0"/>
              </a:rPr>
              <a:t>x </a:t>
            </a:r>
            <a:r>
              <a:rPr lang="en-US" altLang="en-US" sz="2400" b="1" dirty="0" smtClean="0">
                <a:latin typeface=".VnTime" panose="020B7200000000000000" pitchFamily="34" charset="0"/>
              </a:rPr>
              <a:t>    2   =  12</a:t>
            </a:r>
            <a:endParaRPr lang="en-US" altLang="en-US" sz="2800" b="1" dirty="0">
              <a:latin typeface=".VnTime" panose="020B7200000000000000" pitchFamily="34" charset="0"/>
            </a:endParaRPr>
          </a:p>
        </p:txBody>
      </p:sp>
      <p:sp>
        <p:nvSpPr>
          <p:cNvPr id="4" name="TextBox 40"/>
          <p:cNvSpPr txBox="1">
            <a:spLocks noChangeArrowheads="1"/>
          </p:cNvSpPr>
          <p:nvPr/>
        </p:nvSpPr>
        <p:spPr bwMode="auto">
          <a:xfrm>
            <a:off x="3581400" y="757535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.VnTime" panose="020B7200000000000000" pitchFamily="34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1"/>
          <p:cNvSpPr txBox="1">
            <a:spLocks noChangeArrowheads="1"/>
          </p:cNvSpPr>
          <p:nvPr/>
        </p:nvSpPr>
        <p:spPr bwMode="auto">
          <a:xfrm>
            <a:off x="3581400" y="1320800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.VnTime" panose="020B7200000000000000" pitchFamily="34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45"/>
          <p:cNvSpPr>
            <a:spLocks noChangeArrowheads="1"/>
          </p:cNvSpPr>
          <p:nvPr/>
        </p:nvSpPr>
        <p:spPr bwMode="auto">
          <a:xfrm>
            <a:off x="4072845" y="1807865"/>
            <a:ext cx="1752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 dirty="0">
                <a:latin typeface=".VnTime" panose="020B7200000000000000" pitchFamily="34" charset="0"/>
              </a:rPr>
              <a:t>x </a:t>
            </a:r>
            <a:r>
              <a:rPr lang="en-US" altLang="en-US" sz="2400" b="1" dirty="0" smtClean="0">
                <a:latin typeface=".VnTime" panose="020B7200000000000000" pitchFamily="34" charset="0"/>
              </a:rPr>
              <a:t>    3   =  18 </a:t>
            </a:r>
            <a:endParaRPr lang="en-US" altLang="en-US" sz="2400" b="1" dirty="0">
              <a:latin typeface=".VnTime" panose="020B7200000000000000" pitchFamily="34" charset="0"/>
            </a:endParaRPr>
          </a:p>
        </p:txBody>
      </p:sp>
      <p:sp>
        <p:nvSpPr>
          <p:cNvPr id="7" name="Rectangle 45"/>
          <p:cNvSpPr>
            <a:spLocks noChangeArrowheads="1"/>
          </p:cNvSpPr>
          <p:nvPr/>
        </p:nvSpPr>
        <p:spPr bwMode="auto">
          <a:xfrm>
            <a:off x="4072845" y="2341265"/>
            <a:ext cx="1752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 dirty="0">
                <a:latin typeface=".VnTime" panose="020B7200000000000000" pitchFamily="34" charset="0"/>
              </a:rPr>
              <a:t>x </a:t>
            </a:r>
            <a:r>
              <a:rPr lang="en-US" altLang="en-US" sz="2400" b="1" dirty="0" smtClean="0">
                <a:latin typeface=".VnTime" panose="020B7200000000000000" pitchFamily="34" charset="0"/>
              </a:rPr>
              <a:t>    4   =  24 </a:t>
            </a:r>
            <a:endParaRPr lang="en-US" altLang="en-US" sz="2400" b="1" dirty="0">
              <a:latin typeface=".VnTime" panose="020B7200000000000000" pitchFamily="34" charset="0"/>
            </a:endParaRPr>
          </a:p>
        </p:txBody>
      </p:sp>
      <p:sp>
        <p:nvSpPr>
          <p:cNvPr id="8" name="Rectangle 45"/>
          <p:cNvSpPr>
            <a:spLocks noChangeArrowheads="1"/>
          </p:cNvSpPr>
          <p:nvPr/>
        </p:nvSpPr>
        <p:spPr bwMode="auto">
          <a:xfrm>
            <a:off x="3996645" y="2874665"/>
            <a:ext cx="198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 dirty="0">
                <a:latin typeface=".VnTime" panose="020B7200000000000000" pitchFamily="34" charset="0"/>
              </a:rPr>
              <a:t> </a:t>
            </a:r>
            <a:r>
              <a:rPr lang="en-US" altLang="en-US" sz="2400" b="1" dirty="0" smtClean="0">
                <a:latin typeface=".VnTime" panose="020B7200000000000000" pitchFamily="34" charset="0"/>
              </a:rPr>
              <a:t> x    5   =  30 </a:t>
            </a:r>
            <a:endParaRPr lang="en-US" altLang="en-US" sz="2400" b="1" dirty="0">
              <a:latin typeface=".VnTime" panose="020B7200000000000000" pitchFamily="34" charset="0"/>
            </a:endParaRPr>
          </a:p>
        </p:txBody>
      </p:sp>
      <p:sp>
        <p:nvSpPr>
          <p:cNvPr id="9" name="Rectangle 45"/>
          <p:cNvSpPr>
            <a:spLocks noChangeArrowheads="1"/>
          </p:cNvSpPr>
          <p:nvPr/>
        </p:nvSpPr>
        <p:spPr bwMode="auto">
          <a:xfrm>
            <a:off x="4149045" y="3408065"/>
            <a:ext cx="1752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 dirty="0">
                <a:latin typeface=".VnTime" panose="020B7200000000000000" pitchFamily="34" charset="0"/>
              </a:rPr>
              <a:t>x </a:t>
            </a:r>
            <a:r>
              <a:rPr lang="en-US" altLang="en-US" sz="2400" b="1" dirty="0" smtClean="0">
                <a:latin typeface=".VnTime" panose="020B7200000000000000" pitchFamily="34" charset="0"/>
              </a:rPr>
              <a:t>   6   =  36  </a:t>
            </a:r>
            <a:endParaRPr lang="en-US" altLang="en-US" sz="2400" b="1" dirty="0">
              <a:latin typeface=".VnTime" panose="020B7200000000000000" pitchFamily="34" charset="0"/>
            </a:endParaRPr>
          </a:p>
        </p:txBody>
      </p:sp>
      <p:sp>
        <p:nvSpPr>
          <p:cNvPr id="10" name="Rectangle 45"/>
          <p:cNvSpPr>
            <a:spLocks noChangeArrowheads="1"/>
          </p:cNvSpPr>
          <p:nvPr/>
        </p:nvSpPr>
        <p:spPr bwMode="auto">
          <a:xfrm>
            <a:off x="4149045" y="3941465"/>
            <a:ext cx="1752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 dirty="0">
                <a:latin typeface=".VnTime" panose="020B7200000000000000" pitchFamily="34" charset="0"/>
              </a:rPr>
              <a:t>x </a:t>
            </a:r>
            <a:r>
              <a:rPr lang="en-US" altLang="en-US" sz="2400" b="1" dirty="0" smtClean="0">
                <a:latin typeface=".VnTime" panose="020B7200000000000000" pitchFamily="34" charset="0"/>
              </a:rPr>
              <a:t>   7   =  42 </a:t>
            </a:r>
            <a:endParaRPr lang="en-US" altLang="en-US" sz="2400" b="1" dirty="0">
              <a:latin typeface=".VnTime" panose="020B7200000000000000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072845" y="4474865"/>
            <a:ext cx="2057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 dirty="0">
                <a:latin typeface=".VnTime" panose="020B7200000000000000" pitchFamily="34" charset="0"/>
              </a:rPr>
              <a:t> x </a:t>
            </a:r>
            <a:r>
              <a:rPr lang="en-US" altLang="en-US" sz="2400" b="1" dirty="0" smtClean="0">
                <a:latin typeface=".VnTime" panose="020B7200000000000000" pitchFamily="34" charset="0"/>
              </a:rPr>
              <a:t>   8   =  48 </a:t>
            </a:r>
            <a:endParaRPr lang="en-US" altLang="en-US" sz="2400" b="1" dirty="0">
              <a:latin typeface=".VnTime" panose="020B7200000000000000" pitchFamily="34" charset="0"/>
            </a:endParaRPr>
          </a:p>
        </p:txBody>
      </p:sp>
      <p:sp>
        <p:nvSpPr>
          <p:cNvPr id="12" name="Rectangle 45"/>
          <p:cNvSpPr>
            <a:spLocks noChangeArrowheads="1"/>
          </p:cNvSpPr>
          <p:nvPr/>
        </p:nvSpPr>
        <p:spPr bwMode="auto">
          <a:xfrm>
            <a:off x="4072845" y="5008265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 dirty="0">
                <a:latin typeface=".VnTime" panose="020B7200000000000000" pitchFamily="34" charset="0"/>
              </a:rPr>
              <a:t> x </a:t>
            </a:r>
            <a:r>
              <a:rPr lang="en-US" altLang="en-US" sz="2400" b="1" dirty="0" smtClean="0">
                <a:latin typeface=".VnTime" panose="020B7200000000000000" pitchFamily="34" charset="0"/>
              </a:rPr>
              <a:t>   9   =  54 </a:t>
            </a:r>
            <a:endParaRPr lang="en-US" altLang="en-US" sz="2400" b="1" dirty="0">
              <a:latin typeface=".VnTime" panose="020B7200000000000000" pitchFamily="34" charset="0"/>
            </a:endParaRPr>
          </a:p>
        </p:txBody>
      </p:sp>
      <p:sp>
        <p:nvSpPr>
          <p:cNvPr id="13" name="Rectangle 45"/>
          <p:cNvSpPr>
            <a:spLocks noChangeArrowheads="1"/>
          </p:cNvSpPr>
          <p:nvPr/>
        </p:nvSpPr>
        <p:spPr bwMode="auto">
          <a:xfrm>
            <a:off x="4072845" y="5465465"/>
            <a:ext cx="198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 dirty="0">
                <a:latin typeface=".VnTime" panose="020B7200000000000000" pitchFamily="34" charset="0"/>
              </a:rPr>
              <a:t> x </a:t>
            </a:r>
            <a:r>
              <a:rPr lang="en-US" altLang="en-US" sz="2400" b="1" dirty="0" smtClean="0">
                <a:latin typeface=".VnTime" panose="020B7200000000000000" pitchFamily="34" charset="0"/>
              </a:rPr>
              <a:t> 10   =  60 </a:t>
            </a:r>
            <a:endParaRPr lang="en-US" altLang="en-US" sz="2400" b="1" dirty="0">
              <a:latin typeface=".VnTime" panose="020B7200000000000000" pitchFamily="34" charset="0"/>
            </a:endParaRPr>
          </a:p>
        </p:txBody>
      </p:sp>
      <p:sp>
        <p:nvSpPr>
          <p:cNvPr id="14" name="TextBox 43"/>
          <p:cNvSpPr txBox="1">
            <a:spLocks noChangeArrowheads="1"/>
          </p:cNvSpPr>
          <p:nvPr/>
        </p:nvSpPr>
        <p:spPr bwMode="auto">
          <a:xfrm>
            <a:off x="3581400" y="2357735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.VnTime" panose="020B7200000000000000" pitchFamily="34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46"/>
          <p:cNvSpPr txBox="1">
            <a:spLocks noChangeArrowheads="1"/>
          </p:cNvSpPr>
          <p:nvPr/>
        </p:nvSpPr>
        <p:spPr bwMode="auto">
          <a:xfrm>
            <a:off x="3581400" y="3966865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.VnTime" panose="020B7200000000000000" pitchFamily="34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47"/>
          <p:cNvSpPr txBox="1">
            <a:spLocks noChangeArrowheads="1"/>
          </p:cNvSpPr>
          <p:nvPr/>
        </p:nvSpPr>
        <p:spPr bwMode="auto">
          <a:xfrm>
            <a:off x="3581400" y="4474865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.VnTime" panose="020B7200000000000000" pitchFamily="34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48"/>
          <p:cNvSpPr txBox="1">
            <a:spLocks noChangeArrowheads="1"/>
          </p:cNvSpPr>
          <p:nvPr/>
        </p:nvSpPr>
        <p:spPr bwMode="auto">
          <a:xfrm>
            <a:off x="3581400" y="5008265"/>
            <a:ext cx="5706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.VnTime" panose="020B7200000000000000" pitchFamily="34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49"/>
          <p:cNvSpPr txBox="1">
            <a:spLocks noChangeArrowheads="1"/>
          </p:cNvSpPr>
          <p:nvPr/>
        </p:nvSpPr>
        <p:spPr bwMode="auto">
          <a:xfrm>
            <a:off x="3581400" y="5490865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.VnTime" panose="020B7200000000000000" pitchFamily="34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98" descr="PICTUR~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44" y="766679"/>
            <a:ext cx="433511" cy="43351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20" name="Picture 98" descr="PICTUR~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634" y="1374354"/>
            <a:ext cx="433511" cy="43351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21" name="Picture 98" descr="PICTUR~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334" y="1830283"/>
            <a:ext cx="433511" cy="43351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22" name="Picture 98" descr="PICTUR~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929" y="2371811"/>
            <a:ext cx="433511" cy="43351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23" name="Picture 98" descr="PICTUR~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333" y="2946400"/>
            <a:ext cx="433511" cy="43351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24" name="Picture 98" descr="PICTUR~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494" y="3442073"/>
            <a:ext cx="433511" cy="43351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7" name="TextBox 43"/>
          <p:cNvSpPr txBox="1">
            <a:spLocks noChangeArrowheads="1"/>
          </p:cNvSpPr>
          <p:nvPr/>
        </p:nvSpPr>
        <p:spPr bwMode="auto">
          <a:xfrm>
            <a:off x="3581400" y="3404516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.VnTime" panose="020B7200000000000000" pitchFamily="34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8" name="Picture 98" descr="PICTUR~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829" y="4042149"/>
            <a:ext cx="433511" cy="43351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29" name="Picture 98" descr="PICTUR~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11" y="4488941"/>
            <a:ext cx="433511" cy="43351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30" name="Picture 98" descr="PICTUR~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082" y="4982010"/>
            <a:ext cx="433511" cy="43351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31" name="Picture 98" descr="PICTUR~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851" y="5521486"/>
            <a:ext cx="433511" cy="43351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32" name="Picture 98" descr="PICTUR~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689" y="787400"/>
            <a:ext cx="433511" cy="43351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33" name="Picture 98" descr="PICTUR~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938" y="1862803"/>
            <a:ext cx="433511" cy="43351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34" name="Picture 98" descr="PICTUR~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689" y="1297632"/>
            <a:ext cx="433511" cy="43351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35" name="Picture 98" descr="PICTUR~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937" y="2360653"/>
            <a:ext cx="433511" cy="43351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36" name="Picture 98" descr="PICTUR~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545" y="3425254"/>
            <a:ext cx="433511" cy="43351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37" name="Picture 98" descr="PICTUR~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937" y="5499294"/>
            <a:ext cx="433511" cy="43351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38" name="Picture 98" descr="PICTUR~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937" y="4484448"/>
            <a:ext cx="433511" cy="43351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39" name="Picture 98" descr="PICTUR~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545" y="2897794"/>
            <a:ext cx="433511" cy="43351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40" name="Picture 98" descr="PICTUR~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937" y="5006982"/>
            <a:ext cx="433511" cy="43351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41" name="Picture 98" descr="PICTUR~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545" y="3927389"/>
            <a:ext cx="433511" cy="43351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414308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00800" y="2667000"/>
            <a:ext cx="1981200" cy="1752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81000" y="1219200"/>
            <a:ext cx="9220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</a:rPr>
              <a:t> 1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nhẩm</a:t>
            </a:r>
            <a:r>
              <a:rPr lang="en-US" altLang="en-US" sz="2800" b="1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 x 4 =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 x 1 =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 x 9  =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 x 10 =</a:t>
            </a:r>
          </a:p>
          <a:p>
            <a:pPr eaLnBrk="1" hangingPunct="1">
              <a:buFontTx/>
              <a:buNone/>
            </a:pP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 x 6 =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 x 3 =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 x 2 =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0 x 6  =</a:t>
            </a:r>
          </a:p>
          <a:p>
            <a:pPr eaLnBrk="1" hangingPunct="1">
              <a:buFontTx/>
              <a:buNone/>
            </a:pP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 x 8 =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 x 5 =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 x 7  =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 x 0 =</a:t>
            </a: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676400" y="17526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676400" y="28194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688592" y="38100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3733800" y="17526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.VnTime" panose="020B7200000000000000" pitchFamily="34" charset="0"/>
              </a:rPr>
              <a:t>6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3657600" y="27432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657600" y="3748087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30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5715000" y="17526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54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5638800" y="27432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5689600" y="38100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42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7848600" y="17526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60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7924800" y="3748087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7924800" y="27432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482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128" grpId="0"/>
      <p:bldP spid="5129" grpId="0"/>
      <p:bldP spid="5130" grpId="0"/>
      <p:bldP spid="5131" grpId="0"/>
      <p:bldP spid="5132" grpId="0"/>
      <p:bldP spid="5133" grpId="0"/>
      <p:bldP spid="5134" grpId="0"/>
      <p:bldP spid="5135" grpId="0"/>
      <p:bldP spid="5136" grpId="0"/>
      <p:bldP spid="5137" grpId="0"/>
      <p:bldP spid="5138" grpId="0"/>
      <p:bldP spid="5139" grpId="0"/>
      <p:bldP spid="51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33400" y="1828800"/>
            <a:ext cx="8229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.VnTime" panose="020B7200000000000000" pitchFamily="34" charset="0"/>
                <a:cs typeface="Arial" panose="020B0604020202020204" pitchFamily="34" charset="0"/>
              </a:rPr>
              <a:t>       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dầu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dầu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274" name="Text Box 18"/>
          <p:cNvSpPr txBox="1">
            <a:spLocks noChangeArrowheads="1"/>
          </p:cNvSpPr>
          <p:nvPr/>
        </p:nvSpPr>
        <p:spPr bwMode="auto">
          <a:xfrm>
            <a:off x="609600" y="1981200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</a:rPr>
              <a:t> 2: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752600" y="2514600"/>
            <a:ext cx="3048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38800" y="2452688"/>
            <a:ext cx="1237488" cy="16192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54480" y="3106866"/>
            <a:ext cx="2636520" cy="17334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75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85800" y="1125499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     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Đếm</a:t>
            </a:r>
            <a:r>
              <a:rPr lang="en-US" alt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6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1274" name="Text Box 18"/>
          <p:cNvSpPr txBox="1">
            <a:spLocks noChangeArrowheads="1"/>
          </p:cNvSpPr>
          <p:nvPr/>
        </p:nvSpPr>
        <p:spPr bwMode="auto">
          <a:xfrm>
            <a:off x="685800" y="1129606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3: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52600" y="1600200"/>
            <a:ext cx="1828800" cy="1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191000" y="1600200"/>
            <a:ext cx="914400" cy="8096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781800" y="1600200"/>
            <a:ext cx="1752600" cy="1942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1295400" y="2209800"/>
            <a:ext cx="6781800" cy="609600"/>
            <a:chOff x="720" y="2208"/>
            <a:chExt cx="3840" cy="384"/>
          </a:xfrm>
        </p:grpSpPr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720" y="2208"/>
              <a:ext cx="384" cy="384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1104" y="2208"/>
              <a:ext cx="384" cy="384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488" y="2208"/>
              <a:ext cx="384" cy="384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1872" y="2208"/>
              <a:ext cx="384" cy="384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2256" y="2208"/>
              <a:ext cx="384" cy="384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2640" y="2208"/>
              <a:ext cx="384" cy="384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3024" y="2208"/>
              <a:ext cx="384" cy="384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3408" y="2208"/>
              <a:ext cx="384" cy="384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3792" y="2208"/>
              <a:ext cx="384" cy="384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4176" y="2208"/>
              <a:ext cx="384" cy="384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</p:grp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1371600" y="22860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1981200" y="22860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2743200" y="22860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7467600" y="22860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60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3352800" y="22860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24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4038600" y="2271713"/>
            <a:ext cx="609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30</a:t>
            </a:r>
          </a:p>
        </p:txBody>
      </p:sp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5410200" y="22860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42</a:t>
            </a: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6096000" y="22860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48</a:t>
            </a:r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6781800" y="22860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54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4724400" y="22860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292929"/>
                </a:solidFill>
                <a:latin typeface="Times New Roman" panose="02020603050405020304" pitchFamily="18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57968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22" grpId="0"/>
      <p:bldP spid="23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WordArt 2" descr="4"/>
          <p:cNvSpPr>
            <a:spLocks noChangeArrowheads="1" noChangeShapeType="1" noTextEdit="1"/>
          </p:cNvSpPr>
          <p:nvPr/>
        </p:nvSpPr>
        <p:spPr bwMode="auto">
          <a:xfrm>
            <a:off x="838200" y="1905000"/>
            <a:ext cx="7834313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66"/>
              </a:contourClr>
            </a:sp3d>
          </a:bodyPr>
          <a:lstStyle/>
          <a:p>
            <a:pPr algn="ctr" eaLnBrk="1" hangingPunct="1"/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457200" y="457200"/>
            <a:ext cx="2362200" cy="914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eaLnBrk="1" hangingPunct="1"/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trò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chơi</a:t>
            </a:r>
            <a:endParaRPr lang="en-US" sz="3600" kern="1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.VnCooperH" panose="020B7200000000000000" pitchFamily="34" charset="0"/>
            </a:endParaRPr>
          </a:p>
        </p:txBody>
      </p:sp>
      <p:pic>
        <p:nvPicPr>
          <p:cNvPr id="10244" name="Picture 4" descr="Picture3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5729288"/>
            <a:ext cx="14478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7" name="Picture 5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22850"/>
            <a:ext cx="1371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8" name="Picture 6" descr="catru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1200" y="5038725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9" name="Picture 7" descr="a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19600" y="4495800"/>
            <a:ext cx="889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20" name="Picture 8" descr="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7000" y="4800600"/>
            <a:ext cx="9715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21" name="Picture 9" descr="a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4191000"/>
            <a:ext cx="8239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22" name="Picture 10" descr="b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2800" y="4343400"/>
            <a:ext cx="9540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87794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949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5607E-7 L -0.2033 1.15607E-7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94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7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89017E-6 L -0.19479 2.89017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949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50867E-6 L -0.16875 4.50867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12139E-6 L -0.1434 3.1213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17919E-6 L -0.19027 -3.17919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949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02312E-6 L -0.20833 -2.0231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94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98&quot;/&gt;&lt;/object&gt;&lt;object type=&quot;3&quot; unique_id=&quot;10005&quot;&gt;&lt;property id=&quot;20148&quot; value=&quot;5&quot;/&gt;&lt;property id=&quot;20300&quot; value=&quot;Slide 2&quot;/&gt;&lt;property id=&quot;20307&quot; value=&quot;274&quot;/&gt;&lt;/object&gt;&lt;object type=&quot;3&quot; unique_id=&quot;10006&quot;&gt;&lt;property id=&quot;20148&quot; value=&quot;5&quot;/&gt;&lt;property id=&quot;20300&quot; value=&quot;Slide 3&quot;/&gt;&lt;property id=&quot;20307&quot; value=&quot;295&quot;/&gt;&lt;/object&gt;&lt;object type=&quot;3&quot; unique_id=&quot;10007&quot;&gt;&lt;property id=&quot;20148&quot; value=&quot;5&quot;/&gt;&lt;property id=&quot;20300&quot; value=&quot;Slide 4&quot;/&gt;&lt;property id=&quot;20307&quot; value=&quot;299&quot;/&gt;&lt;/object&gt;&lt;object type=&quot;3&quot; unique_id=&quot;10008&quot;&gt;&lt;property id=&quot;20148&quot; value=&quot;5&quot;/&gt;&lt;property id=&quot;20300&quot; value=&quot;Slide 5&quot;/&gt;&lt;property id=&quot;20307&quot; value=&quot;303&quot;/&gt;&lt;/object&gt;&lt;object type=&quot;3&quot; unique_id=&quot;10009&quot;&gt;&lt;property id=&quot;20148&quot; value=&quot;5&quot;/&gt;&lt;property id=&quot;20300&quot; value=&quot;Slide 6&quot;/&gt;&lt;property id=&quot;20307&quot; value=&quot;302&quot;/&gt;&lt;/object&gt;&lt;object type=&quot;3&quot; unique_id=&quot;10010&quot;&gt;&lt;property id=&quot;20148&quot; value=&quot;5&quot;/&gt;&lt;property id=&quot;20300&quot; value=&quot;Slide 7&quot;/&gt;&lt;property id=&quot;20307&quot; value=&quot;305&quot;/&gt;&lt;/object&gt;&lt;object type=&quot;3&quot; unique_id=&quot;10011&quot;&gt;&lt;property id=&quot;20148&quot; value=&quot;5&quot;/&gt;&lt;property id=&quot;20300&quot; value=&quot;Slide 8&quot;/&gt;&lt;property id=&quot;20307&quot; value=&quot;308&quot;/&gt;&lt;/object&gt;&lt;object type=&quot;3&quot; unique_id=&quot;10012&quot;&gt;&lt;property id=&quot;20148&quot; value=&quot;5&quot;/&gt;&lt;property id=&quot;20300&quot; value=&quot;Slide 9&quot;/&gt;&lt;property id=&quot;20307&quot; value=&quot;319&quot;/&gt;&lt;/object&gt;&lt;object type=&quot;3&quot; unique_id=&quot;10013&quot;&gt;&lt;property id=&quot;20148&quot; value=&quot;5&quot;/&gt;&lt;property id=&quot;20300&quot; value=&quot;Slide 10&quot;/&gt;&lt;property id=&quot;20307&quot; value=&quot;320&quot;/&gt;&lt;/object&gt;&lt;object type=&quot;3&quot; unique_id=&quot;10014&quot;&gt;&lt;property id=&quot;20148&quot; value=&quot;5&quot;/&gt;&lt;property id=&quot;20300&quot; value=&quot;Slide 11&quot;/&gt;&lt;property id=&quot;20307&quot; value=&quot;321&quot;/&gt;&lt;/object&gt;&lt;object type=&quot;3&quot; unique_id=&quot;10015&quot;&gt;&lt;property id=&quot;20148&quot; value=&quot;5&quot;/&gt;&lt;property id=&quot;20300&quot; value=&quot;Slide 12&quot;/&gt;&lt;property id=&quot;20307&quot; value=&quot;322&quot;/&gt;&lt;/object&gt;&lt;object type=&quot;3&quot; unique_id=&quot;10016&quot;&gt;&lt;property id=&quot;20148&quot; value=&quot;5&quot;/&gt;&lt;property id=&quot;20300&quot; value=&quot;Slide 13&quot;/&gt;&lt;property id=&quot;20307&quot; value=&quot;323&quot;/&gt;&lt;/object&gt;&lt;object type=&quot;3&quot; unique_id=&quot;10017&quot;&gt;&lt;property id=&quot;20148&quot; value=&quot;5&quot;/&gt;&lt;property id=&quot;20300&quot; value=&quot;Slide 14&quot;/&gt;&lt;property id=&quot;20307&quot; value=&quot;324&quot;/&gt;&lt;/object&gt;&lt;object type=&quot;3&quot; unique_id=&quot;10019&quot;&gt;&lt;property id=&quot;20148&quot; value=&quot;5&quot;/&gt;&lt;property id=&quot;20300&quot; value=&quot;Slide 15&quot;/&gt;&lt;property id=&quot;20307&quot; value=&quot;294&quot;/&gt;&lt;/object&gt;&lt;object type=&quot;3&quot; unique_id=&quot;10020&quot;&gt;&lt;property id=&quot;20148&quot; value=&quot;5&quot;/&gt;&lt;property id=&quot;20300&quot; value=&quot;Slide 16&quot;/&gt;&lt;property id=&quot;20307&quot; value=&quot;270&quot;/&gt;&lt;/object&gt;&lt;/object&gt;&lt;/object&gt;&lt;/database&gt;"/>
  <p:tag name="SECTOMILLISECCONVERTED" val="1"/>
  <p:tag name="VIOLETID" val="12396866"/>
  <p:tag name="VIOLETTITLE" val="Bảng nhân 6"/>
  <p:tag name="VIOLETLESSON" val="11"/>
  <p:tag name="VIOLETCATID" val="2194"/>
  <p:tag name="VIOLETSUBJECT" val="Toán học 3"/>
  <p:tag name="VIOLETAUTHORID" val="4255773"/>
  <p:tag name="VIOLETAUTHORNAME" val="Bùi Thu Hồng"/>
  <p:tag name="VIOLETAUTHORAVATAR" val="no_avatarf.jpg"/>
  <p:tag name="VIOLETAUTHORADDRESS" val="tieu hoc yen so - ha noi"/>
  <p:tag name="VIOLETDATE" val="2018-08-08 21:06:06"/>
  <p:tag name="VIOLETHIT" val="45"/>
  <p:tag name="VIOLETLIKE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3">
  <a:themeElements>
    <a:clrScheme name="103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03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3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103">
  <a:themeElements>
    <a:clrScheme name="103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03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3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Tap lam van da sua</Template>
  <TotalTime>379</TotalTime>
  <Words>465</Words>
  <Application>Microsoft Office PowerPoint</Application>
  <PresentationFormat>On-screen Show (4:3)</PresentationFormat>
  <Paragraphs>142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.VnCooperH</vt:lpstr>
      <vt:lpstr>.VnTime</vt:lpstr>
      <vt:lpstr>.VnVogue</vt:lpstr>
      <vt:lpstr>Arial</vt:lpstr>
      <vt:lpstr>Calibri</vt:lpstr>
      <vt:lpstr>Times New Roman</vt:lpstr>
      <vt:lpstr>Office Theme</vt:lpstr>
      <vt:lpstr>103</vt:lpstr>
      <vt:lpstr>Default Design</vt:lpstr>
      <vt:lpstr>2_103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</dc:creator>
  <cp:lastModifiedBy>Admin</cp:lastModifiedBy>
  <cp:revision>54</cp:revision>
  <dcterms:created xsi:type="dcterms:W3CDTF">2016-09-22T15:46:35Z</dcterms:created>
  <dcterms:modified xsi:type="dcterms:W3CDTF">2018-09-25T15:41:39Z</dcterms:modified>
</cp:coreProperties>
</file>