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0" r:id="rId2"/>
    <p:sldId id="436" r:id="rId3"/>
    <p:sldId id="422" r:id="rId4"/>
    <p:sldId id="428" r:id="rId5"/>
    <p:sldId id="431" r:id="rId6"/>
    <p:sldId id="438" r:id="rId7"/>
    <p:sldId id="437" r:id="rId8"/>
    <p:sldId id="423" r:id="rId9"/>
    <p:sldId id="409" r:id="rId10"/>
    <p:sldId id="304" r:id="rId11"/>
    <p:sldId id="415" r:id="rId12"/>
    <p:sldId id="414" r:id="rId13"/>
    <p:sldId id="427" r:id="rId14"/>
    <p:sldId id="424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6666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CC00FF"/>
    <a:srgbClr val="FFFF9F"/>
    <a:srgbClr val="E7F373"/>
    <a:srgbClr val="EFF98B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48" autoAdjust="0"/>
  </p:normalViewPr>
  <p:slideViewPr>
    <p:cSldViewPr>
      <p:cViewPr>
        <p:scale>
          <a:sx n="66" d="100"/>
          <a:sy n="66" d="100"/>
        </p:scale>
        <p:origin x="738" y="5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2AB3B2F-274C-4C47-A16F-1287CE4E7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67CE-BB57-4EEA-9F21-1CB0E1876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B25E-8A46-4FC3-BBA8-BEF0C9488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703A-63C9-46CC-890B-CB5284A06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4397-51BD-4E6B-9DAD-E6D369AAC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7610-C70F-4E40-A714-B3ED4F33B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A18B8-F1AB-4136-8FF6-0A12557E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FE73-4CB5-4B63-9261-18BC5815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ABB71-7132-4770-A6CD-82B13A0CC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4ED-80B3-465F-9BA7-2163E3BA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F6B3-DC3C-4309-B7E6-A18DB0CE5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ACCE-EC2F-4B08-9A7D-34CEBE7EF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CCCCFF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027FBB4-4C81-41D8-B3AC-1A13C6D5E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\M&#225;i%20Tr&#432;&#7901;ng%20M&#7871;n%20Y&#234;u%20-%20Nh&#243;m%20C&#225;t%20Tr&#7855;ng%20-%20Nghe%20-%20t&#7843;i%20-%20xem%20lyrics%20-%20Zing%20Mp3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28142" y="228600"/>
            <a:ext cx="522431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UBND QUẬN LONG BIÊN</a:t>
            </a:r>
            <a:endParaRPr lang="en-US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TRƯỜNG TIỂU HỌC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GIA THƯỢNG</a:t>
            </a:r>
            <a:endParaRPr lang="en-US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210562" y="1301055"/>
            <a:ext cx="3459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MÔN TẬP ĐỌC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LỚP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3A3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3416298" y="2945178"/>
            <a:ext cx="3898902" cy="769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TRẦN THỊ AN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Ảnh làm chuyên đề\bo-suu-tap-anh-hoa-dao-ngay-tet-tuyet-dep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1276350"/>
            <a:ext cx="8248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702175"/>
            <a:ext cx="457200" cy="3873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81000" y="1276350"/>
            <a:ext cx="8321675" cy="32575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74" name="Picture 10" descr="6282A33D3F464C77A9A4C1352497B7A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2905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2514600" y="3867150"/>
            <a:ext cx="2438400" cy="533400"/>
            <a:chOff x="960" y="3116"/>
            <a:chExt cx="2437" cy="697"/>
          </a:xfrm>
        </p:grpSpPr>
        <p:sp>
          <p:nvSpPr>
            <p:cNvPr id="62476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2437" cy="5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gray">
            <a:xfrm>
              <a:off x="1036" y="3116"/>
              <a:ext cx="2361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:    B</a:t>
              </a:r>
            </a:p>
          </p:txBody>
        </p:sp>
      </p:grp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5448300" y="4714875"/>
            <a:ext cx="11430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62509" name="AutoShape 45"/>
          <p:cNvSpPr>
            <a:spLocks noChangeArrowheads="1"/>
          </p:cNvSpPr>
          <p:nvPr/>
        </p:nvSpPr>
        <p:spPr bwMode="auto">
          <a:xfrm>
            <a:off x="7562850" y="3824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2510" name="AutoShape 46"/>
          <p:cNvSpPr>
            <a:spLocks noChangeArrowheads="1"/>
          </p:cNvSpPr>
          <p:nvPr/>
        </p:nvSpPr>
        <p:spPr bwMode="auto">
          <a:xfrm>
            <a:off x="7566025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62522" name="AutoShape 58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62523" name="AutoShape 59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62524" name="AutoShape 60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62525" name="AutoShape 61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62526" name="AutoShape 62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62527" name="AutoShape 63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62528" name="AutoShape 64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62529" name="AutoShape 65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grpSp>
        <p:nvGrpSpPr>
          <p:cNvPr id="62540" name="Group 76"/>
          <p:cNvGrpSpPr>
            <a:grpSpLocks/>
          </p:cNvGrpSpPr>
          <p:nvPr/>
        </p:nvGrpSpPr>
        <p:grpSpPr bwMode="auto">
          <a:xfrm>
            <a:off x="5638800" y="3638550"/>
            <a:ext cx="2133600" cy="571500"/>
            <a:chOff x="912" y="2592"/>
            <a:chExt cx="3072" cy="960"/>
          </a:xfrm>
        </p:grpSpPr>
        <p:sp>
          <p:nvSpPr>
            <p:cNvPr id="21528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2544" name="AutoShape 80"/>
          <p:cNvSpPr>
            <a:spLocks noChangeArrowheads="1"/>
          </p:cNvSpPr>
          <p:nvPr/>
        </p:nvSpPr>
        <p:spPr bwMode="auto">
          <a:xfrm>
            <a:off x="4095750" y="4700588"/>
            <a:ext cx="1052513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500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0">
                <a:srgbClr val="F952A0"/>
              </a:gs>
              <a:gs pos="84500">
                <a:srgbClr val="C50849"/>
              </a:gs>
              <a:gs pos="91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>
            <a:off x="2667000" y="4700588"/>
            <a:ext cx="1123950" cy="4000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9000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62559" name="Text Box 95"/>
          <p:cNvSpPr txBox="1">
            <a:spLocks noChangeArrowheads="1"/>
          </p:cNvSpPr>
          <p:nvPr/>
        </p:nvSpPr>
        <p:spPr bwMode="auto">
          <a:xfrm>
            <a:off x="457200" y="1276350"/>
            <a:ext cx="830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Câu hỏi : Ông ngoại dẫn bạn nhỏ đi mua gì?</a:t>
            </a:r>
          </a:p>
          <a:p>
            <a:r>
              <a:rPr lang="en-US" sz="2800" b="1"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A. Bút.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B. Vở và bút. 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C. Vở.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</a:t>
            </a:r>
          </a:p>
        </p:txBody>
      </p:sp>
      <p:pic>
        <p:nvPicPr>
          <p:cNvPr id="21526" name="Picture 96" descr="anixmas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0"/>
            <a:ext cx="8675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WordArt 30"/>
          <p:cNvSpPr>
            <a:spLocks noChangeArrowheads="1" noChangeShapeType="1" noTextEdit="1"/>
          </p:cNvSpPr>
          <p:nvPr/>
        </p:nvSpPr>
        <p:spPr bwMode="auto">
          <a:xfrm>
            <a:off x="1676400" y="51435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HỌC TẬP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5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istrator\Downloads\Ảnh làm chuyên đề\bo-suu-tap-anh-hoa-dao-ngay-tet-tuyet-dep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276350"/>
            <a:ext cx="845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702175"/>
            <a:ext cx="457200" cy="3873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1276350"/>
            <a:ext cx="8458200" cy="32575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74" name="Picture 10" descr="6282A33D3F464C77A9A4C1352497B7A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2905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14600" y="3867150"/>
            <a:ext cx="2438400" cy="533400"/>
            <a:chOff x="960" y="3116"/>
            <a:chExt cx="2437" cy="697"/>
          </a:xfrm>
        </p:grpSpPr>
        <p:sp>
          <p:nvSpPr>
            <p:cNvPr id="62476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2437" cy="5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gray">
            <a:xfrm>
              <a:off x="1036" y="3116"/>
              <a:ext cx="2361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:    A</a:t>
              </a:r>
            </a:p>
          </p:txBody>
        </p:sp>
      </p:grp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5448300" y="4714875"/>
            <a:ext cx="11430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62509" name="AutoShape 45"/>
          <p:cNvSpPr>
            <a:spLocks noChangeArrowheads="1"/>
          </p:cNvSpPr>
          <p:nvPr/>
        </p:nvSpPr>
        <p:spPr bwMode="auto">
          <a:xfrm>
            <a:off x="7562850" y="3824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2510" name="AutoShape 46"/>
          <p:cNvSpPr>
            <a:spLocks noChangeArrowheads="1"/>
          </p:cNvSpPr>
          <p:nvPr/>
        </p:nvSpPr>
        <p:spPr bwMode="auto">
          <a:xfrm>
            <a:off x="7566025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62522" name="AutoShape 58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62523" name="AutoShape 59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62524" name="AutoShape 60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62525" name="AutoShape 61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62526" name="AutoShape 62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62527" name="AutoShape 63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62528" name="AutoShape 64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62529" name="AutoShape 65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486400" y="3790950"/>
            <a:ext cx="2133600" cy="571500"/>
            <a:chOff x="912" y="2592"/>
            <a:chExt cx="3072" cy="960"/>
          </a:xfrm>
        </p:grpSpPr>
        <p:sp>
          <p:nvSpPr>
            <p:cNvPr id="22552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2544" name="AutoShape 80"/>
          <p:cNvSpPr>
            <a:spLocks noChangeArrowheads="1"/>
          </p:cNvSpPr>
          <p:nvPr/>
        </p:nvSpPr>
        <p:spPr bwMode="auto">
          <a:xfrm>
            <a:off x="4095750" y="4700588"/>
            <a:ext cx="1052513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500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0">
                <a:srgbClr val="F952A0"/>
              </a:gs>
              <a:gs pos="84500">
                <a:srgbClr val="C50849"/>
              </a:gs>
              <a:gs pos="91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>
            <a:off x="2667000" y="4700588"/>
            <a:ext cx="1123950" cy="4000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9000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62559" name="Text Box 95"/>
          <p:cNvSpPr txBox="1">
            <a:spLocks noChangeArrowheads="1"/>
          </p:cNvSpPr>
          <p:nvPr/>
        </p:nvSpPr>
        <p:spPr bwMode="auto">
          <a:xfrm>
            <a:off x="457200" y="1276350"/>
            <a:ext cx="8458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Câu hỏi:Ông hướng dẫn bạn làm những công việc gì?</a:t>
            </a:r>
          </a:p>
          <a:p>
            <a:r>
              <a:rPr lang="en-US" sz="2800" b="1"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A. Bọc vở, dán nhãn, pha mực.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B. Bọc vở, dán nhãn.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C. Bọc vở, pha mực.</a:t>
            </a:r>
          </a:p>
        </p:txBody>
      </p:sp>
      <p:pic>
        <p:nvPicPr>
          <p:cNvPr id="22550" name="Picture 96" descr="anixmas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0"/>
            <a:ext cx="8675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1" name="WordArt 30"/>
          <p:cNvSpPr>
            <a:spLocks noChangeArrowheads="1" noChangeShapeType="1" noTextEdit="1"/>
          </p:cNvSpPr>
          <p:nvPr/>
        </p:nvSpPr>
        <p:spPr bwMode="auto">
          <a:xfrm>
            <a:off x="1676400" y="51435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HỌC TẬP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5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istrator\Downloads\Ảnh làm chuyên đề\bo-suu-tap-anh-hoa-dao-ngay-tet-tuyet-dep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1276350"/>
            <a:ext cx="8248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702175"/>
            <a:ext cx="457200" cy="3873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1000" y="1276350"/>
            <a:ext cx="8321675" cy="32575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74" name="Picture 10" descr="6282A33D3F464C77A9A4C1352497B7A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2905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14600" y="3867150"/>
            <a:ext cx="2438400" cy="533400"/>
            <a:chOff x="960" y="3116"/>
            <a:chExt cx="2437" cy="697"/>
          </a:xfrm>
        </p:grpSpPr>
        <p:sp>
          <p:nvSpPr>
            <p:cNvPr id="62476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2437" cy="5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gray">
            <a:xfrm>
              <a:off x="1036" y="3116"/>
              <a:ext cx="2361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án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:    B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5448300" y="4714875"/>
            <a:ext cx="11430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62509" name="AutoShape 45"/>
          <p:cNvSpPr>
            <a:spLocks noChangeArrowheads="1"/>
          </p:cNvSpPr>
          <p:nvPr/>
        </p:nvSpPr>
        <p:spPr bwMode="auto">
          <a:xfrm>
            <a:off x="7562850" y="3824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2510" name="AutoShape 46"/>
          <p:cNvSpPr>
            <a:spLocks noChangeArrowheads="1"/>
          </p:cNvSpPr>
          <p:nvPr/>
        </p:nvSpPr>
        <p:spPr bwMode="auto">
          <a:xfrm>
            <a:off x="7566025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62522" name="AutoShape 58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62523" name="AutoShape 59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62524" name="AutoShape 60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62525" name="AutoShape 61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62526" name="AutoShape 62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62527" name="AutoShape 63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62528" name="AutoShape 64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62529" name="AutoShape 65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486400" y="3562350"/>
            <a:ext cx="2133600" cy="571500"/>
            <a:chOff x="912" y="2592"/>
            <a:chExt cx="3072" cy="960"/>
          </a:xfrm>
        </p:grpSpPr>
        <p:sp>
          <p:nvSpPr>
            <p:cNvPr id="23576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7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2544" name="AutoShape 80"/>
          <p:cNvSpPr>
            <a:spLocks noChangeArrowheads="1"/>
          </p:cNvSpPr>
          <p:nvPr/>
        </p:nvSpPr>
        <p:spPr bwMode="auto">
          <a:xfrm>
            <a:off x="4095750" y="4700588"/>
            <a:ext cx="1052513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500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0">
                <a:srgbClr val="F952A0"/>
              </a:gs>
              <a:gs pos="84500">
                <a:srgbClr val="C50849"/>
              </a:gs>
              <a:gs pos="91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>
            <a:off x="2667000" y="4700588"/>
            <a:ext cx="1123950" cy="4000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9000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62559" name="Text Box 95"/>
          <p:cNvSpPr txBox="1">
            <a:spLocks noChangeArrowheads="1"/>
          </p:cNvSpPr>
          <p:nvPr/>
        </p:nvSpPr>
        <p:spPr bwMode="auto">
          <a:xfrm>
            <a:off x="457200" y="1276350"/>
            <a:ext cx="8305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     Câu hỏi : Ai là người thầy đầu tiên của bạn nhỏ?</a:t>
            </a:r>
          </a:p>
          <a:p>
            <a:r>
              <a:rPr lang="en-US" sz="2800" b="1"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A. Cô giáo.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B. Ông ngoại.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C. Mẹ.</a:t>
            </a:r>
          </a:p>
        </p:txBody>
      </p:sp>
      <p:pic>
        <p:nvPicPr>
          <p:cNvPr id="23574" name="Picture 96" descr="anixmas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0"/>
            <a:ext cx="8675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WordArt 30"/>
          <p:cNvSpPr>
            <a:spLocks noChangeArrowheads="1" noChangeShapeType="1" noTextEdit="1"/>
          </p:cNvSpPr>
          <p:nvPr/>
        </p:nvSpPr>
        <p:spPr bwMode="auto">
          <a:xfrm>
            <a:off x="1676400" y="51435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HỌC TẬP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5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Ảnh làm chuyên đề\bo-suu-tap-anh-hoa-dao-ngay-tet-tuyet-dep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1276350"/>
            <a:ext cx="8248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702175"/>
            <a:ext cx="457200" cy="3873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81000" y="1276350"/>
            <a:ext cx="8321675" cy="32575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74" name="Picture 10" descr="6282A33D3F464C77A9A4C1352497B7A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2905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14600" y="3867150"/>
            <a:ext cx="2438400" cy="533400"/>
            <a:chOff x="960" y="3116"/>
            <a:chExt cx="2437" cy="697"/>
          </a:xfrm>
        </p:grpSpPr>
        <p:sp>
          <p:nvSpPr>
            <p:cNvPr id="62476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2437" cy="5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gray">
            <a:xfrm>
              <a:off x="1036" y="3116"/>
              <a:ext cx="2361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án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:    C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5448300" y="4714875"/>
            <a:ext cx="11430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62509" name="AutoShape 45"/>
          <p:cNvSpPr>
            <a:spLocks noChangeArrowheads="1"/>
          </p:cNvSpPr>
          <p:nvPr/>
        </p:nvSpPr>
        <p:spPr bwMode="auto">
          <a:xfrm>
            <a:off x="7562850" y="3824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2510" name="AutoShape 46"/>
          <p:cNvSpPr>
            <a:spLocks noChangeArrowheads="1"/>
          </p:cNvSpPr>
          <p:nvPr/>
        </p:nvSpPr>
        <p:spPr bwMode="auto">
          <a:xfrm>
            <a:off x="7566025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62522" name="AutoShape 58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62523" name="AutoShape 59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62524" name="AutoShape 60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62525" name="AutoShape 61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62526" name="AutoShape 62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62527" name="AutoShape 63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62528" name="AutoShape 64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62529" name="AutoShape 65"/>
          <p:cNvSpPr>
            <a:spLocks noChangeArrowheads="1"/>
          </p:cNvSpPr>
          <p:nvPr/>
        </p:nvSpPr>
        <p:spPr bwMode="auto">
          <a:xfrm>
            <a:off x="7543800" y="3829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486400" y="3562350"/>
            <a:ext cx="2133600" cy="571500"/>
            <a:chOff x="912" y="2592"/>
            <a:chExt cx="3072" cy="960"/>
          </a:xfrm>
        </p:grpSpPr>
        <p:sp>
          <p:nvSpPr>
            <p:cNvPr id="24600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1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2544" name="AutoShape 80"/>
          <p:cNvSpPr>
            <a:spLocks noChangeArrowheads="1"/>
          </p:cNvSpPr>
          <p:nvPr/>
        </p:nvSpPr>
        <p:spPr bwMode="auto">
          <a:xfrm>
            <a:off x="4095750" y="4700588"/>
            <a:ext cx="1052513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500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0">
                <a:srgbClr val="F952A0"/>
              </a:gs>
              <a:gs pos="84500">
                <a:srgbClr val="C50849"/>
              </a:gs>
              <a:gs pos="91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>
            <a:off x="2667000" y="4700588"/>
            <a:ext cx="1123950" cy="4000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9000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62559" name="Text Box 95"/>
          <p:cNvSpPr txBox="1">
            <a:spLocks noChangeArrowheads="1"/>
          </p:cNvSpPr>
          <p:nvPr/>
        </p:nvSpPr>
        <p:spPr bwMode="auto">
          <a:xfrm>
            <a:off x="457200" y="1276350"/>
            <a:ext cx="830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  Câu hỏi : Điều gì đọng lại trong kí ức của bạn nhỏ?</a:t>
            </a:r>
          </a:p>
          <a:p>
            <a:r>
              <a:rPr lang="en-US" sz="2800" b="1"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A. Hình ảnh ông ngoại – người thầy đầu tiên.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B. Âm thanh trong trẻo của tiếng trống trường đầu tiên.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C. Cả A và B.</a:t>
            </a:r>
          </a:p>
        </p:txBody>
      </p:sp>
      <p:pic>
        <p:nvPicPr>
          <p:cNvPr id="24598" name="Picture 96" descr="anixmas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0"/>
            <a:ext cx="8675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WordArt 30"/>
          <p:cNvSpPr>
            <a:spLocks noChangeArrowheads="1" noChangeShapeType="1" noTextEdit="1"/>
          </p:cNvSpPr>
          <p:nvPr/>
        </p:nvSpPr>
        <p:spPr bwMode="auto">
          <a:xfrm>
            <a:off x="1676400" y="51435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HỌC TẬP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5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Summer Roa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4000" contrast="-30000"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72707" name="Picture 3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9525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4003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381000" y="1143000"/>
            <a:ext cx="1371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08585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71500"/>
            <a:ext cx="9525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08585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2573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2" descr="bluestars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11455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8" name="Mái Trường Mến Yêu - Nhóm Cát Trắng - Nghe - tải - xem lyrics - Zing 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15"/>
          <p:cNvSpPr>
            <a:spLocks noChangeArrowheads="1"/>
          </p:cNvSpPr>
          <p:nvPr/>
        </p:nvSpPr>
        <p:spPr bwMode="auto">
          <a:xfrm>
            <a:off x="2362200" y="2514600"/>
            <a:ext cx="4419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CC"/>
                </a:solidFill>
              </a:rPr>
              <a:t> </a:t>
            </a:r>
          </a:p>
          <a:p>
            <a:pPr algn="ctr"/>
            <a:r>
              <a:rPr lang="en-US" sz="48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Xin trân trọng cám ơn </a:t>
            </a:r>
          </a:p>
          <a:p>
            <a:pPr algn="ctr"/>
            <a:r>
              <a:rPr lang="en-US" sz="48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 thầy cô giáo và các em học sinh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7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/>
          <p:cNvSpPr txBox="1">
            <a:spLocks noChangeArrowheads="1"/>
          </p:cNvSpPr>
          <p:nvPr/>
        </p:nvSpPr>
        <p:spPr bwMode="auto">
          <a:xfrm>
            <a:off x="1302545" y="2376488"/>
            <a:ext cx="5669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099" name="Text Box 14"/>
          <p:cNvSpPr txBox="1">
            <a:spLocks noChangeArrowheads="1"/>
          </p:cNvSpPr>
          <p:nvPr/>
        </p:nvSpPr>
        <p:spPr bwMode="auto">
          <a:xfrm>
            <a:off x="1131095" y="2890838"/>
            <a:ext cx="5841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2895600" y="300350"/>
            <a:ext cx="3064669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ÔN BÀI CŨ</a:t>
            </a:r>
            <a:r>
              <a:rPr lang="en-SG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en-SG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9987" y="1228701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bụi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chỉ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đường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29878" y="1638301"/>
            <a:ext cx="66139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2100" b="1">
                <a:solidFill>
                  <a:srgbClr val="0000FF"/>
                </a:solidFill>
              </a:rPr>
              <a:t>- Để bụi gai chỉ đường, để người mẹ đã chấp nhận lời yêu cầu của bụi gai: Ôm ghì bụi gai vào lòng để sưởi ấm cho nó. Gai đâm vào da thịt làm máu nhỏ xuống từng giọt. Bụi gai đâm chồi nảy lộc.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69987" y="3005980"/>
            <a:ext cx="5543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 err="1" smtClean="0">
                <a:solidFill>
                  <a:srgbClr val="FF0000"/>
                </a:solidFill>
              </a:rPr>
              <a:t>Nội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>
                <a:solidFill>
                  <a:srgbClr val="FF0000"/>
                </a:solidFill>
              </a:rPr>
              <a:t>dung </a:t>
            </a:r>
            <a:r>
              <a:rPr lang="en-US" sz="2100" b="1" dirty="0" err="1">
                <a:solidFill>
                  <a:srgbClr val="FF0000"/>
                </a:solidFill>
              </a:rPr>
              <a:t>bài</a:t>
            </a:r>
            <a:r>
              <a:rPr lang="en-US" sz="2100" b="1" dirty="0">
                <a:solidFill>
                  <a:srgbClr val="FF0000"/>
                </a:solidFill>
              </a:rPr>
              <a:t> “</a:t>
            </a:r>
            <a:r>
              <a:rPr lang="en-US" sz="2100" b="1" dirty="0" err="1">
                <a:solidFill>
                  <a:srgbClr val="FF0000"/>
                </a:solidFill>
              </a:rPr>
              <a:t>Người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mẹ</a:t>
            </a:r>
            <a:r>
              <a:rPr lang="en-US" sz="2100" b="1" dirty="0">
                <a:solidFill>
                  <a:srgbClr val="FF0000"/>
                </a:solidFill>
              </a:rPr>
              <a:t>” </a:t>
            </a:r>
            <a:r>
              <a:rPr lang="en-US" sz="2100" b="1" dirty="0" err="1">
                <a:solidFill>
                  <a:srgbClr val="FF0000"/>
                </a:solidFill>
              </a:rPr>
              <a:t>nói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lên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điều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gì</a:t>
            </a:r>
            <a:r>
              <a:rPr lang="en-US" sz="21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44153" y="3363516"/>
            <a:ext cx="67853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FF"/>
                </a:solidFill>
              </a:rPr>
              <a:t>- Câu chuyện cho ta thấy được đức tính hy sinh của người mẹ, vì con người mẹ có thể làm được tất cả mọi việc.</a:t>
            </a:r>
          </a:p>
        </p:txBody>
      </p:sp>
    </p:spTree>
    <p:extLst>
      <p:ext uri="{BB962C8B-B14F-4D97-AF65-F5344CB8AC3E}">
        <p14:creationId xmlns:p14="http://schemas.microsoft.com/office/powerpoint/2010/main" val="40073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IMG_1888.jpg"/>
          <p:cNvPicPr>
            <a:picLocks noChangeAspect="1"/>
          </p:cNvPicPr>
          <p:nvPr/>
        </p:nvPicPr>
        <p:blipFill>
          <a:blip r:embed="rId2"/>
          <a:srcRect l="26666" t="29259" r="4443" b="8888"/>
          <a:stretch>
            <a:fillRect/>
          </a:stretch>
        </p:blipFill>
        <p:spPr bwMode="auto">
          <a:xfrm>
            <a:off x="0" y="11113"/>
            <a:ext cx="914400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838200" y="1262063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 1: Thành phố sắp vào thu… ngọn cây hè phố.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38200" y="1685925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 2: Năm nay … thế nào.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819150" y="2162175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 3: Ông chậm rãi … của tôi sau này.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838200" y="260985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 4: Còn lại.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85750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BỐ CỤC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7" grpId="0"/>
      <p:bldP spid="16388" grpId="0"/>
      <p:bldP spid="16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85750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LUYỆN ĐỌC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974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1. </a:t>
            </a:r>
            <a:r>
              <a:rPr lang="en-US" b="1" dirty="0" err="1" smtClean="0">
                <a:solidFill>
                  <a:srgbClr val="0000CC"/>
                </a:solidFill>
                <a:latin typeface="+mn-lt"/>
              </a:rPr>
              <a:t>Đọc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+mn-lt"/>
              </a:rPr>
              <a:t>từng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+mn-lt"/>
              </a:rPr>
              <a:t>câu</a:t>
            </a:r>
            <a:endParaRPr lang="en-US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4650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rgbClr val="0000CC"/>
                </a:solidFill>
                <a:latin typeface="+mn-lt"/>
              </a:rPr>
              <a:t>Đọc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+mn-lt"/>
              </a:rPr>
              <a:t>từng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+mn-lt"/>
              </a:rPr>
              <a:t>đoạn</a:t>
            </a:r>
            <a:endParaRPr lang="en-US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9600" y="185326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1423988" y="2462860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3657600" y="2081860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7239000" y="2049397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5400000">
            <a:off x="5257800" y="2440002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5328557" y="2430397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09600" y="2759723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5127170" y="2995884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1676400" y="3362120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7625443" y="3362428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7696200" y="3352823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04838" y="3688838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5421086" y="4300840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5491843" y="4291235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5597978" y="3878683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5400000">
            <a:off x="1828800" y="4256736"/>
            <a:ext cx="381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685800" y="280035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Tìm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đẹp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em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thích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ông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dẫn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cháu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thăm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? 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685800" y="1469473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Ông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ngoại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giúp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đi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85800" y="59055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phố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sắp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vào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thu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đẹp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810986" y="1025318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+mn-lt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khí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mát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dịu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Trời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cao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xanh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 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800100" y="1864724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+mn-lt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Mua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vở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chọn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bút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bọc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vở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dán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nhãn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pha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mực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dạy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chữ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cái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tiên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68898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</a:rPr>
              <a:t>hiểu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</a:rPr>
              <a:t>nội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dung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08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64535" grpId="0"/>
      <p:bldP spid="64536" grpId="0"/>
      <p:bldP spid="64537" grpId="0"/>
      <p:bldP spid="645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68898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</a:rPr>
              <a:t>hiểu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</a:rPr>
              <a:t>nội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dung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81000" y="730588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4.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Vì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sao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gọi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ông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ngoại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đầu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tiên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9600" y="1192253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Vì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ông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ngoại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đầu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tiên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dạy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cháu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việc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làm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đầu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tiên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ngày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đến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.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22728" y="3033551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cảm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ông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sâu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nặng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Ông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hết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lòng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chăm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lo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mãi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mãi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ơn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ông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–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thầy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tiên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ngưỡng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cửa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nhà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 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22728" y="2112902"/>
            <a:ext cx="84926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nghĩ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tình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ông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cháu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chuyện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này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7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esktop\depositphotos_1874485-stock-illustration-christmas-be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37"/>
          <p:cNvSpPr>
            <a:spLocks noChangeArrowheads="1" noChangeShapeType="1" noTextEdit="1"/>
          </p:cNvSpPr>
          <p:nvPr/>
        </p:nvSpPr>
        <p:spPr bwMode="auto">
          <a:xfrm>
            <a:off x="990600" y="1474788"/>
            <a:ext cx="7315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HỌC TẬP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9459" name="Group 43"/>
          <p:cNvGrpSpPr>
            <a:grpSpLocks/>
          </p:cNvGrpSpPr>
          <p:nvPr/>
        </p:nvGrpSpPr>
        <p:grpSpPr bwMode="auto">
          <a:xfrm>
            <a:off x="-57150" y="-85725"/>
            <a:ext cx="9236075" cy="5314950"/>
            <a:chOff x="-36" y="-8"/>
            <a:chExt cx="5818" cy="4328"/>
          </a:xfrm>
        </p:grpSpPr>
        <p:pic>
          <p:nvPicPr>
            <p:cNvPr id="19464" name="Picture 44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551" y="2089"/>
              <a:ext cx="432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45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46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2124" y="2088"/>
              <a:ext cx="43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47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8"/>
              <a:ext cx="576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0" name="Picture 48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" y="79375"/>
            <a:ext cx="5029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9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7150" y="79375"/>
            <a:ext cx="5029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0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52400" y="4851400"/>
            <a:ext cx="5029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1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810000" y="4851400"/>
            <a:ext cx="5029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khoi don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ownloads\Ảnh làm chuyên đề\bo-suu-tap-anh-hoa-dao-ngay-tet-tuyet-dep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1343025"/>
            <a:ext cx="822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000" y="1371600"/>
            <a:ext cx="8321675" cy="32575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0" y="3714750"/>
            <a:ext cx="2819400" cy="523875"/>
            <a:chOff x="960" y="3216"/>
            <a:chExt cx="2843" cy="684"/>
          </a:xfrm>
        </p:grpSpPr>
        <p:sp>
          <p:nvSpPr>
            <p:cNvPr id="62476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2843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gray">
            <a:xfrm>
              <a:off x="994" y="3216"/>
              <a:ext cx="2750" cy="6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C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5448300" y="4714875"/>
            <a:ext cx="11430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62509" name="AutoShape 45"/>
          <p:cNvSpPr>
            <a:spLocks noChangeArrowheads="1"/>
          </p:cNvSpPr>
          <p:nvPr/>
        </p:nvSpPr>
        <p:spPr bwMode="auto">
          <a:xfrm>
            <a:off x="7410450" y="39385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2510" name="AutoShape 46"/>
          <p:cNvSpPr>
            <a:spLocks noChangeArrowheads="1"/>
          </p:cNvSpPr>
          <p:nvPr/>
        </p:nvSpPr>
        <p:spPr bwMode="auto">
          <a:xfrm>
            <a:off x="7413625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62522" name="AutoShape 58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62523" name="AutoShape 59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62524" name="AutoShape 60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62525" name="AutoShape 61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62526" name="AutoShape 62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62527" name="AutoShape 63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62528" name="AutoShape 64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62529" name="AutoShape 65"/>
          <p:cNvSpPr>
            <a:spLocks noChangeArrowheads="1"/>
          </p:cNvSpPr>
          <p:nvPr/>
        </p:nvSpPr>
        <p:spPr bwMode="auto">
          <a:xfrm>
            <a:off x="7391400" y="3943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715000" y="3562350"/>
            <a:ext cx="2133600" cy="762000"/>
            <a:chOff x="912" y="2592"/>
            <a:chExt cx="3072" cy="1280"/>
          </a:xfrm>
        </p:grpSpPr>
        <p:sp>
          <p:nvSpPr>
            <p:cNvPr id="20502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48"/>
              <a:ext cx="1884" cy="10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  <a:p>
              <a:pPr algn="ctr"/>
              <a:endParaRPr lang="en-US" sz="36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2544" name="AutoShape 80"/>
          <p:cNvSpPr>
            <a:spLocks noChangeArrowheads="1"/>
          </p:cNvSpPr>
          <p:nvPr/>
        </p:nvSpPr>
        <p:spPr bwMode="auto">
          <a:xfrm>
            <a:off x="4095750" y="4700588"/>
            <a:ext cx="1052513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500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0">
                <a:srgbClr val="F952A0"/>
              </a:gs>
              <a:gs pos="84500">
                <a:srgbClr val="C50849"/>
              </a:gs>
              <a:gs pos="91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>
            <a:off x="2667000" y="4700588"/>
            <a:ext cx="1123950" cy="4000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9000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62559" name="Text Box 95"/>
          <p:cNvSpPr txBox="1">
            <a:spLocks noChangeArrowheads="1"/>
          </p:cNvSpPr>
          <p:nvPr/>
        </p:nvSpPr>
        <p:spPr bwMode="auto">
          <a:xfrm>
            <a:off x="381000" y="1543050"/>
            <a:ext cx="8305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  Câu hỏi :Thời tiết mùa thu có gì đẹp?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A. Trời nóng bức, oi nồng</a:t>
            </a:r>
          </a:p>
          <a:p>
            <a:pPr marL="342900" indent="-342900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B. Trời lạnh lẽo, mưa phùn gió bấc</a:t>
            </a:r>
          </a:p>
          <a:p>
            <a:pPr marL="342900" indent="-342900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C. Trời xanh ngắt trên cao, xanh như dòng sông trong</a:t>
            </a:r>
          </a:p>
          <a:p>
            <a:pPr marL="342900" indent="-342900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20500" name="Picture 96" descr="anixmas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713" y="42863"/>
            <a:ext cx="86756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WordArt 30"/>
          <p:cNvSpPr>
            <a:spLocks noChangeArrowheads="1" noChangeShapeType="1" noTextEdit="1"/>
          </p:cNvSpPr>
          <p:nvPr/>
        </p:nvSpPr>
        <p:spPr bwMode="auto">
          <a:xfrm>
            <a:off x="1676400" y="51435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HỌC TẬP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5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15794"/>
  <p:tag name="VIOLETTITLE" val="Tuần 4. Ông ngoại"/>
  <p:tag name="VIOLETLESSON" val="12"/>
  <p:tag name="VIOLETCATID" val="2202"/>
  <p:tag name="VIOLETSUBJECT" val="Tập đọc 3"/>
  <p:tag name="VIOLETAUTHORID" val="1692066"/>
  <p:tag name="VIOLETAUTHORNAME" val="Nguyễn Thị Thu Hằng"/>
  <p:tag name="VIOLETAUTHORAVATAR" val="no_avatarf.jpg"/>
  <p:tag name="VIOLETAUTHORADDRESS" val="Tiểu học Gio Quang - Quảng Trị"/>
  <p:tag name="VIOLETDATE" val="2018-09-15 21:23:40"/>
  <p:tag name="VIOLETHIT" val="9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749</Words>
  <Application>Microsoft Office PowerPoint</Application>
  <PresentationFormat>On-screen Show (16:9)</PresentationFormat>
  <Paragraphs>143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.VnTime</vt:lpstr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</dc:creator>
  <cp:lastModifiedBy>Admin</cp:lastModifiedBy>
  <cp:revision>827</cp:revision>
  <dcterms:created xsi:type="dcterms:W3CDTF">2008-11-01T08:45:54Z</dcterms:created>
  <dcterms:modified xsi:type="dcterms:W3CDTF">2018-09-25T15:22:55Z</dcterms:modified>
</cp:coreProperties>
</file>