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68" r:id="rId6"/>
    <p:sldId id="273" r:id="rId7"/>
    <p:sldId id="274" r:id="rId8"/>
    <p:sldId id="260" r:id="rId9"/>
    <p:sldId id="261" r:id="rId10"/>
    <p:sldId id="262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CC00FF"/>
    <a:srgbClr val="FF00FF"/>
    <a:srgbClr val="990000"/>
    <a:srgbClr val="669900"/>
    <a:srgbClr val="D60093"/>
    <a:srgbClr val="CC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7C8F4-C33B-4452-913C-89F0E785AF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3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EEBD3-8EDF-4D6D-8194-B29E4E3181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1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197C1B-F9B5-44A0-B31D-E698D0C1F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24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62A6C-3139-4F94-B253-713EE92235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E377FB-76C4-4F2E-9BE9-F068F9BC7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01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FCDE6-43B2-4F28-B1AA-24AC55F1B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4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3AD3E-12A0-4B11-B7CC-8AED018A7F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0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DE831-E764-4083-A50A-FE3C72EF26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382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109D7F-21B7-45ED-B17F-3A9735D9B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50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7BDD8-AA96-46B4-8281-502CB6BA5D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93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9AB1E-87FE-4FD8-92F8-CE42D0A449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881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876D77-01F2-45FB-9E3D-8945B4F17C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10" Type="http://schemas.openxmlformats.org/officeDocument/2006/relationships/image" Target="../media/image1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pic>
        <p:nvPicPr>
          <p:cNvPr id="2051" name="Picture 3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0" y="5026025"/>
            <a:ext cx="2000250" cy="1831975"/>
          </a:xfrm>
          <a:noFill/>
        </p:spPr>
      </p:pic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0"/>
            <a:ext cx="1544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IREWRK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87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5002213"/>
            <a:ext cx="9144000" cy="1855787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uk-UA" altLang="en-US"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9038"/>
            <a:ext cx="197961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339975" y="3867292"/>
            <a:ext cx="5257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Lớp</a:t>
            </a:r>
            <a:r>
              <a:rPr lang="en-US" sz="36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 3 – </a:t>
            </a:r>
            <a:r>
              <a:rPr lang="en-US" sz="3600" kern="10" dirty="0" err="1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Tuần</a:t>
            </a:r>
            <a:r>
              <a:rPr lang="en-US" sz="3600" kern="10" dirty="0" smtClean="0">
                <a:ln w="190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 3</a:t>
            </a:r>
            <a:endParaRPr lang="en-US" sz="3600" kern="10" dirty="0">
              <a:ln w="19050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j-lt"/>
            </a:endParaRPr>
          </a:p>
        </p:txBody>
      </p:sp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>
            <a:off x="2035175" y="1124382"/>
            <a:ext cx="5562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POINSE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66769" y="3969"/>
            <a:ext cx="19812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61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0" y="2516188"/>
          <a:ext cx="1425575" cy="269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516188"/>
                        <a:ext cx="1425575" cy="269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66804" y="5745034"/>
            <a:ext cx="8934189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GV : </a:t>
            </a:r>
            <a:r>
              <a:rPr lang="en-US" sz="54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Trần</a:t>
            </a:r>
            <a:r>
              <a:rPr lang="en-US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Thị</a:t>
            </a:r>
            <a:r>
              <a:rPr lang="en-US" sz="54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An</a:t>
            </a:r>
            <a:endParaRPr lang="en-US" sz="5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14600" y="103188"/>
            <a:ext cx="4370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ngủ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52400" y="1219200"/>
            <a:ext cx="40687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Ơi……………..….!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……..……hót …...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……………ốm rồi,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Lặng…….………..</a:t>
            </a:r>
          </a:p>
          <a:p>
            <a:pPr eaLnBrk="1" hangingPunct="1"/>
            <a:endParaRPr lang="en-US" altLang="en-US" sz="36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Bàn …...………….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………………. đều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Ngấn ……..………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………tường …….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648200" y="1219200"/>
            <a:ext cx="44259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Căn</a:t>
            </a:r>
            <a:r>
              <a:rPr lang="en-US" altLang="en-US" sz="3600" b="1" i="1" dirty="0">
                <a:solidFill>
                  <a:srgbClr val="0000FF"/>
                </a:solidFill>
              </a:rPr>
              <a:t>…….. 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…………….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nằm</a:t>
            </a:r>
            <a:r>
              <a:rPr lang="en-US" altLang="en-US" sz="3600" b="1" i="1" dirty="0">
                <a:solidFill>
                  <a:srgbClr val="0000FF"/>
                </a:solidFill>
              </a:rPr>
              <a:t> ….</a:t>
            </a:r>
          </a:p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Đôi</a:t>
            </a:r>
            <a:r>
              <a:rPr lang="en-US" altLang="en-US" sz="3600" b="1" i="1" dirty="0">
                <a:solidFill>
                  <a:srgbClr val="0000FF"/>
                </a:solidFill>
              </a:rPr>
              <a:t> ………………….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……………..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bà</a:t>
            </a:r>
            <a:r>
              <a:rPr lang="en-US" altLang="en-US" sz="3600" b="1" i="1" dirty="0">
                <a:solidFill>
                  <a:srgbClr val="0000FF"/>
                </a:solidFill>
              </a:rPr>
              <a:t> …….</a:t>
            </a:r>
          </a:p>
          <a:p>
            <a:pPr eaLnBrk="1" hangingPunct="1"/>
            <a:endParaRPr lang="en-US" altLang="en-US" sz="3600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i="1" dirty="0">
                <a:solidFill>
                  <a:srgbClr val="0000FF"/>
                </a:solidFill>
              </a:rPr>
              <a:t> cam,………….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vườn</a:t>
            </a:r>
            <a:r>
              <a:rPr lang="en-US" altLang="en-US" sz="3600" b="1" i="1" dirty="0">
                <a:solidFill>
                  <a:srgbClr val="0000FF"/>
                </a:solidFill>
              </a:rPr>
              <a:t>,</a:t>
            </a:r>
          </a:p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Bà</a:t>
            </a:r>
            <a:r>
              <a:rPr lang="en-US" altLang="en-US" sz="3600" b="1" i="1" dirty="0">
                <a:solidFill>
                  <a:srgbClr val="0000FF"/>
                </a:solidFill>
              </a:rPr>
              <a:t> …………………..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 </a:t>
            </a:r>
            <a:r>
              <a:rPr lang="en-US" altLang="en-US" sz="3600" b="1" i="1" dirty="0" err="1">
                <a:solidFill>
                  <a:srgbClr val="0000FF"/>
                </a:solidFill>
              </a:rPr>
              <a:t>thơm</a:t>
            </a:r>
            <a:r>
              <a:rPr lang="en-US" altLang="en-US" sz="3600" b="1" i="1" dirty="0">
                <a:solidFill>
                  <a:srgbClr val="0000FF"/>
                </a:solidFill>
              </a:rPr>
              <a:t>.</a:t>
            </a:r>
          </a:p>
          <a:p>
            <a:pPr eaLnBrk="1" hangingPunct="1"/>
            <a:endParaRPr lang="en-US" altLang="en-US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14600" y="103188"/>
            <a:ext cx="4370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ngủ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6200" y="1219200"/>
            <a:ext cx="40957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Ơi……………..….!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……..……………...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……………………,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…….…….………..</a:t>
            </a:r>
          </a:p>
          <a:p>
            <a:pPr eaLnBrk="1" hangingPunct="1"/>
            <a:endParaRPr lang="en-US" altLang="en-US" sz="36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Bàn …...………….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…….. ……..………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……………… …….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768850" y="1219200"/>
            <a:ext cx="42989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Căn</a:t>
            </a:r>
            <a:r>
              <a:rPr lang="en-US" altLang="en-US" sz="3600" b="1" i="1" dirty="0">
                <a:solidFill>
                  <a:srgbClr val="0000FF"/>
                </a:solidFill>
              </a:rPr>
              <a:t>…….. 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…………………. 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…..………………….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………………..…….</a:t>
            </a:r>
          </a:p>
          <a:p>
            <a:pPr eaLnBrk="1" hangingPunct="1"/>
            <a:endParaRPr lang="en-US" altLang="en-US" sz="3600" b="1" i="1" dirty="0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i="1" dirty="0">
                <a:solidFill>
                  <a:srgbClr val="0000FF"/>
                </a:solidFill>
              </a:rPr>
              <a:t>…….,………….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 …….,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 …………………..</a:t>
            </a:r>
          </a:p>
          <a:p>
            <a:pPr eaLnBrk="1" hangingPunct="1"/>
            <a:r>
              <a:rPr lang="en-US" altLang="en-US" sz="3600" b="1" i="1" dirty="0">
                <a:solidFill>
                  <a:srgbClr val="0000FF"/>
                </a:solidFill>
              </a:rPr>
              <a:t>……………… ……..</a:t>
            </a:r>
          </a:p>
          <a:p>
            <a:pPr eaLnBrk="1" hangingPunct="1"/>
            <a:endParaRPr lang="en-US" altLang="en-US" sz="36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3255963" y="1200150"/>
            <a:ext cx="4370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ngủ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38200" y="2611438"/>
            <a:ext cx="79565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C00FF"/>
                </a:solidFill>
              </a:rPr>
              <a:t>*Luyện đọc thuộc lòng theo nhóm 4</a:t>
            </a:r>
          </a:p>
          <a:p>
            <a:pPr eaLnBrk="1" hangingPunct="1"/>
            <a:r>
              <a:rPr lang="en-US" altLang="en-US" sz="3600" b="1">
                <a:solidFill>
                  <a:srgbClr val="CC00FF"/>
                </a:solidFill>
              </a:rPr>
              <a:t> (2 phút)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066800" y="2743200"/>
            <a:ext cx="4451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</a:rPr>
              <a:t>*</a:t>
            </a:r>
            <a:r>
              <a:rPr lang="en-US" altLang="en-US" sz="3600" b="1" dirty="0" err="1">
                <a:solidFill>
                  <a:srgbClr val="FF0000"/>
                </a:solidFill>
              </a:rPr>
              <a:t>Thi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đọc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thuộc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lòng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pic>
        <p:nvPicPr>
          <p:cNvPr id="16390" name="Picture 10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0"/>
            <a:ext cx="80772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279525" y="1863725"/>
            <a:ext cx="65865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0000FF"/>
                </a:solidFill>
              </a:rPr>
              <a:t>*Về nhà:</a:t>
            </a:r>
          </a:p>
          <a:p>
            <a:pPr eaLnBrk="1" hangingPunct="1"/>
            <a:r>
              <a:rPr lang="en-US" altLang="en-US" sz="3600" b="1" i="1">
                <a:solidFill>
                  <a:srgbClr val="D60093"/>
                </a:solidFill>
              </a:rPr>
              <a:t>-Đọc thuộc, diễn cảm bài thơ.</a:t>
            </a:r>
          </a:p>
          <a:p>
            <a:pPr eaLnBrk="1" hangingPunct="1"/>
            <a:r>
              <a:rPr lang="en-US" altLang="en-US" sz="3600" b="1" i="1">
                <a:solidFill>
                  <a:srgbClr val="D60093"/>
                </a:solidFill>
              </a:rPr>
              <a:t>-Trả lời lại các câu hỏi.</a:t>
            </a:r>
          </a:p>
          <a:p>
            <a:pPr eaLnBrk="1" hangingPunct="1"/>
            <a:r>
              <a:rPr lang="en-US" altLang="en-US" sz="3600" b="1" i="1">
                <a:solidFill>
                  <a:srgbClr val="D60093"/>
                </a:solidFill>
              </a:rPr>
              <a:t>-Chuẩn bị bài:</a:t>
            </a:r>
            <a:r>
              <a:rPr lang="en-US" altLang="en-US" sz="3600" b="1">
                <a:solidFill>
                  <a:srgbClr val="D60093"/>
                </a:solidFill>
              </a:rPr>
              <a:t> </a:t>
            </a:r>
            <a:r>
              <a:rPr lang="en-US" altLang="en-US" sz="3600" b="1">
                <a:solidFill>
                  <a:srgbClr val="CC00FF"/>
                </a:solidFill>
              </a:rPr>
              <a:t>Người mẹ (29)</a:t>
            </a:r>
          </a:p>
        </p:txBody>
      </p:sp>
      <p:pic>
        <p:nvPicPr>
          <p:cNvPr id="17413" name="Picture 7" descr="ANIM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086350"/>
            <a:ext cx="8763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 descr="Frames PPT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19200" y="146050"/>
            <a:ext cx="7924800" cy="8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6477000"/>
            <a:ext cx="73914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2802731" y="3490119"/>
            <a:ext cx="6435725" cy="6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AG00056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60257" y="3158331"/>
            <a:ext cx="6165850" cy="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138" y="4926013"/>
            <a:ext cx="1998662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28575"/>
            <a:ext cx="19812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467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rgbClr val="FF0000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 panose="020B7200000000000000" pitchFamily="34" charset="0"/>
              </a:rPr>
              <a:t>ch©n thµnh c¶m ¬n c¸c thÇy c« </a:t>
            </a:r>
          </a:p>
        </p:txBody>
      </p:sp>
      <p:pic>
        <p:nvPicPr>
          <p:cNvPr id="18441" name="Picture 9" descr="XMAS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2895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828800" y="5181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200" b="1">
                <a:solidFill>
                  <a:srgbClr val="FF33CC"/>
                </a:solidFill>
                <a:latin typeface=".VnShelley Allegro" panose="040B7200000000000000" pitchFamily="82" charset="0"/>
                <a:cs typeface="Arial" panose="020B0604020202020204" pitchFamily="34" charset="0"/>
              </a:rPr>
              <a:t>Th©n mÕn chµo c¸c em</a:t>
            </a:r>
          </a:p>
        </p:txBody>
      </p:sp>
      <p:pic>
        <p:nvPicPr>
          <p:cNvPr id="21515" name="Picture 11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981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0193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5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95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6" descr="DSTARS-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791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2286000" y="1676400"/>
            <a:ext cx="5410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</a:t>
            </a: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514600" y="3276600"/>
            <a:ext cx="54864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pc="72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.VnKoala" panose="020B7200000000000000" pitchFamily="34" charset="0"/>
              </a:rPr>
              <a:t>Qu¹t cho bµ ngñ</a:t>
            </a:r>
          </a:p>
        </p:txBody>
      </p:sp>
      <p:pic>
        <p:nvPicPr>
          <p:cNvPr id="307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762000" y="1568450"/>
            <a:ext cx="15176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7050"/>
            <a:ext cx="1455738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86">
            <a:off x="8043863" y="1517650"/>
            <a:ext cx="1241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8" y="5594350"/>
            <a:ext cx="15176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313053" y="1047750"/>
            <a:ext cx="2441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 smtClean="0">
                <a:solidFill>
                  <a:schemeClr val="hlink"/>
                </a:solidFill>
              </a:rPr>
              <a:t>Ôn</a:t>
            </a:r>
            <a:r>
              <a:rPr lang="en-US" altLang="en-US" sz="3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hlink"/>
                </a:solidFill>
              </a:rPr>
              <a:t>bài</a:t>
            </a:r>
            <a:r>
              <a:rPr lang="en-US" altLang="en-US" sz="3600" b="1" dirty="0" smtClean="0">
                <a:solidFill>
                  <a:schemeClr val="hlink"/>
                </a:solidFill>
              </a:rPr>
              <a:t> </a:t>
            </a:r>
            <a:r>
              <a:rPr lang="en-US" altLang="en-US" sz="3600" b="1" dirty="0" err="1" smtClean="0">
                <a:solidFill>
                  <a:schemeClr val="hlink"/>
                </a:solidFill>
              </a:rPr>
              <a:t>cũ</a:t>
            </a:r>
            <a:r>
              <a:rPr lang="en-US" altLang="en-US" sz="3600" b="1" dirty="0" smtClean="0">
                <a:solidFill>
                  <a:schemeClr val="hlink"/>
                </a:solidFill>
              </a:rPr>
              <a:t>: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  <p:grpSp>
        <p:nvGrpSpPr>
          <p:cNvPr id="4102" name="Group 8"/>
          <p:cNvGrpSpPr>
            <a:grpSpLocks/>
          </p:cNvGrpSpPr>
          <p:nvPr/>
        </p:nvGrpSpPr>
        <p:grpSpPr bwMode="auto">
          <a:xfrm>
            <a:off x="-304800" y="0"/>
            <a:ext cx="9677400" cy="6934200"/>
            <a:chOff x="0" y="-24"/>
            <a:chExt cx="5760" cy="4368"/>
          </a:xfrm>
        </p:grpSpPr>
        <p:grpSp>
          <p:nvGrpSpPr>
            <p:cNvPr id="4105" name="Group 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5" name="Picture 1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1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7" name="Picture 1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8" name="Picture 1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6" name="Group 1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7" name="Picture 1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2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3" name="Picture 21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22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902933" y="2415927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Con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nêu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lại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nội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dung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chiếc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áo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len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42875" y="106363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2"/>
                </a:solidFill>
              </a:rPr>
              <a:t>Tập đọc:</a:t>
            </a:r>
          </a:p>
        </p:txBody>
      </p:sp>
      <p:pic>
        <p:nvPicPr>
          <p:cNvPr id="3077" name="Picture 5" descr="Quat cho ba ng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525000" cy="735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660650" y="76200"/>
            <a:ext cx="39549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bà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ngủ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403350" y="432337"/>
            <a:ext cx="18732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chemeClr val="accent2"/>
                </a:solidFill>
              </a:rPr>
              <a:t>Tập đọc: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57600" y="402174"/>
            <a:ext cx="3946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bà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ngủ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57200" y="1188244"/>
            <a:ext cx="2505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/>
              <a:t>*</a:t>
            </a:r>
            <a:r>
              <a:rPr lang="en-US" altLang="en-US" sz="3200" b="1" dirty="0" err="1"/>
              <a:t>Luyện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đọc</a:t>
            </a:r>
            <a:r>
              <a:rPr lang="en-US" altLang="en-US" sz="3200" b="1" dirty="0"/>
              <a:t>: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86285" y="1942827"/>
            <a:ext cx="2368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dirty="0">
                <a:solidFill>
                  <a:srgbClr val="6600FF"/>
                </a:solidFill>
              </a:rPr>
              <a:t>-</a:t>
            </a:r>
            <a:r>
              <a:rPr lang="en-US" altLang="en-US" sz="3200" b="1" i="1" dirty="0" err="1">
                <a:solidFill>
                  <a:srgbClr val="6600FF"/>
                </a:solidFill>
              </a:rPr>
              <a:t>ng</a:t>
            </a:r>
            <a:r>
              <a:rPr lang="en-US" altLang="en-US" sz="3200" b="1" i="1" u="sng" dirty="0" err="1">
                <a:solidFill>
                  <a:srgbClr val="6600FF"/>
                </a:solidFill>
              </a:rPr>
              <a:t>ấn</a:t>
            </a:r>
            <a:r>
              <a:rPr lang="en-US" altLang="en-US" sz="3200" b="1" i="1" dirty="0">
                <a:solidFill>
                  <a:srgbClr val="6600FF"/>
                </a:solidFill>
              </a:rPr>
              <a:t> </a:t>
            </a:r>
            <a:r>
              <a:rPr lang="en-US" altLang="en-US" sz="3200" b="1" i="1" dirty="0" err="1">
                <a:solidFill>
                  <a:srgbClr val="6600FF"/>
                </a:solidFill>
              </a:rPr>
              <a:t>n</a:t>
            </a:r>
            <a:r>
              <a:rPr lang="en-US" altLang="en-US" sz="3200" b="1" i="1" u="sng" dirty="0" err="1">
                <a:solidFill>
                  <a:srgbClr val="6600FF"/>
                </a:solidFill>
              </a:rPr>
              <a:t>ắng</a:t>
            </a:r>
            <a:endParaRPr lang="en-US" altLang="en-US" sz="3200" b="1" i="1" u="sng" dirty="0">
              <a:solidFill>
                <a:srgbClr val="6600FF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78360" y="2933427"/>
            <a:ext cx="20986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00FF"/>
                </a:solidFill>
              </a:rPr>
              <a:t>-ch</a:t>
            </a:r>
            <a:r>
              <a:rPr lang="en-US" altLang="en-US" sz="3200" b="1" i="1" u="sng">
                <a:solidFill>
                  <a:srgbClr val="6600FF"/>
                </a:solidFill>
              </a:rPr>
              <a:t>ín</a:t>
            </a:r>
            <a:r>
              <a:rPr lang="en-US" altLang="en-US" sz="3200" b="1" i="1">
                <a:solidFill>
                  <a:srgbClr val="6600FF"/>
                </a:solidFill>
              </a:rPr>
              <a:t> l</a:t>
            </a:r>
            <a:r>
              <a:rPr lang="en-US" altLang="en-US" sz="3200" b="1" i="1" u="sng">
                <a:solidFill>
                  <a:srgbClr val="6600FF"/>
                </a:solidFill>
              </a:rPr>
              <a:t>ặng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54560" y="3924027"/>
            <a:ext cx="135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00FF"/>
                </a:solidFill>
              </a:rPr>
              <a:t>-v</a:t>
            </a:r>
            <a:r>
              <a:rPr lang="en-US" altLang="en-US" sz="3200" b="1" i="1" u="sng">
                <a:solidFill>
                  <a:srgbClr val="6600FF"/>
                </a:solidFill>
              </a:rPr>
              <a:t>ườn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962400" y="2199716"/>
            <a:ext cx="430371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Ơi</a:t>
            </a:r>
            <a:r>
              <a:rPr lang="en-US" altLang="en-US" sz="3200" b="1" i="1">
                <a:solidFill>
                  <a:srgbClr val="FF0000"/>
                </a:solidFill>
              </a:rPr>
              <a:t>/ </a:t>
            </a:r>
            <a:r>
              <a:rPr lang="en-US" altLang="en-US" sz="3200" b="1" i="1">
                <a:solidFill>
                  <a:srgbClr val="669900"/>
                </a:solidFill>
              </a:rPr>
              <a:t>chích chòe ơi!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Chim đừng hót nữa,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Bà em ốm rồi,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Lặng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  <a:r>
              <a:rPr lang="en-US" altLang="en-US" sz="3200" b="1" i="1">
                <a:solidFill>
                  <a:srgbClr val="669900"/>
                </a:solidFill>
              </a:rPr>
              <a:t> cho bà ngủ. </a:t>
            </a:r>
            <a:r>
              <a:rPr lang="en-US" altLang="en-US" sz="3200" b="1" i="1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3475038" y="2275916"/>
            <a:ext cx="47148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Bàn tay bé nhỏ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  <a:endParaRPr lang="en-US" altLang="en-US" sz="3200" b="1" i="1">
              <a:solidFill>
                <a:srgbClr val="669900"/>
              </a:solidFill>
            </a:endParaRP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Vẫy quạt thật đều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Ngấn nắng thiu thiu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Đậu trên tường trắng. </a:t>
            </a:r>
            <a:r>
              <a:rPr lang="en-US" altLang="en-US" sz="3200" b="1" i="1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641725" y="2428316"/>
            <a:ext cx="394652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Căn nhà đã vắng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Cốc chén nằm im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Đôi mắt lim dim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Ngủ ngon bà nhé. </a:t>
            </a:r>
            <a:r>
              <a:rPr lang="en-US" altLang="en-US" sz="3200" b="1" i="1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3336925" y="2352116"/>
            <a:ext cx="50323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Hoa cam,</a:t>
            </a:r>
            <a:r>
              <a:rPr lang="en-US" altLang="en-US" sz="3200" b="1" i="1">
                <a:solidFill>
                  <a:srgbClr val="FF0000"/>
                </a:solidFill>
              </a:rPr>
              <a:t>/ </a:t>
            </a:r>
            <a:r>
              <a:rPr lang="en-US" altLang="en-US" sz="3200" b="1" i="1">
                <a:solidFill>
                  <a:srgbClr val="669900"/>
                </a:solidFill>
              </a:rPr>
              <a:t>hoa khế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Chín lặng trong vườn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Bà mơ tay cháu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</a:p>
          <a:p>
            <a:pPr eaLnBrk="1" hangingPunct="1"/>
            <a:r>
              <a:rPr lang="en-US" altLang="en-US" sz="3200" b="1" i="1">
                <a:solidFill>
                  <a:srgbClr val="669900"/>
                </a:solidFill>
              </a:rPr>
              <a:t>Quạt </a:t>
            </a:r>
            <a:r>
              <a:rPr lang="en-US" altLang="en-US" sz="3200" b="1" i="1">
                <a:solidFill>
                  <a:srgbClr val="FF0000"/>
                </a:solidFill>
              </a:rPr>
              <a:t>/</a:t>
            </a:r>
            <a:r>
              <a:rPr lang="en-US" altLang="en-US" sz="3200" b="1" i="1">
                <a:solidFill>
                  <a:srgbClr val="669900"/>
                </a:solidFill>
              </a:rPr>
              <a:t>đầy hương thơm. </a:t>
            </a:r>
            <a:r>
              <a:rPr lang="en-US" altLang="en-US" sz="3200" b="1" i="1">
                <a:solidFill>
                  <a:srgbClr val="FF0000"/>
                </a:solidFill>
              </a:rPr>
              <a:t>//</a:t>
            </a:r>
          </a:p>
        </p:txBody>
      </p:sp>
      <p:pic>
        <p:nvPicPr>
          <p:cNvPr id="5132" name="Picture 13" descr="Frames PPT 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" y="-2085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954835" y="1216353"/>
            <a:ext cx="55354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 smtClean="0">
                <a:solidFill>
                  <a:srgbClr val="6600FF"/>
                </a:solidFill>
              </a:rPr>
              <a:t>Đọc</a:t>
            </a:r>
            <a:r>
              <a:rPr lang="en-US" altLang="en-US" sz="28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FF"/>
                </a:solidFill>
              </a:rPr>
              <a:t>giọng</a:t>
            </a:r>
            <a:r>
              <a:rPr lang="en-US" altLang="en-US" sz="28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FF"/>
                </a:solidFill>
              </a:rPr>
              <a:t>nhẹ</a:t>
            </a:r>
            <a:r>
              <a:rPr lang="en-US" altLang="en-US" sz="28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FF"/>
                </a:solidFill>
              </a:rPr>
              <a:t>nhàng</a:t>
            </a:r>
            <a:r>
              <a:rPr lang="en-US" altLang="en-US" sz="2800" b="1" dirty="0" smtClean="0">
                <a:solidFill>
                  <a:srgbClr val="6600FF"/>
                </a:solidFill>
              </a:rPr>
              <a:t>, </a:t>
            </a:r>
            <a:r>
              <a:rPr lang="en-US" altLang="en-US" sz="2800" b="1" dirty="0" err="1" smtClean="0">
                <a:solidFill>
                  <a:srgbClr val="6600FF"/>
                </a:solidFill>
              </a:rPr>
              <a:t>tình</a:t>
            </a:r>
            <a:r>
              <a:rPr lang="en-US" altLang="en-US" sz="2800" b="1" dirty="0" smtClean="0">
                <a:solidFill>
                  <a:srgbClr val="6600FF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6600FF"/>
                </a:solidFill>
              </a:rPr>
              <a:t>cảm</a:t>
            </a:r>
            <a:endParaRPr lang="en-US" altLang="en-US" sz="28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70" grpId="0"/>
      <p:bldP spid="15371" grpId="0"/>
      <p:bldP spid="1537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19"/>
          <p:cNvSpPr txBox="1">
            <a:spLocks noChangeArrowheads="1"/>
          </p:cNvSpPr>
          <p:nvPr/>
        </p:nvSpPr>
        <p:spPr bwMode="auto">
          <a:xfrm>
            <a:off x="3200400" y="0"/>
            <a:ext cx="414972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4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44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1A0597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400" b="1" dirty="0">
                <a:solidFill>
                  <a:srgbClr val="1A0597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120460" y="795408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345743" y="1230015"/>
            <a:ext cx="8001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990000"/>
                </a:solidFill>
              </a:rPr>
              <a:t>-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/>
              <a:t> </a:t>
            </a:r>
          </a:p>
        </p:txBody>
      </p:sp>
      <p:sp>
        <p:nvSpPr>
          <p:cNvPr id="17" name="Rectangle 32"/>
          <p:cNvSpPr>
            <a:spLocks noChangeArrowheads="1"/>
          </p:cNvSpPr>
          <p:nvPr/>
        </p:nvSpPr>
        <p:spPr bwMode="auto">
          <a:xfrm>
            <a:off x="111456" y="2101639"/>
            <a:ext cx="872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Cảnh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400" b="1" dirty="0"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ngoài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vườn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111456" y="2527345"/>
            <a:ext cx="87487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287338" eaLnBrk="1" hangingPunct="1"/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ngấn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thiu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thiu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tường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cốc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chén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nằm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im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cam,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khế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chim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chích</a:t>
            </a:r>
            <a:r>
              <a:rPr lang="en-US" altLang="en-US" sz="2400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choè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hót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117143" y="3748926"/>
            <a:ext cx="8458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228600" y="4210591"/>
            <a:ext cx="85185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dirty="0">
                <a:solidFill>
                  <a:srgbClr val="990000"/>
                </a:solidFill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60692" y="4636219"/>
            <a:ext cx="9672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Vì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thể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đoán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mơ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228600" y="5046178"/>
            <a:ext cx="88519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 smtClean="0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 smtClean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thiếp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ngồi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quạt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49048" y="5825469"/>
            <a:ext cx="8991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ngửi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thơm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cam,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khế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" name="Rectangle 32"/>
          <p:cNvSpPr>
            <a:spLocks noChangeArrowheads="1"/>
          </p:cNvSpPr>
          <p:nvPr/>
        </p:nvSpPr>
        <p:spPr bwMode="auto">
          <a:xfrm>
            <a:off x="228600" y="6287134"/>
            <a:ext cx="90741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ngôi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99000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3" name="Rectangle 32"/>
          <p:cNvSpPr>
            <a:spLocks noChangeArrowheads="1"/>
          </p:cNvSpPr>
          <p:nvPr/>
        </p:nvSpPr>
        <p:spPr bwMode="auto">
          <a:xfrm>
            <a:off x="111456" y="1681552"/>
            <a:ext cx="90325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latin typeface="Times New Roman" panose="02020603050405020304" pitchFamily="18" charset="0"/>
              </a:rPr>
              <a:t>+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thơ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thấy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bạn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nhỏ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rất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quan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tâm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đến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giấc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ngủ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bà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?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0" grpId="0"/>
      <p:bldP spid="66591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thơ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, </a:t>
            </a:r>
            <a:r>
              <a:rPr lang="en-US" dirty="0" err="1" smtClean="0"/>
              <a:t>hiếu</a:t>
            </a:r>
            <a:r>
              <a:rPr lang="en-US" dirty="0" smtClean="0"/>
              <a:t> </a:t>
            </a:r>
            <a:r>
              <a:rPr lang="en-US" dirty="0" err="1" smtClean="0"/>
              <a:t>thảo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đối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bà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543962" y="1061847"/>
            <a:ext cx="42274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</a:rPr>
              <a:t>ngủ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80944" y="1929361"/>
            <a:ext cx="437673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Ơi chích chòe ơi!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Chim đừng hót nữa,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Bà em ốm rồi,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Lặng cho bà ngủ.</a:t>
            </a:r>
          </a:p>
          <a:p>
            <a:pPr eaLnBrk="1" hangingPunct="1"/>
            <a:endParaRPr lang="en-US" altLang="en-US" sz="32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Bàn tay bé nhỏ 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Vẫy quạt thật đều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Ngấn nắng thiu thiu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Đậu trên tường trắng.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700544" y="2005561"/>
            <a:ext cx="4468813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Căn nhà đã vắng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Cốc chén nằm im.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Đôi mắt lim dim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Ngủ ngon bà nhé.</a:t>
            </a:r>
          </a:p>
          <a:p>
            <a:pPr eaLnBrk="1" hangingPunct="1"/>
            <a:endParaRPr lang="en-US" altLang="en-US" sz="32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Hoa cam, hoa khế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Chín lặng trong vườn,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Bà mơ tay cháu</a:t>
            </a:r>
          </a:p>
          <a:p>
            <a:pPr eaLnBrk="1" hangingPunct="1"/>
            <a:r>
              <a:rPr lang="en-US" altLang="en-US" sz="3200" b="1" i="1">
                <a:solidFill>
                  <a:srgbClr val="0000FF"/>
                </a:solidFill>
              </a:rPr>
              <a:t>Quạt đầy hương thơm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71600" y="118134"/>
            <a:ext cx="7202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smtClean="0">
                <a:solidFill>
                  <a:srgbClr val="FF0000"/>
                </a:solidFill>
              </a:rPr>
              <a:t>HỌC THUỘC LÒNG BÀI THƠ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514600" y="103188"/>
            <a:ext cx="437010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00"/>
                </a:solidFill>
              </a:rPr>
              <a:t>Quạt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bà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ngủ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1289050"/>
            <a:ext cx="4297363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Ơi chích chòe….!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Chim……hót nữa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……………ốm rồi,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Lặng cho………..</a:t>
            </a:r>
          </a:p>
          <a:p>
            <a:pPr eaLnBrk="1" hangingPunct="1"/>
            <a:endParaRPr lang="en-US" altLang="en-US" sz="36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Bàn tay………….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…………thật đều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Ngấn nắng………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………tường trắng.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75188" y="1273175"/>
            <a:ext cx="442595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Căn nhà 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…………….nằm im.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Đôi mắt…………….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……………..bà nhé.</a:t>
            </a:r>
          </a:p>
          <a:p>
            <a:pPr eaLnBrk="1" hangingPunct="1"/>
            <a:endParaRPr lang="en-US" altLang="en-US" sz="3600" b="1" i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Hoa cam,………….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………..trong vườn,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Bà mơ……………..</a:t>
            </a:r>
          </a:p>
          <a:p>
            <a:pPr eaLnBrk="1" hangingPunct="1"/>
            <a:r>
              <a:rPr lang="en-US" altLang="en-US" sz="3600" b="1" i="1">
                <a:solidFill>
                  <a:srgbClr val="0000FF"/>
                </a:solidFill>
              </a:rPr>
              <a:t>………hương thơm.</a:t>
            </a:r>
          </a:p>
          <a:p>
            <a:pPr eaLnBrk="1" hangingPunct="1"/>
            <a:endParaRPr lang="en-US" altLang="en-US" sz="3600" b="1" i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13136"/>
  <p:tag name="VIOLETTITLE" val="Tuần 3. Quạt cho bà ngủ"/>
  <p:tag name="VIOLETLESSON" val="8"/>
  <p:tag name="VIOLETCATID" val="2202"/>
  <p:tag name="VIOLETSUBJECT" val="Tập đọc 3"/>
  <p:tag name="VIOLETAUTHORID" val="12009502"/>
  <p:tag name="VIOLETAUTHORNAME" val="võ thanh nhàn"/>
  <p:tag name="VIOLETAUTHORAVATAR" val="no_avatarf.jpg"/>
  <p:tag name="VIOLETAUTHORADDRESS" val="trường TH Võ Văn Hát - quận 9"/>
  <p:tag name="VIOLETDATE" val="2018-09-12 08:25:06"/>
  <p:tag name="VIOLETHIT" val="6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644</Words>
  <Application>Microsoft Office PowerPoint</Application>
  <PresentationFormat>On-screen Show (4:3)</PresentationFormat>
  <Paragraphs>134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.VnKoala</vt:lpstr>
      <vt:lpstr>.VnShelley Allegro</vt:lpstr>
      <vt:lpstr>.VnTime</vt:lpstr>
      <vt:lpstr>.VnTimeH</vt:lpstr>
      <vt:lpstr>Arial</vt:lpstr>
      <vt:lpstr>Times New Roman</vt:lpstr>
      <vt:lpstr>Default Design</vt:lpstr>
      <vt:lpstr>Equation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Thanh Quang 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AQ</dc:creator>
  <cp:lastModifiedBy>Admin</cp:lastModifiedBy>
  <cp:revision>19</cp:revision>
  <dcterms:created xsi:type="dcterms:W3CDTF">2009-08-06T15:47:51Z</dcterms:created>
  <dcterms:modified xsi:type="dcterms:W3CDTF">2018-09-16T06:51:43Z</dcterms:modified>
</cp:coreProperties>
</file>