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6" r:id="rId4"/>
    <p:sldId id="257" r:id="rId5"/>
    <p:sldId id="258" r:id="rId6"/>
    <p:sldId id="262" r:id="rId7"/>
    <p:sldId id="259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84543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3595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12211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8253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3157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2089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0294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14674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6582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0113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3044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49A09-6FA7-481A-AFE7-E52E12D15BAE}" type="datetimeFigureOut">
              <a:rPr lang="vi-VN" smtClean="0"/>
              <a:t>08/03/2018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F0A5-4A38-419F-B385-609A6A173B3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547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4555" y="0"/>
            <a:ext cx="8733183" cy="5821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250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vi-VN" sz="8000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5 </a:t>
            </a:r>
            <a:r>
              <a:rPr lang="vi-VN" sz="80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giờ 37 phút x 2</a:t>
            </a:r>
          </a:p>
          <a:p>
            <a:pPr marL="342900" lvl="0" indent="-342900">
              <a:lnSpc>
                <a:spcPct val="250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vi-VN" sz="8000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48 </a:t>
            </a:r>
            <a:r>
              <a:rPr lang="vi-VN" sz="80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giờ 12 phút : 6</a:t>
            </a:r>
          </a:p>
        </p:txBody>
      </p:sp>
    </p:spTree>
    <p:extLst>
      <p:ext uri="{BB962C8B-B14F-4D97-AF65-F5344CB8AC3E}">
        <p14:creationId xmlns:p14="http://schemas.microsoft.com/office/powerpoint/2010/main" val="4183284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9270" y="0"/>
            <a:ext cx="12072730" cy="1673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4800" i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Tính vận tốc chạy của con báo Cheetah, biết trong 2 giờ báo chạy được 230km.</a:t>
            </a:r>
            <a:r>
              <a:rPr lang="vi-VN" sz="4800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vi-VN" sz="400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018" y="2500376"/>
            <a:ext cx="5715000" cy="428625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500376"/>
            <a:ext cx="6477000" cy="3252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Vận tốc </a:t>
            </a:r>
            <a:r>
              <a:rPr lang="vi-VN" sz="48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chạy của </a:t>
            </a: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con báo Cheetah là: 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230 : 2 = 115 (km/giờ)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vi-VN" sz="48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        Đáp </a:t>
            </a: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số: 115 km/giờ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776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75" y="0"/>
            <a:ext cx="1795243" cy="19269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3" y="2279560"/>
            <a:ext cx="2212352" cy="23761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21538"/>
            <a:ext cx="2895195" cy="1899248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2954648" y="1926970"/>
            <a:ext cx="8266020" cy="51516"/>
          </a:xfrm>
          <a:prstGeom prst="line">
            <a:avLst/>
          </a:prstGeom>
          <a:ln w="1301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954648" y="4307323"/>
            <a:ext cx="8266020" cy="51516"/>
          </a:xfrm>
          <a:prstGeom prst="line">
            <a:avLst/>
          </a:prstGeom>
          <a:ln w="1301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54648" y="6669270"/>
            <a:ext cx="8266020" cy="51516"/>
          </a:xfrm>
          <a:prstGeom prst="line">
            <a:avLst/>
          </a:prstGeom>
          <a:ln w="130175" cmpd="thinThick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055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7.40741E-7 L 0.7539 -0.00324 " pathEditMode="relative" rAng="0" ptsTypes="AA">
                                      <p:cBhvr>
                                        <p:cTn id="6" dur="8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695" y="-16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72 0.00763 L 0.77096 0.00069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112" y="-34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81481E-6 L 0.73672 -0.00463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836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41" y="462384"/>
            <a:ext cx="2286000" cy="149961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588654" y="1691541"/>
            <a:ext cx="7057622" cy="25758"/>
          </a:xfrm>
          <a:prstGeom prst="line">
            <a:avLst/>
          </a:prstGeom>
          <a:ln w="3810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Brace 7"/>
          <p:cNvSpPr/>
          <p:nvPr/>
        </p:nvSpPr>
        <p:spPr>
          <a:xfrm rot="5400000">
            <a:off x="5769735" y="-1463781"/>
            <a:ext cx="695459" cy="7057622"/>
          </a:xfrm>
          <a:prstGeom prst="rightBrace">
            <a:avLst/>
          </a:prstGeom>
          <a:ln w="3810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cxnSp>
        <p:nvCxnSpPr>
          <p:cNvPr id="10" name="Straight Connector 9"/>
          <p:cNvCxnSpPr/>
          <p:nvPr/>
        </p:nvCxnSpPr>
        <p:spPr>
          <a:xfrm>
            <a:off x="4288665" y="1691541"/>
            <a:ext cx="12879" cy="25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104586" y="1504797"/>
            <a:ext cx="0" cy="4250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378818" y="1479039"/>
            <a:ext cx="0" cy="4250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916214" y="1479039"/>
            <a:ext cx="0" cy="4250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Brace 14"/>
          <p:cNvSpPr/>
          <p:nvPr/>
        </p:nvSpPr>
        <p:spPr>
          <a:xfrm rot="16200000">
            <a:off x="3136006" y="420137"/>
            <a:ext cx="695459" cy="1790165"/>
          </a:xfrm>
          <a:prstGeom prst="rightBrace">
            <a:avLst/>
          </a:prstGeom>
          <a:ln w="3810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TextBox 15"/>
          <p:cNvSpPr txBox="1"/>
          <p:nvPr/>
        </p:nvSpPr>
        <p:spPr>
          <a:xfrm>
            <a:off x="5643154" y="2412760"/>
            <a:ext cx="1658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latin typeface="+mj-lt"/>
              </a:rPr>
              <a:t>170km</a:t>
            </a:r>
            <a:endParaRPr lang="vi-VN" sz="3200" dirty="0">
              <a:latin typeface="+mj-lt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652" y="1773369"/>
            <a:ext cx="1278782" cy="127878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0831133" y="3108220"/>
            <a:ext cx="15655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dirty="0" smtClean="0">
                <a:latin typeface="+mj-lt"/>
              </a:rPr>
              <a:t>4 giờ</a:t>
            </a:r>
            <a:endParaRPr lang="vi-VN" sz="40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3838" y="306862"/>
            <a:ext cx="1175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latin typeface="+mj-lt"/>
              </a:rPr>
              <a:t>? km</a:t>
            </a:r>
            <a:endParaRPr lang="vi-VN" sz="3600" dirty="0">
              <a:latin typeface="+mj-lt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2588653" y="1516924"/>
            <a:ext cx="0" cy="4250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646276" y="1515215"/>
            <a:ext cx="0" cy="4250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81776" y="3244089"/>
            <a:ext cx="12010223" cy="3298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Bài giải</a:t>
            </a:r>
            <a:endParaRPr lang="vi-VN" sz="4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4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Trung bình mỗi giờ ô tô đi được </a:t>
            </a:r>
            <a:r>
              <a:rPr lang="vi-VN" sz="44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số ki - lo - met là</a:t>
            </a:r>
            <a:r>
              <a:rPr lang="vi-VN" sz="4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:</a:t>
            </a:r>
            <a:endParaRPr lang="vi-VN" sz="4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170 : 4 = 42,5 (km)</a:t>
            </a:r>
            <a:endParaRPr lang="vi-VN" sz="4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44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Đáp </a:t>
            </a:r>
            <a:r>
              <a:rPr lang="vi-VN" sz="4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số: 42,5km</a:t>
            </a:r>
            <a:endParaRPr lang="vi-VN" sz="4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73" y="0"/>
            <a:ext cx="21260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i="1" u="sng" dirty="0" smtClean="0">
                <a:latin typeface="+mj-lt"/>
              </a:rPr>
              <a:t>Bài toán 1</a:t>
            </a:r>
            <a:endParaRPr lang="vi-VN" sz="3200" b="1" i="1" u="sn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145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3.7037E-7 L 0.69466 0.00787 " pathEditMode="relative" rAng="0" ptsTypes="AA">
                                      <p:cBhvr>
                                        <p:cTn id="6" dur="4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27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/>
      <p:bldP spid="19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/>
          <p:nvPr/>
        </p:nvSpPr>
        <p:spPr>
          <a:xfrm>
            <a:off x="0" y="560173"/>
            <a:ext cx="1077719" cy="7598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TextBox 8"/>
          <p:cNvSpPr txBox="1"/>
          <p:nvPr/>
        </p:nvSpPr>
        <p:spPr>
          <a:xfrm>
            <a:off x="1431234" y="0"/>
            <a:ext cx="121919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6000" i="1" dirty="0" smtClean="0">
                <a:latin typeface="+mj-lt"/>
              </a:rPr>
              <a:t>Vận tốc của ô tô là:</a:t>
            </a:r>
          </a:p>
          <a:p>
            <a:pPr>
              <a:lnSpc>
                <a:spcPct val="150000"/>
              </a:lnSpc>
            </a:pPr>
            <a:r>
              <a:rPr lang="vi-VN" sz="6000" i="1" dirty="0" smtClean="0">
                <a:latin typeface="+mj-lt"/>
              </a:rPr>
              <a:t>          170 : 4 =</a:t>
            </a:r>
            <a:endParaRPr lang="vi-VN" sz="6000" i="1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87547" y="1667529"/>
            <a:ext cx="43334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000" i="1" dirty="0">
                <a:latin typeface="+mj-lt"/>
              </a:rPr>
              <a:t>42,5 km/giờ</a:t>
            </a:r>
            <a:endParaRPr lang="vi-VN" sz="6000" dirty="0">
              <a:latin typeface="+mj-lt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146848" y="4606531"/>
            <a:ext cx="1077719" cy="7598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TextBox 11"/>
          <p:cNvSpPr txBox="1"/>
          <p:nvPr/>
        </p:nvSpPr>
        <p:spPr>
          <a:xfrm>
            <a:off x="3750360" y="4263182"/>
            <a:ext cx="4638262" cy="1446550"/>
          </a:xfrm>
          <a:prstGeom prst="rect">
            <a:avLst/>
          </a:prstGeom>
          <a:noFill/>
          <a:ln w="28575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vi-VN" sz="8800" i="1" dirty="0">
                <a:solidFill>
                  <a:srgbClr val="FF0000"/>
                </a:solidFill>
                <a:latin typeface="#9Slide03 IcielPanton Black" panose="00000A00000000000000" pitchFamily="2" charset="-93"/>
              </a:rPr>
              <a:t>v</a:t>
            </a:r>
            <a:r>
              <a:rPr lang="vi-VN" sz="8800" i="1" dirty="0" smtClean="0">
                <a:solidFill>
                  <a:srgbClr val="FF0000"/>
                </a:solidFill>
                <a:latin typeface="#9Slide03 IcielPanton Black" panose="00000A00000000000000" pitchFamily="2" charset="-93"/>
              </a:rPr>
              <a:t> = s : t</a:t>
            </a:r>
            <a:endParaRPr lang="vi-VN" sz="8800" dirty="0">
              <a:solidFill>
                <a:srgbClr val="FF0000"/>
              </a:solidFill>
              <a:latin typeface="#9Slide03 IcielPanton Black" panose="00000A00000000000000" pitchFamily="2" charset="-93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29183" y="1667529"/>
            <a:ext cx="1170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000" i="1" dirty="0" smtClean="0">
                <a:solidFill>
                  <a:srgbClr val="FF0000"/>
                </a:solidFill>
                <a:latin typeface="+mj-lt"/>
              </a:rPr>
              <a:t>km</a:t>
            </a:r>
            <a:endParaRPr lang="vi-VN" sz="6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808214" y="1667529"/>
            <a:ext cx="11706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000" i="1" dirty="0" smtClean="0">
                <a:solidFill>
                  <a:srgbClr val="FF0000"/>
                </a:solidFill>
                <a:latin typeface="+mj-lt"/>
              </a:rPr>
              <a:t>/</a:t>
            </a:r>
            <a:endParaRPr lang="vi-VN" sz="6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033503" y="1667529"/>
            <a:ext cx="17670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6000" i="1" dirty="0">
                <a:solidFill>
                  <a:srgbClr val="FF0000"/>
                </a:solidFill>
                <a:latin typeface="+mj-lt"/>
              </a:rPr>
              <a:t>g</a:t>
            </a:r>
            <a:r>
              <a:rPr lang="vi-VN" sz="6000" i="1" dirty="0" smtClean="0">
                <a:solidFill>
                  <a:srgbClr val="FF0000"/>
                </a:solidFill>
                <a:latin typeface="+mj-lt"/>
              </a:rPr>
              <a:t>iờ</a:t>
            </a:r>
            <a:endParaRPr lang="vi-VN" sz="60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60264" y="2586842"/>
            <a:ext cx="8217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7200" b="1" i="1" dirty="0" smtClean="0">
                <a:latin typeface="+mj-lt"/>
              </a:rPr>
              <a:t>s</a:t>
            </a:r>
            <a:endParaRPr lang="vi-VN" sz="7200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1104" y="2565330"/>
            <a:ext cx="176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7200" b="1" i="1" dirty="0" smtClean="0">
                <a:latin typeface="+mj-lt"/>
              </a:rPr>
              <a:t>t</a:t>
            </a:r>
            <a:endParaRPr lang="vi-VN" sz="72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43724" y="2586842"/>
            <a:ext cx="17670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7200" b="1" i="1" dirty="0" smtClean="0">
                <a:latin typeface="+mj-lt"/>
              </a:rPr>
              <a:t>v</a:t>
            </a:r>
            <a:endParaRPr lang="vi-VN" sz="7200" b="1" dirty="0">
              <a:latin typeface="+mj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259896" y="2558333"/>
            <a:ext cx="1422464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071104" y="2564586"/>
            <a:ext cx="678291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506719" y="2591090"/>
            <a:ext cx="1422464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618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2" grpId="0"/>
      <p:bldP spid="10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6643" y="-384244"/>
            <a:ext cx="12185560" cy="3344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4400" b="1" u="sng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Bài toán 2:</a:t>
            </a:r>
            <a:endParaRPr lang="vi-VN" sz="4400" b="1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44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Một người chạy được 60m trong 10 giây. Tính </a:t>
            </a:r>
            <a:endParaRPr lang="vi-VN" sz="4400" dirty="0" smtClean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4400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vận </a:t>
            </a:r>
            <a:r>
              <a:rPr lang="vi-VN" sz="44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tốc chạy của người đó.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65539" y="3296512"/>
            <a:ext cx="10560675" cy="3561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Bài giải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Vận </a:t>
            </a:r>
            <a:r>
              <a:rPr lang="vi-VN" sz="48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tốc chạy </a:t>
            </a: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của người </a:t>
            </a:r>
            <a:r>
              <a:rPr lang="vi-VN" sz="48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đó </a:t>
            </a: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là: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60 : 10 = 6 (m/giây)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Đáp số: </a:t>
            </a:r>
            <a:r>
              <a:rPr lang="vi-VN" sz="48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6 m/giây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3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60103" y="423106"/>
            <a:ext cx="8931965" cy="523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54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Người đi bộ: 6km/giờ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54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Xe đạp khoảng: 15km/giờ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54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Xe máy khoảng: 35km/giờ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54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Oto khoảng: 50km/giờ</a:t>
            </a:r>
          </a:p>
        </p:txBody>
      </p:sp>
    </p:spTree>
    <p:extLst>
      <p:ext uri="{BB962C8B-B14F-4D97-AF65-F5344CB8AC3E}">
        <p14:creationId xmlns:p14="http://schemas.microsoft.com/office/powerpoint/2010/main" val="341301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2174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4800" b="1" i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Bài 1</a:t>
            </a:r>
            <a:r>
              <a:rPr lang="vi-VN" sz="4800" i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 Một người đi xe máy đi trong 3 giờ được 105km. Tính vận tốc của người đi xe máy.</a:t>
            </a:r>
            <a:endParaRPr lang="vi-VN" sz="4000" dirty="0"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9245" y="2636219"/>
            <a:ext cx="1120462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vi-VN" sz="5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Bài giải</a:t>
            </a:r>
            <a:endParaRPr lang="vi-VN" sz="5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vi-VN" sz="5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Vận tốc của người đi xe máy là:</a:t>
            </a:r>
            <a:endParaRPr lang="vi-VN" sz="5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vi-VN" sz="5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105 : 3 = 35 (km/giờ)</a:t>
            </a:r>
            <a:endParaRPr lang="vi-VN" sz="5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vi-VN" sz="54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Đáp số: 35km/giờ</a:t>
            </a:r>
            <a:endParaRPr lang="vi-VN" sz="54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60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2175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vi-VN" sz="4800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Bài 2. Một máy bay bay được 1800km trong 2,5 giờ. Tính vận tốc của máy bay?</a:t>
            </a:r>
          </a:p>
        </p:txBody>
      </p:sp>
      <p:sp>
        <p:nvSpPr>
          <p:cNvPr id="5" name="Rectangle 4"/>
          <p:cNvSpPr/>
          <p:nvPr/>
        </p:nvSpPr>
        <p:spPr>
          <a:xfrm>
            <a:off x="172278" y="2804107"/>
            <a:ext cx="12019722" cy="3561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Bài giải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Vận tốc của máy bay là: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              1800 </a:t>
            </a: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: 2,5 = 720 (km/giờ)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4800" i="1" dirty="0" smtClean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Đáp </a:t>
            </a:r>
            <a:r>
              <a:rPr lang="vi-VN" sz="4800" i="1" dirty="0">
                <a:latin typeface="+mj-lt"/>
                <a:ea typeface="Arial" panose="020B0604020202020204" pitchFamily="34" charset="0"/>
                <a:cs typeface="Times New Roman" panose="02020603050405020304" pitchFamily="18" charset="0"/>
              </a:rPr>
              <a:t>số: 720 km/giờ</a:t>
            </a:r>
            <a:endParaRPr lang="vi-VN" sz="4800" dirty="0">
              <a:latin typeface="+mj-lt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632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945" y="662609"/>
            <a:ext cx="12062098" cy="535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840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273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#9Slide03 IcielPanton Black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16</cp:revision>
  <dcterms:created xsi:type="dcterms:W3CDTF">2018-03-05T14:10:48Z</dcterms:created>
  <dcterms:modified xsi:type="dcterms:W3CDTF">2018-03-08T16:37:44Z</dcterms:modified>
</cp:coreProperties>
</file>