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7" r:id="rId3"/>
    <p:sldId id="256" r:id="rId4"/>
    <p:sldId id="265" r:id="rId5"/>
    <p:sldId id="260" r:id="rId6"/>
    <p:sldId id="258" r:id="rId7"/>
    <p:sldId id="268" r:id="rId8"/>
    <p:sldId id="259" r:id="rId9"/>
    <p:sldId id="261" r:id="rId10"/>
    <p:sldId id="262" r:id="rId11"/>
    <p:sldId id="263" r:id="rId12"/>
    <p:sldId id="264" r:id="rId13"/>
    <p:sldId id="269" r:id="rId14"/>
    <p:sldId id="270" r:id="rId15"/>
    <p:sldId id="266"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38B8002-8298-44E3-93B3-A23AD95D6D37}" type="datetimeFigureOut">
              <a:rPr lang="vi-VN" smtClean="0"/>
              <a:t>11/03/2018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1974309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38B8002-8298-44E3-93B3-A23AD95D6D37}" type="datetimeFigureOut">
              <a:rPr lang="vi-VN" smtClean="0"/>
              <a:t>11/03/2018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2840241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38B8002-8298-44E3-93B3-A23AD95D6D37}" type="datetimeFigureOut">
              <a:rPr lang="vi-VN" smtClean="0"/>
              <a:t>11/03/2018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61265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38B8002-8298-44E3-93B3-A23AD95D6D37}" type="datetimeFigureOut">
              <a:rPr lang="vi-VN" smtClean="0"/>
              <a:t>11/03/2018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350880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8B8002-8298-44E3-93B3-A23AD95D6D37}" type="datetimeFigureOut">
              <a:rPr lang="vi-VN" smtClean="0"/>
              <a:t>11/03/2018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182216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38B8002-8298-44E3-93B3-A23AD95D6D37}" type="datetimeFigureOut">
              <a:rPr lang="vi-VN" smtClean="0"/>
              <a:t>11/03/2018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2853751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38B8002-8298-44E3-93B3-A23AD95D6D37}" type="datetimeFigureOut">
              <a:rPr lang="vi-VN" smtClean="0"/>
              <a:t>11/03/2018</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347271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38B8002-8298-44E3-93B3-A23AD95D6D37}" type="datetimeFigureOut">
              <a:rPr lang="vi-VN" smtClean="0"/>
              <a:t>11/03/2018</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140922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B8002-8298-44E3-93B3-A23AD95D6D37}" type="datetimeFigureOut">
              <a:rPr lang="vi-VN" smtClean="0"/>
              <a:t>11/03/2018</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3418656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B8002-8298-44E3-93B3-A23AD95D6D37}" type="datetimeFigureOut">
              <a:rPr lang="vi-VN" smtClean="0"/>
              <a:t>11/03/2018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337423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B8002-8298-44E3-93B3-A23AD95D6D37}" type="datetimeFigureOut">
              <a:rPr lang="vi-VN" smtClean="0"/>
              <a:t>11/03/2018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BD0CE18-0043-4847-A7A1-949CF49A1AAC}" type="slidenum">
              <a:rPr lang="vi-VN" smtClean="0"/>
              <a:t>‹#›</a:t>
            </a:fld>
            <a:endParaRPr lang="vi-VN"/>
          </a:p>
        </p:txBody>
      </p:sp>
    </p:spTree>
    <p:extLst>
      <p:ext uri="{BB962C8B-B14F-4D97-AF65-F5344CB8AC3E}">
        <p14:creationId xmlns:p14="http://schemas.microsoft.com/office/powerpoint/2010/main" val="218935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B8002-8298-44E3-93B3-A23AD95D6D37}" type="datetimeFigureOut">
              <a:rPr lang="vi-VN" smtClean="0"/>
              <a:t>11/03/2018</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0CE18-0043-4847-A7A1-949CF49A1AAC}" type="slidenum">
              <a:rPr lang="vi-VN" smtClean="0"/>
              <a:t>‹#›</a:t>
            </a:fld>
            <a:endParaRPr lang="vi-VN"/>
          </a:p>
        </p:txBody>
      </p:sp>
    </p:spTree>
    <p:extLst>
      <p:ext uri="{BB962C8B-B14F-4D97-AF65-F5344CB8AC3E}">
        <p14:creationId xmlns:p14="http://schemas.microsoft.com/office/powerpoint/2010/main" val="3033505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1888616" y="2120577"/>
            <a:ext cx="8394867" cy="2683043"/>
          </a:xfrm>
          <a:prstGeom prst="rect">
            <a:avLst/>
          </a:prstGeom>
          <a:noFill/>
        </p:spPr>
        <p:txBody>
          <a:bodyPr wrap="none" lIns="91440" tIns="45720" rIns="91440" bIns="45720" numCol="1">
            <a:prstTxWarp prst="textDouble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2060"/>
                </a:solidFill>
                <a:effectLst>
                  <a:outerShdw blurRad="50800" dist="39000" dir="5460000" algn="tl">
                    <a:srgbClr val="000000">
                      <a:alpha val="38000"/>
                    </a:srgbClr>
                  </a:outerShdw>
                </a:effectLst>
                <a:latin typeface="#9Slide03 SFU Futura_05" panose="00000800000000000000" pitchFamily="2" charset="-93"/>
              </a:rPr>
              <a:t>TRANH LÀNG HỒ</a:t>
            </a:r>
          </a:p>
        </p:txBody>
      </p:sp>
    </p:spTree>
    <p:extLst>
      <p:ext uri="{BB962C8B-B14F-4D97-AF65-F5344CB8AC3E}">
        <p14:creationId xmlns:p14="http://schemas.microsoft.com/office/powerpoint/2010/main" val="7371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89119" y="5838092"/>
            <a:ext cx="3699803" cy="830997"/>
          </a:xfrm>
          <a:prstGeom prst="rect">
            <a:avLst/>
          </a:prstGeom>
          <a:no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HOA HÒE</a:t>
            </a:r>
            <a:endParaRPr lang="vi-VN" sz="4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77" y="0"/>
            <a:ext cx="10639485" cy="5570807"/>
          </a:xfrm>
          <a:prstGeom prst="rect">
            <a:avLst/>
          </a:prstGeom>
        </p:spPr>
      </p:pic>
    </p:spTree>
    <p:extLst>
      <p:ext uri="{BB962C8B-B14F-4D97-AF65-F5344CB8AC3E}">
        <p14:creationId xmlns:p14="http://schemas.microsoft.com/office/powerpoint/2010/main" val="1387919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219" y="0"/>
            <a:ext cx="5657781" cy="56577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741713" cy="4543865"/>
          </a:xfrm>
          <a:prstGeom prst="rect">
            <a:avLst/>
          </a:prstGeom>
        </p:spPr>
      </p:pic>
      <p:sp>
        <p:nvSpPr>
          <p:cNvPr id="8" name="TextBox 7"/>
          <p:cNvSpPr txBox="1"/>
          <p:nvPr/>
        </p:nvSpPr>
        <p:spPr>
          <a:xfrm>
            <a:off x="4487593" y="5657781"/>
            <a:ext cx="3699803" cy="830997"/>
          </a:xfrm>
          <a:prstGeom prst="rect">
            <a:avLst/>
          </a:prstGeom>
          <a:no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LÁ CHÀM</a:t>
            </a:r>
            <a:endParaRPr lang="vi-VN"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2043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ỏi son.png"/>
          <p:cNvPicPr>
            <a:picLocks noChangeAspect="1"/>
          </p:cNvPicPr>
          <p:nvPr/>
        </p:nvPicPr>
        <p:blipFill>
          <a:blip r:embed="rId2"/>
          <a:stretch>
            <a:fillRect/>
          </a:stretch>
        </p:blipFill>
        <p:spPr>
          <a:xfrm>
            <a:off x="1524000" y="500042"/>
            <a:ext cx="9144000" cy="5140990"/>
          </a:xfrm>
          <a:prstGeom prst="rect">
            <a:avLst/>
          </a:prstGeom>
        </p:spPr>
      </p:pic>
      <p:sp>
        <p:nvSpPr>
          <p:cNvPr id="3" name="Rectangle 2"/>
          <p:cNvSpPr/>
          <p:nvPr/>
        </p:nvSpPr>
        <p:spPr>
          <a:xfrm>
            <a:off x="4881554" y="5715016"/>
            <a:ext cx="2573140"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SỎI SON</a:t>
            </a:r>
          </a:p>
        </p:txBody>
      </p:sp>
    </p:spTree>
    <p:extLst>
      <p:ext uri="{BB962C8B-B14F-4D97-AF65-F5344CB8AC3E}">
        <p14:creationId xmlns:p14="http://schemas.microsoft.com/office/powerpoint/2010/main" val="4020089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765" y="371062"/>
            <a:ext cx="11993218" cy="6336094"/>
          </a:xfrm>
          <a:prstGeom prst="rect">
            <a:avLst/>
          </a:prstGeom>
        </p:spPr>
        <p:txBody>
          <a:bodyPr wrap="square">
            <a:spAutoFit/>
          </a:bodyPr>
          <a:lstStyle/>
          <a:p>
            <a:pPr algn="just">
              <a:lnSpc>
                <a:spcPct val="150000"/>
              </a:lnSpc>
            </a:pPr>
            <a:r>
              <a:rPr lang="vi-VN" sz="4600" i="1" dirty="0">
                <a:latin typeface="+mj-lt"/>
              </a:rPr>
              <a:t>+ Tranh lợn ráy =&gt; rất có duyên</a:t>
            </a:r>
            <a:endParaRPr lang="vi-VN" sz="4600" dirty="0">
              <a:latin typeface="+mj-lt"/>
            </a:endParaRPr>
          </a:p>
          <a:p>
            <a:pPr algn="just">
              <a:lnSpc>
                <a:spcPct val="150000"/>
              </a:lnSpc>
            </a:pPr>
            <a:r>
              <a:rPr lang="vi-VN" sz="4600" i="1" dirty="0">
                <a:latin typeface="+mj-lt"/>
              </a:rPr>
              <a:t>+ Tranh đàn gà con =&gt; tưng bừng như ca múa </a:t>
            </a:r>
            <a:endParaRPr lang="vi-VN" sz="4600" dirty="0">
              <a:latin typeface="+mj-lt"/>
            </a:endParaRPr>
          </a:p>
          <a:p>
            <a:pPr algn="just">
              <a:lnSpc>
                <a:spcPct val="150000"/>
              </a:lnSpc>
            </a:pPr>
            <a:r>
              <a:rPr lang="vi-VN" sz="4600" i="1" dirty="0">
                <a:latin typeface="+mj-lt"/>
              </a:rPr>
              <a:t>+ Kĩ thuật tranh =&gt; đã đạt tới sự trang trí tinh tế</a:t>
            </a:r>
            <a:endParaRPr lang="vi-VN" sz="4600" dirty="0">
              <a:latin typeface="+mj-lt"/>
            </a:endParaRPr>
          </a:p>
          <a:p>
            <a:pPr algn="just">
              <a:lnSpc>
                <a:spcPct val="150000"/>
              </a:lnSpc>
            </a:pPr>
            <a:r>
              <a:rPr lang="vi-VN" sz="4600" i="1" dirty="0">
                <a:latin typeface="+mj-lt"/>
              </a:rPr>
              <a:t>+ Màu trắng điệp =&gt; là một sự sáng tạo góp phần vào kho tàng màu sắc của dân tộc trong hội hoa.</a:t>
            </a:r>
            <a:endParaRPr lang="vi-VN" sz="4600" dirty="0">
              <a:effectLst/>
              <a:latin typeface="+mj-lt"/>
            </a:endParaRPr>
          </a:p>
        </p:txBody>
      </p:sp>
    </p:spTree>
    <p:extLst>
      <p:ext uri="{BB962C8B-B14F-4D97-AF65-F5344CB8AC3E}">
        <p14:creationId xmlns:p14="http://schemas.microsoft.com/office/powerpoint/2010/main" val="4205914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018" y="940904"/>
            <a:ext cx="11728174" cy="4247317"/>
          </a:xfrm>
          <a:prstGeom prst="rect">
            <a:avLst/>
          </a:prstGeom>
        </p:spPr>
        <p:txBody>
          <a:bodyPr wrap="square">
            <a:spAutoFit/>
          </a:bodyPr>
          <a:lstStyle/>
          <a:p>
            <a:pPr algn="just">
              <a:lnSpc>
                <a:spcPct val="150000"/>
              </a:lnSpc>
            </a:pPr>
            <a:r>
              <a:rPr lang="vi-VN" sz="6000" b="1" i="1" dirty="0">
                <a:latin typeface="Times New Roman" panose="02020603050405020304" pitchFamily="18" charset="0"/>
              </a:rPr>
              <a:t>Ca ngợi và biết ơn </a:t>
            </a:r>
            <a:r>
              <a:rPr lang="vi-VN" sz="6000" b="1" i="1" dirty="0" smtClean="0">
                <a:latin typeface="Times New Roman" panose="02020603050405020304" pitchFamily="18" charset="0"/>
              </a:rPr>
              <a:t>những người </a:t>
            </a:r>
            <a:r>
              <a:rPr lang="vi-VN" sz="6000" b="1" i="1" dirty="0">
                <a:latin typeface="Times New Roman" panose="02020603050405020304" pitchFamily="18" charset="0"/>
              </a:rPr>
              <a:t>nghệ sĩ làng Hồ đã sáng tạo ra những bức tranh dân gian độc đáo.</a:t>
            </a:r>
            <a:endParaRPr lang="vi-VN" sz="6000" dirty="0">
              <a:effectLst/>
            </a:endParaRPr>
          </a:p>
        </p:txBody>
      </p:sp>
    </p:spTree>
    <p:extLst>
      <p:ext uri="{BB962C8B-B14F-4D97-AF65-F5344CB8AC3E}">
        <p14:creationId xmlns:p14="http://schemas.microsoft.com/office/powerpoint/2010/main" val="1531606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395"/>
            <a:ext cx="12192000" cy="6555641"/>
          </a:xfrm>
          <a:prstGeom prst="rect">
            <a:avLst/>
          </a:prstGeom>
        </p:spPr>
        <p:txBody>
          <a:bodyPr wrap="square">
            <a:spAutoFit/>
          </a:bodyPr>
          <a:lstStyle/>
          <a:p>
            <a:pPr>
              <a:lnSpc>
                <a:spcPct val="150000"/>
              </a:lnSpc>
            </a:pPr>
            <a:r>
              <a:rPr lang="vi-VN" sz="4000" dirty="0">
                <a:solidFill>
                  <a:srgbClr val="333333"/>
                </a:solidFill>
                <a:latin typeface="+mj-lt"/>
              </a:rPr>
              <a:t>Từ ngày còn ít tuổi, tôi đã thích những tranh, lợn, gà, chuột, ếch, tranh cây dừa, tranh tố nữ của làng Hồ. Mỗi </a:t>
            </a:r>
            <a:r>
              <a:rPr lang="vi-VN" sz="4000" dirty="0" smtClean="0">
                <a:solidFill>
                  <a:srgbClr val="333333"/>
                </a:solidFill>
                <a:latin typeface="+mj-lt"/>
              </a:rPr>
              <a:t>lần </a:t>
            </a:r>
            <a:r>
              <a:rPr lang="vi-VN" sz="4000" dirty="0">
                <a:solidFill>
                  <a:srgbClr val="333333"/>
                </a:solidFill>
                <a:latin typeface="+mj-lt"/>
              </a:rPr>
              <a:t>Tết đến, đứng trước những cái chiếu bày tranh làng Hồ giải trên các lề phố Hà Nội, lòng tôi thấm thía một nỗi biết ơn đối với những người nghệ sĩ tạo hình của nhân dân</a:t>
            </a:r>
            <a:r>
              <a:rPr lang="vi-VN" sz="4000" dirty="0" smtClean="0">
                <a:solidFill>
                  <a:srgbClr val="333333"/>
                </a:solidFill>
                <a:latin typeface="+mj-lt"/>
              </a:rPr>
              <a:t>. Họ </a:t>
            </a:r>
            <a:r>
              <a:rPr lang="vi-VN" sz="4000" dirty="0">
                <a:solidFill>
                  <a:srgbClr val="333333"/>
                </a:solidFill>
                <a:latin typeface="+mj-lt"/>
              </a:rPr>
              <a:t>đã đem vào cuộc sống một cách nhìn thuần phác, càng ngắm càng thấy đậm đà</a:t>
            </a:r>
            <a:r>
              <a:rPr lang="vi-VN" sz="4000" dirty="0" smtClean="0">
                <a:solidFill>
                  <a:srgbClr val="333333"/>
                </a:solidFill>
                <a:latin typeface="+mj-lt"/>
              </a:rPr>
              <a:t>, lành </a:t>
            </a:r>
            <a:r>
              <a:rPr lang="vi-VN" sz="4000" dirty="0">
                <a:solidFill>
                  <a:srgbClr val="333333"/>
                </a:solidFill>
                <a:latin typeface="+mj-lt"/>
              </a:rPr>
              <a:t>mạnh, hóm hỉnh và tươi vui.</a:t>
            </a:r>
            <a:endParaRPr lang="vi-VN" sz="4000" dirty="0">
              <a:latin typeface="+mj-lt"/>
            </a:endParaRPr>
          </a:p>
        </p:txBody>
      </p:sp>
      <p:sp>
        <p:nvSpPr>
          <p:cNvPr id="3" name="TextBox 2"/>
          <p:cNvSpPr txBox="1"/>
          <p:nvPr/>
        </p:nvSpPr>
        <p:spPr>
          <a:xfrm>
            <a:off x="4794860" y="129162"/>
            <a:ext cx="1940417" cy="707886"/>
          </a:xfrm>
          <a:prstGeom prst="rect">
            <a:avLst/>
          </a:prstGeom>
          <a:noFill/>
        </p:spPr>
        <p:txBody>
          <a:bodyPr wrap="square" rtlCol="0">
            <a:spAutoFit/>
          </a:bodyPr>
          <a:lstStyle/>
          <a:p>
            <a:r>
              <a:rPr lang="vi-VN" sz="4000" dirty="0" smtClean="0">
                <a:solidFill>
                  <a:srgbClr val="FF0000"/>
                </a:solidFill>
                <a:latin typeface="+mj-lt"/>
              </a:rPr>
              <a:t>đã thích</a:t>
            </a:r>
            <a:endParaRPr lang="vi-VN" sz="4000" dirty="0">
              <a:solidFill>
                <a:srgbClr val="FF0000"/>
              </a:solidFill>
              <a:latin typeface="+mj-lt"/>
            </a:endParaRPr>
          </a:p>
        </p:txBody>
      </p:sp>
      <p:sp>
        <p:nvSpPr>
          <p:cNvPr id="4" name="TextBox 3"/>
          <p:cNvSpPr txBox="1"/>
          <p:nvPr/>
        </p:nvSpPr>
        <p:spPr>
          <a:xfrm>
            <a:off x="3337400" y="5613274"/>
            <a:ext cx="1940417" cy="707886"/>
          </a:xfrm>
          <a:prstGeom prst="rect">
            <a:avLst/>
          </a:prstGeom>
          <a:noFill/>
        </p:spPr>
        <p:txBody>
          <a:bodyPr wrap="square" rtlCol="0">
            <a:spAutoFit/>
          </a:bodyPr>
          <a:lstStyle/>
          <a:p>
            <a:r>
              <a:rPr lang="vi-VN" sz="4000" dirty="0">
                <a:solidFill>
                  <a:srgbClr val="FF0000"/>
                </a:solidFill>
                <a:latin typeface="+mj-lt"/>
              </a:rPr>
              <a:t>đậm đà</a:t>
            </a:r>
            <a:endParaRPr lang="vi-VN" sz="4000" dirty="0">
              <a:solidFill>
                <a:srgbClr val="FF0000"/>
              </a:solidFill>
              <a:latin typeface="+mj-lt"/>
            </a:endParaRPr>
          </a:p>
        </p:txBody>
      </p:sp>
      <p:sp>
        <p:nvSpPr>
          <p:cNvPr id="5" name="TextBox 4"/>
          <p:cNvSpPr txBox="1"/>
          <p:nvPr/>
        </p:nvSpPr>
        <p:spPr>
          <a:xfrm>
            <a:off x="4559120" y="5002125"/>
            <a:ext cx="1940417" cy="707886"/>
          </a:xfrm>
          <a:prstGeom prst="rect">
            <a:avLst/>
          </a:prstGeom>
          <a:noFill/>
        </p:spPr>
        <p:txBody>
          <a:bodyPr wrap="square" rtlCol="0">
            <a:spAutoFit/>
          </a:bodyPr>
          <a:lstStyle/>
          <a:p>
            <a:endParaRPr lang="vi-VN" sz="4000" dirty="0">
              <a:solidFill>
                <a:srgbClr val="FF0000"/>
              </a:solidFill>
              <a:latin typeface="+mj-lt"/>
            </a:endParaRPr>
          </a:p>
        </p:txBody>
      </p:sp>
      <p:sp>
        <p:nvSpPr>
          <p:cNvPr id="6" name="TextBox 5"/>
          <p:cNvSpPr txBox="1"/>
          <p:nvPr/>
        </p:nvSpPr>
        <p:spPr>
          <a:xfrm>
            <a:off x="4947260" y="3773431"/>
            <a:ext cx="4189928" cy="707886"/>
          </a:xfrm>
          <a:prstGeom prst="rect">
            <a:avLst/>
          </a:prstGeom>
          <a:noFill/>
        </p:spPr>
        <p:txBody>
          <a:bodyPr wrap="square" rtlCol="0">
            <a:spAutoFit/>
          </a:bodyPr>
          <a:lstStyle/>
          <a:p>
            <a:r>
              <a:rPr lang="vi-VN" sz="4000" dirty="0">
                <a:solidFill>
                  <a:srgbClr val="FF0000"/>
                </a:solidFill>
                <a:latin typeface="+mj-lt"/>
              </a:rPr>
              <a:t>n</a:t>
            </a:r>
            <a:r>
              <a:rPr lang="vi-VN" sz="4000" dirty="0" smtClean="0">
                <a:solidFill>
                  <a:srgbClr val="FF0000"/>
                </a:solidFill>
                <a:latin typeface="+mj-lt"/>
              </a:rPr>
              <a:t>ghệ sĩ tạo hình</a:t>
            </a:r>
            <a:endParaRPr lang="vi-VN" sz="4000" dirty="0">
              <a:solidFill>
                <a:srgbClr val="FF0000"/>
              </a:solidFill>
              <a:latin typeface="+mj-lt"/>
            </a:endParaRPr>
          </a:p>
        </p:txBody>
      </p:sp>
      <p:sp>
        <p:nvSpPr>
          <p:cNvPr id="7" name="TextBox 6"/>
          <p:cNvSpPr txBox="1"/>
          <p:nvPr/>
        </p:nvSpPr>
        <p:spPr>
          <a:xfrm>
            <a:off x="7400685" y="2859482"/>
            <a:ext cx="2580069" cy="707886"/>
          </a:xfrm>
          <a:prstGeom prst="rect">
            <a:avLst/>
          </a:prstGeom>
          <a:noFill/>
        </p:spPr>
        <p:txBody>
          <a:bodyPr wrap="square" rtlCol="0">
            <a:spAutoFit/>
          </a:bodyPr>
          <a:lstStyle/>
          <a:p>
            <a:r>
              <a:rPr lang="vi-VN" sz="4000" dirty="0">
                <a:solidFill>
                  <a:srgbClr val="FF0000"/>
                </a:solidFill>
                <a:latin typeface="+mj-lt"/>
              </a:rPr>
              <a:t>t</a:t>
            </a:r>
            <a:r>
              <a:rPr lang="vi-VN" sz="4000" dirty="0" smtClean="0">
                <a:solidFill>
                  <a:srgbClr val="FF0000"/>
                </a:solidFill>
                <a:latin typeface="+mj-lt"/>
              </a:rPr>
              <a:t>hấm thía</a:t>
            </a:r>
            <a:endParaRPr lang="vi-VN" sz="4000" dirty="0">
              <a:solidFill>
                <a:srgbClr val="FF0000"/>
              </a:solidFill>
              <a:latin typeface="+mj-lt"/>
            </a:endParaRPr>
          </a:p>
        </p:txBody>
      </p:sp>
      <p:sp>
        <p:nvSpPr>
          <p:cNvPr id="8" name="TextBox 7"/>
          <p:cNvSpPr txBox="1"/>
          <p:nvPr/>
        </p:nvSpPr>
        <p:spPr>
          <a:xfrm>
            <a:off x="7630358" y="4687869"/>
            <a:ext cx="2723883" cy="707886"/>
          </a:xfrm>
          <a:prstGeom prst="rect">
            <a:avLst/>
          </a:prstGeom>
          <a:noFill/>
        </p:spPr>
        <p:txBody>
          <a:bodyPr wrap="square" rtlCol="0">
            <a:spAutoFit/>
          </a:bodyPr>
          <a:lstStyle/>
          <a:p>
            <a:r>
              <a:rPr lang="vi-VN" sz="4000" dirty="0">
                <a:solidFill>
                  <a:srgbClr val="FF0000"/>
                </a:solidFill>
                <a:latin typeface="+mj-lt"/>
              </a:rPr>
              <a:t>t</a:t>
            </a:r>
            <a:r>
              <a:rPr lang="vi-VN" sz="4000" dirty="0" smtClean="0">
                <a:solidFill>
                  <a:srgbClr val="FF0000"/>
                </a:solidFill>
                <a:latin typeface="+mj-lt"/>
              </a:rPr>
              <a:t>huần phác</a:t>
            </a:r>
            <a:endParaRPr lang="vi-VN" sz="4000" dirty="0">
              <a:solidFill>
                <a:srgbClr val="FF0000"/>
              </a:solidFill>
              <a:latin typeface="+mj-lt"/>
            </a:endParaRPr>
          </a:p>
        </p:txBody>
      </p:sp>
      <p:sp>
        <p:nvSpPr>
          <p:cNvPr id="9" name="TextBox 8"/>
          <p:cNvSpPr txBox="1"/>
          <p:nvPr/>
        </p:nvSpPr>
        <p:spPr>
          <a:xfrm>
            <a:off x="10112762" y="5595800"/>
            <a:ext cx="1940417" cy="707886"/>
          </a:xfrm>
          <a:prstGeom prst="rect">
            <a:avLst/>
          </a:prstGeom>
          <a:noFill/>
        </p:spPr>
        <p:txBody>
          <a:bodyPr wrap="square" rtlCol="0">
            <a:spAutoFit/>
          </a:bodyPr>
          <a:lstStyle/>
          <a:p>
            <a:r>
              <a:rPr lang="vi-VN" sz="4000" dirty="0">
                <a:solidFill>
                  <a:srgbClr val="FF0000"/>
                </a:solidFill>
                <a:latin typeface="+mj-lt"/>
              </a:rPr>
              <a:t>t</a:t>
            </a:r>
            <a:r>
              <a:rPr lang="vi-VN" sz="4000" dirty="0" smtClean="0">
                <a:solidFill>
                  <a:srgbClr val="FF0000"/>
                </a:solidFill>
                <a:latin typeface="+mj-lt"/>
              </a:rPr>
              <a:t>ươi vui</a:t>
            </a:r>
            <a:endParaRPr lang="vi-VN" sz="4000" dirty="0">
              <a:solidFill>
                <a:srgbClr val="FF0000"/>
              </a:solidFill>
              <a:latin typeface="+mj-lt"/>
            </a:endParaRPr>
          </a:p>
        </p:txBody>
      </p:sp>
      <p:sp>
        <p:nvSpPr>
          <p:cNvPr id="10" name="TextBox 9"/>
          <p:cNvSpPr txBox="1"/>
          <p:nvPr/>
        </p:nvSpPr>
        <p:spPr>
          <a:xfrm>
            <a:off x="5061023" y="5609052"/>
            <a:ext cx="3037267" cy="707886"/>
          </a:xfrm>
          <a:prstGeom prst="rect">
            <a:avLst/>
          </a:prstGeom>
          <a:noFill/>
        </p:spPr>
        <p:txBody>
          <a:bodyPr wrap="square" rtlCol="0">
            <a:spAutoFit/>
          </a:bodyPr>
          <a:lstStyle/>
          <a:p>
            <a:r>
              <a:rPr lang="vi-VN" sz="4000" dirty="0">
                <a:solidFill>
                  <a:srgbClr val="FF0000"/>
                </a:solidFill>
                <a:latin typeface="+mj-lt"/>
              </a:rPr>
              <a:t>l</a:t>
            </a:r>
            <a:r>
              <a:rPr lang="vi-VN" sz="4000" dirty="0" smtClean="0">
                <a:solidFill>
                  <a:srgbClr val="FF0000"/>
                </a:solidFill>
                <a:latin typeface="+mj-lt"/>
              </a:rPr>
              <a:t>ành mạnh</a:t>
            </a:r>
            <a:endParaRPr lang="vi-VN" sz="4000" dirty="0">
              <a:solidFill>
                <a:srgbClr val="FF0000"/>
              </a:solidFill>
              <a:latin typeface="+mj-lt"/>
            </a:endParaRPr>
          </a:p>
        </p:txBody>
      </p:sp>
      <p:sp>
        <p:nvSpPr>
          <p:cNvPr id="11" name="TextBox 10"/>
          <p:cNvSpPr txBox="1"/>
          <p:nvPr/>
        </p:nvSpPr>
        <p:spPr>
          <a:xfrm>
            <a:off x="7438949" y="5602680"/>
            <a:ext cx="2895602" cy="707886"/>
          </a:xfrm>
          <a:prstGeom prst="rect">
            <a:avLst/>
          </a:prstGeom>
          <a:noFill/>
        </p:spPr>
        <p:txBody>
          <a:bodyPr wrap="square" rtlCol="0">
            <a:spAutoFit/>
          </a:bodyPr>
          <a:lstStyle/>
          <a:p>
            <a:r>
              <a:rPr lang="vi-VN" sz="4000" dirty="0">
                <a:solidFill>
                  <a:srgbClr val="FF0000"/>
                </a:solidFill>
                <a:latin typeface="+mj-lt"/>
              </a:rPr>
              <a:t>h</a:t>
            </a:r>
            <a:r>
              <a:rPr lang="vi-VN" sz="4000" dirty="0" smtClean="0">
                <a:solidFill>
                  <a:srgbClr val="FF0000"/>
                </a:solidFill>
                <a:latin typeface="+mj-lt"/>
              </a:rPr>
              <a:t>óm hỉnh</a:t>
            </a:r>
            <a:endParaRPr lang="vi-VN" sz="4000" dirty="0">
              <a:solidFill>
                <a:srgbClr val="FF0000"/>
              </a:solidFill>
              <a:latin typeface="+mj-lt"/>
            </a:endParaRPr>
          </a:p>
        </p:txBody>
      </p:sp>
    </p:spTree>
    <p:extLst>
      <p:ext uri="{BB962C8B-B14F-4D97-AF65-F5344CB8AC3E}">
        <p14:creationId xmlns:p14="http://schemas.microsoft.com/office/powerpoint/2010/main" val="16619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197441" cy="43565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441" y="-172366"/>
            <a:ext cx="5792013" cy="36212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287" y="3205182"/>
            <a:ext cx="5664168" cy="365281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9454" y="2412266"/>
            <a:ext cx="3272933" cy="4445734"/>
          </a:xfrm>
          <a:prstGeom prst="rect">
            <a:avLst/>
          </a:prstGeom>
        </p:spPr>
      </p:pic>
    </p:spTree>
    <p:extLst>
      <p:ext uri="{BB962C8B-B14F-4D97-AF65-F5344CB8AC3E}">
        <p14:creationId xmlns:p14="http://schemas.microsoft.com/office/powerpoint/2010/main" val="3118139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7426"/>
            <a:ext cx="12192000" cy="5722913"/>
          </a:xfrm>
          <a:prstGeom prst="rect">
            <a:avLst/>
          </a:prstGeom>
        </p:spPr>
        <p:txBody>
          <a:bodyPr wrap="square">
            <a:spAutoFit/>
          </a:bodyPr>
          <a:lstStyle/>
          <a:p>
            <a:pPr algn="just">
              <a:lnSpc>
                <a:spcPct val="150000"/>
              </a:lnSpc>
              <a:spcAft>
                <a:spcPts val="1000"/>
              </a:spcAft>
            </a:pPr>
            <a:r>
              <a:rPr lang="vi-VN" sz="6000" dirty="0" smtClean="0">
                <a:effectLst/>
                <a:latin typeface="+mj-lt"/>
                <a:ea typeface="Arial" panose="020B0604020202020204" pitchFamily="34" charset="0"/>
                <a:cs typeface="Times New Roman" panose="02020603050405020304" pitchFamily="18" charset="0"/>
              </a:rPr>
              <a:t>Đoạn 1: Từ đầu đến </a:t>
            </a:r>
            <a:r>
              <a:rPr lang="vi-VN" sz="6000" i="1" dirty="0" smtClean="0">
                <a:effectLst/>
                <a:latin typeface="+mj-lt"/>
                <a:ea typeface="Arial" panose="020B0604020202020204" pitchFamily="34" charset="0"/>
                <a:cs typeface="Times New Roman" panose="02020603050405020304" pitchFamily="18" charset="0"/>
              </a:rPr>
              <a:t>hóm hỉnh và tươi vui</a:t>
            </a:r>
            <a:endParaRPr lang="vi-VN" sz="6000" i="1" dirty="0">
              <a:latin typeface="+mj-lt"/>
              <a:ea typeface="Arial" panose="020B0604020202020204" pitchFamily="34" charset="0"/>
              <a:cs typeface="Times New Roman" panose="02020603050405020304" pitchFamily="18" charset="0"/>
            </a:endParaRPr>
          </a:p>
          <a:p>
            <a:pPr algn="just">
              <a:lnSpc>
                <a:spcPct val="150000"/>
              </a:lnSpc>
              <a:spcAft>
                <a:spcPts val="1000"/>
              </a:spcAft>
            </a:pPr>
            <a:r>
              <a:rPr lang="vi-VN" sz="6000" dirty="0" smtClean="0">
                <a:effectLst/>
                <a:latin typeface="+mj-lt"/>
                <a:ea typeface="Arial" panose="020B0604020202020204" pitchFamily="34" charset="0"/>
                <a:cs typeface="Times New Roman" panose="02020603050405020304" pitchFamily="18" charset="0"/>
              </a:rPr>
              <a:t>Đoạn 2: Tiếp theo đến </a:t>
            </a:r>
            <a:r>
              <a:rPr lang="vi-VN" sz="6000" i="1" dirty="0" smtClean="0">
                <a:effectLst/>
                <a:latin typeface="+mj-lt"/>
                <a:ea typeface="Arial" panose="020B0604020202020204" pitchFamily="34" charset="0"/>
                <a:cs typeface="Times New Roman" panose="02020603050405020304" pitchFamily="18" charset="0"/>
              </a:rPr>
              <a:t>bên gà mái mẹ</a:t>
            </a:r>
            <a:endParaRPr lang="vi-VN" sz="6000" i="1" dirty="0">
              <a:latin typeface="+mj-lt"/>
              <a:ea typeface="Arial" panose="020B0604020202020204" pitchFamily="34" charset="0"/>
              <a:cs typeface="Times New Roman" panose="02020603050405020304" pitchFamily="18" charset="0"/>
            </a:endParaRPr>
          </a:p>
          <a:p>
            <a:pPr algn="just">
              <a:lnSpc>
                <a:spcPct val="150000"/>
              </a:lnSpc>
              <a:spcAft>
                <a:spcPts val="1000"/>
              </a:spcAft>
            </a:pPr>
            <a:r>
              <a:rPr lang="vi-VN" sz="6000" dirty="0" smtClean="0">
                <a:effectLst/>
                <a:latin typeface="+mj-lt"/>
                <a:ea typeface="Arial" panose="020B0604020202020204" pitchFamily="34" charset="0"/>
                <a:cs typeface="Times New Roman" panose="02020603050405020304" pitchFamily="18" charset="0"/>
              </a:rPr>
              <a:t>Đoạn 3: Còn lại</a:t>
            </a:r>
            <a:endParaRPr lang="vi-VN" sz="6000" dirty="0">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0280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836" y="0"/>
            <a:ext cx="9917723" cy="6823394"/>
          </a:xfrm>
          <a:prstGeom prst="rect">
            <a:avLst/>
          </a:prstGeom>
        </p:spPr>
      </p:pic>
    </p:spTree>
    <p:extLst>
      <p:ext uri="{BB962C8B-B14F-4D97-AF65-F5344CB8AC3E}">
        <p14:creationId xmlns:p14="http://schemas.microsoft.com/office/powerpoint/2010/main" val="1958308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6631" y="1955409"/>
            <a:ext cx="8720736" cy="4902591"/>
          </a:xfrm>
          <a:prstGeom prst="rect">
            <a:avLst/>
          </a:prstGeom>
        </p:spPr>
      </p:pic>
      <p:pic>
        <p:nvPicPr>
          <p:cNvPr id="5" name="Content Placeholder 6" descr="tải xuống (3).png"/>
          <p:cNvPicPr>
            <a:picLocks noGrp="1" noChangeAspect="1"/>
          </p:cNvPicPr>
          <p:nvPr>
            <p:ph idx="1"/>
          </p:nvPr>
        </p:nvPicPr>
        <p:blipFill>
          <a:blip r:embed="rId3"/>
          <a:stretch>
            <a:fillRect/>
          </a:stretch>
        </p:blipFill>
        <p:spPr>
          <a:xfrm>
            <a:off x="0" y="0"/>
            <a:ext cx="3581400" cy="3581400"/>
          </a:xfrm>
        </p:spPr>
      </p:pic>
    </p:spTree>
    <p:extLst>
      <p:ext uri="{BB962C8B-B14F-4D97-AF65-F5344CB8AC3E}">
        <p14:creationId xmlns:p14="http://schemas.microsoft.com/office/powerpoint/2010/main" val="341338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4338"/>
            <a:ext cx="12192000" cy="8727069"/>
          </a:xfrm>
          <a:prstGeom prst="rect">
            <a:avLst/>
          </a:prstGeom>
          <a:noFill/>
        </p:spPr>
        <p:txBody>
          <a:bodyPr wrap="square" rtlCol="0">
            <a:spAutoFit/>
          </a:bodyPr>
          <a:lstStyle/>
          <a:p>
            <a:pPr>
              <a:lnSpc>
                <a:spcPct val="200000"/>
              </a:lnSpc>
            </a:pPr>
            <a:r>
              <a:rPr lang="en-US" sz="4800" dirty="0" err="1" smtClean="0">
                <a:latin typeface="Times New Roman" pitchFamily="18" charset="0"/>
                <a:cs typeface="Times New Roman" pitchFamily="18" charset="0"/>
              </a:rPr>
              <a:t>Phải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yêu</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mến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cuộc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đời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trồng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trọt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chăn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nuôi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lắm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mới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khắc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được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những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tranh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lợn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ráy</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có</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những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khoáy</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âm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dương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rất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có</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duyên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mới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vẽ</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được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những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đàn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gà</a:t>
            </a:r>
            <a:r>
              <a:rPr lang="en-US" sz="4800" dirty="0" smtClean="0">
                <a:latin typeface="Times New Roman" pitchFamily="18" charset="0"/>
                <a:cs typeface="Times New Roman" pitchFamily="18" charset="0"/>
              </a:rPr>
              <a:t> con </a:t>
            </a:r>
            <a:r>
              <a:rPr lang="en-US" sz="4800" dirty="0" err="1" smtClean="0">
                <a:latin typeface="Times New Roman" pitchFamily="18" charset="0"/>
                <a:cs typeface="Times New Roman" pitchFamily="18" charset="0"/>
              </a:rPr>
              <a:t>tưng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bừng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như</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múa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bên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gà</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mái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mẹ</a:t>
            </a:r>
            <a:r>
              <a:rPr lang="en-US" sz="4800" dirty="0" smtClean="0">
                <a:latin typeface="Times New Roman" pitchFamily="18" charset="0"/>
                <a:cs typeface="Times New Roman" pitchFamily="18" charset="0"/>
              </a:rPr>
              <a:t>.</a:t>
            </a:r>
            <a:endParaRPr lang="vi-VN" sz="4800" dirty="0" smtClean="0">
              <a:latin typeface="Times New Roman" pitchFamily="18" charset="0"/>
              <a:cs typeface="Times New Roman" pitchFamily="18" charset="0"/>
            </a:endParaRPr>
          </a:p>
          <a:p>
            <a:pPr>
              <a:lnSpc>
                <a:spcPct val="200000"/>
              </a:lnSpc>
            </a:pPr>
            <a:endParaRPr lang="vi-VN" sz="4800" dirty="0"/>
          </a:p>
        </p:txBody>
      </p:sp>
      <p:cxnSp>
        <p:nvCxnSpPr>
          <p:cNvPr id="5" name="Straight Connector 4"/>
          <p:cNvCxnSpPr/>
          <p:nvPr/>
        </p:nvCxnSpPr>
        <p:spPr>
          <a:xfrm flipH="1">
            <a:off x="4411294" y="4550909"/>
            <a:ext cx="244700" cy="888642"/>
          </a:xfrm>
          <a:prstGeom prst="line">
            <a:avLst/>
          </a:prstGeom>
          <a:ln w="57150"/>
        </p:spPr>
        <p:style>
          <a:lnRef idx="2">
            <a:schemeClr val="accent2"/>
          </a:lnRef>
          <a:fillRef idx="0">
            <a:schemeClr val="accent2"/>
          </a:fillRef>
          <a:effectRef idx="1">
            <a:schemeClr val="accent2"/>
          </a:effectRef>
          <a:fontRef idx="minor">
            <a:schemeClr val="tx1"/>
          </a:fontRef>
        </p:style>
      </p:cxnSp>
      <p:cxnSp>
        <p:nvCxnSpPr>
          <p:cNvPr id="6" name="Straight Connector 5"/>
          <p:cNvCxnSpPr/>
          <p:nvPr/>
        </p:nvCxnSpPr>
        <p:spPr>
          <a:xfrm flipH="1">
            <a:off x="11865433" y="157588"/>
            <a:ext cx="183172" cy="921246"/>
          </a:xfrm>
          <a:prstGeom prst="line">
            <a:avLst/>
          </a:prstGeom>
          <a:ln w="5715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2467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mau trong tranh D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7322" y="57707"/>
            <a:ext cx="11754678" cy="6119256"/>
          </a:xfrm>
        </p:spPr>
      </p:pic>
    </p:spTree>
    <p:extLst>
      <p:ext uri="{BB962C8B-B14F-4D97-AF65-F5344CB8AC3E}">
        <p14:creationId xmlns:p14="http://schemas.microsoft.com/office/powerpoint/2010/main" val="3131354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sp>
        <p:nvSpPr>
          <p:cNvPr id="4" name="TextBox 3"/>
          <p:cNvSpPr txBox="1"/>
          <p:nvPr/>
        </p:nvSpPr>
        <p:spPr>
          <a:xfrm>
            <a:off x="7610622" y="5872369"/>
            <a:ext cx="4923691" cy="830997"/>
          </a:xfrm>
          <a:prstGeom prst="rect">
            <a:avLst/>
          </a:prstGeom>
          <a:noFill/>
        </p:spPr>
        <p:txBody>
          <a:bodyPr wrap="square" rtlCol="0">
            <a:spAutoFit/>
          </a:bodyPr>
          <a:lstStyle/>
          <a:p>
            <a:r>
              <a:rPr lang="en-US" sz="4800" b="1" dirty="0" smtClean="0">
                <a:solidFill>
                  <a:schemeClr val="accent4">
                    <a:lumMod val="60000"/>
                    <a:lumOff val="40000"/>
                  </a:schemeClr>
                </a:solidFill>
                <a:latin typeface="Times New Roman" panose="02020603050405020304" pitchFamily="18" charset="0"/>
                <a:cs typeface="Times New Roman" panose="02020603050405020304" pitchFamily="18" charset="0"/>
              </a:rPr>
              <a:t>THAN LÁ TRE</a:t>
            </a:r>
            <a:endParaRPr lang="vi-VN" sz="4800" b="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1402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589" y="1955409"/>
            <a:ext cx="5792341" cy="4932491"/>
          </a:xfrm>
          <a:prstGeom prst="rect">
            <a:avLst/>
          </a:prstGeom>
        </p:spPr>
      </p:pic>
      <p:sp>
        <p:nvSpPr>
          <p:cNvPr id="5" name="TextBox 4"/>
          <p:cNvSpPr txBox="1"/>
          <p:nvPr/>
        </p:nvSpPr>
        <p:spPr>
          <a:xfrm>
            <a:off x="1645919" y="4642339"/>
            <a:ext cx="3699803" cy="830997"/>
          </a:xfrm>
          <a:prstGeom prst="rect">
            <a:avLst/>
          </a:prstGeom>
          <a:no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VỎ ĐIỆP</a:t>
            </a:r>
            <a:endParaRPr lang="vi-VN" sz="4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699589" cy="4459458"/>
          </a:xfrm>
          <a:prstGeom prst="rect">
            <a:avLst/>
          </a:prstGeom>
        </p:spPr>
      </p:pic>
    </p:spTree>
    <p:extLst>
      <p:ext uri="{BB962C8B-B14F-4D97-AF65-F5344CB8AC3E}">
        <p14:creationId xmlns:p14="http://schemas.microsoft.com/office/powerpoint/2010/main" val="439248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282</Words>
  <Application>Microsoft Office PowerPoint</Application>
  <PresentationFormat>Widescreen</PresentationFormat>
  <Paragraphs>24</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#9Slide03 SFU Futura_05</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16</cp:revision>
  <dcterms:created xsi:type="dcterms:W3CDTF">2018-03-09T09:15:38Z</dcterms:created>
  <dcterms:modified xsi:type="dcterms:W3CDTF">2018-03-11T16:56:09Z</dcterms:modified>
</cp:coreProperties>
</file>