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9" r:id="rId3"/>
    <p:sldId id="300" r:id="rId4"/>
    <p:sldId id="260" r:id="rId5"/>
    <p:sldId id="261" r:id="rId6"/>
    <p:sldId id="262" r:id="rId7"/>
    <p:sldId id="263" r:id="rId8"/>
    <p:sldId id="264" r:id="rId9"/>
    <p:sldId id="265" r:id="rId10"/>
    <p:sldId id="310" r:id="rId11"/>
    <p:sldId id="301" r:id="rId12"/>
    <p:sldId id="302" r:id="rId13"/>
    <p:sldId id="304" r:id="rId14"/>
    <p:sldId id="305" r:id="rId15"/>
    <p:sldId id="306" r:id="rId16"/>
    <p:sldId id="307" r:id="rId17"/>
    <p:sldId id="312" r:id="rId18"/>
    <p:sldId id="275" r:id="rId19"/>
    <p:sldId id="313" r:id="rId20"/>
    <p:sldId id="314" r:id="rId21"/>
    <p:sldId id="315" r:id="rId22"/>
    <p:sldId id="317" r:id="rId23"/>
    <p:sldId id="288" r:id="rId24"/>
    <p:sldId id="318" r:id="rId25"/>
    <p:sldId id="316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E944-22E3-4C05-8793-D0F97FAE5A1F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BE8C-63AD-46A1-A26F-C355458B4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CF90B-CD18-4CDA-B830-3EEF1A6292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FA876-5C9B-4D14-9454-E404E9845E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25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FA876-5C9B-4D14-9454-E404E9845E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57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ACFAD-0715-4FB4-A555-2DBBF6A26D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06/10/2014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C08D-89E4-4BFB-8930-6829AC84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D6DD-C8AF-4A98-9910-941EEAC32CB8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4444-4BE8-404E-8CDD-C7C115F03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ten%20cac%20loai%20hoa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9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1387797" y="512123"/>
            <a:ext cx="6378575" cy="5302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tr­êng</a:t>
            </a:r>
            <a:r>
              <a:rPr lang="en-US" sz="3200" b="1" u="sng" kern="10" dirty="0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 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trung</a:t>
            </a:r>
            <a:r>
              <a:rPr lang="en-US" sz="3200" b="1" u="sng" kern="10" dirty="0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 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häc</a:t>
            </a:r>
            <a:r>
              <a:rPr lang="en-US" sz="3200" b="1" u="sng" kern="10" dirty="0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 c¬ 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së</a:t>
            </a:r>
            <a:r>
              <a:rPr lang="en-US" sz="3200" b="1" u="sng" kern="10" dirty="0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 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viÖt</a:t>
            </a:r>
            <a:r>
              <a:rPr lang="en-US" sz="3200" b="1" u="sng" kern="10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 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h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u="sng" kern="10" dirty="0" err="1"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  <a:cs typeface="+mn-cs"/>
              </a:rPr>
              <a:t>ng</a:t>
            </a:r>
            <a:endParaRPr lang="en-US" sz="3200" b="1" u="sng" kern="10" dirty="0">
              <a:solidFill>
                <a:srgbClr val="990099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H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1597025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THẦY CÔ VỀ DỰ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 ĐỀ DẠY HỌC THEO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 NẶN BỘT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038600"/>
            <a:ext cx="57775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SINH HỌC 6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744663" y="5767388"/>
            <a:ext cx="5776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Giáo viên: Trần Bích Thủy</a:t>
            </a:r>
          </a:p>
        </p:txBody>
      </p:sp>
      <p:pic>
        <p:nvPicPr>
          <p:cNvPr id="31750" name="Picture 1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4663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2475" y="3016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6" name="Picture 8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7825"/>
            <a:ext cx="5311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163" y="506413"/>
            <a:ext cx="461168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700088"/>
            <a:ext cx="525303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163" y="2898775"/>
            <a:ext cx="4902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0675" y="2547938"/>
            <a:ext cx="375443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Đài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4160520" cy="27686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5029200"/>
            <a:ext cx="8915400" cy="1774825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Thường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màu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xanh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số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nhiều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836" y="1479568"/>
            <a:ext cx="4508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2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Tràng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366894"/>
            <a:ext cx="8991600" cy="1437132"/>
          </a:xfr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Tràng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hoa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gồm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hoa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sắc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sặc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sỡ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" y="1746504"/>
            <a:ext cx="4340104" cy="316928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46504"/>
            <a:ext cx="4114800" cy="3169285"/>
          </a:xfrm>
        </p:spPr>
      </p:pic>
    </p:spTree>
    <p:extLst>
      <p:ext uri="{BB962C8B-B14F-4D97-AF65-F5344CB8AC3E}">
        <p14:creationId xmlns:p14="http://schemas.microsoft.com/office/powerpoint/2010/main" xmlns="" val="9033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Picture 24" descr="untitle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534025" y="22860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Hạt phấn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105400" y="2209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VNI-Times" pitchFamily="2" charset="0"/>
              </a:rPr>
              <a:t>Bao phấn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257800" y="35052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0066"/>
                </a:solidFill>
                <a:latin typeface="VNI-Times" pitchFamily="2" charset="0"/>
              </a:rPr>
              <a:t>Chỉ nhị</a:t>
            </a:r>
          </a:p>
        </p:txBody>
      </p:sp>
      <p:pic>
        <p:nvPicPr>
          <p:cNvPr id="8" name="Picture 10" descr="hoa-de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06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572000" y="4029075"/>
            <a:ext cx="1447800" cy="6953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6019800" y="4029075"/>
            <a:ext cx="1143000" cy="238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67200" y="2667000"/>
            <a:ext cx="1905000" cy="7715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48400" y="2667000"/>
            <a:ext cx="1371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6576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657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38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474788" y="311150"/>
            <a:ext cx="5929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Calibri" pitchFamily="34" charset="0"/>
              </a:rPr>
              <a:t>Hình ảnh hiển vi của hạt phấn</a:t>
            </a:r>
          </a:p>
        </p:txBody>
      </p:sp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Picture 6" descr="Hoa bưở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2286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494213" y="0"/>
            <a:ext cx="4649787" cy="6858000"/>
            <a:chOff x="422" y="873"/>
            <a:chExt cx="2470" cy="2285"/>
          </a:xfrm>
        </p:grpSpPr>
        <p:pic>
          <p:nvPicPr>
            <p:cNvPr id="15367" name="Picture 44" descr="oo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6" y="873"/>
              <a:ext cx="1446" cy="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422" y="1051"/>
              <a:ext cx="2164" cy="1522"/>
              <a:chOff x="422" y="1051"/>
              <a:chExt cx="2164" cy="1522"/>
            </a:xfrm>
          </p:grpSpPr>
          <p:sp>
            <p:nvSpPr>
              <p:cNvPr id="15369" name="Line 46"/>
              <p:cNvSpPr>
                <a:spLocks noChangeShapeType="1"/>
              </p:cNvSpPr>
              <p:nvPr/>
            </p:nvSpPr>
            <p:spPr bwMode="auto">
              <a:xfrm>
                <a:off x="1030" y="2396"/>
                <a:ext cx="661" cy="5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Line 47"/>
              <p:cNvSpPr>
                <a:spLocks noChangeShapeType="1"/>
              </p:cNvSpPr>
              <p:nvPr/>
            </p:nvSpPr>
            <p:spPr bwMode="auto">
              <a:xfrm>
                <a:off x="1113" y="2016"/>
                <a:ext cx="969" cy="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Line 48"/>
              <p:cNvSpPr>
                <a:spLocks noChangeShapeType="1"/>
              </p:cNvSpPr>
              <p:nvPr/>
            </p:nvSpPr>
            <p:spPr bwMode="auto">
              <a:xfrm>
                <a:off x="1095" y="1545"/>
                <a:ext cx="1304" cy="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Line 49"/>
              <p:cNvSpPr>
                <a:spLocks noChangeShapeType="1"/>
              </p:cNvSpPr>
              <p:nvPr/>
            </p:nvSpPr>
            <p:spPr bwMode="auto">
              <a:xfrm flipV="1">
                <a:off x="1605" y="1137"/>
                <a:ext cx="981" cy="9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Text Box 50"/>
              <p:cNvSpPr txBox="1">
                <a:spLocks noChangeArrowheads="1"/>
              </p:cNvSpPr>
              <p:nvPr/>
            </p:nvSpPr>
            <p:spPr bwMode="auto">
              <a:xfrm>
                <a:off x="590" y="2262"/>
                <a:ext cx="646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Noãn</a:t>
                </a:r>
              </a:p>
            </p:txBody>
          </p:sp>
          <p:sp>
            <p:nvSpPr>
              <p:cNvPr id="15374" name="Text Box 51"/>
              <p:cNvSpPr txBox="1">
                <a:spLocks noChangeArrowheads="1"/>
              </p:cNvSpPr>
              <p:nvPr/>
            </p:nvSpPr>
            <p:spPr bwMode="auto">
              <a:xfrm>
                <a:off x="422" y="1889"/>
                <a:ext cx="926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Bầu nhụy</a:t>
                </a:r>
              </a:p>
            </p:txBody>
          </p:sp>
          <p:sp>
            <p:nvSpPr>
              <p:cNvPr id="15375" name="Text Box 52"/>
              <p:cNvSpPr txBox="1">
                <a:spLocks noChangeArrowheads="1"/>
              </p:cNvSpPr>
              <p:nvPr/>
            </p:nvSpPr>
            <p:spPr bwMode="auto">
              <a:xfrm>
                <a:off x="422" y="1432"/>
                <a:ext cx="8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Vòi nhụy</a:t>
                </a:r>
              </a:p>
            </p:txBody>
          </p:sp>
          <p:sp>
            <p:nvSpPr>
              <p:cNvPr id="15376" name="Text Box 53"/>
              <p:cNvSpPr txBox="1">
                <a:spLocks noChangeArrowheads="1"/>
              </p:cNvSpPr>
              <p:nvPr/>
            </p:nvSpPr>
            <p:spPr bwMode="auto">
              <a:xfrm>
                <a:off x="868" y="1051"/>
                <a:ext cx="8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</a:rPr>
                  <a:t>Đầu nhụy</a:t>
                </a:r>
              </a:p>
            </p:txBody>
          </p:sp>
          <p:sp>
            <p:nvSpPr>
              <p:cNvPr id="15377" name="Line 54"/>
              <p:cNvSpPr>
                <a:spLocks noChangeShapeType="1"/>
              </p:cNvSpPr>
              <p:nvPr/>
            </p:nvSpPr>
            <p:spPr bwMode="auto">
              <a:xfrm>
                <a:off x="1113" y="2016"/>
                <a:ext cx="443" cy="38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Picture 2" descr="Kết quả hình ảnh cho hoa dam 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Kết quả hình ảnh cho hoa d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endCxn id="20" idx="2"/>
          </p:cNvCxnSpPr>
          <p:nvPr/>
        </p:nvCxnSpPr>
        <p:spPr>
          <a:xfrm rot="5400000" flipH="1" flipV="1">
            <a:off x="7543800" y="1752600"/>
            <a:ext cx="12954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3200400"/>
            <a:ext cx="160020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48600" y="7620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Nhụy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05800" y="3886200"/>
            <a:ext cx="838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Nhị</a:t>
            </a:r>
            <a:endParaRPr lang="en-US" dirty="0"/>
          </a:p>
        </p:txBody>
      </p:sp>
      <p:pic>
        <p:nvPicPr>
          <p:cNvPr id="22" name="Picture 21" descr="hibiscus-rosa-sinensis-l-328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810000" y="3581400"/>
            <a:ext cx="990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Nhị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3505200"/>
            <a:ext cx="990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Nhụy</a:t>
            </a:r>
            <a:endParaRPr lang="en-US" dirty="0"/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 flipV="1">
            <a:off x="990600" y="3352800"/>
            <a:ext cx="152400" cy="495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3"/>
          </p:cNvCxnSpPr>
          <p:nvPr/>
        </p:nvCxnSpPr>
        <p:spPr>
          <a:xfrm>
            <a:off x="990600" y="3848100"/>
            <a:ext cx="914400" cy="133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1"/>
          </p:cNvCxnSpPr>
          <p:nvPr/>
        </p:nvCxnSpPr>
        <p:spPr>
          <a:xfrm rot="10800000">
            <a:off x="1524000" y="2895600"/>
            <a:ext cx="2286000" cy="1028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</p:cNvCxnSpPr>
          <p:nvPr/>
        </p:nvCxnSpPr>
        <p:spPr>
          <a:xfrm rot="10800000" flipV="1">
            <a:off x="2438400" y="3924300"/>
            <a:ext cx="1371600" cy="1562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457200" y="2393950"/>
            <a:ext cx="8423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50181" name="Picture 6" descr="Hinh-Anh-Dong-Cuc-Dep-Sieu-De-Thuong-Trang-Tri-Blog- (143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57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Hinh-Anh-Dong-Cuc-Dep-Sieu-De-Thuong-Trang-Tri-Blog- (168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05425"/>
            <a:ext cx="2506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Hinh-Anh-Dong-Cuc-Dep-Sieu-De-Thuong-Trang-Tri-Blog- (168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337" y="5305425"/>
            <a:ext cx="2506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2" descr="Hinh-Anh-Dong-Cuc-Dep-Sieu-De-Thuong-Trang-Tri-Blog- (143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857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3" descr="c6gfxfc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0"/>
            <a:ext cx="7086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43200" y="1447800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1910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876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8"/>
            <a:ext cx="43815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163" y="990600"/>
            <a:ext cx="47958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804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900FF"/>
                </a:solidFill>
              </a:rPr>
              <a:t>Chức năng che chở của đài và tràng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en cac loai ho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45720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Thu </a:t>
            </a:r>
            <a:r>
              <a:rPr lang="en-US" sz="4800" b="1" dirty="0" err="1">
                <a:solidFill>
                  <a:srgbClr val="0000FF"/>
                </a:solidFill>
              </a:rPr>
              <a:t>hút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sâu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bọ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côn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trùng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đến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hút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mật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thụ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phấn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84325" y="2322513"/>
            <a:ext cx="595947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0" y="6491288"/>
            <a:ext cx="45116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 sz="20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86200" y="228600"/>
            <a:ext cx="1066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HOA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0" y="1527175"/>
            <a:ext cx="56656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ĐÀI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38413" y="1524000"/>
            <a:ext cx="94288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TRÀNG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58381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96600"/>
                </a:solidFill>
              </a:rPr>
              <a:t>NHỊ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162800" y="1524000"/>
            <a:ext cx="81464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NHỤY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" y="2108200"/>
            <a:ext cx="1218795" cy="4001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9900"/>
                </a:solidFill>
              </a:rPr>
              <a:t>Màu xanh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14600" y="2032000"/>
            <a:ext cx="1327608" cy="7078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FF"/>
                </a:solidFill>
              </a:rPr>
              <a:t>Nhiều màu</a:t>
            </a:r>
          </a:p>
          <a:p>
            <a:r>
              <a:rPr lang="en-US" sz="2000">
                <a:solidFill>
                  <a:srgbClr val="9900FF"/>
                </a:solidFill>
              </a:rPr>
              <a:t>(tùy hoa)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67200" y="2032000"/>
            <a:ext cx="2058577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</a:rPr>
              <a:t>Chỉ nhị, bao phấn </a:t>
            </a:r>
          </a:p>
          <a:p>
            <a:r>
              <a:rPr lang="en-US" sz="2000">
                <a:solidFill>
                  <a:srgbClr val="FF9900"/>
                </a:solidFill>
              </a:rPr>
              <a:t>(chứa hạt phấn)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629400" y="2032000"/>
            <a:ext cx="255111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</a:rPr>
              <a:t>Đầu nhụy, vòi nhụy,</a:t>
            </a:r>
          </a:p>
          <a:p>
            <a:r>
              <a:rPr lang="en-US" sz="2000">
                <a:solidFill>
                  <a:srgbClr val="FF00FF"/>
                </a:solidFill>
              </a:rPr>
              <a:t>Bầu nhụy chứa noãn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1371600" y="685800"/>
            <a:ext cx="2438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3429000" y="990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648200" y="91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105400" y="685800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909638" y="3657600"/>
            <a:ext cx="190539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9900FF"/>
                </a:solidFill>
              </a:rPr>
              <a:t>Che chở, bảo vệ </a:t>
            </a:r>
          </a:p>
          <a:p>
            <a:pPr algn="ctr"/>
            <a:r>
              <a:rPr lang="en-US" sz="2000">
                <a:solidFill>
                  <a:srgbClr val="9900FF"/>
                </a:solidFill>
              </a:rPr>
              <a:t>cho nhị và nhụy</a:t>
            </a: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 rot="5400000">
            <a:off x="1676400" y="1600200"/>
            <a:ext cx="914400" cy="320040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 rot="5400000">
            <a:off x="6172200" y="1371600"/>
            <a:ext cx="914400" cy="365760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193354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Sinh sản,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 duy trì nòi giống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hãy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hoa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?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hãy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bộ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trí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1,2,3,4?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45066" name="Picture 10" descr="hoa b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3968750" cy="3810000"/>
          </a:xfrm>
          <a:prstGeom prst="rect">
            <a:avLst/>
          </a:prstGeom>
          <a:noFill/>
        </p:spPr>
      </p:pic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2133600" y="2590800"/>
            <a:ext cx="3657600" cy="1447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2286000" y="3505200"/>
            <a:ext cx="3733800" cy="762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2209800" y="4191000"/>
            <a:ext cx="3733800" cy="533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981200" y="5410200"/>
            <a:ext cx="4267200" cy="533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867400" y="2376488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019800" y="3276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943600" y="3976688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248400" y="5181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Hoa bưởi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400800" y="23622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Nhụy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6553200" y="32766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Nhị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64008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Tràng(cánh hoa)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6705600" y="51816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Đài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/>
      <p:bldP spid="45081" grpId="0"/>
      <p:bldP spid="45082" grpId="0"/>
      <p:bldP spid="45083" grpId="0"/>
      <p:bldP spid="450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0" descr="Hinh-Anh-Dong-Cuc-Dep-Sieu-De-Thuong-Trang-Tri-Blog- (333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1" descr="Hinh-Anh-Dong-Cuc-Dep-Sieu-De-Thuong-Trang-Tri-Blog- (333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1000" y="6477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2000" y="762000"/>
            <a:ext cx="7467600" cy="45858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en-US" sz="3600" b="1" dirty="0" err="1" smtClean="0"/>
              <a:t>Chủ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nhật</a:t>
            </a:r>
            <a:r>
              <a:rPr lang="en-US" sz="3600" b="1" dirty="0" smtClean="0"/>
              <a:t>, An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Dũng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đến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ngoại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chơi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thấy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vườn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bưởi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thơm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ngát</a:t>
            </a:r>
            <a:r>
              <a:rPr lang="en-US" sz="3600" b="1" dirty="0" smtClean="0"/>
              <a:t>. An </a:t>
            </a:r>
            <a:r>
              <a:rPr lang="en-US" sz="3600" b="1" dirty="0" err="1" smtClean="0"/>
              <a:t>rủ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Dũng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ngắt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bưởi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xuống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chơi</a:t>
            </a:r>
            <a:r>
              <a:rPr lang="en-US" sz="3600" b="1" dirty="0" smtClean="0"/>
              <a:t>. </a:t>
            </a:r>
          </a:p>
          <a:p>
            <a:pPr algn="ctr">
              <a:buFontTx/>
              <a:buNone/>
            </a:pPr>
            <a:r>
              <a:rPr lang="en-US" sz="3600" b="1" dirty="0" err="1" smtClean="0"/>
              <a:t>Nếu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Dũng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khuyên</a:t>
            </a:r>
            <a:r>
              <a:rPr lang="en-US" sz="3600" b="1" dirty="0" smtClean="0"/>
              <a:t> An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? </a:t>
            </a:r>
            <a:r>
              <a:rPr lang="en-US" sz="3600" b="1" dirty="0" err="1" smtClean="0"/>
              <a:t>Vì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khuyên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vậy</a:t>
            </a:r>
            <a:r>
              <a:rPr lang="en-US" sz="3600" b="1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26" descr="Hinh-Anh-Dong-Cuc-Dep-Sieu-De-Thuong-Trang-Tri-Blog- (95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666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27" descr="Hinh-Anh-Dong-Cuc-Dep-Sieu-De-Thuong-Trang-Tri-Blog- (95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67700" y="3276600"/>
            <a:ext cx="666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32" descr="Hinh-Anh-Dong-Cuc-Dep-Sieu-De-Thuong-Trang-Tri-Blog- (168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00663"/>
            <a:ext cx="25146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33" descr="Hinh-Anh-Dong-Cuc-Dep-Sieu-De-Thuong-Trang-Tri-Blog- (168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00663"/>
            <a:ext cx="25146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u="sng" dirty="0">
                <a:solidFill>
                  <a:srgbClr val="0000CC"/>
                </a:solidFill>
              </a:rPr>
              <a:t/>
            </a:r>
            <a:br>
              <a:rPr lang="en-US" sz="2800" b="1" u="sng" dirty="0">
                <a:solidFill>
                  <a:srgbClr val="0000CC"/>
                </a:solidFill>
              </a:rPr>
            </a:br>
            <a:r>
              <a:rPr lang="en-US" sz="2800" b="1" dirty="0"/>
              <a:t> </a:t>
            </a:r>
            <a:r>
              <a:rPr lang="en-US" sz="2800" b="1" dirty="0" err="1"/>
              <a:t>Ngoài</a:t>
            </a:r>
            <a:r>
              <a:rPr lang="en-US" sz="2800" b="1" dirty="0"/>
              <a:t> </a:t>
            </a:r>
            <a:r>
              <a:rPr lang="en-US" sz="2800" b="1" dirty="0" err="1"/>
              <a:t>chức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,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khai</a:t>
            </a:r>
            <a:r>
              <a:rPr lang="en-US" sz="2800" b="1" dirty="0"/>
              <a:t> </a:t>
            </a:r>
            <a:r>
              <a:rPr lang="en-US" sz="2800" b="1" dirty="0" err="1"/>
              <a:t>thác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mục</a:t>
            </a:r>
            <a:r>
              <a:rPr lang="en-US" sz="2800" b="1" dirty="0"/>
              <a:t> </a:t>
            </a:r>
            <a:r>
              <a:rPr lang="en-US" sz="2800" b="1" dirty="0" err="1"/>
              <a:t>đích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?</a:t>
            </a:r>
          </a:p>
        </p:txBody>
      </p:sp>
      <p:pic>
        <p:nvPicPr>
          <p:cNvPr id="36869" name="Picture 5" descr="hoa d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2282825"/>
            <a:ext cx="6648450" cy="37369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</p:spPr>
      </p:pic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Hướng dẫn về nhà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Làm bài tập (trang 95 SGK) vào vở bài tập.</a:t>
            </a:r>
          </a:p>
          <a:p>
            <a:pPr>
              <a:buFontTx/>
              <a:buChar char="-"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Soạn bài: Các loại hoa.</a:t>
            </a:r>
          </a:p>
          <a:p>
            <a:pPr>
              <a:buFontTx/>
              <a:buChar char="-"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 bị mẫu vật (hoa bí, hoa mướp, dưa chuột, hoa dâm bụt, hoa huệ, hoa bưởi…).</a:t>
            </a:r>
          </a:p>
          <a:p>
            <a:pPr>
              <a:buFontTx/>
              <a:buNone/>
            </a:pP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42000"/>
                </a:srgbClr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>
                  <a:alpha val="4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97925" y="204788"/>
            <a:ext cx="198438" cy="6408737"/>
            <a:chOff x="5539" y="139"/>
            <a:chExt cx="125" cy="4037"/>
          </a:xfrm>
        </p:grpSpPr>
        <p:sp>
          <p:nvSpPr>
            <p:cNvPr id="65565" name="Rectangle 4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5566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9563" y="6453188"/>
            <a:ext cx="8686800" cy="228600"/>
            <a:chOff x="260" y="4080"/>
            <a:chExt cx="5472" cy="144"/>
          </a:xfrm>
        </p:grpSpPr>
        <p:sp>
          <p:nvSpPr>
            <p:cNvPr id="65563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5564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82563" y="330200"/>
            <a:ext cx="203200" cy="6503988"/>
            <a:chOff x="112" y="145"/>
            <a:chExt cx="128" cy="4097"/>
          </a:xfrm>
        </p:grpSpPr>
        <p:sp>
          <p:nvSpPr>
            <p:cNvPr id="65561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5562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vi-VN" sz="2400">
                <a:latin typeface="Times New Roman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6200" y="152400"/>
            <a:ext cx="8745538" cy="161925"/>
            <a:chOff x="48" y="111"/>
            <a:chExt cx="5509" cy="102"/>
          </a:xfrm>
        </p:grpSpPr>
        <p:sp>
          <p:nvSpPr>
            <p:cNvPr id="65559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5560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5545" name="Picture 15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3563" y="433388"/>
            <a:ext cx="636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7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81763" y="1347788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8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2763" y="5691188"/>
            <a:ext cx="3330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9" descr="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33388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21" descr="A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7363" y="4395788"/>
            <a:ext cx="5486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22" descr="3D_COOL"/>
          <p:cNvPicPr>
            <a:picLocks noChangeAspect="1" noChangeArrowheads="1" noCrop="1"/>
          </p:cNvPicPr>
          <p:nvPr/>
        </p:nvPicPr>
        <p:blipFill>
          <a:blip r:embed="rId8">
            <a:lum bright="30000" contrast="-20000"/>
          </a:blip>
          <a:srcRect/>
          <a:stretch>
            <a:fillRect/>
          </a:stretch>
        </p:blipFill>
        <p:spPr bwMode="auto">
          <a:xfrm>
            <a:off x="690563" y="4929188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23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1910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24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1600200"/>
            <a:ext cx="1676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25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5300" y="6096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26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38862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Picture 27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23622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28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53340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9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5410200"/>
            <a:ext cx="1752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" y="2286000"/>
            <a:ext cx="91439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Trân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trọng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cảm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ơn</a:t>
            </a:r>
            <a:endParaRPr lang="en-US" sz="5400" b="1" spc="5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các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thầy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cô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giáo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và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các</a:t>
            </a:r>
            <a:r>
              <a:rPr lang="en-US" sz="5400" b="1" spc="50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em</a:t>
            </a:r>
            <a:endParaRPr lang="en-US" sz="5400" b="1" spc="5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 36-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8662" r="5087" b="11098"/>
          <a:stretch>
            <a:fillRect/>
          </a:stretch>
        </p:blipFill>
        <p:spPr bwMode="auto">
          <a:xfrm>
            <a:off x="2482850" y="152400"/>
            <a:ext cx="315595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Line 3"/>
          <p:cNvSpPr>
            <a:spLocks noChangeShapeType="1"/>
          </p:cNvSpPr>
          <p:nvPr/>
        </p:nvSpPr>
        <p:spPr bwMode="auto">
          <a:xfrm flipH="1" flipV="1">
            <a:off x="2209800" y="4876800"/>
            <a:ext cx="1751013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 flipV="1">
            <a:off x="2514600" y="3886200"/>
            <a:ext cx="1474788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2057400" y="2438400"/>
            <a:ext cx="958850" cy="46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3733800" y="1219200"/>
            <a:ext cx="22098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5181600" y="2209800"/>
            <a:ext cx="609600" cy="460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5105400" y="2590800"/>
            <a:ext cx="784225" cy="15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524000" y="4572000"/>
            <a:ext cx="703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Rễ 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447800" y="3581400"/>
            <a:ext cx="110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Thân </a:t>
            </a:r>
            <a:r>
              <a:rPr lang="en-US" sz="2800"/>
              <a:t>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524000" y="2209800"/>
            <a:ext cx="69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Lá</a:t>
            </a:r>
            <a:r>
              <a:rPr lang="en-US" sz="2800"/>
              <a:t>   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943600" y="838200"/>
            <a:ext cx="1006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66"/>
                </a:solidFill>
                <a:latin typeface="Calibri" pitchFamily="34" charset="0"/>
              </a:rPr>
              <a:t>Hoa </a:t>
            </a:r>
            <a:r>
              <a:rPr lang="en-US" sz="2800">
                <a:solidFill>
                  <a:srgbClr val="CC0066"/>
                </a:solidFill>
              </a:rPr>
              <a:t>  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943600" y="1905000"/>
            <a:ext cx="1027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66"/>
                </a:solidFill>
                <a:latin typeface="Calibri" pitchFamily="34" charset="0"/>
              </a:rPr>
              <a:t> Quả</a:t>
            </a:r>
            <a:r>
              <a:rPr lang="en-US" sz="2800">
                <a:solidFill>
                  <a:srgbClr val="CC0066"/>
                </a:solidFill>
              </a:rPr>
              <a:t>  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019800" y="2438400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66"/>
                </a:solidFill>
                <a:latin typeface="Calibri" pitchFamily="34" charset="0"/>
              </a:rPr>
              <a:t>Hạt 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0" y="2971800"/>
            <a:ext cx="1447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alibri" pitchFamily="34" charset="0"/>
              </a:rPr>
              <a:t>Cơ quan sinh dưỡng 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7391400" y="106680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alibri" pitchFamily="34" charset="0"/>
              </a:rPr>
              <a:t>Cơ quan sinh sản</a:t>
            </a:r>
          </a:p>
        </p:txBody>
      </p:sp>
      <p:sp>
        <p:nvSpPr>
          <p:cNvPr id="62481" name="AutoShape 17"/>
          <p:cNvSpPr>
            <a:spLocks/>
          </p:cNvSpPr>
          <p:nvPr/>
        </p:nvSpPr>
        <p:spPr bwMode="auto">
          <a:xfrm>
            <a:off x="1295400" y="2286000"/>
            <a:ext cx="228600" cy="2743200"/>
          </a:xfrm>
          <a:prstGeom prst="leftBrace">
            <a:avLst>
              <a:gd name="adj1" fmla="val 154056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482" name="AutoShape 18"/>
          <p:cNvSpPr>
            <a:spLocks/>
          </p:cNvSpPr>
          <p:nvPr/>
        </p:nvSpPr>
        <p:spPr bwMode="auto">
          <a:xfrm>
            <a:off x="7086600" y="914400"/>
            <a:ext cx="228600" cy="2133600"/>
          </a:xfrm>
          <a:prstGeom prst="rightBrace">
            <a:avLst>
              <a:gd name="adj1" fmla="val 180574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057400" y="60198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Calibri" pitchFamily="34" charset="0"/>
              </a:rPr>
              <a:t>SƠ ĐỒ CÂY CÓ HOA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  <p:bldP spid="62470" grpId="0" animBg="1"/>
      <p:bldP spid="62471" grpId="0" animBg="1"/>
      <p:bldP spid="62472" grpId="0" animBg="1"/>
      <p:bldP spid="62473" grpId="0"/>
      <p:bldP spid="62474" grpId="0"/>
      <p:bldP spid="62475" grpId="0"/>
      <p:bldP spid="62476" grpId="0"/>
      <p:bldP spid="62477" grpId="0"/>
      <p:bldP spid="62478" grpId="0"/>
      <p:bldP spid="62479" grpId="0"/>
      <p:bldP spid="62480" grpId="0"/>
      <p:bldP spid="62481" grpId="0" animBg="1"/>
      <p:bldP spid="624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3"/>
          <p:cNvSpPr>
            <a:spLocks noChangeArrowheads="1" noChangeShapeType="1" noTextEdit="1"/>
          </p:cNvSpPr>
          <p:nvPr/>
        </p:nvSpPr>
        <p:spPr bwMode="auto">
          <a:xfrm>
            <a:off x="1143000" y="1133475"/>
            <a:ext cx="7114241" cy="54292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kern="1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 TRUNG HỌC CƠ SỞ VIỆT HƯNG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30480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32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883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A4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all" dirty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A4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A4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cap="all" dirty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A4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A4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CHỨC NĂNG CỦA HOA</a:t>
            </a:r>
            <a:endParaRPr lang="en-US" sz="3600" b="1" cap="all" dirty="0">
              <a:ln w="9000" cmpd="sng">
                <a:solidFill>
                  <a:srgbClr val="008000"/>
                </a:solidFill>
                <a:prstDash val="solid"/>
              </a:ln>
              <a:solidFill>
                <a:srgbClr val="009A4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1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76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475" y="76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200" y="5943600"/>
            <a:ext cx="577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Giáo viên: Trần Bích Thủy</a:t>
            </a:r>
          </a:p>
        </p:txBody>
      </p:sp>
      <p:pic>
        <p:nvPicPr>
          <p:cNvPr id="34825" name="Picture 11" descr="Hinh-Anh-Dong-Cuc-Dep-Sieu-De-Thuong-Trang-Tri-Blog- (99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2" descr="Hinh-Anh-Dong-Cuc-Dep-Sieu-De-Thuong-Trang-Tri-Blog- (99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2133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4" descr="Hinh-Anh-Dong-Cuc-Dep-Sieu-De-Thuong-Trang-Tri-Blog- (76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953125" y="-10001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25" y="76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7" descr="Hinh-Anh-Dong-Cuc-Dep-Sieu-De-Thuong-Trang-Tri-Blog- (76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2447925" y="-10001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0" y="2209800"/>
            <a:ext cx="758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VÀ SINH SẢN HỮU TÍNH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hohinhnen.com/wp-content/uploads/2014/12/hinh-nen-powerpoint-thien-nhien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676400"/>
            <a:ext cx="6096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381000" y="1143000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644525" y="2468563"/>
            <a:ext cx="84232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36868" name="Picture 15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066800"/>
            <a:ext cx="1066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5" descr="Hinh-Anh-Dong-Cuc-Dep-Sieu-De-Thuong-Trang-Tri-Blog- (342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977107" y="4787106"/>
            <a:ext cx="914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Hinh-Anh-Dong-Cuc-Dep-Sieu-De-Thuong-Trang-Tri-Blog- (342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252494" y="4966494"/>
            <a:ext cx="9144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6" descr="Hinh-Anh-Dong-Cuc-Dep-Sieu-De-Thuong-Trang-Tri-Blog- (342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253707" y="4966493"/>
            <a:ext cx="914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04800" y="3189288"/>
            <a:ext cx="84232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04800" y="22860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15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1828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7" descr="Anh-dong-cay-xanh- (53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1782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8" descr="Anh-dong-cay-xanh- (53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39000" y="4913313"/>
            <a:ext cx="1685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9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0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1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2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3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225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24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25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6381750"/>
            <a:ext cx="132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6" descr="Hinh-Anh-Dong-Cuc-Dep-Sieu-De-Thuong-Trang-Tri-Blog- (28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419850"/>
            <a:ext cx="132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574</Words>
  <Application>Microsoft Office PowerPoint</Application>
  <PresentationFormat>On-screen Show (4:3)</PresentationFormat>
  <Paragraphs>108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THẢO LUẬN NHÓM</vt:lpstr>
      <vt:lpstr>THẢO LUẬN NHÓM</vt:lpstr>
      <vt:lpstr>Slide 10</vt:lpstr>
      <vt:lpstr>Đài hoa</vt:lpstr>
      <vt:lpstr>Tràng hoa</vt:lpstr>
      <vt:lpstr>Slide 13</vt:lpstr>
      <vt:lpstr>Slide 14</vt:lpstr>
      <vt:lpstr>Slide 15</vt:lpstr>
      <vt:lpstr>Slide 16</vt:lpstr>
      <vt:lpstr>THẢO LUẬN NHÓM</vt:lpstr>
      <vt:lpstr>Slide 18</vt:lpstr>
      <vt:lpstr>Slide 19</vt:lpstr>
      <vt:lpstr>Slide 20</vt:lpstr>
      <vt:lpstr>Slide 21</vt:lpstr>
      <vt:lpstr>  Em hãy cho biết đây là hoa gì ? Em hãy đọc tên và nêu chức năng các bộ phận theo vị trí 1,2,3,4?</vt:lpstr>
      <vt:lpstr>Slide 23</vt:lpstr>
      <vt:lpstr>  Ngoài chức năng sinh sản, hoa còn được con người trồng và khai thác với mục đích gì ?</vt:lpstr>
      <vt:lpstr>Hướng dẫn về nhà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29</cp:revision>
  <dcterms:created xsi:type="dcterms:W3CDTF">2017-11-25T02:55:05Z</dcterms:created>
  <dcterms:modified xsi:type="dcterms:W3CDTF">2017-11-30T01:04:12Z</dcterms:modified>
</cp:coreProperties>
</file>