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59" r:id="rId2"/>
    <p:sldId id="261" r:id="rId3"/>
    <p:sldId id="263" r:id="rId4"/>
    <p:sldId id="282" r:id="rId5"/>
    <p:sldId id="264" r:id="rId6"/>
    <p:sldId id="279" r:id="rId7"/>
    <p:sldId id="280" r:id="rId8"/>
    <p:sldId id="272" r:id="rId9"/>
    <p:sldId id="274" r:id="rId10"/>
    <p:sldId id="269" r:id="rId11"/>
    <p:sldId id="283" r:id="rId12"/>
    <p:sldId id="276" r:id="rId13"/>
    <p:sldId id="271" r:id="rId14"/>
    <p:sldId id="275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3548" autoAdjust="0"/>
  </p:normalViewPr>
  <p:slideViewPr>
    <p:cSldViewPr>
      <p:cViewPr varScale="1">
        <p:scale>
          <a:sx n="69" d="100"/>
          <a:sy n="69" d="100"/>
        </p:scale>
        <p:origin x="-1416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EC39EF7-9D8C-46DD-9ED1-7A4A3AF310BD}" type="datetimeFigureOut">
              <a:rPr lang="en-US" smtClean="0"/>
              <a:pPr/>
              <a:t>12/30/2017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CF15832-0EE4-4DD0-BAF9-6E1870065C2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F15832-0EE4-4DD0-BAF9-6E1870065C21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F15832-0EE4-4DD0-BAF9-6E1870065C21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18214-13E1-4BE2-852C-D4B94D2F9EE8}" type="datetimeFigureOut">
              <a:rPr lang="en-US" smtClean="0"/>
              <a:pPr/>
              <a:t>12/30/2017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7B1C10-47D9-47A3-98F5-5DEC11958EE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7021035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18214-13E1-4BE2-852C-D4B94D2F9EE8}" type="datetimeFigureOut">
              <a:rPr lang="en-US" smtClean="0"/>
              <a:pPr/>
              <a:t>12/30/2017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7B1C10-47D9-47A3-98F5-5DEC11958EE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6024200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18214-13E1-4BE2-852C-D4B94D2F9EE8}" type="datetimeFigureOut">
              <a:rPr lang="en-US" smtClean="0"/>
              <a:pPr/>
              <a:t>12/30/2017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7B1C10-47D9-47A3-98F5-5DEC11958EE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1507569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18214-13E1-4BE2-852C-D4B94D2F9EE8}" type="datetimeFigureOut">
              <a:rPr lang="en-US" smtClean="0"/>
              <a:pPr/>
              <a:t>12/30/2017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7B1C10-47D9-47A3-98F5-5DEC11958EE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0665745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18214-13E1-4BE2-852C-D4B94D2F9EE8}" type="datetimeFigureOut">
              <a:rPr lang="en-US" smtClean="0"/>
              <a:pPr/>
              <a:t>12/30/2017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7B1C10-47D9-47A3-98F5-5DEC11958EE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7286152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18214-13E1-4BE2-852C-D4B94D2F9EE8}" type="datetimeFigureOut">
              <a:rPr lang="en-US" smtClean="0"/>
              <a:pPr/>
              <a:t>12/30/2017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7B1C10-47D9-47A3-98F5-5DEC11958EE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7585619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18214-13E1-4BE2-852C-D4B94D2F9EE8}" type="datetimeFigureOut">
              <a:rPr lang="en-US" smtClean="0"/>
              <a:pPr/>
              <a:t>12/30/2017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7B1C10-47D9-47A3-98F5-5DEC11958EE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1747933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18214-13E1-4BE2-852C-D4B94D2F9EE8}" type="datetimeFigureOut">
              <a:rPr lang="en-US" smtClean="0"/>
              <a:pPr/>
              <a:t>12/30/2017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7B1C10-47D9-47A3-98F5-5DEC11958EE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8179411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18214-13E1-4BE2-852C-D4B94D2F9EE8}" type="datetimeFigureOut">
              <a:rPr lang="en-US" smtClean="0"/>
              <a:pPr/>
              <a:t>12/30/2017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7B1C10-47D9-47A3-98F5-5DEC11958EE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080640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18214-13E1-4BE2-852C-D4B94D2F9EE8}" type="datetimeFigureOut">
              <a:rPr lang="en-US" smtClean="0"/>
              <a:pPr/>
              <a:t>12/30/2017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7B1C10-47D9-47A3-98F5-5DEC11958EE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8168662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18214-13E1-4BE2-852C-D4B94D2F9EE8}" type="datetimeFigureOut">
              <a:rPr lang="en-US" smtClean="0"/>
              <a:pPr/>
              <a:t>12/30/2017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7B1C10-47D9-47A3-98F5-5DEC11958EE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0062047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218214-13E1-4BE2-852C-D4B94D2F9EE8}" type="datetimeFigureOut">
              <a:rPr lang="en-US" smtClean="0"/>
              <a:pPr/>
              <a:t>12/30/2017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7B1C10-47D9-47A3-98F5-5DEC11958EE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4849185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jpeg"/><Relationship Id="rId2" Type="http://schemas.openxmlformats.org/officeDocument/2006/relationships/image" Target="../media/image33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jpe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2.jpe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jpeg"/><Relationship Id="rId13" Type="http://schemas.openxmlformats.org/officeDocument/2006/relationships/image" Target="../media/image24.jpeg"/><Relationship Id="rId3" Type="http://schemas.openxmlformats.org/officeDocument/2006/relationships/image" Target="../media/image14.jpeg"/><Relationship Id="rId7" Type="http://schemas.openxmlformats.org/officeDocument/2006/relationships/image" Target="../media/image18.jpeg"/><Relationship Id="rId12" Type="http://schemas.openxmlformats.org/officeDocument/2006/relationships/image" Target="../media/image23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7.jpeg"/><Relationship Id="rId11" Type="http://schemas.openxmlformats.org/officeDocument/2006/relationships/image" Target="../media/image22.jpeg"/><Relationship Id="rId5" Type="http://schemas.openxmlformats.org/officeDocument/2006/relationships/image" Target="../media/image16.jpeg"/><Relationship Id="rId10" Type="http://schemas.openxmlformats.org/officeDocument/2006/relationships/image" Target="../media/image21.jpeg"/><Relationship Id="rId4" Type="http://schemas.openxmlformats.org/officeDocument/2006/relationships/image" Target="../media/image15.jpeg"/><Relationship Id="rId9" Type="http://schemas.openxmlformats.org/officeDocument/2006/relationships/image" Target="../media/image20.jpe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6.jpeg"/><Relationship Id="rId3" Type="http://schemas.openxmlformats.org/officeDocument/2006/relationships/audio" Target="file:///E:\Gi&#225;o%20an%20khoi%20ph&#7909;c%2024-11-2015\Anh%208\S&#225;ch%20th&#237;%20&#273;i&#7875;m\Giao%20an%20Powerpoint\Unit%203\Chuyen%20de%20Unit%203%20skill%201\weave%20cloth.mp3" TargetMode="External"/><Relationship Id="rId7" Type="http://schemas.openxmlformats.org/officeDocument/2006/relationships/image" Target="../media/image25.jpeg"/><Relationship Id="rId2" Type="http://schemas.openxmlformats.org/officeDocument/2006/relationships/audio" Target="file:///E:\Gi&#225;o%20an%20khoi%20ph&#7909;c%2024-11-2015\Anh%208\S&#225;ch%20th&#237;%20&#273;i&#7875;m\Giao%20an%20Powerpoint\Unit%203\Chuyen%20de%20Unit%203%20skill%201\canal.mp3" TargetMode="External"/><Relationship Id="rId1" Type="http://schemas.openxmlformats.org/officeDocument/2006/relationships/audio" Target="file:///E:\Gi&#225;o%20an%20khoi%20ph&#7909;c%2024-11-2015\Anh%208\S&#225;ch%20th&#237;%20&#273;i&#7875;m\Giao%20an%20Powerpoint\Unit%203\Chuyen%20de%20Unit%203%20skill%201\poultry.mp3" TargetMode="External"/><Relationship Id="rId6" Type="http://schemas.openxmlformats.org/officeDocument/2006/relationships/notesSlide" Target="../notesSlides/notesSlide1.xml"/><Relationship Id="rId5" Type="http://schemas.openxmlformats.org/officeDocument/2006/relationships/slideLayout" Target="../slideLayouts/slideLayout2.xml"/><Relationship Id="rId10" Type="http://schemas.openxmlformats.org/officeDocument/2006/relationships/image" Target="../media/image28.png"/><Relationship Id="rId4" Type="http://schemas.openxmlformats.org/officeDocument/2006/relationships/audio" Target="file:///E:\Gi&#225;o%20an%20khoi%20ph&#7909;c%2024-11-2015\Anh%208\S&#225;ch%20th&#237;%20&#273;i&#7875;m\Giao%20an%20Powerpoint\Unit%203\Chuyen%20de%20Unit%203%20skill%201\ornament.mp3" TargetMode="External"/><Relationship Id="rId9" Type="http://schemas.openxmlformats.org/officeDocument/2006/relationships/image" Target="../media/image27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jpeg"/><Relationship Id="rId2" Type="http://schemas.openxmlformats.org/officeDocument/2006/relationships/image" Target="../media/image29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2.jpeg"/><Relationship Id="rId4" Type="http://schemas.openxmlformats.org/officeDocument/2006/relationships/image" Target="../media/image3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:\Users\Administrator\Desktop\images (5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1"/>
          <p:cNvSpPr/>
          <p:nvPr/>
        </p:nvSpPr>
        <p:spPr>
          <a:xfrm>
            <a:off x="228600" y="1541945"/>
            <a:ext cx="8534400" cy="286232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6000" b="1" cap="none" spc="0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UNIT 3</a:t>
            </a:r>
          </a:p>
          <a:p>
            <a:pPr algn="ctr"/>
            <a:r>
              <a:rPr lang="en-US" sz="6600" b="1" cap="none" spc="0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PEOPLES IN VIET NAM</a:t>
            </a:r>
          </a:p>
          <a:p>
            <a:pPr algn="ctr"/>
            <a:r>
              <a:rPr lang="en-US" sz="54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Lesson 5: Skill 1</a:t>
            </a:r>
            <a:endParaRPr lang="en-US" sz="5400" b="1" cap="none" spc="0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828800" y="228600"/>
            <a:ext cx="580921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/>
              <a:t>Thursday, October 3</a:t>
            </a:r>
            <a:r>
              <a:rPr lang="en-US" sz="4000" baseline="30000" dirty="0" smtClean="0"/>
              <a:t>rd</a:t>
            </a:r>
            <a:r>
              <a:rPr lang="en-US" sz="4000" dirty="0" smtClean="0"/>
              <a:t> 2017</a:t>
            </a:r>
            <a:endParaRPr lang="en-US" sz="4000" dirty="0"/>
          </a:p>
        </p:txBody>
      </p:sp>
      <p:sp>
        <p:nvSpPr>
          <p:cNvPr id="5" name="TextBox 4"/>
          <p:cNvSpPr txBox="1"/>
          <p:nvPr/>
        </p:nvSpPr>
        <p:spPr>
          <a:xfrm>
            <a:off x="381000" y="1676400"/>
            <a:ext cx="196759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/>
              <a:t>Period 20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xmlns="" val="5641682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09600" y="201304"/>
            <a:ext cx="8077200" cy="9144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solidFill>
                  <a:srgbClr val="00B050"/>
                </a:solidFill>
                <a:latin typeface=".VnTime" pitchFamily="34" charset="0"/>
              </a:rPr>
              <a:t>Read the text then complete these sentences </a:t>
            </a:r>
          </a:p>
          <a:p>
            <a:pPr algn="ctr"/>
            <a:r>
              <a:rPr lang="en-US" sz="2800" dirty="0" smtClean="0">
                <a:solidFill>
                  <a:srgbClr val="00B050"/>
                </a:solidFill>
                <a:latin typeface=".VnTime" pitchFamily="34" charset="0"/>
              </a:rPr>
              <a:t>with no more than ONE word</a:t>
            </a:r>
            <a:endParaRPr lang="en-US" sz="2800" dirty="0">
              <a:solidFill>
                <a:srgbClr val="00B050"/>
              </a:solidFill>
              <a:latin typeface=".VnTime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04800" y="1143000"/>
            <a:ext cx="8610600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 dirty="0" smtClean="0">
                <a:latin typeface=".VnTime" pitchFamily="34" charset="0"/>
              </a:rPr>
              <a:t>0. The Thai_______________ belongs to the </a:t>
            </a:r>
            <a:r>
              <a:rPr lang="en-US" sz="2400" dirty="0" err="1" smtClean="0">
                <a:latin typeface=".VnTime" pitchFamily="34" charset="0"/>
              </a:rPr>
              <a:t>Tay</a:t>
            </a:r>
            <a:r>
              <a:rPr lang="en-US" sz="2400" dirty="0" smtClean="0">
                <a:latin typeface=".VnTime" pitchFamily="34" charset="0"/>
              </a:rPr>
              <a:t>-Thai group</a:t>
            </a:r>
          </a:p>
          <a:p>
            <a:pPr>
              <a:lnSpc>
                <a:spcPct val="150000"/>
              </a:lnSpc>
            </a:pPr>
            <a:r>
              <a:rPr lang="en-US" sz="2400" dirty="0" smtClean="0">
                <a:latin typeface=".VnTime" pitchFamily="34" charset="0"/>
              </a:rPr>
              <a:t>1. They get water for their fields from________________</a:t>
            </a:r>
          </a:p>
          <a:p>
            <a:pPr>
              <a:lnSpc>
                <a:spcPct val="150000"/>
              </a:lnSpc>
            </a:pPr>
            <a:r>
              <a:rPr lang="en-US" sz="2400" dirty="0" smtClean="0">
                <a:latin typeface=".VnTime" pitchFamily="34" charset="0"/>
              </a:rPr>
              <a:t>2. The Thai earn their living from_______________ rice, raising    </a:t>
            </a:r>
          </a:p>
          <a:p>
            <a:pPr>
              <a:lnSpc>
                <a:spcPct val="150000"/>
              </a:lnSpc>
            </a:pPr>
            <a:r>
              <a:rPr lang="en-US" sz="2400" dirty="0">
                <a:latin typeface=".VnTime" pitchFamily="34" charset="0"/>
              </a:rPr>
              <a:t> </a:t>
            </a:r>
            <a:r>
              <a:rPr lang="en-US" sz="2400" dirty="0" smtClean="0">
                <a:latin typeface=".VnTime" pitchFamily="34" charset="0"/>
              </a:rPr>
              <a:t>   cattle, weaving cloth or making items from_______________</a:t>
            </a:r>
          </a:p>
          <a:p>
            <a:pPr>
              <a:lnSpc>
                <a:spcPct val="150000"/>
              </a:lnSpc>
            </a:pPr>
            <a:r>
              <a:rPr lang="en-US" sz="2400" dirty="0" smtClean="0">
                <a:latin typeface=".VnTime" pitchFamily="34" charset="0"/>
              </a:rPr>
              <a:t>3. The Thai live in _________________ with 40 to 50 houses each</a:t>
            </a:r>
          </a:p>
          <a:p>
            <a:pPr>
              <a:lnSpc>
                <a:spcPct val="150000"/>
              </a:lnSpc>
            </a:pPr>
            <a:r>
              <a:rPr lang="en-US" sz="2400" dirty="0" smtClean="0">
                <a:latin typeface=".VnTime" pitchFamily="34" charset="0"/>
              </a:rPr>
              <a:t>4. Their________________ consists of a short blouse, a long skirt </a:t>
            </a:r>
          </a:p>
          <a:p>
            <a:pPr>
              <a:lnSpc>
                <a:spcPct val="150000"/>
              </a:lnSpc>
            </a:pPr>
            <a:r>
              <a:rPr lang="en-US" sz="2400" dirty="0">
                <a:latin typeface=".VnTime" pitchFamily="34" charset="0"/>
              </a:rPr>
              <a:t> </a:t>
            </a:r>
            <a:r>
              <a:rPr lang="en-US" sz="2400" dirty="0" smtClean="0">
                <a:latin typeface=".VnTime" pitchFamily="34" charset="0"/>
              </a:rPr>
              <a:t>   and ornaments</a:t>
            </a:r>
          </a:p>
          <a:p>
            <a:pPr>
              <a:lnSpc>
                <a:spcPct val="150000"/>
              </a:lnSpc>
            </a:pPr>
            <a:r>
              <a:rPr lang="en-US" sz="2400" dirty="0" smtClean="0">
                <a:latin typeface=".VnTime" pitchFamily="34" charset="0"/>
              </a:rPr>
              <a:t>5. “</a:t>
            </a:r>
            <a:r>
              <a:rPr lang="en-US" sz="2400" dirty="0" err="1" smtClean="0">
                <a:latin typeface=".VnTime" pitchFamily="34" charset="0"/>
              </a:rPr>
              <a:t>Xoe</a:t>
            </a:r>
            <a:r>
              <a:rPr lang="en-US" sz="2400" dirty="0" smtClean="0">
                <a:latin typeface=".VnTime" pitchFamily="34" charset="0"/>
              </a:rPr>
              <a:t>” is the traditional______________ of the Thai</a:t>
            </a:r>
          </a:p>
          <a:p>
            <a:pPr>
              <a:lnSpc>
                <a:spcPct val="150000"/>
              </a:lnSpc>
            </a:pPr>
            <a:r>
              <a:rPr lang="en-US" sz="2400" dirty="0" smtClean="0">
                <a:latin typeface=".VnTime" pitchFamily="34" charset="0"/>
              </a:rPr>
              <a:t>6. The Thai worship their________________</a:t>
            </a:r>
            <a:endParaRPr lang="en-US" sz="2400" dirty="0">
              <a:latin typeface=".VnTime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981200" y="1170296"/>
            <a:ext cx="1905000" cy="457200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atin typeface=".VnTime" pitchFamily="34" charset="0"/>
              </a:rPr>
              <a:t>language</a:t>
            </a:r>
            <a:endParaRPr lang="en-US" sz="2400" dirty="0">
              <a:latin typeface=".VnTime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5181600" y="1696871"/>
            <a:ext cx="1905000" cy="457200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atin typeface=".VnTime" pitchFamily="34" charset="0"/>
              </a:rPr>
              <a:t>canals</a:t>
            </a:r>
            <a:endParaRPr lang="en-US" sz="2400" dirty="0">
              <a:latin typeface=".VnTime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657298" y="2258704"/>
            <a:ext cx="1905000" cy="457200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atin typeface=".VnTime" pitchFamily="34" charset="0"/>
              </a:rPr>
              <a:t>growing</a:t>
            </a:r>
            <a:endParaRPr lang="en-US" sz="2400" dirty="0">
              <a:latin typeface=".VnTime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074392" y="2805752"/>
            <a:ext cx="1905000" cy="457200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atin typeface=".VnTime" pitchFamily="34" charset="0"/>
              </a:rPr>
              <a:t>bamboo</a:t>
            </a:r>
            <a:endParaRPr lang="en-US" sz="2400" dirty="0">
              <a:latin typeface=".VnTime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029236" y="3344372"/>
            <a:ext cx="1905000" cy="457200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atin typeface=".VnTime" pitchFamily="34" charset="0"/>
              </a:rPr>
              <a:t>villages</a:t>
            </a:r>
            <a:endParaRPr lang="en-US" sz="2400" dirty="0">
              <a:latin typeface=".VnTime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610432" y="3894160"/>
            <a:ext cx="1905000" cy="457200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atin typeface=".VnTime" pitchFamily="34" charset="0"/>
              </a:rPr>
              <a:t>costume</a:t>
            </a:r>
            <a:endParaRPr lang="en-US" sz="2400" dirty="0">
              <a:latin typeface=".VnTime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603008" y="5001904"/>
            <a:ext cx="1905000" cy="457200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atin typeface=".VnTime" pitchFamily="34" charset="0"/>
              </a:rPr>
              <a:t>dance</a:t>
            </a:r>
            <a:endParaRPr lang="en-US" sz="2400" dirty="0">
              <a:latin typeface=".VnTime" pitchFamily="34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725269" y="5548952"/>
            <a:ext cx="1905000" cy="457200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atin typeface=".VnTime" pitchFamily="34" charset="0"/>
              </a:rPr>
              <a:t>ancestors</a:t>
            </a:r>
            <a:endParaRPr lang="en-US" sz="2400" dirty="0">
              <a:latin typeface=".VnTime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0087466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828800" y="838200"/>
            <a:ext cx="468916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/>
              <a:t>Answer the questions</a:t>
            </a:r>
            <a:endParaRPr lang="en-US" sz="4000" dirty="0"/>
          </a:p>
        </p:txBody>
      </p:sp>
      <p:sp>
        <p:nvSpPr>
          <p:cNvPr id="3" name="TextBox 2"/>
          <p:cNvSpPr txBox="1"/>
          <p:nvPr/>
        </p:nvSpPr>
        <p:spPr>
          <a:xfrm>
            <a:off x="0" y="1828800"/>
            <a:ext cx="10083614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1.Do the Thai people have their own language?</a:t>
            </a:r>
          </a:p>
          <a:p>
            <a:r>
              <a:rPr lang="en-US" sz="2400" dirty="0" smtClean="0"/>
              <a:t>.</a:t>
            </a:r>
          </a:p>
          <a:p>
            <a:r>
              <a:rPr lang="en-US" sz="2400" dirty="0" smtClean="0"/>
              <a:t>2.What is the main food of the Thai people?</a:t>
            </a:r>
          </a:p>
          <a:p>
            <a:r>
              <a:rPr lang="en-US" sz="2400" dirty="0" smtClean="0"/>
              <a:t>.</a:t>
            </a:r>
          </a:p>
          <a:p>
            <a:r>
              <a:rPr lang="en-US" sz="2400" dirty="0" smtClean="0"/>
              <a:t>3.What is the Thai cloth well-known for?</a:t>
            </a:r>
          </a:p>
          <a:p>
            <a:r>
              <a:rPr lang="en-US" sz="2400" dirty="0" smtClean="0"/>
              <a:t>.</a:t>
            </a:r>
          </a:p>
          <a:p>
            <a:r>
              <a:rPr lang="en-US" sz="2400" dirty="0" smtClean="0"/>
              <a:t>4.Which still wear their traditional costumes, Thai men or Thai women?</a:t>
            </a:r>
          </a:p>
          <a:p>
            <a:r>
              <a:rPr lang="en-US" sz="2400" dirty="0" smtClean="0"/>
              <a:t>.</a:t>
            </a:r>
          </a:p>
          <a:p>
            <a:r>
              <a:rPr lang="en-US" sz="2400" dirty="0" smtClean="0"/>
              <a:t>5.Who do the Thai worship?</a:t>
            </a:r>
          </a:p>
          <a:p>
            <a:r>
              <a:rPr lang="en-US" sz="2400" dirty="0" smtClean="0"/>
              <a:t>.</a:t>
            </a:r>
          </a:p>
          <a:p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242296968"/>
              </p:ext>
            </p:extLst>
          </p:nvPr>
        </p:nvGraphicFramePr>
        <p:xfrm>
          <a:off x="144440" y="1019040"/>
          <a:ext cx="8839200" cy="551688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2514600"/>
                <a:gridCol w="6324600"/>
              </a:tblGrid>
              <a:tr h="1422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.VnMysticalH" pitchFamily="34" charset="0"/>
                        </a:rPr>
                        <a:t>features</a:t>
                      </a:r>
                      <a:endParaRPr lang="en-US" sz="2000" dirty="0">
                        <a:latin typeface=".VnMysticalH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.VnMysticalH" pitchFamily="34" charset="0"/>
                        </a:rPr>
                        <a:t>information</a:t>
                      </a:r>
                      <a:endParaRPr lang="en-US" sz="2000" dirty="0">
                        <a:latin typeface=".VnMysticalH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2400" dirty="0" smtClean="0">
                          <a:latin typeface=".VnTime" pitchFamily="34" charset="0"/>
                        </a:rPr>
                        <a:t>1. Population</a:t>
                      </a:r>
                      <a:endParaRPr lang="en-US" sz="2400" dirty="0">
                        <a:latin typeface=".VnTime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endParaRPr lang="en-US" sz="2400">
                        <a:latin typeface=".VnTime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2400" dirty="0" smtClean="0">
                          <a:latin typeface=".VnTime" pitchFamily="34" charset="0"/>
                        </a:rPr>
                        <a:t>2. Regions</a:t>
                      </a:r>
                      <a:endParaRPr lang="en-US" sz="2400" dirty="0">
                        <a:latin typeface=".VnTime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endParaRPr lang="en-US" sz="2400" dirty="0">
                        <a:latin typeface=".VnTime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2400" dirty="0" smtClean="0">
                          <a:latin typeface=".VnTime" pitchFamily="34" charset="0"/>
                        </a:rPr>
                        <a:t>3. Language</a:t>
                      </a:r>
                      <a:endParaRPr lang="en-US" sz="2400" dirty="0">
                        <a:latin typeface=".VnTime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endParaRPr lang="en-US" sz="2400" dirty="0">
                        <a:latin typeface=".VnTime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2400" dirty="0" smtClean="0">
                          <a:latin typeface=".VnTime" pitchFamily="34" charset="0"/>
                        </a:rPr>
                        <a:t>4. Housing</a:t>
                      </a:r>
                      <a:endParaRPr lang="en-US" sz="2400" dirty="0">
                        <a:latin typeface=".VnTime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endParaRPr lang="en-US" sz="2400" dirty="0">
                        <a:latin typeface=".VnTime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2400" dirty="0" smtClean="0">
                          <a:latin typeface=".VnTime" pitchFamily="34" charset="0"/>
                        </a:rPr>
                        <a:t>5. Main jobs</a:t>
                      </a:r>
                      <a:endParaRPr lang="en-US" sz="2400" dirty="0">
                        <a:latin typeface=".VnTime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endParaRPr lang="en-US" sz="2400" dirty="0">
                        <a:latin typeface=".VnTime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2400" dirty="0" smtClean="0">
                          <a:latin typeface=".VnTime" pitchFamily="34" charset="0"/>
                        </a:rPr>
                        <a:t>6. Main products</a:t>
                      </a:r>
                      <a:endParaRPr lang="en-US" sz="2400" dirty="0">
                        <a:latin typeface=".VnTime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endParaRPr lang="en-US" sz="2400" dirty="0">
                        <a:latin typeface=".VnTime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2400" dirty="0" smtClean="0">
                          <a:latin typeface=".VnTime" pitchFamily="34" charset="0"/>
                        </a:rPr>
                        <a:t>7. Costumes</a:t>
                      </a:r>
                      <a:endParaRPr lang="en-US" sz="2400" dirty="0">
                        <a:latin typeface=".VnTime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endParaRPr lang="en-US" sz="2400" dirty="0">
                        <a:latin typeface=".VnTime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2400" dirty="0" smtClean="0">
                          <a:latin typeface=".VnTime" pitchFamily="34" charset="0"/>
                        </a:rPr>
                        <a:t>8. Festivals</a:t>
                      </a:r>
                      <a:endParaRPr lang="en-US" sz="2400" dirty="0">
                        <a:latin typeface=".VnTime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endParaRPr lang="en-US" sz="2400" dirty="0">
                        <a:latin typeface=".VnTime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Rectangle 3"/>
          <p:cNvSpPr/>
          <p:nvPr/>
        </p:nvSpPr>
        <p:spPr>
          <a:xfrm>
            <a:off x="1318152" y="337784"/>
            <a:ext cx="6705600" cy="4572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solidFill>
                  <a:schemeClr val="bg1"/>
                </a:solidFill>
                <a:latin typeface=".VnTimeH" pitchFamily="34" charset="0"/>
              </a:rPr>
              <a:t>Make a summary about the Thai?</a:t>
            </a:r>
            <a:endParaRPr lang="en-US" sz="2000" b="1" dirty="0">
              <a:solidFill>
                <a:schemeClr val="bg1"/>
              </a:solidFill>
              <a:latin typeface=".VnTimeH" pitchFamily="34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2819400" y="1502392"/>
            <a:ext cx="5943600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 smtClean="0">
                <a:latin typeface=".VnTime" pitchFamily="34" charset="0"/>
              </a:rPr>
              <a:t>1,500,000</a:t>
            </a:r>
            <a:endParaRPr lang="en-US" sz="2400" dirty="0">
              <a:latin typeface=".VnTime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833048" y="2160896"/>
            <a:ext cx="5943600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 smtClean="0">
                <a:latin typeface=".VnTime" pitchFamily="34" charset="0"/>
              </a:rPr>
              <a:t>Lai </a:t>
            </a:r>
            <a:r>
              <a:rPr lang="en-US" sz="2400" dirty="0" err="1" smtClean="0">
                <a:latin typeface=".VnTime" pitchFamily="34" charset="0"/>
              </a:rPr>
              <a:t>Chau</a:t>
            </a:r>
            <a:r>
              <a:rPr lang="en-US" sz="2400" dirty="0" smtClean="0">
                <a:latin typeface=".VnTime" pitchFamily="34" charset="0"/>
              </a:rPr>
              <a:t>, Son La, Yen </a:t>
            </a:r>
            <a:r>
              <a:rPr lang="en-US" sz="2400" dirty="0" err="1" smtClean="0">
                <a:latin typeface=".VnTime" pitchFamily="34" charset="0"/>
              </a:rPr>
              <a:t>Bai</a:t>
            </a:r>
            <a:r>
              <a:rPr lang="en-US" sz="2400" dirty="0" smtClean="0">
                <a:latin typeface=".VnTime" pitchFamily="34" charset="0"/>
              </a:rPr>
              <a:t>, </a:t>
            </a:r>
            <a:r>
              <a:rPr lang="en-US" sz="2400" dirty="0" err="1" smtClean="0">
                <a:latin typeface=".VnTime" pitchFamily="34" charset="0"/>
              </a:rPr>
              <a:t>Nghe</a:t>
            </a:r>
            <a:r>
              <a:rPr lang="en-US" sz="2400" dirty="0" smtClean="0">
                <a:latin typeface=".VnTime" pitchFamily="34" charset="0"/>
              </a:rPr>
              <a:t> An…</a:t>
            </a:r>
            <a:endParaRPr lang="en-US" sz="2400" dirty="0">
              <a:latin typeface=".VnTime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830760" y="2810302"/>
            <a:ext cx="5943600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 err="1" smtClean="0">
                <a:latin typeface=".VnTime" pitchFamily="34" charset="0"/>
              </a:rPr>
              <a:t>Tay</a:t>
            </a:r>
            <a:r>
              <a:rPr lang="en-US" sz="2400" dirty="0" smtClean="0">
                <a:latin typeface=".VnTime" pitchFamily="34" charset="0"/>
              </a:rPr>
              <a:t>-Thai </a:t>
            </a:r>
            <a:r>
              <a:rPr lang="en-US" sz="2400" dirty="0">
                <a:latin typeface=".VnTime" pitchFamily="34" charset="0"/>
              </a:rPr>
              <a:t>group</a:t>
            </a:r>
          </a:p>
        </p:txBody>
      </p:sp>
      <p:sp>
        <p:nvSpPr>
          <p:cNvPr id="7" name="Rectangle 6"/>
          <p:cNvSpPr/>
          <p:nvPr/>
        </p:nvSpPr>
        <p:spPr>
          <a:xfrm>
            <a:off x="2822812" y="3442648"/>
            <a:ext cx="5943600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>
                <a:latin typeface=".VnTime" pitchFamily="34" charset="0"/>
              </a:rPr>
              <a:t>Stilt houses</a:t>
            </a:r>
          </a:p>
        </p:txBody>
      </p:sp>
      <p:sp>
        <p:nvSpPr>
          <p:cNvPr id="8" name="Rectangle 7"/>
          <p:cNvSpPr/>
          <p:nvPr/>
        </p:nvSpPr>
        <p:spPr>
          <a:xfrm>
            <a:off x="2826230" y="4079544"/>
            <a:ext cx="5943600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>
                <a:latin typeface=".VnTime" pitchFamily="34" charset="0"/>
              </a:rPr>
              <a:t>Farming, cattle raising, cloth weaving</a:t>
            </a:r>
          </a:p>
        </p:txBody>
      </p:sp>
      <p:sp>
        <p:nvSpPr>
          <p:cNvPr id="9" name="Rectangle 8"/>
          <p:cNvSpPr/>
          <p:nvPr/>
        </p:nvSpPr>
        <p:spPr>
          <a:xfrm>
            <a:off x="2806889" y="4724400"/>
            <a:ext cx="5943600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>
                <a:latin typeface=".VnTime" pitchFamily="34" charset="0"/>
              </a:rPr>
              <a:t>Bamboo items, cloth</a:t>
            </a:r>
          </a:p>
        </p:txBody>
      </p:sp>
      <p:sp>
        <p:nvSpPr>
          <p:cNvPr id="10" name="Rectangle 9"/>
          <p:cNvSpPr/>
          <p:nvPr/>
        </p:nvSpPr>
        <p:spPr>
          <a:xfrm>
            <a:off x="2820537" y="5361296"/>
            <a:ext cx="5943600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>
                <a:latin typeface=".VnTime" pitchFamily="34" charset="0"/>
              </a:rPr>
              <a:t>Short blouse, long skirt, </a:t>
            </a:r>
            <a:r>
              <a:rPr lang="en-US" sz="2400" dirty="0" smtClean="0">
                <a:latin typeface=".VnTime" pitchFamily="34" charset="0"/>
              </a:rPr>
              <a:t>ornaments</a:t>
            </a:r>
            <a:endParaRPr lang="en-US" sz="2400" dirty="0">
              <a:latin typeface=".VnTime" pitchFamily="34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822812" y="5984544"/>
            <a:ext cx="5943600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>
                <a:latin typeface=".VnTime" pitchFamily="34" charset="0"/>
              </a:rPr>
              <a:t>Festivals </a:t>
            </a:r>
            <a:r>
              <a:rPr lang="en-US" sz="2400" dirty="0" smtClean="0">
                <a:latin typeface=".VnTime" pitchFamily="34" charset="0"/>
              </a:rPr>
              <a:t>with </a:t>
            </a:r>
            <a:r>
              <a:rPr lang="en-US" sz="2400" dirty="0">
                <a:latin typeface=".VnTime" pitchFamily="34" charset="0"/>
              </a:rPr>
              <a:t>traditional games</a:t>
            </a:r>
          </a:p>
        </p:txBody>
      </p:sp>
    </p:spTree>
    <p:extLst>
      <p:ext uri="{BB962C8B-B14F-4D97-AF65-F5344CB8AC3E}">
        <p14:creationId xmlns:p14="http://schemas.microsoft.com/office/powerpoint/2010/main" xmlns="" val="17426521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352800" y="152400"/>
            <a:ext cx="2819400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latin typeface=".VnMysticalH" pitchFamily="34" charset="0"/>
              </a:rPr>
              <a:t>II- speaking</a:t>
            </a:r>
            <a:endParaRPr lang="en-US" sz="3200" dirty="0">
              <a:latin typeface=".VnMysticalH" pitchFamily="34" charset="0"/>
            </a:endParaRPr>
          </a:p>
        </p:txBody>
      </p:sp>
      <p:grpSp>
        <p:nvGrpSpPr>
          <p:cNvPr id="12" name="Group 11"/>
          <p:cNvGrpSpPr/>
          <p:nvPr/>
        </p:nvGrpSpPr>
        <p:grpSpPr>
          <a:xfrm>
            <a:off x="70512" y="951928"/>
            <a:ext cx="9073488" cy="5525072"/>
            <a:chOff x="70512" y="951928"/>
            <a:chExt cx="9073488" cy="5525072"/>
          </a:xfrm>
        </p:grpSpPr>
        <p:pic>
          <p:nvPicPr>
            <p:cNvPr id="3" name="Picture 2"/>
            <p:cNvPicPr>
              <a:picLocks noChangeAspect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362072" y="951928"/>
              <a:ext cx="4057528" cy="267188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</p:pic>
        <p:sp>
          <p:nvSpPr>
            <p:cNvPr id="5" name="TextBox 4"/>
            <p:cNvSpPr txBox="1"/>
            <p:nvPr/>
          </p:nvSpPr>
          <p:spPr>
            <a:xfrm>
              <a:off x="70512" y="4201155"/>
              <a:ext cx="4724400" cy="175432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285750" indent="-285750">
                <a:buFont typeface="Arial" charset="0"/>
                <a:buChar char="•"/>
              </a:pPr>
              <a:r>
                <a:rPr lang="en-US" dirty="0" smtClean="0">
                  <a:latin typeface=".VnTime" pitchFamily="34" charset="0"/>
                </a:rPr>
                <a:t>Population: 74,500</a:t>
              </a:r>
            </a:p>
            <a:p>
              <a:pPr marL="285750" indent="-285750">
                <a:buFont typeface="Arial" charset="0"/>
                <a:buChar char="•"/>
              </a:pPr>
              <a:r>
                <a:rPr lang="en-US" dirty="0" smtClean="0">
                  <a:latin typeface=".VnTime" pitchFamily="34" charset="0"/>
                </a:rPr>
                <a:t>Regions: </a:t>
              </a:r>
              <a:r>
                <a:rPr lang="en-US" dirty="0" err="1" smtClean="0">
                  <a:latin typeface=".VnTime" pitchFamily="34" charset="0"/>
                </a:rPr>
                <a:t>Quang</a:t>
              </a:r>
              <a:r>
                <a:rPr lang="en-US" dirty="0" smtClean="0">
                  <a:latin typeface=".VnTime" pitchFamily="34" charset="0"/>
                </a:rPr>
                <a:t> </a:t>
              </a:r>
              <a:r>
                <a:rPr lang="en-US" dirty="0" err="1" smtClean="0">
                  <a:latin typeface=".VnTime" pitchFamily="34" charset="0"/>
                </a:rPr>
                <a:t>Binh</a:t>
              </a:r>
              <a:r>
                <a:rPr lang="en-US" dirty="0" smtClean="0">
                  <a:latin typeface=".VnTime" pitchFamily="34" charset="0"/>
                </a:rPr>
                <a:t>, </a:t>
              </a:r>
              <a:r>
                <a:rPr lang="en-US" dirty="0" err="1" smtClean="0">
                  <a:latin typeface=".VnTime" pitchFamily="34" charset="0"/>
                </a:rPr>
                <a:t>Quang</a:t>
              </a:r>
              <a:r>
                <a:rPr lang="en-US" dirty="0" smtClean="0">
                  <a:latin typeface=".VnTime" pitchFamily="34" charset="0"/>
                </a:rPr>
                <a:t> Tri, Hue</a:t>
              </a:r>
            </a:p>
            <a:p>
              <a:pPr marL="285750" indent="-285750">
                <a:buFont typeface="Arial" charset="0"/>
                <a:buChar char="•"/>
              </a:pPr>
              <a:r>
                <a:rPr lang="en-US" dirty="0" smtClean="0">
                  <a:latin typeface=".VnTime" pitchFamily="34" charset="0"/>
                </a:rPr>
                <a:t>Language: Mon- Khmer group</a:t>
              </a:r>
            </a:p>
            <a:p>
              <a:pPr marL="285750" indent="-285750">
                <a:buFont typeface="Arial" charset="0"/>
                <a:buChar char="•"/>
              </a:pPr>
              <a:r>
                <a:rPr lang="en-US" dirty="0" smtClean="0">
                  <a:latin typeface=".VnTime" pitchFamily="34" charset="0"/>
                </a:rPr>
                <a:t>Productions: growing rice on terraced fields, </a:t>
              </a:r>
            </a:p>
            <a:p>
              <a:r>
                <a:rPr lang="en-US" dirty="0">
                  <a:latin typeface=".VnTime" pitchFamily="34" charset="0"/>
                </a:rPr>
                <a:t> </a:t>
              </a:r>
              <a:r>
                <a:rPr lang="en-US" dirty="0" smtClean="0">
                  <a:latin typeface=".VnTime" pitchFamily="34" charset="0"/>
                </a:rPr>
                <a:t>                         raising cattle and poultry</a:t>
              </a:r>
            </a:p>
            <a:p>
              <a:pPr marL="285750" indent="-285750">
                <a:buFont typeface="Arial" charset="0"/>
                <a:buChar char="•"/>
              </a:pPr>
              <a:r>
                <a:rPr lang="en-US" dirty="0" smtClean="0">
                  <a:latin typeface=".VnTime" pitchFamily="34" charset="0"/>
                </a:rPr>
                <a:t>Festivals: Festival before sowing seeds</a:t>
              </a:r>
              <a:endParaRPr lang="en-US" dirty="0">
                <a:latin typeface=".VnTime" pitchFamily="34" charset="0"/>
              </a:endParaRPr>
            </a:p>
          </p:txBody>
        </p:sp>
        <p:pic>
          <p:nvPicPr>
            <p:cNvPr id="1026" name="Picture 2" descr="D:\Users\Administrator\Desktop\tải xuống.jpg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943474" y="962164"/>
              <a:ext cx="3819525" cy="266164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7" name="TextBox 6"/>
            <p:cNvSpPr txBox="1"/>
            <p:nvPr/>
          </p:nvSpPr>
          <p:spPr>
            <a:xfrm>
              <a:off x="4667536" y="4217075"/>
              <a:ext cx="4476464" cy="203132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285750" indent="-285750">
                <a:buFont typeface="Arial" charset="0"/>
                <a:buChar char="•"/>
              </a:pPr>
              <a:r>
                <a:rPr lang="en-US" dirty="0" smtClean="0">
                  <a:latin typeface=".VnTime" pitchFamily="34" charset="0"/>
                </a:rPr>
                <a:t>Population: 1,260,000</a:t>
              </a:r>
            </a:p>
            <a:p>
              <a:pPr marL="285750" indent="-285750">
                <a:buFont typeface="Arial" charset="0"/>
                <a:buChar char="•"/>
              </a:pPr>
              <a:r>
                <a:rPr lang="en-US" dirty="0" smtClean="0">
                  <a:latin typeface=".VnTime" pitchFamily="34" charset="0"/>
                </a:rPr>
                <a:t>Regions: Mekong Delta</a:t>
              </a:r>
            </a:p>
            <a:p>
              <a:pPr marL="285750" indent="-285750">
                <a:buFont typeface="Arial" charset="0"/>
                <a:buChar char="•"/>
              </a:pPr>
              <a:r>
                <a:rPr lang="en-US" dirty="0" smtClean="0">
                  <a:latin typeface=".VnTime" pitchFamily="34" charset="0"/>
                </a:rPr>
                <a:t>Language: Mon- Khmer group</a:t>
              </a:r>
            </a:p>
            <a:p>
              <a:pPr marL="285750" indent="-285750">
                <a:buFont typeface="Arial" charset="0"/>
                <a:buChar char="•"/>
              </a:pPr>
              <a:r>
                <a:rPr lang="en-US" dirty="0" smtClean="0">
                  <a:latin typeface=".VnTime" pitchFamily="34" charset="0"/>
                </a:rPr>
                <a:t>Productions: growing rice, making sugar, </a:t>
              </a:r>
            </a:p>
            <a:p>
              <a:r>
                <a:rPr lang="en-US" dirty="0">
                  <a:latin typeface=".VnTime" pitchFamily="34" charset="0"/>
                </a:rPr>
                <a:t> </a:t>
              </a:r>
              <a:r>
                <a:rPr lang="en-US" dirty="0" smtClean="0">
                  <a:latin typeface=".VnTime" pitchFamily="34" charset="0"/>
                </a:rPr>
                <a:t>                         raising cattle</a:t>
              </a:r>
            </a:p>
            <a:p>
              <a:pPr marL="285750" indent="-285750">
                <a:buFont typeface="Arial" charset="0"/>
                <a:buChar char="•"/>
              </a:pPr>
              <a:r>
                <a:rPr lang="en-US" dirty="0" smtClean="0">
                  <a:latin typeface=".VnTime" pitchFamily="34" charset="0"/>
                </a:rPr>
                <a:t>Festivals: </a:t>
              </a:r>
              <a:r>
                <a:rPr lang="en-US" dirty="0" err="1" smtClean="0">
                  <a:latin typeface=".VnTime" pitchFamily="34" charset="0"/>
                </a:rPr>
                <a:t>Chaul</a:t>
              </a:r>
              <a:r>
                <a:rPr lang="en-US" dirty="0" smtClean="0">
                  <a:latin typeface=".VnTime" pitchFamily="34" charset="0"/>
                </a:rPr>
                <a:t> </a:t>
              </a:r>
              <a:r>
                <a:rPr lang="en-US" dirty="0" err="1" smtClean="0">
                  <a:latin typeface=".VnTime" pitchFamily="34" charset="0"/>
                </a:rPr>
                <a:t>Chnam</a:t>
              </a:r>
              <a:r>
                <a:rPr lang="en-US" dirty="0" smtClean="0">
                  <a:latin typeface=".VnTime" pitchFamily="34" charset="0"/>
                </a:rPr>
                <a:t> </a:t>
              </a:r>
              <a:r>
                <a:rPr lang="en-US" dirty="0" err="1" smtClean="0">
                  <a:latin typeface=".VnTime" pitchFamily="34" charset="0"/>
                </a:rPr>
                <a:t>Thmay</a:t>
              </a:r>
              <a:endParaRPr lang="en-US" dirty="0" smtClean="0">
                <a:latin typeface=".VnTime" pitchFamily="34" charset="0"/>
              </a:endParaRPr>
            </a:p>
            <a:p>
              <a:r>
                <a:rPr lang="en-US" dirty="0" smtClean="0">
                  <a:latin typeface=".VnTime" pitchFamily="34" charset="0"/>
                </a:rPr>
                <a:t>                     Greeting the Moon</a:t>
              </a:r>
              <a:endParaRPr lang="en-US" dirty="0">
                <a:latin typeface=".VnTime" pitchFamily="34" charset="0"/>
              </a:endParaRPr>
            </a:p>
          </p:txBody>
        </p:sp>
        <p:sp>
          <p:nvSpPr>
            <p:cNvPr id="6" name="Rectangle 5"/>
            <p:cNvSpPr/>
            <p:nvPr/>
          </p:nvSpPr>
          <p:spPr>
            <a:xfrm>
              <a:off x="1143000" y="3733800"/>
              <a:ext cx="2438400" cy="3810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b="1" dirty="0" smtClean="0">
                  <a:latin typeface=".VnMysticalH" pitchFamily="34" charset="0"/>
                </a:rPr>
                <a:t>The </a:t>
              </a:r>
              <a:r>
                <a:rPr lang="en-US" sz="2000" b="1" dirty="0" err="1" smtClean="0">
                  <a:latin typeface=".VnMysticalH" pitchFamily="34" charset="0"/>
                </a:rPr>
                <a:t>bru</a:t>
              </a:r>
              <a:r>
                <a:rPr lang="en-US" sz="2000" b="1" dirty="0" smtClean="0">
                  <a:latin typeface=".VnMysticalH" pitchFamily="34" charset="0"/>
                </a:rPr>
                <a:t>-van </a:t>
              </a:r>
              <a:r>
                <a:rPr lang="en-US" sz="2000" b="1" dirty="0" err="1" smtClean="0">
                  <a:latin typeface=".VnMysticalH" pitchFamily="34" charset="0"/>
                </a:rPr>
                <a:t>kieu</a:t>
              </a:r>
              <a:endParaRPr lang="en-US" sz="2000" b="1" dirty="0">
                <a:latin typeface=".VnMysticalH" pitchFamily="34" charset="0"/>
              </a:endParaRPr>
            </a:p>
          </p:txBody>
        </p:sp>
        <p:sp>
          <p:nvSpPr>
            <p:cNvPr id="10" name="Rectangle 9"/>
            <p:cNvSpPr/>
            <p:nvPr/>
          </p:nvSpPr>
          <p:spPr>
            <a:xfrm>
              <a:off x="5701352" y="3695700"/>
              <a:ext cx="2438400" cy="3810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b="1" dirty="0" smtClean="0">
                  <a:latin typeface=".VnMysticalH" pitchFamily="34" charset="0"/>
                </a:rPr>
                <a:t>The  Khmer</a:t>
              </a:r>
              <a:endParaRPr lang="en-US" sz="2000" b="1" dirty="0">
                <a:latin typeface=".VnMysticalH" pitchFamily="34" charset="0"/>
              </a:endParaRPr>
            </a:p>
          </p:txBody>
        </p:sp>
        <p:cxnSp>
          <p:nvCxnSpPr>
            <p:cNvPr id="11" name="Straight Connector 10"/>
            <p:cNvCxnSpPr/>
            <p:nvPr/>
          </p:nvCxnSpPr>
          <p:spPr>
            <a:xfrm>
              <a:off x="4667536" y="962164"/>
              <a:ext cx="0" cy="5514836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xmlns="" val="40226196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890" name="Picture 2" descr="khung15"/>
          <p:cNvPicPr>
            <a:picLocks noChangeAspect="1" noChangeArrowheads="1"/>
          </p:cNvPicPr>
          <p:nvPr/>
        </p:nvPicPr>
        <p:blipFill>
          <a:blip r:embed="rId3">
            <a:lum contrast="6000"/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525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6083" name="Rectangle 3"/>
          <p:cNvSpPr>
            <a:spLocks noGrp="1" noChangeArrowheads="1"/>
          </p:cNvSpPr>
          <p:nvPr>
            <p:ph type="title"/>
          </p:nvPr>
        </p:nvSpPr>
        <p:spPr>
          <a:xfrm>
            <a:off x="533400" y="762000"/>
            <a:ext cx="8229600" cy="1143000"/>
          </a:xfrm>
        </p:spPr>
        <p:txBody>
          <a:bodyPr/>
          <a:lstStyle/>
          <a:p>
            <a:pPr eaLnBrk="1" hangingPunct="1"/>
            <a:r>
              <a:rPr lang="en-US" sz="5400" smtClean="0">
                <a:solidFill>
                  <a:srgbClr val="FF0000"/>
                </a:solidFill>
              </a:rPr>
              <a:t>HOMEWORK</a:t>
            </a:r>
          </a:p>
        </p:txBody>
      </p:sp>
      <p:sp>
        <p:nvSpPr>
          <p:cNvPr id="46084" name="Rectangle 4"/>
          <p:cNvSpPr>
            <a:spLocks noGrp="1" noChangeArrowheads="1"/>
          </p:cNvSpPr>
          <p:nvPr>
            <p:ph idx="1"/>
          </p:nvPr>
        </p:nvSpPr>
        <p:spPr>
          <a:xfrm>
            <a:off x="1828800" y="2133600"/>
            <a:ext cx="6858000" cy="17526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800" b="1" dirty="0" smtClean="0">
                <a:solidFill>
                  <a:srgbClr val="0000FF"/>
                </a:solidFill>
              </a:rPr>
              <a:t>Learn new words by heart.</a:t>
            </a:r>
          </a:p>
          <a:p>
            <a:pPr eaLnBrk="1" hangingPunct="1">
              <a:lnSpc>
                <a:spcPct val="80000"/>
              </a:lnSpc>
            </a:pPr>
            <a:r>
              <a:rPr lang="en-US" sz="2800" b="1" dirty="0" smtClean="0">
                <a:solidFill>
                  <a:srgbClr val="0000FF"/>
                </a:solidFill>
              </a:rPr>
              <a:t>Write a passage (100-120 words) about a people you know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2800" b="1" dirty="0" smtClean="0">
                <a:solidFill>
                  <a:srgbClr val="0000FF"/>
                </a:solidFill>
              </a:rPr>
              <a:t>* Prepare skill two.</a:t>
            </a:r>
          </a:p>
        </p:txBody>
      </p:sp>
    </p:spTree>
    <p:extLst>
      <p:ext uri="{BB962C8B-B14F-4D97-AF65-F5344CB8AC3E}">
        <p14:creationId xmlns:p14="http://schemas.microsoft.com/office/powerpoint/2010/main" xmlns="" val="22724536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460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" dur="500"/>
                                        <p:tgtEl>
                                          <p:spTgt spid="460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5" dur="500"/>
                                        <p:tgtEl>
                                          <p:spTgt spid="4608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9" dur="500"/>
                                        <p:tgtEl>
                                          <p:spTgt spid="4608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08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D:\Users\Administrator\Desktop\images (1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56501" y="2917209"/>
            <a:ext cx="3167063" cy="2590800"/>
          </a:xfrm>
          <a:prstGeom prst="rect">
            <a:avLst/>
          </a:prstGeom>
          <a:solidFill>
            <a:srgbClr val="FF0000"/>
          </a:solidFill>
          <a:ln cmpd="dbl">
            <a:gradFill>
              <a:gsLst>
                <a:gs pos="0">
                  <a:schemeClr val="accent1">
                    <a:tint val="66000"/>
                    <a:satMod val="160000"/>
                  </a:schemeClr>
                </a:gs>
                <a:gs pos="77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5400000" scaled="0"/>
            </a:gradFill>
          </a:ln>
        </p:spPr>
      </p:pic>
      <p:pic>
        <p:nvPicPr>
          <p:cNvPr id="3075" name="Picture 3" descr="D:\Users\Administrator\Desktop\images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181599" y="2950191"/>
            <a:ext cx="3324225" cy="2590800"/>
          </a:xfrm>
          <a:prstGeom prst="rect">
            <a:avLst/>
          </a:prstGeom>
          <a:solidFill>
            <a:srgbClr val="FF0000"/>
          </a:solidFill>
          <a:ln cmpd="dbl">
            <a:solidFill>
              <a:srgbClr val="FF0000">
                <a:alpha val="0"/>
              </a:srgbClr>
            </a:solidFill>
          </a:ln>
        </p:spPr>
      </p:pic>
      <p:sp>
        <p:nvSpPr>
          <p:cNvPr id="2" name="Oval 1"/>
          <p:cNvSpPr/>
          <p:nvPr/>
        </p:nvSpPr>
        <p:spPr>
          <a:xfrm>
            <a:off x="2701670" y="1143000"/>
            <a:ext cx="3733800" cy="1752600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dirty="0" smtClean="0">
                <a:latin typeface=".VnMysticalH" pitchFamily="34" charset="0"/>
              </a:rPr>
              <a:t>The </a:t>
            </a:r>
            <a:r>
              <a:rPr lang="en-US" sz="6000" dirty="0" err="1" smtClean="0">
                <a:latin typeface=".VnMysticalH" pitchFamily="34" charset="0"/>
              </a:rPr>
              <a:t>thai</a:t>
            </a:r>
            <a:endParaRPr lang="en-US" sz="6000" dirty="0">
              <a:latin typeface=".VnMysticalH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400" y="127376"/>
            <a:ext cx="2362200" cy="63462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latin typeface=".VnMysticalH" pitchFamily="34" charset="0"/>
              </a:rPr>
              <a:t>I- reading</a:t>
            </a:r>
            <a:endParaRPr lang="en-US" sz="3200" dirty="0">
              <a:latin typeface=".VnMysticalH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743200" y="5791200"/>
            <a:ext cx="293759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/>
              <a:t>Who are they?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xmlns="" val="31324502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1" dur="2000"/>
                                        <p:tgtEl>
                                          <p:spTgt spid="3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6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6" descr="Résultat de recherche d'images pour &quot;ban do lai chau&quot;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04800" y="304800"/>
            <a:ext cx="2362201" cy="2381250"/>
          </a:xfrm>
          <a:prstGeom prst="rect">
            <a:avLst/>
          </a:prstGeom>
          <a:solidFill>
            <a:srgbClr val="FF0000"/>
          </a:solidFill>
          <a:ln cmpd="dbl">
            <a:solidFill>
              <a:srgbClr val="FF0000">
                <a:alpha val="0"/>
              </a:srgbClr>
            </a:solidFill>
          </a:ln>
        </p:spPr>
      </p:pic>
      <p:pic>
        <p:nvPicPr>
          <p:cNvPr id="3" name="Picture 8" descr="Résultat de recherche d'images pour &quot;ban do Son la&quot;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449044" y="339915"/>
            <a:ext cx="2286000" cy="2381392"/>
          </a:xfrm>
          <a:prstGeom prst="rect">
            <a:avLst/>
          </a:prstGeom>
          <a:solidFill>
            <a:srgbClr val="FF0000"/>
          </a:solidFill>
          <a:ln cmpd="dbl">
            <a:solidFill>
              <a:srgbClr val="FF0000">
                <a:alpha val="0"/>
              </a:srgbClr>
            </a:solidFill>
          </a:ln>
        </p:spPr>
      </p:pic>
      <p:pic>
        <p:nvPicPr>
          <p:cNvPr id="5122" name="Picture 2" descr="Résultat de recherche d'images pour &quot;ban do hoa binh&quot;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553200" y="339914"/>
            <a:ext cx="2371725" cy="23461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5124" name="Picture 4" descr="Résultat de recherche d'images pour &quot;ban do yen bai&quot;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553200" y="3733800"/>
            <a:ext cx="2371725" cy="22383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5126" name="Picture 6" descr="Résultat de recherche d'images pour &quot;ban do thanh hoa&quot;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95275" y="3733800"/>
            <a:ext cx="2371725" cy="22383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5128" name="Picture 8" descr="Résultat de recherche d'images pour &quot;ban do nghe an&quot;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449045" y="3733800"/>
            <a:ext cx="2286000" cy="22383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2438400" y="6019800"/>
            <a:ext cx="414748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Where do the Thai live?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xmlns="" val="42324255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5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5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5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4" descr="Résultat de recherche d'images pour &quot;thai den&quot;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" name="AutoShape 6" descr="Résultat de recherche d'images pour &quot;thai den&quot;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1757031" y="457200"/>
            <a:ext cx="5553737" cy="52546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solidFill>
                  <a:srgbClr val="00B050"/>
                </a:solidFill>
                <a:latin typeface=".VnTime" pitchFamily="34" charset="0"/>
              </a:rPr>
              <a:t>What is their population?</a:t>
            </a:r>
            <a:endParaRPr lang="en-US" sz="2800" dirty="0">
              <a:solidFill>
                <a:srgbClr val="00B050"/>
              </a:solidFill>
              <a:latin typeface=".VnTime" pitchFamily="34" charset="0"/>
            </a:endParaRPr>
          </a:p>
        </p:txBody>
      </p:sp>
      <p:grpSp>
        <p:nvGrpSpPr>
          <p:cNvPr id="6" name="Group 5"/>
          <p:cNvGrpSpPr/>
          <p:nvPr/>
        </p:nvGrpSpPr>
        <p:grpSpPr>
          <a:xfrm>
            <a:off x="155575" y="1752599"/>
            <a:ext cx="2619375" cy="3132707"/>
            <a:chOff x="155575" y="2099764"/>
            <a:chExt cx="2619375" cy="2689460"/>
          </a:xfrm>
        </p:grpSpPr>
        <p:pic>
          <p:nvPicPr>
            <p:cNvPr id="4098" name="Picture 2" descr="D:\Users\Administrator\Desktop\tải xuống (12).jpg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55575" y="2099764"/>
              <a:ext cx="2619375" cy="224363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5" name="Rectangle 4"/>
            <p:cNvSpPr/>
            <p:nvPr/>
          </p:nvSpPr>
          <p:spPr>
            <a:xfrm>
              <a:off x="212439" y="4408224"/>
              <a:ext cx="2466975" cy="381000"/>
            </a:xfrm>
            <a:prstGeom prst="rect">
              <a:avLst/>
            </a:prstGeom>
            <a:solidFill>
              <a:srgbClr val="7030A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 dirty="0" smtClean="0">
                  <a:latin typeface=".VnTime" pitchFamily="34" charset="0"/>
                </a:rPr>
                <a:t>The white Thai</a:t>
              </a:r>
            </a:p>
          </p:txBody>
        </p:sp>
      </p:grpSp>
      <p:grpSp>
        <p:nvGrpSpPr>
          <p:cNvPr id="7" name="Group 7"/>
          <p:cNvGrpSpPr/>
          <p:nvPr/>
        </p:nvGrpSpPr>
        <p:grpSpPr>
          <a:xfrm>
            <a:off x="6324600" y="1752600"/>
            <a:ext cx="2628900" cy="3136023"/>
            <a:chOff x="6324600" y="2099764"/>
            <a:chExt cx="2628900" cy="2692307"/>
          </a:xfrm>
        </p:grpSpPr>
        <p:pic>
          <p:nvPicPr>
            <p:cNvPr id="4104" name="Picture 8" descr="D:\Users\Administrator\Desktop\tải xuống (14).jpg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324600" y="2099764"/>
              <a:ext cx="2628900" cy="224363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9" name="Rectangle 8"/>
            <p:cNvSpPr/>
            <p:nvPr/>
          </p:nvSpPr>
          <p:spPr>
            <a:xfrm>
              <a:off x="6391914" y="4411071"/>
              <a:ext cx="2466975" cy="381000"/>
            </a:xfrm>
            <a:prstGeom prst="rect">
              <a:avLst/>
            </a:prstGeom>
            <a:solidFill>
              <a:srgbClr val="7030A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 dirty="0" smtClean="0">
                  <a:latin typeface=".VnTime" pitchFamily="34" charset="0"/>
                </a:rPr>
                <a:t>The red Thai</a:t>
              </a:r>
            </a:p>
          </p:txBody>
        </p:sp>
      </p:grpSp>
      <p:grpSp>
        <p:nvGrpSpPr>
          <p:cNvPr id="8" name="Group 6"/>
          <p:cNvGrpSpPr/>
          <p:nvPr/>
        </p:nvGrpSpPr>
        <p:grpSpPr>
          <a:xfrm>
            <a:off x="3124200" y="1780108"/>
            <a:ext cx="2819400" cy="3096691"/>
            <a:chOff x="3124200" y="2127273"/>
            <a:chExt cx="2819400" cy="2658540"/>
          </a:xfrm>
        </p:grpSpPr>
        <p:pic>
          <p:nvPicPr>
            <p:cNvPr id="4103" name="Picture 7" descr="D:\Users\Administrator\Desktop\tải xuống (13).jpg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124200" y="2127273"/>
              <a:ext cx="2819400" cy="221612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0" name="Rectangle 9"/>
            <p:cNvSpPr/>
            <p:nvPr/>
          </p:nvSpPr>
          <p:spPr>
            <a:xfrm>
              <a:off x="3291195" y="4404813"/>
              <a:ext cx="2466975" cy="381000"/>
            </a:xfrm>
            <a:prstGeom prst="rect">
              <a:avLst/>
            </a:prstGeom>
            <a:solidFill>
              <a:srgbClr val="7030A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 dirty="0" smtClean="0">
                  <a:latin typeface=".VnTime" pitchFamily="34" charset="0"/>
                </a:rPr>
                <a:t>The black Thai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xmlns="" val="9182941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3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Résultat de recherche d'images pour &quot;chu cua nguoi thai&quot;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7999" y="849576"/>
            <a:ext cx="2141801" cy="15001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 descr="D:\Users\Administrator\Desktop\images (3)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877335" y="2984846"/>
            <a:ext cx="2133600" cy="14538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5" descr="D:\Users\Administrator\Desktop\tải xuống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639097" y="2971961"/>
            <a:ext cx="2057400" cy="14772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8" descr="D:\Users\Administrator\Desktop\tải xuống (11)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12273" y="3020211"/>
            <a:ext cx="2097528" cy="14184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9" descr="D:\Users\Administrator\Desktop\images (1).jp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396313" y="3020211"/>
            <a:ext cx="2052856" cy="14184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4" descr="D:\Users\Administrator\Desktop\images (7).jp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396312" y="849576"/>
            <a:ext cx="2052856" cy="15001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2" descr="D:\Users\Administrator\Desktop\tải xuống (9).jpg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877335" y="849576"/>
            <a:ext cx="2133600" cy="15001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3" descr="D:\Users\Administrator\Desktop\tải xuống (12).jpg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624312" y="849576"/>
            <a:ext cx="2072185" cy="15001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Picture 2" descr="D:\Users\Administrator\Desktop\images (4).jpg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12273" y="5046159"/>
            <a:ext cx="2097527" cy="13346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3" descr="D:\Users\Administrator\Desktop\tải xuống (2).jpg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624312" y="5046159"/>
            <a:ext cx="2072185" cy="13346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8" name="Picture 5" descr="D:\Users\Administrator\Desktop\tải xuống (4).jpg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877336" y="5022751"/>
            <a:ext cx="2133600" cy="13580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9" name="Picture 6" descr="D:\Users\Administrator\Desktop\tải xuống (5).jpg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396313" y="5046159"/>
            <a:ext cx="2052855" cy="13346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2"/>
          <p:cNvSpPr/>
          <p:nvPr/>
        </p:nvSpPr>
        <p:spPr>
          <a:xfrm>
            <a:off x="2971800" y="171736"/>
            <a:ext cx="3429000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atin typeface=".VnBodoniH" pitchFamily="34" charset="0"/>
              </a:rPr>
              <a:t>Main features</a:t>
            </a:r>
            <a:endParaRPr lang="en-US" sz="2400" dirty="0">
              <a:latin typeface=".VnBodoniH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29757" y="2449772"/>
            <a:ext cx="2061501" cy="304800"/>
          </a:xfrm>
          <a:prstGeom prst="rect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latin typeface=".VnTime" pitchFamily="34" charset="0"/>
              </a:rPr>
              <a:t>Language</a:t>
            </a:r>
            <a:endParaRPr lang="en-US" sz="2000" b="1" dirty="0">
              <a:latin typeface=".VnTime" pitchFamily="34" charset="0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2387667" y="2445221"/>
            <a:ext cx="2061501" cy="304800"/>
          </a:xfrm>
          <a:prstGeom prst="rect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latin typeface=".VnTime" pitchFamily="34" charset="0"/>
              </a:rPr>
              <a:t>Housing</a:t>
            </a:r>
            <a:endParaRPr lang="en-US" sz="2000" b="1" dirty="0">
              <a:latin typeface=".VnTime" pitchFamily="34" charset="0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5510276" y="2436124"/>
            <a:ext cx="2520292" cy="300249"/>
          </a:xfrm>
          <a:prstGeom prst="rect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latin typeface=".VnTime" pitchFamily="34" charset="0"/>
              </a:rPr>
              <a:t>Special food</a:t>
            </a:r>
            <a:endParaRPr lang="en-US" sz="2000" b="1" dirty="0">
              <a:latin typeface=".VnTime" pitchFamily="34" charset="0"/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3052983" y="4531069"/>
            <a:ext cx="2952025" cy="304800"/>
          </a:xfrm>
          <a:prstGeom prst="rect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latin typeface=".VnTime" pitchFamily="34" charset="0"/>
              </a:rPr>
              <a:t>Production activities</a:t>
            </a:r>
            <a:endParaRPr lang="en-US" sz="2000" b="1" dirty="0">
              <a:latin typeface=".VnTime" pitchFamily="34" charset="0"/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3050706" y="6435429"/>
            <a:ext cx="2952025" cy="304800"/>
          </a:xfrm>
          <a:prstGeom prst="rect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latin typeface=".VnTime" pitchFamily="34" charset="0"/>
              </a:rPr>
              <a:t>Festivals and ceremonies</a:t>
            </a:r>
            <a:endParaRPr lang="en-US" sz="2000" b="1" dirty="0">
              <a:latin typeface=".VnTime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7195651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sz="4000" smtClean="0">
                <a:solidFill>
                  <a:srgbClr val="0000FF"/>
                </a:solidFill>
              </a:rPr>
              <a:t>Vocabulary: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219200"/>
            <a:ext cx="8229600" cy="5059363"/>
          </a:xfrm>
        </p:spPr>
        <p:txBody>
          <a:bodyPr/>
          <a:lstStyle/>
          <a:p>
            <a:pPr marL="609600" indent="-609600" eaLnBrk="1" hangingPunct="1">
              <a:buFontTx/>
              <a:buAutoNum type="arabicPeriod"/>
            </a:pPr>
            <a:r>
              <a:rPr lang="en-US" dirty="0" smtClean="0"/>
              <a:t>poultry: </a:t>
            </a:r>
            <a:r>
              <a:rPr lang="en-US" dirty="0" err="1" smtClean="0"/>
              <a:t>gia</a:t>
            </a:r>
            <a:r>
              <a:rPr lang="en-US" dirty="0" smtClean="0"/>
              <a:t> </a:t>
            </a:r>
            <a:r>
              <a:rPr lang="en-US" dirty="0" err="1" smtClean="0"/>
              <a:t>cầm</a:t>
            </a:r>
            <a:endParaRPr lang="en-US" dirty="0" smtClean="0"/>
          </a:p>
          <a:p>
            <a:pPr marL="609600" indent="-609600" eaLnBrk="1" hangingPunct="1">
              <a:buFontTx/>
              <a:buAutoNum type="arabicPeriod"/>
            </a:pPr>
            <a:r>
              <a:rPr lang="en-US" dirty="0" smtClean="0"/>
              <a:t>Canal(n):  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en-US" dirty="0" smtClean="0"/>
              <a:t>Weave cloth : </a:t>
            </a:r>
            <a:r>
              <a:rPr lang="en-US" dirty="0" err="1" smtClean="0"/>
              <a:t>thổ</a:t>
            </a:r>
            <a:r>
              <a:rPr lang="en-US" dirty="0" smtClean="0"/>
              <a:t> </a:t>
            </a:r>
            <a:r>
              <a:rPr lang="en-US" dirty="0" err="1" smtClean="0"/>
              <a:t>cẩm</a:t>
            </a:r>
            <a:endParaRPr lang="en-US" dirty="0" smtClean="0"/>
          </a:p>
          <a:p>
            <a:pPr marL="609600" indent="-609600" eaLnBrk="1" hangingPunct="1">
              <a:buFontTx/>
              <a:buAutoNum type="arabicPeriod"/>
            </a:pPr>
            <a:r>
              <a:rPr lang="en-US" dirty="0" smtClean="0"/>
              <a:t>Ornament(n): </a:t>
            </a:r>
            <a:r>
              <a:rPr lang="en-US" dirty="0" err="1" smtClean="0"/>
              <a:t>đồ</a:t>
            </a:r>
            <a:r>
              <a:rPr lang="en-US" dirty="0" smtClean="0"/>
              <a:t> </a:t>
            </a:r>
            <a:r>
              <a:rPr lang="en-US" dirty="0" err="1" smtClean="0"/>
              <a:t>trang</a:t>
            </a:r>
            <a:r>
              <a:rPr lang="en-US" dirty="0" smtClean="0"/>
              <a:t> </a:t>
            </a:r>
            <a:r>
              <a:rPr lang="en-US" dirty="0" err="1" smtClean="0"/>
              <a:t>sức</a:t>
            </a:r>
            <a:endParaRPr lang="en-US" dirty="0" smtClean="0"/>
          </a:p>
          <a:p>
            <a:pPr marL="609600" indent="-609600" eaLnBrk="1" hangingPunct="1">
              <a:buFontTx/>
              <a:buAutoNum type="arabicPeriod"/>
            </a:pPr>
            <a:endParaRPr lang="en-US" dirty="0" smtClean="0"/>
          </a:p>
          <a:p>
            <a:pPr marL="609600" indent="-609600" eaLnBrk="1" hangingPunct="1">
              <a:buFontTx/>
              <a:buAutoNum type="arabicPeriod"/>
            </a:pPr>
            <a:endParaRPr lang="en-US" dirty="0" smtClean="0"/>
          </a:p>
          <a:p>
            <a:pPr marL="609600" indent="-609600" eaLnBrk="1" hangingPunct="1">
              <a:buFontTx/>
              <a:buAutoNum type="arabicPeriod"/>
            </a:pPr>
            <a:endParaRPr lang="en-US" dirty="0" smtClean="0"/>
          </a:p>
        </p:txBody>
      </p:sp>
      <p:sp>
        <p:nvSpPr>
          <p:cNvPr id="4" name="Parallelogram 3"/>
          <p:cNvSpPr/>
          <p:nvPr/>
        </p:nvSpPr>
        <p:spPr>
          <a:xfrm>
            <a:off x="1676400" y="1219200"/>
            <a:ext cx="76200" cy="152400"/>
          </a:xfrm>
          <a:prstGeom prst="parallelogram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5" name="Parallelogram 4"/>
          <p:cNvSpPr/>
          <p:nvPr/>
        </p:nvSpPr>
        <p:spPr>
          <a:xfrm>
            <a:off x="2057400" y="1828800"/>
            <a:ext cx="76200" cy="152400"/>
          </a:xfrm>
          <a:prstGeom prst="parallelogram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srgbClr val="FF0000"/>
              </a:solidFill>
            </a:endParaRPr>
          </a:p>
        </p:txBody>
      </p:sp>
      <p:pic>
        <p:nvPicPr>
          <p:cNvPr id="6" name="Picture 5" descr="tải xuống (2).jp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029200" y="1066800"/>
            <a:ext cx="4114800" cy="3124200"/>
          </a:xfrm>
          <a:prstGeom prst="rect">
            <a:avLst/>
          </a:prstGeom>
        </p:spPr>
      </p:pic>
      <p:sp>
        <p:nvSpPr>
          <p:cNvPr id="7" name="Parallelogram 6"/>
          <p:cNvSpPr/>
          <p:nvPr/>
        </p:nvSpPr>
        <p:spPr>
          <a:xfrm>
            <a:off x="1447800" y="2971800"/>
            <a:ext cx="76200" cy="152400"/>
          </a:xfrm>
          <a:prstGeom prst="parallelogram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srgbClr val="FF0000"/>
              </a:solidFill>
            </a:endParaRPr>
          </a:p>
        </p:txBody>
      </p:sp>
      <p:pic>
        <p:nvPicPr>
          <p:cNvPr id="8" name="Picture 7" descr="tải xuống (3).jpg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181600" y="1828800"/>
            <a:ext cx="3573299" cy="2676525"/>
          </a:xfrm>
          <a:prstGeom prst="rect">
            <a:avLst/>
          </a:prstGeom>
        </p:spPr>
      </p:pic>
      <p:pic>
        <p:nvPicPr>
          <p:cNvPr id="9" name="Picture 8" descr="images (1).jpg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943600" y="1981200"/>
            <a:ext cx="3200400" cy="2524125"/>
          </a:xfrm>
          <a:prstGeom prst="rect">
            <a:avLst/>
          </a:prstGeom>
        </p:spPr>
      </p:pic>
      <p:pic>
        <p:nvPicPr>
          <p:cNvPr id="10" name="poultry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10"/>
          <a:stretch>
            <a:fillRect/>
          </a:stretch>
        </p:blipFill>
        <p:spPr>
          <a:xfrm>
            <a:off x="381000" y="6324600"/>
            <a:ext cx="304800" cy="304800"/>
          </a:xfrm>
          <a:prstGeom prst="rect">
            <a:avLst/>
          </a:prstGeom>
        </p:spPr>
      </p:pic>
      <p:pic>
        <p:nvPicPr>
          <p:cNvPr id="11" name="canal.mp3">
            <a:hlinkClick r:id="" action="ppaction://media"/>
          </p:cNvPr>
          <p:cNvPicPr>
            <a:picLocks noRot="1" noChangeAspect="1"/>
          </p:cNvPicPr>
          <p:nvPr>
            <a:audioFile r:link="rId2"/>
          </p:nvPr>
        </p:nvPicPr>
        <p:blipFill>
          <a:blip r:embed="rId10"/>
          <a:stretch>
            <a:fillRect/>
          </a:stretch>
        </p:blipFill>
        <p:spPr>
          <a:xfrm>
            <a:off x="2590800" y="6324600"/>
            <a:ext cx="304800" cy="304800"/>
          </a:xfrm>
          <a:prstGeom prst="rect">
            <a:avLst/>
          </a:prstGeom>
        </p:spPr>
      </p:pic>
      <p:pic>
        <p:nvPicPr>
          <p:cNvPr id="12" name="weave cloth.mp3">
            <a:hlinkClick r:id="" action="ppaction://media"/>
          </p:cNvPr>
          <p:cNvPicPr>
            <a:picLocks noRot="1" noChangeAspect="1"/>
          </p:cNvPicPr>
          <p:nvPr>
            <a:audioFile r:link="rId3"/>
          </p:nvPr>
        </p:nvPicPr>
        <p:blipFill>
          <a:blip r:embed="rId10"/>
          <a:stretch>
            <a:fillRect/>
          </a:stretch>
        </p:blipFill>
        <p:spPr>
          <a:xfrm>
            <a:off x="4419600" y="6248400"/>
            <a:ext cx="304800" cy="304800"/>
          </a:xfrm>
          <a:prstGeom prst="rect">
            <a:avLst/>
          </a:prstGeom>
        </p:spPr>
      </p:pic>
      <p:pic>
        <p:nvPicPr>
          <p:cNvPr id="13" name="ornament.mp3">
            <a:hlinkClick r:id="" action="ppaction://media"/>
          </p:cNvPr>
          <p:cNvPicPr>
            <a:picLocks noRot="1" noChangeAspect="1"/>
          </p:cNvPicPr>
          <p:nvPr>
            <a:audioFile r:link="rId4"/>
          </p:nvPr>
        </p:nvPicPr>
        <p:blipFill>
          <a:blip r:embed="rId10"/>
          <a:stretch>
            <a:fillRect/>
          </a:stretch>
        </p:blipFill>
        <p:spPr>
          <a:xfrm>
            <a:off x="6172200" y="6248400"/>
            <a:ext cx="304800" cy="304800"/>
          </a:xfrm>
          <a:prstGeom prst="rect">
            <a:avLst/>
          </a:prstGeom>
        </p:spPr>
      </p:pic>
      <p:sp>
        <p:nvSpPr>
          <p:cNvPr id="14" name="TextBox 13"/>
          <p:cNvSpPr txBox="1"/>
          <p:nvPr/>
        </p:nvSpPr>
        <p:spPr>
          <a:xfrm>
            <a:off x="3048000" y="1752600"/>
            <a:ext cx="175939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err="1" smtClean="0"/>
              <a:t>Kênh</a:t>
            </a:r>
            <a:r>
              <a:rPr lang="en-US" sz="3200" dirty="0" smtClean="0"/>
              <a:t> </a:t>
            </a:r>
            <a:r>
              <a:rPr lang="en-US" sz="3200" dirty="0" err="1" smtClean="0"/>
              <a:t>đào</a:t>
            </a:r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2000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7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0" dur="2000"/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5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2" dur="2000"/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6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9" dur="2000"/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4" dur="500"/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83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86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7" fill="hold">
                      <p:stCondLst>
                        <p:cond delay="0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90" dur="1629" fill="hold"/>
                                        <p:tgtEl>
                                          <p:spTgt spid="10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audio>
              <p:cMediaNode>
                <p:cTn id="91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0"/>
                </p:tgtEl>
              </p:cMediaNode>
            </p:audio>
            <p:seq concurrent="1" nextAc="seek">
              <p:cTn id="92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3" fill="hold">
                      <p:stCondLst>
                        <p:cond delay="0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96" dur="1550" fill="hold"/>
                                        <p:tgtEl>
                                          <p:spTgt spid="11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audio>
              <p:cMediaNode>
                <p:cTn id="9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1"/>
                </p:tgtEl>
              </p:cMediaNode>
            </p:audio>
            <p:seq concurrent="1" nextAc="seek">
              <p:cTn id="98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9" fill="hold">
                      <p:stCondLst>
                        <p:cond delay="0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02" dur="1786" fill="hold"/>
                                        <p:tgtEl>
                                          <p:spTgt spid="1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audio>
              <p:cMediaNode>
                <p:cTn id="103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2"/>
                </p:tgtEl>
              </p:cMediaNode>
            </p:audio>
            <p:seq concurrent="1" nextAc="seek">
              <p:cTn id="104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5" fill="hold">
                      <p:stCondLst>
                        <p:cond delay="0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08" dur="1524" fill="hold"/>
                                        <p:tgtEl>
                                          <p:spTgt spid="1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audio>
              <p:cMediaNode>
                <p:cTn id="109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3"/>
                </p:tgtEl>
              </p:cMediaNode>
            </p:audio>
          </p:childTnLst>
        </p:cTn>
      </p:par>
    </p:tnLst>
    <p:bldLst>
      <p:bldP spid="4" grpId="0" animBg="1"/>
      <p:bldP spid="5" grpId="0" animBg="1"/>
      <p:bldP spid="7" grpId="0" animBg="1"/>
      <p:bldP spid="1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Check 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914400" y="2209800"/>
            <a:ext cx="2057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poultry</a:t>
            </a:r>
            <a:endParaRPr lang="en-US" sz="2800" dirty="0"/>
          </a:p>
        </p:txBody>
      </p:sp>
      <p:sp>
        <p:nvSpPr>
          <p:cNvPr id="6" name="TextBox 5"/>
          <p:cNvSpPr txBox="1"/>
          <p:nvPr/>
        </p:nvSpPr>
        <p:spPr>
          <a:xfrm>
            <a:off x="990600" y="2819400"/>
            <a:ext cx="1219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canal</a:t>
            </a:r>
            <a:endParaRPr lang="en-US" sz="2800" dirty="0"/>
          </a:p>
        </p:txBody>
      </p:sp>
      <p:sp>
        <p:nvSpPr>
          <p:cNvPr id="7" name="TextBox 6"/>
          <p:cNvSpPr txBox="1"/>
          <p:nvPr/>
        </p:nvSpPr>
        <p:spPr>
          <a:xfrm>
            <a:off x="914400" y="3429000"/>
            <a:ext cx="2286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Weave cloth</a:t>
            </a:r>
            <a:endParaRPr lang="en-US" sz="2800" dirty="0"/>
          </a:p>
        </p:txBody>
      </p:sp>
      <p:sp>
        <p:nvSpPr>
          <p:cNvPr id="9" name="TextBox 8"/>
          <p:cNvSpPr txBox="1"/>
          <p:nvPr/>
        </p:nvSpPr>
        <p:spPr>
          <a:xfrm>
            <a:off x="990600" y="3962400"/>
            <a:ext cx="1676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ornament</a:t>
            </a:r>
            <a:endParaRPr lang="en-US" sz="2800" dirty="0"/>
          </a:p>
        </p:txBody>
      </p:sp>
      <p:sp>
        <p:nvSpPr>
          <p:cNvPr id="10" name="TextBox 9"/>
          <p:cNvSpPr txBox="1"/>
          <p:nvPr/>
        </p:nvSpPr>
        <p:spPr>
          <a:xfrm>
            <a:off x="3810000" y="2209800"/>
            <a:ext cx="2362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/>
              <a:t>Đồ</a:t>
            </a:r>
            <a:r>
              <a:rPr lang="en-US" sz="2800" dirty="0" smtClean="0"/>
              <a:t> </a:t>
            </a:r>
            <a:r>
              <a:rPr lang="en-US" sz="2800" dirty="0" err="1" smtClean="0"/>
              <a:t>trang</a:t>
            </a:r>
            <a:r>
              <a:rPr lang="en-US" sz="2800" dirty="0" smtClean="0"/>
              <a:t> </a:t>
            </a:r>
            <a:r>
              <a:rPr lang="en-US" sz="2800" dirty="0" err="1" smtClean="0"/>
              <a:t>sức</a:t>
            </a:r>
            <a:endParaRPr lang="en-US" sz="2800" dirty="0"/>
          </a:p>
        </p:txBody>
      </p:sp>
      <p:sp>
        <p:nvSpPr>
          <p:cNvPr id="11" name="TextBox 10"/>
          <p:cNvSpPr txBox="1"/>
          <p:nvPr/>
        </p:nvSpPr>
        <p:spPr>
          <a:xfrm>
            <a:off x="3886200" y="2895600"/>
            <a:ext cx="1905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/>
              <a:t>Gia</a:t>
            </a:r>
            <a:r>
              <a:rPr lang="en-US" sz="2800" dirty="0" smtClean="0"/>
              <a:t> </a:t>
            </a:r>
            <a:r>
              <a:rPr lang="en-US" sz="2800" dirty="0" err="1" smtClean="0"/>
              <a:t>cầm</a:t>
            </a:r>
            <a:endParaRPr lang="en-US" sz="2800" dirty="0"/>
          </a:p>
        </p:txBody>
      </p:sp>
      <p:sp>
        <p:nvSpPr>
          <p:cNvPr id="12" name="TextBox 11"/>
          <p:cNvSpPr txBox="1"/>
          <p:nvPr/>
        </p:nvSpPr>
        <p:spPr>
          <a:xfrm>
            <a:off x="3962400" y="3429000"/>
            <a:ext cx="2057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/>
              <a:t>Kênh</a:t>
            </a:r>
            <a:r>
              <a:rPr lang="en-US" sz="2800" dirty="0" smtClean="0"/>
              <a:t> </a:t>
            </a:r>
            <a:r>
              <a:rPr lang="en-US" sz="2800" dirty="0" err="1" smtClean="0"/>
              <a:t>đào</a:t>
            </a:r>
            <a:endParaRPr lang="en-US" sz="2800" dirty="0"/>
          </a:p>
        </p:txBody>
      </p:sp>
      <p:sp>
        <p:nvSpPr>
          <p:cNvPr id="13" name="TextBox 12"/>
          <p:cNvSpPr txBox="1"/>
          <p:nvPr/>
        </p:nvSpPr>
        <p:spPr>
          <a:xfrm>
            <a:off x="3962400" y="3886200"/>
            <a:ext cx="1981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/>
              <a:t>Thổ</a:t>
            </a:r>
            <a:r>
              <a:rPr lang="en-US" sz="2800" dirty="0" smtClean="0"/>
              <a:t> </a:t>
            </a:r>
            <a:r>
              <a:rPr lang="en-US" sz="2800" dirty="0" err="1" smtClean="0"/>
              <a:t>cẩm</a:t>
            </a:r>
            <a:endParaRPr lang="en-US" sz="2800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057400" y="2438400"/>
            <a:ext cx="1752600" cy="685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endCxn id="12" idx="1"/>
          </p:cNvCxnSpPr>
          <p:nvPr/>
        </p:nvCxnSpPr>
        <p:spPr>
          <a:xfrm>
            <a:off x="1905000" y="3200400"/>
            <a:ext cx="2057400" cy="49021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>
            <a:endCxn id="13" idx="1"/>
          </p:cNvCxnSpPr>
          <p:nvPr/>
        </p:nvCxnSpPr>
        <p:spPr>
          <a:xfrm>
            <a:off x="2819400" y="3733800"/>
            <a:ext cx="1143000" cy="41401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>
            <a:stCxn id="9" idx="3"/>
          </p:cNvCxnSpPr>
          <p:nvPr/>
        </p:nvCxnSpPr>
        <p:spPr>
          <a:xfrm flipV="1">
            <a:off x="2667000" y="2590800"/>
            <a:ext cx="1143000" cy="163321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0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707822499"/>
              </p:ext>
            </p:extLst>
          </p:nvPr>
        </p:nvGraphicFramePr>
        <p:xfrm>
          <a:off x="144440" y="1019040"/>
          <a:ext cx="8839200" cy="551688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2514600"/>
                <a:gridCol w="6324600"/>
              </a:tblGrid>
              <a:tr h="1422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.VnMysticalH" pitchFamily="34" charset="0"/>
                        </a:rPr>
                        <a:t>features</a:t>
                      </a:r>
                      <a:endParaRPr lang="en-US" sz="2000" dirty="0">
                        <a:latin typeface=".VnMysticalH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.VnMysticalH" pitchFamily="34" charset="0"/>
                        </a:rPr>
                        <a:t>information</a:t>
                      </a:r>
                      <a:endParaRPr lang="en-US" sz="2000" dirty="0">
                        <a:latin typeface=".VnMysticalH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2400" dirty="0" smtClean="0">
                          <a:latin typeface=".VnTime" pitchFamily="34" charset="0"/>
                        </a:rPr>
                        <a:t>1. Population</a:t>
                      </a:r>
                      <a:endParaRPr lang="en-US" sz="2400" dirty="0">
                        <a:latin typeface=".VnTime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endParaRPr lang="en-US" sz="2400">
                        <a:latin typeface=".VnTime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2400" dirty="0" smtClean="0">
                          <a:latin typeface=".VnTime" pitchFamily="34" charset="0"/>
                        </a:rPr>
                        <a:t>2. Regions</a:t>
                      </a:r>
                      <a:endParaRPr lang="en-US" sz="2400" dirty="0">
                        <a:latin typeface=".VnTime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endParaRPr lang="en-US" sz="2400" dirty="0">
                        <a:latin typeface=".VnTime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2400" dirty="0" smtClean="0">
                          <a:latin typeface=".VnTime" pitchFamily="34" charset="0"/>
                        </a:rPr>
                        <a:t>3. Language</a:t>
                      </a:r>
                      <a:endParaRPr lang="en-US" sz="2400" dirty="0">
                        <a:latin typeface=".VnTime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endParaRPr lang="en-US" sz="2400" dirty="0">
                        <a:latin typeface=".VnTime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2400" dirty="0" smtClean="0">
                          <a:latin typeface=".VnTime" pitchFamily="34" charset="0"/>
                        </a:rPr>
                        <a:t>4. Housing</a:t>
                      </a:r>
                      <a:endParaRPr lang="en-US" sz="2400" dirty="0">
                        <a:latin typeface=".VnTime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endParaRPr lang="en-US" sz="2400" dirty="0">
                        <a:latin typeface=".VnTime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2400" dirty="0" smtClean="0">
                          <a:latin typeface=".VnTime" pitchFamily="34" charset="0"/>
                        </a:rPr>
                        <a:t>5. Main jobs</a:t>
                      </a:r>
                      <a:endParaRPr lang="en-US" sz="2400" dirty="0">
                        <a:latin typeface=".VnTime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endParaRPr lang="en-US" sz="2400" dirty="0">
                        <a:latin typeface=".VnTime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2400" dirty="0" smtClean="0">
                          <a:latin typeface=".VnTime" pitchFamily="34" charset="0"/>
                        </a:rPr>
                        <a:t>6. Main products</a:t>
                      </a:r>
                      <a:endParaRPr lang="en-US" sz="2400" dirty="0">
                        <a:latin typeface=".VnTime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endParaRPr lang="en-US" sz="2400" dirty="0">
                        <a:latin typeface=".VnTime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2400" dirty="0" smtClean="0">
                          <a:latin typeface=".VnTime" pitchFamily="34" charset="0"/>
                        </a:rPr>
                        <a:t>7. Costumes</a:t>
                      </a:r>
                      <a:endParaRPr lang="en-US" sz="2400" dirty="0">
                        <a:latin typeface=".VnTime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endParaRPr lang="en-US" sz="2400" dirty="0">
                        <a:latin typeface=".VnTime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2400" dirty="0" smtClean="0">
                          <a:latin typeface=".VnTime" pitchFamily="34" charset="0"/>
                        </a:rPr>
                        <a:t>8. Festivals</a:t>
                      </a:r>
                      <a:endParaRPr lang="en-US" sz="2400" dirty="0">
                        <a:latin typeface=".VnTime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endParaRPr lang="en-US" sz="2400" dirty="0">
                        <a:latin typeface=".VnTime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Rectangle 3"/>
          <p:cNvSpPr/>
          <p:nvPr/>
        </p:nvSpPr>
        <p:spPr>
          <a:xfrm>
            <a:off x="1318152" y="337784"/>
            <a:ext cx="6705600" cy="4572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solidFill>
                  <a:schemeClr val="bg1"/>
                </a:solidFill>
                <a:latin typeface=".VnTimeH" pitchFamily="34" charset="0"/>
              </a:rPr>
              <a:t>What do you know about the Thai?</a:t>
            </a:r>
            <a:endParaRPr lang="en-US" sz="2000" b="1" dirty="0">
              <a:solidFill>
                <a:schemeClr val="bg1"/>
              </a:solidFill>
              <a:latin typeface=".VnTimeH" pitchFamily="34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2819400" y="1502392"/>
            <a:ext cx="5943600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 smtClean="0">
                <a:latin typeface=".VnTime" pitchFamily="34" charset="0"/>
              </a:rPr>
              <a:t>1,500,000</a:t>
            </a:r>
            <a:endParaRPr lang="en-US" sz="2400" dirty="0">
              <a:latin typeface=".VnTime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833048" y="2160896"/>
            <a:ext cx="5943600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 smtClean="0">
                <a:latin typeface=".VnTime" pitchFamily="34" charset="0"/>
              </a:rPr>
              <a:t>Lai </a:t>
            </a:r>
            <a:r>
              <a:rPr lang="en-US" sz="2400" dirty="0" err="1" smtClean="0">
                <a:latin typeface=".VnTime" pitchFamily="34" charset="0"/>
              </a:rPr>
              <a:t>Chau</a:t>
            </a:r>
            <a:r>
              <a:rPr lang="en-US" sz="2400" dirty="0" smtClean="0">
                <a:latin typeface=".VnTime" pitchFamily="34" charset="0"/>
              </a:rPr>
              <a:t>, Son La, Yen </a:t>
            </a:r>
            <a:r>
              <a:rPr lang="en-US" sz="2400" dirty="0" err="1" smtClean="0">
                <a:latin typeface=".VnTime" pitchFamily="34" charset="0"/>
              </a:rPr>
              <a:t>Bai</a:t>
            </a:r>
            <a:r>
              <a:rPr lang="en-US" sz="2400" dirty="0" smtClean="0">
                <a:latin typeface=".VnTime" pitchFamily="34" charset="0"/>
              </a:rPr>
              <a:t>, </a:t>
            </a:r>
            <a:r>
              <a:rPr lang="en-US" sz="2400" dirty="0" err="1" smtClean="0">
                <a:latin typeface=".VnTime" pitchFamily="34" charset="0"/>
              </a:rPr>
              <a:t>Nghe</a:t>
            </a:r>
            <a:r>
              <a:rPr lang="en-US" sz="2400" dirty="0" smtClean="0">
                <a:latin typeface=".VnTime" pitchFamily="34" charset="0"/>
              </a:rPr>
              <a:t> An…</a:t>
            </a:r>
            <a:endParaRPr lang="en-US" sz="2400" dirty="0">
              <a:latin typeface=".VnTime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830760" y="2810302"/>
            <a:ext cx="5943600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 err="1" smtClean="0">
                <a:latin typeface=".VnTime" pitchFamily="34" charset="0"/>
              </a:rPr>
              <a:t>Tay</a:t>
            </a:r>
            <a:r>
              <a:rPr lang="en-US" sz="2400" dirty="0" smtClean="0">
                <a:latin typeface=".VnTime" pitchFamily="34" charset="0"/>
              </a:rPr>
              <a:t>-Thai </a:t>
            </a:r>
            <a:r>
              <a:rPr lang="en-US" sz="2400" dirty="0">
                <a:latin typeface=".VnTime" pitchFamily="34" charset="0"/>
              </a:rPr>
              <a:t>group</a:t>
            </a:r>
          </a:p>
        </p:txBody>
      </p:sp>
      <p:sp>
        <p:nvSpPr>
          <p:cNvPr id="7" name="Rectangle 6"/>
          <p:cNvSpPr/>
          <p:nvPr/>
        </p:nvSpPr>
        <p:spPr>
          <a:xfrm>
            <a:off x="2822812" y="3442648"/>
            <a:ext cx="5943600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>
                <a:latin typeface=".VnTime" pitchFamily="34" charset="0"/>
              </a:rPr>
              <a:t>Stilt houses</a:t>
            </a:r>
          </a:p>
        </p:txBody>
      </p:sp>
      <p:sp>
        <p:nvSpPr>
          <p:cNvPr id="8" name="Rectangle 7"/>
          <p:cNvSpPr/>
          <p:nvPr/>
        </p:nvSpPr>
        <p:spPr>
          <a:xfrm>
            <a:off x="2826230" y="4079544"/>
            <a:ext cx="5943600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>
                <a:latin typeface=".VnTime" pitchFamily="34" charset="0"/>
              </a:rPr>
              <a:t>Farming, cattle raising, cloth weaving</a:t>
            </a:r>
          </a:p>
        </p:txBody>
      </p:sp>
      <p:sp>
        <p:nvSpPr>
          <p:cNvPr id="9" name="Rectangle 8"/>
          <p:cNvSpPr/>
          <p:nvPr/>
        </p:nvSpPr>
        <p:spPr>
          <a:xfrm>
            <a:off x="2806889" y="4724400"/>
            <a:ext cx="5943600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>
                <a:latin typeface=".VnTime" pitchFamily="34" charset="0"/>
              </a:rPr>
              <a:t>Bamboo items, cloth</a:t>
            </a:r>
          </a:p>
        </p:txBody>
      </p:sp>
      <p:sp>
        <p:nvSpPr>
          <p:cNvPr id="10" name="Rectangle 9"/>
          <p:cNvSpPr/>
          <p:nvPr/>
        </p:nvSpPr>
        <p:spPr>
          <a:xfrm>
            <a:off x="2820537" y="5361296"/>
            <a:ext cx="5943600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>
                <a:latin typeface=".VnTime" pitchFamily="34" charset="0"/>
              </a:rPr>
              <a:t>Short blouse, long skirt, </a:t>
            </a:r>
            <a:r>
              <a:rPr lang="en-US" sz="2400" dirty="0" smtClean="0">
                <a:latin typeface=".VnTime" pitchFamily="34" charset="0"/>
              </a:rPr>
              <a:t>ornaments</a:t>
            </a:r>
            <a:endParaRPr lang="en-US" sz="2400" dirty="0">
              <a:latin typeface=".VnTime" pitchFamily="34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822812" y="5984544"/>
            <a:ext cx="5943600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>
                <a:latin typeface=".VnTime" pitchFamily="34" charset="0"/>
              </a:rPr>
              <a:t>Festivals </a:t>
            </a:r>
            <a:r>
              <a:rPr lang="en-US" sz="2400" dirty="0" smtClean="0">
                <a:latin typeface=".VnTime" pitchFamily="34" charset="0"/>
              </a:rPr>
              <a:t>with </a:t>
            </a:r>
            <a:r>
              <a:rPr lang="en-US" sz="2400" dirty="0">
                <a:latin typeface=".VnTime" pitchFamily="34" charset="0"/>
              </a:rPr>
              <a:t>traditional games</a:t>
            </a:r>
          </a:p>
        </p:txBody>
      </p:sp>
    </p:spTree>
    <p:extLst>
      <p:ext uri="{BB962C8B-B14F-4D97-AF65-F5344CB8AC3E}">
        <p14:creationId xmlns:p14="http://schemas.microsoft.com/office/powerpoint/2010/main" xmlns="" val="31512359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:\Users\Administrator\Desktop\image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349700" y="1367627"/>
            <a:ext cx="4832219" cy="3619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D:\Users\Administrator\Desktop\tải xuống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366760" y="1355117"/>
            <a:ext cx="4798802" cy="36440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D:\Users\Administrator\Desktop\tải xuống (1)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381047" y="1386962"/>
            <a:ext cx="4832219" cy="3619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Picture 5" descr="D:\Users\Administrator\Desktop\tải xuống (2)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366760" y="1367627"/>
            <a:ext cx="4798803" cy="3619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33227656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639</TotalTime>
  <Words>507</Words>
  <Application>Microsoft Office PowerPoint</Application>
  <PresentationFormat>On-screen Show (4:3)</PresentationFormat>
  <Paragraphs>125</Paragraphs>
  <Slides>14</Slides>
  <Notes>2</Notes>
  <HiddenSlides>0</HiddenSlides>
  <MMClips>4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Office Theme</vt:lpstr>
      <vt:lpstr>Slide 1</vt:lpstr>
      <vt:lpstr>Slide 2</vt:lpstr>
      <vt:lpstr>Slide 3</vt:lpstr>
      <vt:lpstr>Slide 4</vt:lpstr>
      <vt:lpstr>Slide 5</vt:lpstr>
      <vt:lpstr>Vocabulary:</vt:lpstr>
      <vt:lpstr>Check  </vt:lpstr>
      <vt:lpstr>Slide 8</vt:lpstr>
      <vt:lpstr>Slide 9</vt:lpstr>
      <vt:lpstr>Slide 10</vt:lpstr>
      <vt:lpstr>Slide 11</vt:lpstr>
      <vt:lpstr>Slide 12</vt:lpstr>
      <vt:lpstr>Slide 13</vt:lpstr>
      <vt:lpstr>HOMEWORK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AutoBVT</dc:creator>
  <cp:lastModifiedBy>Admin</cp:lastModifiedBy>
  <cp:revision>63</cp:revision>
  <dcterms:created xsi:type="dcterms:W3CDTF">2016-10-17T07:37:13Z</dcterms:created>
  <dcterms:modified xsi:type="dcterms:W3CDTF">2017-12-30T15:28:04Z</dcterms:modified>
</cp:coreProperties>
</file>