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9" r:id="rId2"/>
    <p:sldId id="290" r:id="rId3"/>
    <p:sldId id="263" r:id="rId4"/>
    <p:sldId id="270" r:id="rId5"/>
    <p:sldId id="271" r:id="rId6"/>
    <p:sldId id="272" r:id="rId7"/>
    <p:sldId id="285" r:id="rId8"/>
    <p:sldId id="292" r:id="rId9"/>
    <p:sldId id="291" r:id="rId10"/>
    <p:sldId id="293" r:id="rId11"/>
    <p:sldId id="287" r:id="rId12"/>
    <p:sldId id="280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98728-4F5A-41E6-B486-78256AB29CF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A4426-F6DC-4D69-87D0-D5AC7F07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93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86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79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65D6868-890C-48D2-9645-7DC69E8DE8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1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7628CD3-6546-46E8-8C26-226248ECDA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43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66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210185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210185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23545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423545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66800" y="6413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64135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9600" y="6413500"/>
            <a:ext cx="914400" cy="457200"/>
          </a:xfrm>
        </p:spPr>
        <p:txBody>
          <a:bodyPr/>
          <a:lstStyle>
            <a:lvl1pPr>
              <a:defRPr/>
            </a:lvl1pPr>
          </a:lstStyle>
          <a:p>
            <a:fld id="{10C107A3-743F-416A-8B79-AD14F7767904}" type="slidenum">
              <a:rPr lang="en-US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4289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47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59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5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7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0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5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4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D3ED-93C0-413D-9B82-D6AA17AA35A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8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slide" Target="slide6.xml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5943600" cy="448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08" name="WordArt 4"/>
          <p:cNvSpPr>
            <a:spLocks noChangeArrowheads="1" noChangeShapeType="1" noTextEdit="1"/>
          </p:cNvSpPr>
          <p:nvPr/>
        </p:nvSpPr>
        <p:spPr bwMode="auto">
          <a:xfrm>
            <a:off x="152400" y="533400"/>
            <a:ext cx="8763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Tiết 49: Ôn tập chương III – Thống kê</a:t>
            </a:r>
            <a:endParaRPr lang="en-US" sz="3600" b="1" kern="10">
              <a:ln w="15875">
                <a:solidFill>
                  <a:schemeClr val="bg1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 rot="-24660322">
            <a:off x="1973534" y="2966663"/>
            <a:ext cx="253682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DA1AC"/>
                    </a:gs>
                    <a:gs pos="50000">
                      <a:schemeClr val="bg1"/>
                    </a:gs>
                    <a:gs pos="100000">
                      <a:srgbClr val="FDA1AC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1500" b="1">
                <a:solidFill>
                  <a:srgbClr val="990033"/>
                </a:solidFill>
              </a:rPr>
              <a:t>“</a:t>
            </a:r>
            <a:r>
              <a:rPr lang="en-US" sz="1500" b="1" i="1">
                <a:solidFill>
                  <a:srgbClr val="990033"/>
                </a:solidFill>
              </a:rPr>
              <a:t>Việc học như con thuyền đi trên dòng nước ngược, không tiến có nghĩa là lùi”.</a:t>
            </a:r>
          </a:p>
          <a:p>
            <a:pPr algn="r"/>
            <a:r>
              <a:rPr lang="en-US" sz="1500" b="1">
                <a:solidFill>
                  <a:srgbClr val="0B7346"/>
                </a:solidFill>
              </a:rPr>
              <a:t>Danh ngôn</a:t>
            </a:r>
          </a:p>
        </p:txBody>
      </p:sp>
    </p:spTree>
    <p:extLst>
      <p:ext uri="{BB962C8B-B14F-4D97-AF65-F5344CB8AC3E}">
        <p14:creationId xmlns:p14="http://schemas.microsoft.com/office/powerpoint/2010/main" val="78426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9"/>
          <p:cNvSpPr txBox="1">
            <a:spLocks noChangeArrowheads="1"/>
          </p:cNvSpPr>
          <p:nvPr/>
        </p:nvSpPr>
        <p:spPr bwMode="auto">
          <a:xfrm>
            <a:off x="2193925" y="23241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5893" name="Text Box 53"/>
          <p:cNvSpPr txBox="1">
            <a:spLocks noChangeArrowheads="1"/>
          </p:cNvSpPr>
          <p:nvPr/>
        </p:nvSpPr>
        <p:spPr bwMode="auto">
          <a:xfrm>
            <a:off x="381000" y="0"/>
            <a:ext cx="6629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FF"/>
                </a:solidFill>
                <a:latin typeface=".VnTimeH" panose="020B7200000000000000" pitchFamily="34" charset="0"/>
              </a:rPr>
              <a:t>§èi víi líp 7a</a:t>
            </a:r>
            <a:r>
              <a:rPr lang="en-US" altLang="en-US" sz="2400">
                <a:solidFill>
                  <a:srgbClr val="FF00FF"/>
                </a:solidFill>
                <a:latin typeface=".VnTime" panose="020B7200000000000000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latin typeface=".VnTime" panose="020B7200000000000000" pitchFamily="34" charset="0"/>
              </a:rPr>
              <a:t>a)  B¶ng tÇn sè</a:t>
            </a:r>
          </a:p>
        </p:txBody>
      </p:sp>
      <p:graphicFrame>
        <p:nvGraphicFramePr>
          <p:cNvPr id="36578" name="Group 738"/>
          <p:cNvGraphicFramePr>
            <a:graphicFrameLocks noGrp="1"/>
          </p:cNvGraphicFramePr>
          <p:nvPr>
            <p:ph sz="quarter" idx="1"/>
          </p:nvPr>
        </p:nvGraphicFramePr>
        <p:xfrm>
          <a:off x="0" y="885825"/>
          <a:ext cx="4495800" cy="1402040"/>
        </p:xfrm>
        <a:graphic>
          <a:graphicData uri="http://schemas.openxmlformats.org/drawingml/2006/table">
            <a:tbl>
              <a:tblPr/>
              <a:tblGrid>
                <a:gridCol w="682625"/>
                <a:gridCol w="274638"/>
                <a:gridCol w="357187"/>
                <a:gridCol w="358775"/>
                <a:gridCol w="355600"/>
                <a:gridCol w="257175"/>
                <a:gridCol w="457200"/>
                <a:gridCol w="363538"/>
                <a:gridCol w="357187"/>
                <a:gridCol w="449263"/>
                <a:gridCol w="582612"/>
              </a:tblGrid>
              <a:tr h="7008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Gi¸ trÞ 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008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TÇn sè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N=45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592" name="Group 752"/>
          <p:cNvGraphicFramePr>
            <a:graphicFrameLocks noGrp="1"/>
          </p:cNvGraphicFramePr>
          <p:nvPr>
            <p:ph sz="quarter" idx="2"/>
          </p:nvPr>
        </p:nvGraphicFramePr>
        <p:xfrm>
          <a:off x="4648200" y="838200"/>
          <a:ext cx="4267200" cy="1463675"/>
        </p:xfrm>
        <a:graphic>
          <a:graphicData uri="http://schemas.openxmlformats.org/drawingml/2006/table">
            <a:tbl>
              <a:tblPr/>
              <a:tblGrid>
                <a:gridCol w="815975"/>
                <a:gridCol w="404813"/>
                <a:gridCol w="404812"/>
                <a:gridCol w="355600"/>
                <a:gridCol w="457200"/>
                <a:gridCol w="457200"/>
                <a:gridCol w="381000"/>
                <a:gridCol w="457200"/>
                <a:gridCol w="533400"/>
              </a:tblGrid>
              <a:tr h="701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Gi¸ trÞ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3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TÇn sè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11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N=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6361" name="Group 521"/>
          <p:cNvGraphicFramePr>
            <a:graphicFrameLocks noGrp="1"/>
          </p:cNvGraphicFramePr>
          <p:nvPr>
            <p:ph sz="quarter" idx="3"/>
          </p:nvPr>
        </p:nvGraphicFramePr>
        <p:xfrm>
          <a:off x="685800" y="6553200"/>
          <a:ext cx="4038600" cy="404813"/>
        </p:xfrm>
        <a:graphic>
          <a:graphicData uri="http://schemas.openxmlformats.org/drawingml/2006/table">
            <a:tbl>
              <a:tblPr/>
              <a:tblGrid>
                <a:gridCol w="366713"/>
                <a:gridCol w="366712"/>
                <a:gridCol w="368300"/>
                <a:gridCol w="366713"/>
                <a:gridCol w="366712"/>
                <a:gridCol w="368300"/>
                <a:gridCol w="366713"/>
                <a:gridCol w="366712"/>
                <a:gridCol w="368300"/>
                <a:gridCol w="366713"/>
                <a:gridCol w="366712"/>
              </a:tblGrid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262" name="Text Box 422"/>
          <p:cNvSpPr txBox="1">
            <a:spLocks noChangeArrowheads="1"/>
          </p:cNvSpPr>
          <p:nvPr/>
        </p:nvSpPr>
        <p:spPr bwMode="auto">
          <a:xfrm>
            <a:off x="228600" y="2514600"/>
            <a:ext cx="60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11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10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9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8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7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6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5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4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3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2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1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36263" name="Line 423"/>
          <p:cNvSpPr>
            <a:spLocks noChangeShapeType="1"/>
          </p:cNvSpPr>
          <p:nvPr/>
        </p:nvSpPr>
        <p:spPr bwMode="auto">
          <a:xfrm flipV="1">
            <a:off x="533400" y="2667000"/>
            <a:ext cx="0" cy="388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264" name="Line 424"/>
          <p:cNvSpPr>
            <a:spLocks noChangeShapeType="1"/>
          </p:cNvSpPr>
          <p:nvPr/>
        </p:nvSpPr>
        <p:spPr bwMode="auto">
          <a:xfrm>
            <a:off x="533400" y="6553200"/>
            <a:ext cx="3962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305" name="Text Box 438"/>
          <p:cNvSpPr txBox="1">
            <a:spLocks noChangeArrowheads="1"/>
          </p:cNvSpPr>
          <p:nvPr/>
        </p:nvSpPr>
        <p:spPr bwMode="auto">
          <a:xfrm>
            <a:off x="2438400" y="5334000"/>
            <a:ext cx="358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6349" name="Line 509"/>
          <p:cNvSpPr>
            <a:spLocks noChangeShapeType="1"/>
          </p:cNvSpPr>
          <p:nvPr/>
        </p:nvSpPr>
        <p:spPr bwMode="auto">
          <a:xfrm flipH="1" flipV="1">
            <a:off x="1905000" y="5867400"/>
            <a:ext cx="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350" name="Line 510"/>
          <p:cNvSpPr>
            <a:spLocks noChangeShapeType="1"/>
          </p:cNvSpPr>
          <p:nvPr/>
        </p:nvSpPr>
        <p:spPr bwMode="auto">
          <a:xfrm flipV="1">
            <a:off x="2286000" y="5257800"/>
            <a:ext cx="0" cy="129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351" name="Line 511"/>
          <p:cNvSpPr>
            <a:spLocks noChangeShapeType="1"/>
          </p:cNvSpPr>
          <p:nvPr/>
        </p:nvSpPr>
        <p:spPr bwMode="auto">
          <a:xfrm flipH="1" flipV="1">
            <a:off x="2667000" y="4343400"/>
            <a:ext cx="0" cy="2209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352" name="Line 512"/>
          <p:cNvSpPr>
            <a:spLocks noChangeShapeType="1"/>
          </p:cNvSpPr>
          <p:nvPr/>
        </p:nvSpPr>
        <p:spPr bwMode="auto">
          <a:xfrm flipH="1" flipV="1">
            <a:off x="3048000" y="3352800"/>
            <a:ext cx="0" cy="3200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358" name="Rectangle 518"/>
          <p:cNvSpPr>
            <a:spLocks noChangeArrowheads="1"/>
          </p:cNvSpPr>
          <p:nvPr/>
        </p:nvSpPr>
        <p:spPr bwMode="auto">
          <a:xfrm>
            <a:off x="4876800" y="3048000"/>
            <a:ext cx="990600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n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11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10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9 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8 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7 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6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5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4 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3 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2 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1 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9311" name="Text Box 625"/>
          <p:cNvSpPr txBox="1">
            <a:spLocks noChangeArrowheads="1"/>
          </p:cNvSpPr>
          <p:nvPr/>
        </p:nvSpPr>
        <p:spPr bwMode="auto">
          <a:xfrm>
            <a:off x="0" y="6019800"/>
            <a:ext cx="480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36467" name="Group 627"/>
          <p:cNvGraphicFramePr>
            <a:graphicFrameLocks noGrp="1"/>
          </p:cNvGraphicFramePr>
          <p:nvPr>
            <p:ph sz="quarter" idx="4"/>
          </p:nvPr>
        </p:nvGraphicFramePr>
        <p:xfrm>
          <a:off x="5257800" y="6553200"/>
          <a:ext cx="4038600" cy="404813"/>
        </p:xfrm>
        <a:graphic>
          <a:graphicData uri="http://schemas.openxmlformats.org/drawingml/2006/table">
            <a:tbl>
              <a:tblPr/>
              <a:tblGrid>
                <a:gridCol w="366713"/>
                <a:gridCol w="366712"/>
                <a:gridCol w="368300"/>
                <a:gridCol w="366713"/>
                <a:gridCol w="366712"/>
                <a:gridCol w="368300"/>
                <a:gridCol w="366713"/>
                <a:gridCol w="366712"/>
                <a:gridCol w="368300"/>
                <a:gridCol w="366713"/>
                <a:gridCol w="366712"/>
              </a:tblGrid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549" name="Line 709"/>
          <p:cNvSpPr>
            <a:spLocks noChangeShapeType="1"/>
          </p:cNvSpPr>
          <p:nvPr/>
        </p:nvSpPr>
        <p:spPr bwMode="auto">
          <a:xfrm flipH="1" flipV="1">
            <a:off x="1143000" y="5867400"/>
            <a:ext cx="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0" name="Line 710"/>
          <p:cNvSpPr>
            <a:spLocks noChangeShapeType="1"/>
          </p:cNvSpPr>
          <p:nvPr/>
        </p:nvSpPr>
        <p:spPr bwMode="auto">
          <a:xfrm flipH="1" flipV="1">
            <a:off x="1524000" y="6172200"/>
            <a:ext cx="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2" name="Line 712"/>
          <p:cNvSpPr>
            <a:spLocks noChangeShapeType="1"/>
          </p:cNvSpPr>
          <p:nvPr/>
        </p:nvSpPr>
        <p:spPr bwMode="auto">
          <a:xfrm flipV="1">
            <a:off x="3810000" y="4648200"/>
            <a:ext cx="0" cy="1905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3" name="Line 713"/>
          <p:cNvSpPr>
            <a:spLocks noChangeShapeType="1"/>
          </p:cNvSpPr>
          <p:nvPr/>
        </p:nvSpPr>
        <p:spPr bwMode="auto">
          <a:xfrm flipV="1">
            <a:off x="3429000" y="3962400"/>
            <a:ext cx="0" cy="2590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6" name="Line 716"/>
          <p:cNvSpPr>
            <a:spLocks noChangeShapeType="1"/>
          </p:cNvSpPr>
          <p:nvPr/>
        </p:nvSpPr>
        <p:spPr bwMode="auto">
          <a:xfrm flipV="1">
            <a:off x="5257800" y="2667000"/>
            <a:ext cx="0" cy="3886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7" name="Line 717"/>
          <p:cNvSpPr>
            <a:spLocks noChangeShapeType="1"/>
          </p:cNvSpPr>
          <p:nvPr/>
        </p:nvSpPr>
        <p:spPr bwMode="auto">
          <a:xfrm flipV="1">
            <a:off x="5257800" y="6553200"/>
            <a:ext cx="434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8" name="Line 718"/>
          <p:cNvSpPr>
            <a:spLocks noChangeShapeType="1"/>
          </p:cNvSpPr>
          <p:nvPr/>
        </p:nvSpPr>
        <p:spPr bwMode="auto">
          <a:xfrm flipH="1" flipV="1">
            <a:off x="6477000" y="6096000"/>
            <a:ext cx="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9" name="Line 719"/>
          <p:cNvSpPr>
            <a:spLocks noChangeShapeType="1"/>
          </p:cNvSpPr>
          <p:nvPr/>
        </p:nvSpPr>
        <p:spPr bwMode="auto">
          <a:xfrm flipV="1">
            <a:off x="6858000" y="5257800"/>
            <a:ext cx="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0" name="Line 720"/>
          <p:cNvSpPr>
            <a:spLocks noChangeShapeType="1"/>
          </p:cNvSpPr>
          <p:nvPr/>
        </p:nvSpPr>
        <p:spPr bwMode="auto">
          <a:xfrm flipH="1" flipV="1">
            <a:off x="7239000" y="4343400"/>
            <a:ext cx="0" cy="2209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1" name="Line 721"/>
          <p:cNvSpPr>
            <a:spLocks noChangeShapeType="1"/>
          </p:cNvSpPr>
          <p:nvPr/>
        </p:nvSpPr>
        <p:spPr bwMode="auto">
          <a:xfrm flipH="1" flipV="1">
            <a:off x="7620000" y="3581400"/>
            <a:ext cx="0" cy="297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2" name="Line 722"/>
          <p:cNvSpPr>
            <a:spLocks noChangeShapeType="1"/>
          </p:cNvSpPr>
          <p:nvPr/>
        </p:nvSpPr>
        <p:spPr bwMode="auto">
          <a:xfrm flipV="1">
            <a:off x="8001000" y="4648200"/>
            <a:ext cx="0" cy="1905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4" name="Line 724"/>
          <p:cNvSpPr>
            <a:spLocks noChangeShapeType="1"/>
          </p:cNvSpPr>
          <p:nvPr/>
        </p:nvSpPr>
        <p:spPr bwMode="auto">
          <a:xfrm flipV="1">
            <a:off x="4191000" y="4953000"/>
            <a:ext cx="0" cy="160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5" name="Line 725"/>
          <p:cNvSpPr>
            <a:spLocks noChangeShapeType="1"/>
          </p:cNvSpPr>
          <p:nvPr/>
        </p:nvSpPr>
        <p:spPr bwMode="auto">
          <a:xfrm flipV="1">
            <a:off x="8382000" y="5486400"/>
            <a:ext cx="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6" name="Line 726"/>
          <p:cNvSpPr>
            <a:spLocks noChangeShapeType="1"/>
          </p:cNvSpPr>
          <p:nvPr/>
        </p:nvSpPr>
        <p:spPr bwMode="auto">
          <a:xfrm flipH="1" flipV="1">
            <a:off x="8686800" y="5791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7" name="Text Box 727"/>
          <p:cNvSpPr txBox="1">
            <a:spLocks noChangeArrowheads="1"/>
          </p:cNvSpPr>
          <p:nvPr/>
        </p:nvSpPr>
        <p:spPr bwMode="auto">
          <a:xfrm>
            <a:off x="990600" y="2346325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   </a:t>
            </a:r>
            <a:r>
              <a:rPr lang="en-US" altLang="en-US" sz="2000">
                <a:solidFill>
                  <a:srgbClr val="0000FF"/>
                </a:solidFill>
                <a:latin typeface=".VnTime" panose="020B7200000000000000" pitchFamily="34" charset="0"/>
              </a:rPr>
              <a:t>b) BiÓu ®å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                                                          b) BiÓu ®å </a:t>
            </a:r>
          </a:p>
        </p:txBody>
      </p:sp>
      <p:sp>
        <p:nvSpPr>
          <p:cNvPr id="36568" name="Line 728"/>
          <p:cNvSpPr>
            <a:spLocks noChangeShapeType="1"/>
          </p:cNvSpPr>
          <p:nvPr/>
        </p:nvSpPr>
        <p:spPr bwMode="auto">
          <a:xfrm>
            <a:off x="4572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9" name="Text Box 729"/>
          <p:cNvSpPr txBox="1">
            <a:spLocks noChangeArrowheads="1"/>
          </p:cNvSpPr>
          <p:nvPr/>
        </p:nvSpPr>
        <p:spPr bwMode="auto">
          <a:xfrm>
            <a:off x="4495800" y="0"/>
            <a:ext cx="6629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FF"/>
                </a:solidFill>
                <a:latin typeface=".VnTimeH" panose="020B7200000000000000" pitchFamily="34" charset="0"/>
              </a:rPr>
              <a:t>§èi víi líp 7b</a:t>
            </a:r>
            <a:r>
              <a:rPr lang="en-US" altLang="en-US" sz="2400">
                <a:solidFill>
                  <a:srgbClr val="FF00FF"/>
                </a:solidFill>
                <a:latin typeface=".VnTime" panose="020B7200000000000000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latin typeface=".VnTime" panose="020B7200000000000000" pitchFamily="34" charset="0"/>
              </a:rPr>
              <a:t>a)  B¶ng tÇn sè</a:t>
            </a:r>
          </a:p>
        </p:txBody>
      </p:sp>
      <p:sp>
        <p:nvSpPr>
          <p:cNvPr id="36594" name="Line 754"/>
          <p:cNvSpPr>
            <a:spLocks noChangeShapeType="1"/>
          </p:cNvSpPr>
          <p:nvPr/>
        </p:nvSpPr>
        <p:spPr bwMode="auto">
          <a:xfrm>
            <a:off x="457200" y="39624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5" name="Line 755"/>
          <p:cNvSpPr>
            <a:spLocks noChangeShapeType="1"/>
          </p:cNvSpPr>
          <p:nvPr/>
        </p:nvSpPr>
        <p:spPr bwMode="auto">
          <a:xfrm>
            <a:off x="533400" y="49530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6" name="Line 756"/>
          <p:cNvSpPr>
            <a:spLocks noChangeShapeType="1"/>
          </p:cNvSpPr>
          <p:nvPr/>
        </p:nvSpPr>
        <p:spPr bwMode="auto">
          <a:xfrm>
            <a:off x="533400" y="4648200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7" name="Line 757"/>
          <p:cNvSpPr>
            <a:spLocks noChangeShapeType="1"/>
          </p:cNvSpPr>
          <p:nvPr/>
        </p:nvSpPr>
        <p:spPr bwMode="auto">
          <a:xfrm>
            <a:off x="533400" y="43434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8" name="Line 758"/>
          <p:cNvSpPr>
            <a:spLocks noChangeShapeType="1"/>
          </p:cNvSpPr>
          <p:nvPr/>
        </p:nvSpPr>
        <p:spPr bwMode="auto">
          <a:xfrm>
            <a:off x="457200" y="39624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9" name="Line 759"/>
          <p:cNvSpPr>
            <a:spLocks noChangeShapeType="1"/>
          </p:cNvSpPr>
          <p:nvPr/>
        </p:nvSpPr>
        <p:spPr bwMode="auto">
          <a:xfrm>
            <a:off x="457200" y="39624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0" name="Line 760"/>
          <p:cNvSpPr>
            <a:spLocks noChangeShapeType="1"/>
          </p:cNvSpPr>
          <p:nvPr/>
        </p:nvSpPr>
        <p:spPr bwMode="auto">
          <a:xfrm>
            <a:off x="457200" y="3352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1" name="Line 761"/>
          <p:cNvSpPr>
            <a:spLocks noChangeShapeType="1"/>
          </p:cNvSpPr>
          <p:nvPr/>
        </p:nvSpPr>
        <p:spPr bwMode="auto">
          <a:xfrm>
            <a:off x="533400" y="5257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3" name="Line 763"/>
          <p:cNvSpPr>
            <a:spLocks noChangeShapeType="1"/>
          </p:cNvSpPr>
          <p:nvPr/>
        </p:nvSpPr>
        <p:spPr bwMode="auto">
          <a:xfrm>
            <a:off x="533400" y="6172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4" name="Line 764"/>
          <p:cNvSpPr>
            <a:spLocks noChangeShapeType="1"/>
          </p:cNvSpPr>
          <p:nvPr/>
        </p:nvSpPr>
        <p:spPr bwMode="auto">
          <a:xfrm>
            <a:off x="533400" y="5867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5" name="Line 765"/>
          <p:cNvSpPr>
            <a:spLocks noChangeShapeType="1"/>
          </p:cNvSpPr>
          <p:nvPr/>
        </p:nvSpPr>
        <p:spPr bwMode="auto">
          <a:xfrm>
            <a:off x="5257800" y="5791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6" name="Line 766"/>
          <p:cNvSpPr>
            <a:spLocks noChangeShapeType="1"/>
          </p:cNvSpPr>
          <p:nvPr/>
        </p:nvSpPr>
        <p:spPr bwMode="auto">
          <a:xfrm>
            <a:off x="5257800" y="5257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8" name="Line 768"/>
          <p:cNvSpPr>
            <a:spLocks noChangeShapeType="1"/>
          </p:cNvSpPr>
          <p:nvPr/>
        </p:nvSpPr>
        <p:spPr bwMode="auto">
          <a:xfrm>
            <a:off x="5181600" y="54864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9" name="Line 769"/>
          <p:cNvSpPr>
            <a:spLocks noChangeShapeType="1"/>
          </p:cNvSpPr>
          <p:nvPr/>
        </p:nvSpPr>
        <p:spPr bwMode="auto">
          <a:xfrm>
            <a:off x="5257800" y="46482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10" name="Line 770"/>
          <p:cNvSpPr>
            <a:spLocks noChangeShapeType="1"/>
          </p:cNvSpPr>
          <p:nvPr/>
        </p:nvSpPr>
        <p:spPr bwMode="auto">
          <a:xfrm>
            <a:off x="5257800" y="43434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11" name="Line 771"/>
          <p:cNvSpPr>
            <a:spLocks noChangeShapeType="1"/>
          </p:cNvSpPr>
          <p:nvPr/>
        </p:nvSpPr>
        <p:spPr bwMode="auto">
          <a:xfrm>
            <a:off x="5257800" y="3581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12" name="AutoShape 772"/>
          <p:cNvSpPr>
            <a:spLocks noChangeArrowheads="1"/>
          </p:cNvSpPr>
          <p:nvPr/>
        </p:nvSpPr>
        <p:spPr bwMode="auto">
          <a:xfrm>
            <a:off x="1143000" y="2819400"/>
            <a:ext cx="6553200" cy="3505200"/>
          </a:xfrm>
          <a:prstGeom prst="wedgeEllipseCallout">
            <a:avLst>
              <a:gd name="adj1" fmla="val 2472"/>
              <a:gd name="adj2" fmla="val -65986"/>
            </a:avLst>
          </a:prstGeom>
          <a:gradFill rotWithShape="1">
            <a:gsLst>
              <a:gs pos="0">
                <a:srgbClr val="FF66FF"/>
              </a:gs>
              <a:gs pos="50000">
                <a:schemeClr val="bg1"/>
              </a:gs>
              <a:gs pos="100000">
                <a:srgbClr val="FF66FF"/>
              </a:gs>
            </a:gsLst>
            <a:lin ang="0" scaled="1"/>
          </a:gradFill>
          <a:ln w="57150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en-US" altLang="en-US" sz="3600" b="1" i="1" u="sng">
                <a:solidFill>
                  <a:srgbClr val="000066"/>
                </a:solidFill>
                <a:latin typeface=".VnTime" pitchFamily="34" charset="0"/>
              </a:rPr>
              <a:t>C©u 3</a:t>
            </a:r>
            <a:r>
              <a:rPr lang="en-US" altLang="en-US" sz="3600" b="1" i="1">
                <a:solidFill>
                  <a:srgbClr val="000066"/>
                </a:solidFill>
                <a:latin typeface=".VnTime" pitchFamily="34" charset="0"/>
              </a:rPr>
              <a:t>       TÝnh ®iÓm trung b×nh mçi líp?</a:t>
            </a:r>
          </a:p>
        </p:txBody>
      </p:sp>
      <p:sp>
        <p:nvSpPr>
          <p:cNvPr id="36614" name="Line 774"/>
          <p:cNvSpPr>
            <a:spLocks noChangeShapeType="1"/>
          </p:cNvSpPr>
          <p:nvPr/>
        </p:nvSpPr>
        <p:spPr bwMode="auto">
          <a:xfrm>
            <a:off x="5257800" y="6096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648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6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6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6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6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6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6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3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36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3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6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6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6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6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6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6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6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6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6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0" dur="500"/>
                                        <p:tgtEl>
                                          <p:spTgt spid="36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3" dur="500"/>
                                        <p:tgtEl>
                                          <p:spTgt spid="36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6" dur="500"/>
                                        <p:tgtEl>
                                          <p:spTgt spid="36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9" dur="500"/>
                                        <p:tgtEl>
                                          <p:spTgt spid="36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2" dur="500"/>
                                        <p:tgtEl>
                                          <p:spTgt spid="3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5" dur="500"/>
                                        <p:tgtEl>
                                          <p:spTgt spid="3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8" dur="500"/>
                                        <p:tgtEl>
                                          <p:spTgt spid="3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1" dur="500"/>
                                        <p:tgtEl>
                                          <p:spTgt spid="36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4" dur="500"/>
                                        <p:tgtEl>
                                          <p:spTgt spid="3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7" dur="500"/>
                                        <p:tgtEl>
                                          <p:spTgt spid="36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0" dur="500"/>
                                        <p:tgtEl>
                                          <p:spTgt spid="36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3" dur="500"/>
                                        <p:tgtEl>
                                          <p:spTgt spid="3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6" dur="500"/>
                                        <p:tgtEl>
                                          <p:spTgt spid="3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9" dur="500"/>
                                        <p:tgtEl>
                                          <p:spTgt spid="3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4" dur="2000"/>
                                        <p:tgtEl>
                                          <p:spTgt spid="3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62" grpId="0"/>
      <p:bldP spid="36263" grpId="0" animBg="1"/>
      <p:bldP spid="36264" grpId="0" animBg="1"/>
      <p:bldP spid="36349" grpId="0" animBg="1"/>
      <p:bldP spid="36350" grpId="0" animBg="1"/>
      <p:bldP spid="36351" grpId="0" animBg="1"/>
      <p:bldP spid="36352" grpId="0" animBg="1"/>
      <p:bldP spid="36358" grpId="0"/>
      <p:bldP spid="36549" grpId="0" animBg="1"/>
      <p:bldP spid="36550" grpId="0" animBg="1"/>
      <p:bldP spid="36552" grpId="0" animBg="1"/>
      <p:bldP spid="36553" grpId="0" animBg="1"/>
      <p:bldP spid="36556" grpId="0" animBg="1"/>
      <p:bldP spid="36557" grpId="0" animBg="1"/>
      <p:bldP spid="36558" grpId="0" animBg="1"/>
      <p:bldP spid="36559" grpId="0" animBg="1"/>
      <p:bldP spid="36560" grpId="0" animBg="1"/>
      <p:bldP spid="36561" grpId="0" animBg="1"/>
      <p:bldP spid="36562" grpId="0" animBg="1"/>
      <p:bldP spid="36564" grpId="0" animBg="1"/>
      <p:bldP spid="36565" grpId="0" animBg="1"/>
      <p:bldP spid="36566" grpId="0" animBg="1"/>
      <p:bldP spid="36567" grpId="0"/>
      <p:bldP spid="36568" grpId="0" animBg="1"/>
      <p:bldP spid="36594" grpId="0" animBg="1"/>
      <p:bldP spid="36595" grpId="0" animBg="1"/>
      <p:bldP spid="36596" grpId="0" animBg="1"/>
      <p:bldP spid="36597" grpId="0" animBg="1"/>
      <p:bldP spid="36598" grpId="0" animBg="1"/>
      <p:bldP spid="36599" grpId="0" animBg="1"/>
      <p:bldP spid="36600" grpId="0" animBg="1"/>
      <p:bldP spid="36601" grpId="0" animBg="1"/>
      <p:bldP spid="36603" grpId="0" animBg="1"/>
      <p:bldP spid="36604" grpId="0" animBg="1"/>
      <p:bldP spid="36605" grpId="0" animBg="1"/>
      <p:bldP spid="36606" grpId="0" animBg="1"/>
      <p:bldP spid="36608" grpId="0" animBg="1"/>
      <p:bldP spid="36609" grpId="0" animBg="1"/>
      <p:bldP spid="36610" grpId="0" animBg="1"/>
      <p:bldP spid="36611" grpId="0" animBg="1"/>
      <p:bldP spid="36612" grpId="0" animBg="1"/>
      <p:bldP spid="366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427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738957"/>
              </p:ext>
            </p:extLst>
          </p:nvPr>
        </p:nvGraphicFramePr>
        <p:xfrm>
          <a:off x="381000" y="838200"/>
          <a:ext cx="6096000" cy="5797296"/>
        </p:xfrm>
        <a:graphic>
          <a:graphicData uri="http://schemas.openxmlformats.org/drawingml/2006/table">
            <a:tbl>
              <a:tblPr/>
              <a:tblGrid>
                <a:gridCol w="1465684"/>
                <a:gridCol w="1465684"/>
                <a:gridCol w="3164632"/>
              </a:tblGrid>
              <a:tr h="905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Giá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trị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 tích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(x.n)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vi-V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N=31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Tổng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1090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7469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999643"/>
              </p:ext>
            </p:extLst>
          </p:nvPr>
        </p:nvGraphicFramePr>
        <p:xfrm>
          <a:off x="6781800" y="2133600"/>
          <a:ext cx="220086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3" imgW="1600200" imgH="558720" progId="Equation.DSMT4">
                  <p:embed/>
                </p:oleObj>
              </mc:Choice>
              <mc:Fallback>
                <p:oleObj name="Equation" r:id="rId3" imgW="160020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133600"/>
                        <a:ext cx="2200864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73" name="Rectangle 81"/>
          <p:cNvSpPr>
            <a:spLocks noChangeArrowheads="1"/>
          </p:cNvSpPr>
          <p:nvPr/>
        </p:nvSpPr>
        <p:spPr bwMode="auto">
          <a:xfrm>
            <a:off x="379885" y="16453"/>
            <a:ext cx="64716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3200" b="1" u="sng" dirty="0" err="1">
                <a:solidFill>
                  <a:srgbClr val="FF0000"/>
                </a:solidFill>
                <a:latin typeface=".VnTime" panose="020B7200000000000000" pitchFamily="34" charset="0"/>
              </a:rPr>
              <a:t>Bài</a:t>
            </a:r>
            <a:r>
              <a:rPr lang="en-US" altLang="en-US" sz="3200" b="1" u="sng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.VnTime" panose="020B7200000000000000" pitchFamily="34" charset="0"/>
              </a:rPr>
              <a:t>5: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5-Point Star 11">
            <a:hlinkClick r:id="rId5" action="ppaction://hlinksldjump"/>
          </p:cNvPr>
          <p:cNvSpPr/>
          <p:nvPr/>
        </p:nvSpPr>
        <p:spPr>
          <a:xfrm>
            <a:off x="8763000" y="64770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7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69" name="Rectangle 53"/>
          <p:cNvSpPr>
            <a:spLocks noGrp="1" noChangeArrowheads="1"/>
          </p:cNvSpPr>
          <p:nvPr>
            <p:ph type="body" idx="1"/>
          </p:nvPr>
        </p:nvSpPr>
        <p:spPr>
          <a:xfrm>
            <a:off x="304800" y="1879600"/>
            <a:ext cx="8686800" cy="4216400"/>
          </a:xfrm>
          <a:solidFill>
            <a:schemeClr val="bg1"/>
          </a:solidFill>
        </p:spPr>
        <p:txBody>
          <a:bodyPr/>
          <a:lstStyle/>
          <a:p>
            <a:pPr marL="0" indent="57150" algn="just">
              <a:buClr>
                <a:srgbClr val="FF0066"/>
              </a:buClr>
              <a:buFont typeface="Arial" charset="0"/>
              <a:buNone/>
            </a:pP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Ý nghĩa:</a:t>
            </a:r>
          </a:p>
          <a:p>
            <a:pPr marL="0" indent="57150" algn="just">
              <a:buClr>
                <a:srgbClr val="FF0066"/>
              </a:buClr>
              <a:buFont typeface="Arial" charset="0"/>
              <a:buNone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Qua nghiên cứu phân tích các thông tin thu thập được, khoa học thống kê cùng các khoa học, kỹ thuật khác giúp cho ta biết được:</a:t>
            </a:r>
          </a:p>
          <a:p>
            <a:pPr marL="0" indent="57150" algn="just">
              <a:buFontTx/>
              <a:buNone/>
            </a:pPr>
            <a:r>
              <a:rPr lang="en-US" sz="2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 hình các hoạt động.</a:t>
            </a:r>
          </a:p>
          <a:p>
            <a:pPr marL="0" indent="57150" algn="just">
              <a:buClr>
                <a:srgbClr val="FF3300"/>
              </a:buClr>
              <a:buFontTx/>
              <a:buNone/>
            </a:pPr>
            <a:r>
              <a:rPr lang="en-US" sz="28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Diễn biến của các hiện tượng.</a:t>
            </a:r>
          </a:p>
          <a:p>
            <a:pPr marL="0" indent="57150" algn="just">
              <a:buFontTx/>
              <a:buNone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Từ đó dự đoán các khả năng có thể xảy ra, góp phần phục vụ con người ngày càng tốt hơn.</a:t>
            </a:r>
          </a:p>
        </p:txBody>
      </p:sp>
      <p:sp>
        <p:nvSpPr>
          <p:cNvPr id="34877" name="Rectangle 61"/>
          <p:cNvSpPr>
            <a:spLocks noChangeArrowheads="1"/>
          </p:cNvSpPr>
          <p:nvPr/>
        </p:nvSpPr>
        <p:spPr bwMode="auto">
          <a:xfrm>
            <a:off x="311150" y="304800"/>
            <a:ext cx="86804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algn="ctr">
              <a:spcBef>
                <a:spcPct val="0"/>
              </a:spcBef>
              <a:buClr>
                <a:srgbClr val="66FF66"/>
              </a:buClr>
            </a:pP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?</a:t>
            </a:r>
            <a:r>
              <a:rPr lang="en-US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Em </a:t>
            </a:r>
            <a:r>
              <a:rPr lang="en-US" sz="28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 cho biết ý nghĩa của thống kê trong đời </a:t>
            </a:r>
            <a:endParaRPr lang="en-US" sz="28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>
              <a:spcBef>
                <a:spcPct val="0"/>
              </a:spcBef>
              <a:buClr>
                <a:srgbClr val="66FF66"/>
              </a:buClr>
            </a:pPr>
            <a:r>
              <a:rPr lang="en-US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sống </a:t>
            </a:r>
            <a:r>
              <a:rPr lang="en-US" sz="28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hàng ngày ?</a:t>
            </a:r>
          </a:p>
        </p:txBody>
      </p:sp>
    </p:spTree>
    <p:extLst>
      <p:ext uri="{BB962C8B-B14F-4D97-AF65-F5344CB8AC3E}">
        <p14:creationId xmlns:p14="http://schemas.microsoft.com/office/powerpoint/2010/main" val="142089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CBC39-3379-430F-A1E6-3ED0171CFDA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pic>
        <p:nvPicPr>
          <p:cNvPr id="4100" name="Picture 12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5518150"/>
            <a:ext cx="1706562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8788"/>
            <a:ext cx="1706563" cy="133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3d bir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0"/>
            <a:ext cx="13350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9" name="AutoShape 24"/>
          <p:cNvSpPr>
            <a:spLocks noChangeAspect="1" noChangeArrowheads="1"/>
          </p:cNvSpPr>
          <p:nvPr/>
        </p:nvSpPr>
        <p:spPr bwMode="auto">
          <a:xfrm>
            <a:off x="4357688" y="1214438"/>
            <a:ext cx="7078662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4110" name="Picture 26" descr="3d bir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24479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30" descr="14020318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503333">
            <a:off x="7534275" y="-9525"/>
            <a:ext cx="115093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3559314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 các em học sinh hiểu bài, ôn tập thật tốt chuẩn bị cho bài kiểm tra 1 tiết!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19653E-6 L 0 -0.159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977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3" descr="White marble"/>
          <p:cNvSpPr>
            <a:spLocks noChangeArrowheads="1"/>
          </p:cNvSpPr>
          <p:nvPr/>
        </p:nvSpPr>
        <p:spPr bwMode="gray">
          <a:xfrm>
            <a:off x="1295400" y="152400"/>
            <a:ext cx="7772400" cy="1066800"/>
          </a:xfrm>
          <a:prstGeom prst="roundRect">
            <a:avLst>
              <a:gd name="adj" fmla="val 50000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38100" algn="ctr">
            <a:solidFill>
              <a:srgbClr val="FFCC00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r" rtl="1"/>
            <a:endParaRPr lang="vi-VN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5" name="Text Box 26" descr="White marble"/>
          <p:cNvSpPr txBox="1">
            <a:spLocks noChangeArrowheads="1"/>
          </p:cNvSpPr>
          <p:nvPr/>
        </p:nvSpPr>
        <p:spPr bwMode="gray">
          <a:xfrm>
            <a:off x="1690688" y="311150"/>
            <a:ext cx="6834187" cy="7699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LÝ THUYẾT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173263" y="76200"/>
            <a:ext cx="1143000" cy="1219200"/>
            <a:chOff x="196" y="292"/>
            <a:chExt cx="616" cy="507"/>
          </a:xfrm>
        </p:grpSpPr>
        <p:grpSp>
          <p:nvGrpSpPr>
            <p:cNvPr id="7" name="Group 70"/>
            <p:cNvGrpSpPr>
              <a:grpSpLocks/>
            </p:cNvGrpSpPr>
            <p:nvPr/>
          </p:nvGrpSpPr>
          <p:grpSpPr bwMode="auto">
            <a:xfrm>
              <a:off x="204" y="300"/>
              <a:ext cx="608" cy="499"/>
              <a:chOff x="204" y="300"/>
              <a:chExt cx="608" cy="499"/>
            </a:xfrm>
          </p:grpSpPr>
          <p:sp>
            <p:nvSpPr>
              <p:cNvPr id="11" name="Oval 19" descr="Oak"/>
              <p:cNvSpPr>
                <a:spLocks noChangeArrowheads="1"/>
              </p:cNvSpPr>
              <p:nvPr/>
            </p:nvSpPr>
            <p:spPr bwMode="auto">
              <a:xfrm rot="1758052">
                <a:off x="204" y="300"/>
                <a:ext cx="592" cy="482"/>
              </a:xfrm>
              <a:prstGeom prst="ellipse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vi-VN">
                  <a:latin typeface="Constantia" pitchFamily="18" charset="0"/>
                </a:endParaRPr>
              </a:p>
            </p:txBody>
          </p:sp>
          <p:sp>
            <p:nvSpPr>
              <p:cNvPr id="12" name="Oval 24" descr="Oak"/>
              <p:cNvSpPr>
                <a:spLocks noChangeArrowheads="1"/>
              </p:cNvSpPr>
              <p:nvPr/>
            </p:nvSpPr>
            <p:spPr bwMode="gray">
              <a:xfrm rot="1758052">
                <a:off x="220" y="317"/>
                <a:ext cx="592" cy="482"/>
              </a:xfrm>
              <a:prstGeom prst="ellipse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vi-VN">
                  <a:latin typeface="Constantia" pitchFamily="18" charset="0"/>
                </a:endParaRPr>
              </a:p>
            </p:txBody>
          </p:sp>
        </p:grpSp>
        <p:grpSp>
          <p:nvGrpSpPr>
            <p:cNvPr id="8" name="Group 73"/>
            <p:cNvGrpSpPr>
              <a:grpSpLocks/>
            </p:cNvGrpSpPr>
            <p:nvPr/>
          </p:nvGrpSpPr>
          <p:grpSpPr bwMode="auto">
            <a:xfrm>
              <a:off x="196" y="292"/>
              <a:ext cx="592" cy="482"/>
              <a:chOff x="204" y="300"/>
              <a:chExt cx="592" cy="482"/>
            </a:xfrm>
          </p:grpSpPr>
          <p:sp>
            <p:nvSpPr>
              <p:cNvPr id="9" name="Oval 25" descr="Oak"/>
              <p:cNvSpPr>
                <a:spLocks noChangeArrowheads="1"/>
              </p:cNvSpPr>
              <p:nvPr/>
            </p:nvSpPr>
            <p:spPr bwMode="gray">
              <a:xfrm rot="1758052">
                <a:off x="204" y="300"/>
                <a:ext cx="592" cy="482"/>
              </a:xfrm>
              <a:prstGeom prst="ellipse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vi-VN">
                  <a:latin typeface="Constantia" pitchFamily="18" charset="0"/>
                </a:endParaRPr>
              </a:p>
            </p:txBody>
          </p:sp>
          <p:pic>
            <p:nvPicPr>
              <p:cNvPr id="10" name="Picture 27" descr="Picture1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" y="328"/>
                <a:ext cx="276" cy="280"/>
              </a:xfrm>
              <a:prstGeom prst="rect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" name="TextBox 12"/>
          <p:cNvSpPr txBox="1"/>
          <p:nvPr/>
        </p:nvSpPr>
        <p:spPr>
          <a:xfrm>
            <a:off x="388097" y="210877"/>
            <a:ext cx="907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4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5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  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24986259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/>
                <a:gridCol w="1614263"/>
                <a:gridCol w="1616225"/>
                <a:gridCol w="1614262"/>
                <a:gridCol w="1616225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27013" y="2422237"/>
            <a:ext cx="937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86" name="Oval 66"/>
          <p:cNvSpPr>
            <a:spLocks noChangeArrowheads="1"/>
          </p:cNvSpPr>
          <p:nvPr/>
        </p:nvSpPr>
        <p:spPr bwMode="auto">
          <a:xfrm>
            <a:off x="1610157" y="4306888"/>
            <a:ext cx="441325" cy="442912"/>
          </a:xfrm>
          <a:prstGeom prst="ellips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3934691" y="2595418"/>
            <a:ext cx="5181600" cy="2133600"/>
          </a:xfrm>
          <a:prstGeom prst="cloudCallout">
            <a:avLst>
              <a:gd name="adj1" fmla="val -46145"/>
              <a:gd name="adj2" fmla="val -7711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3900" lvl="1" indent="-266700" algn="just">
              <a:lnSpc>
                <a:spcPct val="90000"/>
              </a:lnSpc>
              <a:spcBef>
                <a:spcPct val="2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 các số liệu trên để trả lời các câu hỏi sau:</a:t>
            </a:r>
          </a:p>
        </p:txBody>
      </p:sp>
      <p:sp>
        <p:nvSpPr>
          <p:cNvPr id="8" name="Rectangle 48"/>
          <p:cNvSpPr>
            <a:spLocks noChangeArrowheads="1"/>
          </p:cNvSpPr>
          <p:nvPr/>
        </p:nvSpPr>
        <p:spPr bwMode="auto">
          <a:xfrm>
            <a:off x="214745" y="2895600"/>
            <a:ext cx="93726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Dấu hiệu điều tra là: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Bài kiểm tra của mỗi học sinh		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B. Điểm bài kiểm tra của mỗi học sinh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C. Cả A và B đều đúng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D. Cả A và B đều sai</a:t>
            </a:r>
          </a:p>
        </p:txBody>
      </p:sp>
    </p:spTree>
    <p:extLst>
      <p:ext uri="{BB962C8B-B14F-4D97-AF65-F5344CB8AC3E}">
        <p14:creationId xmlns:p14="http://schemas.microsoft.com/office/powerpoint/2010/main" val="70969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100"/>
                                        <p:tgtEl>
                                          <p:spTgt spid="107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8" grpId="0"/>
      <p:bldP spid="107586" grpId="0" animBg="1"/>
      <p:bldP spid="3" grpId="0" animBg="1"/>
      <p:bldP spid="3" grpId="1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  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40155194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/>
                <a:gridCol w="1614263"/>
                <a:gridCol w="1616225"/>
                <a:gridCol w="1614262"/>
                <a:gridCol w="1616225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895600" y="2286000"/>
            <a:ext cx="35744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8"/>
          <p:cNvSpPr>
            <a:spLocks noChangeArrowheads="1"/>
          </p:cNvSpPr>
          <p:nvPr/>
        </p:nvSpPr>
        <p:spPr bwMode="auto">
          <a:xfrm>
            <a:off x="0" y="2881746"/>
            <a:ext cx="899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Số các giá trị của dấu hiệu là: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7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8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9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10</a:t>
            </a:r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31750" y="4133255"/>
            <a:ext cx="9429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Câu 3. Số các giá trị khác nhau của dấu hiệu là:</a:t>
            </a:r>
          </a:p>
          <a:p>
            <a:pPr lvl="2"/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7	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6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5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4</a:t>
            </a:r>
          </a:p>
        </p:txBody>
      </p:sp>
      <p:sp>
        <p:nvSpPr>
          <p:cNvPr id="11" name="Rectangle 33"/>
          <p:cNvSpPr>
            <a:spLocks noChangeArrowheads="1"/>
          </p:cNvSpPr>
          <p:nvPr/>
        </p:nvSpPr>
        <p:spPr bwMode="auto">
          <a:xfrm>
            <a:off x="0" y="5446693"/>
            <a:ext cx="8991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/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4. Tần số của giá trị 7 là:</a:t>
            </a:r>
          </a:p>
          <a:p>
            <a:pPr lvl="2"/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2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5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3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4</a:t>
            </a:r>
          </a:p>
        </p:txBody>
      </p:sp>
      <p:sp>
        <p:nvSpPr>
          <p:cNvPr id="12" name="Oval 31"/>
          <p:cNvSpPr>
            <a:spLocks noChangeArrowheads="1"/>
          </p:cNvSpPr>
          <p:nvPr/>
        </p:nvSpPr>
        <p:spPr bwMode="auto">
          <a:xfrm>
            <a:off x="6629400" y="3368675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31"/>
          <p:cNvSpPr>
            <a:spLocks noChangeArrowheads="1"/>
          </p:cNvSpPr>
          <p:nvPr/>
        </p:nvSpPr>
        <p:spPr bwMode="auto">
          <a:xfrm>
            <a:off x="3200400" y="4644450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" name="Oval 31"/>
          <p:cNvSpPr>
            <a:spLocks noChangeArrowheads="1"/>
          </p:cNvSpPr>
          <p:nvPr/>
        </p:nvSpPr>
        <p:spPr bwMode="auto">
          <a:xfrm>
            <a:off x="5029200" y="5957888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8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89739391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/>
                <a:gridCol w="1614263"/>
                <a:gridCol w="1616225"/>
                <a:gridCol w="1614262"/>
                <a:gridCol w="1616225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895600" y="2286000"/>
            <a:ext cx="35744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31"/>
          <p:cNvSpPr>
            <a:spLocks noChangeArrowheads="1"/>
          </p:cNvSpPr>
          <p:nvPr/>
        </p:nvSpPr>
        <p:spPr bwMode="auto">
          <a:xfrm>
            <a:off x="480219" y="4960144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5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278238"/>
              </p:ext>
            </p:extLst>
          </p:nvPr>
        </p:nvGraphicFramePr>
        <p:xfrm>
          <a:off x="228600" y="3611880"/>
          <a:ext cx="8793162" cy="1036320"/>
        </p:xfrm>
        <a:graphic>
          <a:graphicData uri="http://schemas.openxmlformats.org/drawingml/2006/table">
            <a:tbl>
              <a:tblPr/>
              <a:tblGrid>
                <a:gridCol w="1874837"/>
                <a:gridCol w="900113"/>
                <a:gridCol w="976312"/>
                <a:gridCol w="987425"/>
                <a:gridCol w="1052513"/>
                <a:gridCol w="839787"/>
                <a:gridCol w="1062038"/>
                <a:gridCol w="1100137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013628"/>
              </p:ext>
            </p:extLst>
          </p:nvPr>
        </p:nvGraphicFramePr>
        <p:xfrm>
          <a:off x="228600" y="5516880"/>
          <a:ext cx="8793162" cy="1036320"/>
        </p:xfrm>
        <a:graphic>
          <a:graphicData uri="http://schemas.openxmlformats.org/drawingml/2006/table">
            <a:tbl>
              <a:tblPr/>
              <a:tblGrid>
                <a:gridCol w="1874837"/>
                <a:gridCol w="915988"/>
                <a:gridCol w="990600"/>
                <a:gridCol w="957262"/>
                <a:gridCol w="1052513"/>
                <a:gridCol w="855662"/>
                <a:gridCol w="1046163"/>
                <a:gridCol w="1100137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Text Box 133"/>
          <p:cNvSpPr txBox="1">
            <a:spLocks noChangeArrowheads="1"/>
          </p:cNvSpPr>
          <p:nvPr/>
        </p:nvSpPr>
        <p:spPr bwMode="auto">
          <a:xfrm>
            <a:off x="532102" y="3101686"/>
            <a:ext cx="1020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18" name="Text Box 134"/>
          <p:cNvSpPr txBox="1">
            <a:spLocks noChangeArrowheads="1"/>
          </p:cNvSpPr>
          <p:nvPr/>
        </p:nvSpPr>
        <p:spPr bwMode="auto">
          <a:xfrm>
            <a:off x="555625" y="4953000"/>
            <a:ext cx="1020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sp>
        <p:nvSpPr>
          <p:cNvPr id="19" name="Text Box 133"/>
          <p:cNvSpPr txBox="1">
            <a:spLocks noChangeArrowheads="1"/>
          </p:cNvSpPr>
          <p:nvPr/>
        </p:nvSpPr>
        <p:spPr bwMode="auto">
          <a:xfrm>
            <a:off x="228168" y="2688848"/>
            <a:ext cx="87634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lvl="1"/>
            <a:r>
              <a:rPr lang="en-US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5: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Bảng tần số nào sau đây đúng </a:t>
            </a: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49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60933319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/>
                <a:gridCol w="1614263"/>
                <a:gridCol w="1616225"/>
                <a:gridCol w="1614262"/>
                <a:gridCol w="1616225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895600" y="2286000"/>
            <a:ext cx="35744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8"/>
          <p:cNvSpPr>
            <a:spLocks noChangeArrowheads="1"/>
          </p:cNvSpPr>
          <p:nvPr/>
        </p:nvSpPr>
        <p:spPr bwMode="auto">
          <a:xfrm>
            <a:off x="0" y="4251759"/>
            <a:ext cx="899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6.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Số trung bình cộng của dấu hiệu là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7,6        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7,5        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7,8       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7,9</a:t>
            </a:r>
            <a:endParaRPr lang="en-US" sz="2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31750" y="5370493"/>
            <a:ext cx="9429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Câu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Mốt của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 hiệu là:</a:t>
            </a:r>
          </a:p>
          <a:p>
            <a:pPr lvl="2"/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       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      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2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31"/>
          <p:cNvSpPr>
            <a:spLocks noChangeArrowheads="1"/>
          </p:cNvSpPr>
          <p:nvPr/>
        </p:nvSpPr>
        <p:spPr bwMode="auto">
          <a:xfrm>
            <a:off x="1447800" y="4738688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31"/>
          <p:cNvSpPr>
            <a:spLocks noChangeArrowheads="1"/>
          </p:cNvSpPr>
          <p:nvPr/>
        </p:nvSpPr>
        <p:spPr bwMode="auto">
          <a:xfrm>
            <a:off x="5008418" y="5881688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5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607769"/>
              </p:ext>
            </p:extLst>
          </p:nvPr>
        </p:nvGraphicFramePr>
        <p:xfrm>
          <a:off x="198438" y="2895600"/>
          <a:ext cx="8793162" cy="1036320"/>
        </p:xfrm>
        <a:graphic>
          <a:graphicData uri="http://schemas.openxmlformats.org/drawingml/2006/table">
            <a:tbl>
              <a:tblPr/>
              <a:tblGrid>
                <a:gridCol w="1874837"/>
                <a:gridCol w="915988"/>
                <a:gridCol w="990600"/>
                <a:gridCol w="957262"/>
                <a:gridCol w="1052513"/>
                <a:gridCol w="855662"/>
                <a:gridCol w="1046163"/>
                <a:gridCol w="1100137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5-Point Star 1">
            <a:hlinkClick r:id="rId3" action="ppaction://hlinksldjump"/>
          </p:cNvPr>
          <p:cNvSpPr/>
          <p:nvPr/>
        </p:nvSpPr>
        <p:spPr>
          <a:xfrm>
            <a:off x="8763000" y="64770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1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228600" y="228600"/>
            <a:ext cx="8534400" cy="5332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1717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0" hangingPunct="0">
              <a:lnSpc>
                <a:spcPct val="150000"/>
              </a:lnSpc>
            </a:pPr>
            <a:r>
              <a:rPr lang="en-US" sz="2500" b="1" i="1">
                <a:solidFill>
                  <a:srgbClr val="FF0000"/>
                </a:solidFill>
                <a:cs typeface="Times New Roman" pitchFamily="18" charset="0"/>
              </a:rPr>
              <a:t>Bài tập </a:t>
            </a:r>
            <a:r>
              <a:rPr lang="en-US" sz="2500" b="1" i="1" smtClean="0">
                <a:solidFill>
                  <a:srgbClr val="FF0000"/>
                </a:solidFill>
                <a:cs typeface="Times New Roman" pitchFamily="18" charset="0"/>
              </a:rPr>
              <a:t>2</a:t>
            </a:r>
            <a:r>
              <a:rPr lang="en-US" sz="2500" i="1" smtClean="0">
                <a:solidFill>
                  <a:srgbClr val="FF0000"/>
                </a:solidFill>
                <a:cs typeface="Times New Roman" pitchFamily="18" charset="0"/>
              </a:rPr>
              <a:t>:</a:t>
            </a:r>
            <a:r>
              <a:rPr lang="en-US" sz="2500" smtClean="0">
                <a:cs typeface="Times New Roman" pitchFamily="18" charset="0"/>
              </a:rPr>
              <a:t>  </a:t>
            </a:r>
            <a:r>
              <a:rPr lang="en-US" sz="2500" b="1" i="1" smtClean="0">
                <a:cs typeface="Times New Roman" pitchFamily="18" charset="0"/>
              </a:rPr>
              <a:t>Đ</a:t>
            </a:r>
            <a:r>
              <a:rPr lang="en-US" sz="2500" b="1" i="1" smtClean="0">
                <a:latin typeface=".VnTime" pitchFamily="34" charset="0"/>
                <a:cs typeface="Times New Roman" pitchFamily="18" charset="0"/>
              </a:rPr>
              <a:t>iÒn </a:t>
            </a:r>
            <a:r>
              <a:rPr lang="en-US" sz="2500" b="1" i="1" dirty="0" err="1">
                <a:cs typeface="Times New Roman" pitchFamily="18" charset="0"/>
              </a:rPr>
              <a:t>vào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chç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trèng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®Ó </a:t>
            </a:r>
            <a:r>
              <a:rPr lang="en-US" sz="2500" b="1" i="1" dirty="0" smtClean="0">
                <a:latin typeface=".VnTime" pitchFamily="34" charset="0"/>
                <a:cs typeface="Times New Roman" pitchFamily="18" charset="0"/>
              </a:rPr>
              <a:t>®­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ư</a:t>
            </a:r>
            <a:r>
              <a:rPr lang="en-US" sz="2500" b="1" i="1" dirty="0" err="1" smtClean="0">
                <a:latin typeface=".VnTime" pitchFamily="34" charset="0"/>
                <a:cs typeface="Times New Roman" pitchFamily="18" charset="0"/>
              </a:rPr>
              <a:t>îc</a:t>
            </a:r>
            <a:r>
              <a:rPr lang="en-US" sz="2500" b="1" i="1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c©u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kh¼ng ®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Þnh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®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óng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: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1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lÇn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xuÊt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mét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d·y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lµ …    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®ã.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b»ng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tæng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…      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®ã.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Khi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…     </a:t>
            </a:r>
            <a:r>
              <a:rPr lang="en-US" dirty="0" err="1" smtClean="0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cã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kho¶ng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trªnh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lÖch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rÊt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err="1">
                <a:latin typeface=".VnTime" pitchFamily="34" charset="0"/>
                <a:cs typeface="Times New Roman" pitchFamily="18" charset="0"/>
              </a:rPr>
              <a:t>lín</a:t>
            </a:r>
            <a:r>
              <a:rPr lang="en-US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mtClean="0">
                <a:cs typeface="Times New Roman" pitchFamily="18" charset="0"/>
              </a:rPr>
              <a:t>thì</a:t>
            </a:r>
            <a:r>
              <a:rPr lang="en-US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ta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kh«ng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.VnTime" pitchFamily="34" charset="0"/>
                <a:cs typeface="Times New Roman" pitchFamily="18" charset="0"/>
              </a:rPr>
              <a:t>nªn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lÊy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err="1">
                <a:latin typeface=".VnTime" pitchFamily="34" charset="0"/>
                <a:cs typeface="Times New Roman" pitchFamily="18" charset="0"/>
              </a:rPr>
              <a:t>trung</a:t>
            </a:r>
            <a:r>
              <a:rPr lang="en-US">
                <a:latin typeface=".VnTime" pitchFamily="34" charset="0"/>
                <a:cs typeface="Times New Roman" pitchFamily="18" charset="0"/>
              </a:rPr>
              <a:t> </a:t>
            </a:r>
            <a:r>
              <a:rPr lang="en-US">
                <a:cs typeface="Times New Roman" pitchFamily="18" charset="0"/>
              </a:rPr>
              <a:t>bình</a:t>
            </a:r>
            <a:r>
              <a:rPr lang="en-US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céng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®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¹i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diÖn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cho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®ã.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4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Mèt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lµ …       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cã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tÇn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lín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nhÊt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.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b¶ng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tÇn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endParaRPr lang="en-US" dirty="0">
              <a:latin typeface=".VnTime" pitchFamily="34" charset="0"/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5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err="1">
                <a:latin typeface=".VnTime" pitchFamily="34" charset="0"/>
                <a:cs typeface="Times New Roman" pitchFamily="18" charset="0"/>
              </a:rPr>
              <a:t>trung</a:t>
            </a:r>
            <a:r>
              <a:rPr lang="en-US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mtClean="0">
                <a:cs typeface="Times New Roman" pitchFamily="18" charset="0"/>
              </a:rPr>
              <a:t>bình</a:t>
            </a:r>
            <a:r>
              <a:rPr lang="en-US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céng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(   ) 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®</a:t>
            </a:r>
            <a:r>
              <a:rPr lang="en-US" sz="2000" dirty="0" err="1">
                <a:latin typeface=".VnTime" pitchFamily="34" charset="0"/>
                <a:cs typeface="Times New Roman" pitchFamily="18" charset="0"/>
              </a:rPr>
              <a:t>ư</a:t>
            </a:r>
            <a:r>
              <a:rPr lang="en-US" dirty="0" err="1" smtClean="0">
                <a:latin typeface=".VnTime" pitchFamily="34" charset="0"/>
                <a:cs typeface="Times New Roman" pitchFamily="18" charset="0"/>
              </a:rPr>
              <a:t>­îc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tÝnh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b»ng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c«ng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thøc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:</a:t>
            </a:r>
          </a:p>
          <a:p>
            <a:pPr algn="just" eaLnBrk="0" hangingPunct="0"/>
            <a:endParaRPr lang="en-US" dirty="0">
              <a:latin typeface=".VnTime" pitchFamily="34" charset="0"/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</a:pPr>
            <a:endParaRPr lang="en-US" sz="1800" dirty="0">
              <a:latin typeface=".VnTime" pitchFamily="34" charset="0"/>
              <a:cs typeface="Times New Roman" pitchFamily="18" charset="0"/>
            </a:endParaRPr>
          </a:p>
        </p:txBody>
      </p:sp>
      <p:graphicFrame>
        <p:nvGraphicFramePr>
          <p:cNvPr id="154656" name="Object 3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057400" y="6019800"/>
          <a:ext cx="12954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3" imgW="698400" imgH="228600" progId="Equation.DSMT4">
                  <p:embed/>
                </p:oleObj>
              </mc:Choice>
              <mc:Fallback>
                <p:oleObj name="Equation" r:id="rId3" imgW="698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6019800"/>
                        <a:ext cx="12954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33" name="Text Box 9"/>
          <p:cNvSpPr txBox="1">
            <a:spLocks noChangeArrowheads="1"/>
          </p:cNvSpPr>
          <p:nvPr/>
        </p:nvSpPr>
        <p:spPr bwMode="auto">
          <a:xfrm>
            <a:off x="2743200" y="5943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4634" name="Text Box 10"/>
          <p:cNvSpPr txBox="1">
            <a:spLocks noChangeArrowheads="1"/>
          </p:cNvSpPr>
          <p:nvPr/>
        </p:nvSpPr>
        <p:spPr bwMode="auto">
          <a:xfrm>
            <a:off x="464130" y="1440875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tÇn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sè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54635" name="Text Box 11"/>
          <p:cNvSpPr txBox="1">
            <a:spLocks noChangeArrowheads="1"/>
          </p:cNvSpPr>
          <p:nvPr/>
        </p:nvSpPr>
        <p:spPr bwMode="auto">
          <a:xfrm>
            <a:off x="5562600" y="1976735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tÇn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sè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54636" name="Text Box 12"/>
          <p:cNvSpPr txBox="1">
            <a:spLocks noChangeArrowheads="1"/>
          </p:cNvSpPr>
          <p:nvPr/>
        </p:nvSpPr>
        <p:spPr bwMode="auto">
          <a:xfrm>
            <a:off x="1551710" y="2514600"/>
            <a:ext cx="114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</a:rPr>
              <a:t>giá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trÞ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54637" name="Text Box 13"/>
          <p:cNvSpPr txBox="1">
            <a:spLocks noChangeArrowheads="1"/>
          </p:cNvSpPr>
          <p:nvPr/>
        </p:nvSpPr>
        <p:spPr bwMode="auto">
          <a:xfrm>
            <a:off x="3061855" y="3622965"/>
            <a:ext cx="114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</a:rPr>
              <a:t>giá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trÞ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grpSp>
        <p:nvGrpSpPr>
          <p:cNvPr id="154638" name="Group 14"/>
          <p:cNvGrpSpPr>
            <a:grpSpLocks/>
          </p:cNvGrpSpPr>
          <p:nvPr/>
        </p:nvGrpSpPr>
        <p:grpSpPr bwMode="auto">
          <a:xfrm>
            <a:off x="2152288" y="4739181"/>
            <a:ext cx="4553311" cy="1021637"/>
            <a:chOff x="1143" y="1700"/>
            <a:chExt cx="2817" cy="499"/>
          </a:xfrm>
        </p:grpSpPr>
        <p:graphicFrame>
          <p:nvGraphicFramePr>
            <p:cNvPr id="154639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2361592"/>
                </p:ext>
              </p:extLst>
            </p:nvPr>
          </p:nvGraphicFramePr>
          <p:xfrm>
            <a:off x="1143" y="1700"/>
            <a:ext cx="340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7" name="Equation" r:id="rId5" imgW="126720" imgH="152280" progId="Equation.DSMT4">
                    <p:embed/>
                  </p:oleObj>
                </mc:Choice>
                <mc:Fallback>
                  <p:oleObj name="Equation" r:id="rId5" imgW="126720" imgH="152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3" y="1700"/>
                          <a:ext cx="340" cy="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4640" name="Text Box 16"/>
            <p:cNvSpPr txBox="1">
              <a:spLocks noChangeArrowheads="1"/>
            </p:cNvSpPr>
            <p:nvPr/>
          </p:nvSpPr>
          <p:spPr bwMode="auto">
            <a:xfrm>
              <a:off x="1585" y="1730"/>
              <a:ext cx="237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x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1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.n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1 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+ x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2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.n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2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 +x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3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.n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3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 + … + </a:t>
              </a:r>
              <a:r>
                <a:rPr lang="en-US" sz="2000" b="1" dirty="0" err="1">
                  <a:solidFill>
                    <a:srgbClr val="0000CC"/>
                  </a:solidFill>
                  <a:latin typeface=".VnTime" pitchFamily="34" charset="0"/>
                </a:rPr>
                <a:t>x</a:t>
              </a:r>
              <a:r>
                <a:rPr lang="en-US" sz="2000" b="1" baseline="-25000" dirty="0" err="1">
                  <a:solidFill>
                    <a:srgbClr val="0000CC"/>
                  </a:solidFill>
                  <a:latin typeface=".VnTime" pitchFamily="34" charset="0"/>
                </a:rPr>
                <a:t>k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.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</a:t>
              </a:r>
              <a:r>
                <a:rPr lang="en-US" sz="2000" b="1" dirty="0" err="1">
                  <a:solidFill>
                    <a:srgbClr val="0000CC"/>
                  </a:solidFill>
                  <a:latin typeface=".VnTime" pitchFamily="34" charset="0"/>
                </a:rPr>
                <a:t>n</a:t>
              </a:r>
              <a:r>
                <a:rPr lang="en-US" sz="2000" b="1" baseline="-25000" dirty="0" err="1">
                  <a:solidFill>
                    <a:srgbClr val="0000CC"/>
                  </a:solidFill>
                  <a:latin typeface=".VnTime" pitchFamily="34" charset="0"/>
                </a:rPr>
                <a:t>k</a:t>
              </a:r>
              <a:endParaRPr lang="en-US" sz="2000" b="1" dirty="0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54641" name="Text Box 17"/>
            <p:cNvSpPr txBox="1">
              <a:spLocks noChangeArrowheads="1"/>
            </p:cNvSpPr>
            <p:nvPr/>
          </p:nvSpPr>
          <p:spPr bwMode="auto">
            <a:xfrm>
              <a:off x="1842" y="1947"/>
              <a:ext cx="139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dirty="0">
                  <a:solidFill>
                    <a:srgbClr val="0000CC"/>
                  </a:solidFill>
                  <a:latin typeface=".VnTime" pitchFamily="34" charset="0"/>
                </a:rPr>
                <a:t>N</a:t>
              </a:r>
              <a:endParaRPr lang="en-US" sz="1800" dirty="0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54642" name="Text Box 18"/>
            <p:cNvSpPr txBox="1">
              <a:spLocks noChangeArrowheads="1"/>
            </p:cNvSpPr>
            <p:nvPr/>
          </p:nvSpPr>
          <p:spPr bwMode="auto">
            <a:xfrm>
              <a:off x="1420" y="1833"/>
              <a:ext cx="42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400" dirty="0">
                  <a:latin typeface=".VnTime" pitchFamily="34" charset="0"/>
                </a:rPr>
                <a:t>=</a:t>
              </a:r>
            </a:p>
          </p:txBody>
        </p:sp>
        <p:sp>
          <p:nvSpPr>
            <p:cNvPr id="154643" name="Line 19"/>
            <p:cNvSpPr>
              <a:spLocks noChangeShapeType="1"/>
            </p:cNvSpPr>
            <p:nvPr/>
          </p:nvSpPr>
          <p:spPr bwMode="auto">
            <a:xfrm>
              <a:off x="1618" y="1963"/>
              <a:ext cx="19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646" name="Rectangle 22"/>
          <p:cNvSpPr>
            <a:spLocks noChangeArrowheads="1"/>
          </p:cNvSpPr>
          <p:nvPr/>
        </p:nvSpPr>
        <p:spPr bwMode="auto">
          <a:xfrm>
            <a:off x="1188030" y="5438775"/>
            <a:ext cx="7772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 err="1">
                <a:latin typeface=".VnTime" pitchFamily="34" charset="0"/>
              </a:rPr>
              <a:t>Trong</a:t>
            </a:r>
            <a:r>
              <a:rPr lang="en-US" sz="2000" dirty="0">
                <a:latin typeface=".VnTime" pitchFamily="34" charset="0"/>
              </a:rPr>
              <a:t> ®ã: </a:t>
            </a:r>
          </a:p>
          <a:p>
            <a:r>
              <a:rPr lang="en-US" sz="2000" dirty="0">
                <a:latin typeface=".VnTime" pitchFamily="34" charset="0"/>
              </a:rPr>
              <a:t>                                lµ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gi</a:t>
            </a:r>
            <a:r>
              <a:rPr lang="en-US" sz="2000" dirty="0">
                <a:latin typeface=".VnTime" pitchFamily="34" charset="0"/>
              </a:rPr>
              <a:t>¸ </a:t>
            </a:r>
            <a:r>
              <a:rPr lang="en-US" sz="2000" dirty="0" err="1">
                <a:latin typeface=".VnTime" pitchFamily="34" charset="0"/>
              </a:rPr>
              <a:t>trÞ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kh¸c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nhau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cña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dÊu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hiÖu</a:t>
            </a:r>
            <a:r>
              <a:rPr lang="en-US" sz="2000" dirty="0">
                <a:latin typeface=".VnTime" pitchFamily="34" charset="0"/>
              </a:rPr>
              <a:t>.</a:t>
            </a:r>
          </a:p>
          <a:p>
            <a:r>
              <a:rPr lang="en-US" sz="2000" dirty="0">
                <a:latin typeface=".VnTime" pitchFamily="34" charset="0"/>
              </a:rPr>
              <a:t>                                  lµ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tÇn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err="1">
                <a:latin typeface=".VnTime" pitchFamily="34" charset="0"/>
              </a:rPr>
              <a:t>sè</a:t>
            </a:r>
            <a:r>
              <a:rPr lang="en-US" sz="2000">
                <a:latin typeface=".VnTime" pitchFamily="34" charset="0"/>
              </a:rPr>
              <a:t> </a:t>
            </a:r>
            <a:r>
              <a:rPr lang="en-US" sz="2000" smtClean="0">
                <a:latin typeface=".VnTime" pitchFamily="34" charset="0"/>
              </a:rPr>
              <a:t>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000" smtClean="0">
                <a:latin typeface=".VnTime" pitchFamily="34" charset="0"/>
              </a:rPr>
              <a:t>­¬</a:t>
            </a:r>
            <a:r>
              <a:rPr lang="en-US" sz="2000" dirty="0" err="1">
                <a:latin typeface=".VnTime" pitchFamily="34" charset="0"/>
              </a:rPr>
              <a:t>ng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øng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cña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gi</a:t>
            </a:r>
            <a:r>
              <a:rPr lang="en-US" sz="2000" dirty="0">
                <a:latin typeface=".VnTime" pitchFamily="34" charset="0"/>
              </a:rPr>
              <a:t>¸ </a:t>
            </a:r>
            <a:r>
              <a:rPr lang="en-US" sz="2000" dirty="0" err="1">
                <a:latin typeface=".VnTime" pitchFamily="34" charset="0"/>
              </a:rPr>
              <a:t>trÞ</a:t>
            </a:r>
            <a:r>
              <a:rPr lang="en-US" sz="2000" dirty="0">
                <a:latin typeface=".VnTime" pitchFamily="34" charset="0"/>
              </a:rPr>
              <a:t> ®ã.</a:t>
            </a:r>
          </a:p>
          <a:p>
            <a:r>
              <a:rPr lang="en-US" sz="2000" dirty="0">
                <a:latin typeface=".VnTime" pitchFamily="34" charset="0"/>
              </a:rPr>
              <a:t>N: </a:t>
            </a:r>
            <a:r>
              <a:rPr lang="en-US" sz="2000" dirty="0" err="1">
                <a:latin typeface=".VnTime" pitchFamily="34" charset="0"/>
              </a:rPr>
              <a:t>sè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gi</a:t>
            </a:r>
            <a:r>
              <a:rPr lang="en-US" sz="2000" dirty="0">
                <a:latin typeface=".VnTime" pitchFamily="34" charset="0"/>
              </a:rPr>
              <a:t>¸ </a:t>
            </a:r>
            <a:r>
              <a:rPr lang="en-US" sz="2000" dirty="0" err="1">
                <a:latin typeface=".VnTime" pitchFamily="34" charset="0"/>
              </a:rPr>
              <a:t>trÞ</a:t>
            </a:r>
            <a:endParaRPr lang="en-US" sz="2000" dirty="0">
              <a:latin typeface=".VnTime" pitchFamily="34" charset="0"/>
            </a:endParaRPr>
          </a:p>
        </p:txBody>
      </p:sp>
      <p:graphicFrame>
        <p:nvGraphicFramePr>
          <p:cNvPr id="154660" name="Object 36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2057400" y="5638800"/>
          <a:ext cx="12192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7" imgW="698400" imgH="228600" progId="Equation.DSMT4">
                  <p:embed/>
                </p:oleObj>
              </mc:Choice>
              <mc:Fallback>
                <p:oleObj name="Equation" r:id="rId7" imgW="698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638800"/>
                        <a:ext cx="12192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65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182744"/>
              </p:ext>
            </p:extLst>
          </p:nvPr>
        </p:nvGraphicFramePr>
        <p:xfrm>
          <a:off x="4697122" y="4274130"/>
          <a:ext cx="29051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9" imgW="177480" imgH="203040" progId="Equation.DSMT4">
                  <p:embed/>
                </p:oleObj>
              </mc:Choice>
              <mc:Fallback>
                <p:oleObj name="Equation" r:id="rId9" imgW="177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122" y="4274130"/>
                        <a:ext cx="290513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267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4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5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54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4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4" grpId="0"/>
      <p:bldP spid="154635" grpId="0"/>
      <p:bldP spid="154636" grpId="0"/>
      <p:bldP spid="154637" grpId="0"/>
      <p:bldP spid="1546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8534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51164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05346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1092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4037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63637" y="755072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Ậ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73237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768928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5400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48400" y="78278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81800" y="78278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Ệ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91400" y="76892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874" y="14110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60764" y="142009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87238" y="140140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99855" y="1401402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81745" y="142009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63637" y="1401404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59383" y="140140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0" y="1411068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19255" y="141106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5000" y="141525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48400" y="142009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81800" y="142911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15200" y="142009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Ê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8875" y="207544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5020" y="276333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19201" y="207125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Ấ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87238" y="208510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299856" y="20574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09458" y="2083014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63637" y="207125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Ệ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59383" y="20574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19201" y="275914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Ả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787238" y="274529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327568" y="274948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923310" y="2768814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91345" y="276333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Ầ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78874" y="341514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260764" y="341514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Ự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787238" y="341514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41423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909455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91345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059383" y="276333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72001" y="274948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19255" y="276333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962401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Ể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613564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33110" y="340548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715000" y="341514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Ồ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78875" y="405181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219201" y="407533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01092" y="4061476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355278" y="407533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909455" y="407533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491345" y="405181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059383" y="4089186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72002" y="40780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65020" y="473551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233056" y="4749372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745678" y="474937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105400" y="40780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Ì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715000" y="4061476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248400" y="407952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809510" y="4065666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391400" y="407952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Ộ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910947" y="407952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520547" y="407952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WordArt 210"/>
          <p:cNvSpPr>
            <a:spLocks noChangeArrowheads="1" noChangeShapeType="1" noTextEdit="1"/>
          </p:cNvSpPr>
          <p:nvPr/>
        </p:nvSpPr>
        <p:spPr bwMode="auto">
          <a:xfrm>
            <a:off x="1905000" y="0"/>
            <a:ext cx="1841500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.VnTimeH"/>
              </a:rPr>
              <a:t>trß ch¬i</a:t>
            </a:r>
          </a:p>
        </p:txBody>
      </p:sp>
      <p:sp>
        <p:nvSpPr>
          <p:cNvPr id="75" name="WordArt 210"/>
          <p:cNvSpPr>
            <a:spLocks noChangeArrowheads="1" noChangeShapeType="1" noTextEdit="1"/>
          </p:cNvSpPr>
          <p:nvPr/>
        </p:nvSpPr>
        <p:spPr bwMode="auto">
          <a:xfrm>
            <a:off x="3962400" y="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ahoma"/>
                <a:ea typeface="Tahoma"/>
                <a:cs typeface="Tahoma"/>
              </a:rPr>
              <a:t>ĐOÁN </a:t>
            </a:r>
            <a:r>
              <a:rPr lang="en-US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ahoma"/>
                <a:ea typeface="Tahoma"/>
                <a:cs typeface="Tahoma"/>
              </a:rPr>
              <a:t>Ô CHỮ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848380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?1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0" y="1524000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?2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0" y="2118955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?3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0" y="2806850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?4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0" y="3490555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?5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-3462" y="4141076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?6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-3462" y="4837847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?7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 Box 164" descr="Parchment"/>
          <p:cNvSpPr txBox="1">
            <a:spLocks noChangeArrowheads="1"/>
          </p:cNvSpPr>
          <p:nvPr/>
        </p:nvSpPr>
        <p:spPr bwMode="auto">
          <a:xfrm>
            <a:off x="-3462" y="5780782"/>
            <a:ext cx="9131300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?1</a:t>
            </a:r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.Khi 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điều tra về một vấn đề được quan tâm, công việc đầu tiên người điều tra cần phải làm là gì ?</a:t>
            </a:r>
          </a:p>
        </p:txBody>
      </p:sp>
      <p:sp>
        <p:nvSpPr>
          <p:cNvPr id="93" name="Text Box 179" descr="Parchment"/>
          <p:cNvSpPr txBox="1">
            <a:spLocks noChangeArrowheads="1"/>
          </p:cNvSpPr>
          <p:nvPr/>
        </p:nvSpPr>
        <p:spPr bwMode="auto">
          <a:xfrm>
            <a:off x="21771" y="5782877"/>
            <a:ext cx="9106067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?2</a:t>
            </a:r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.Các 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số liệu thu thập được khi điều tra về một dấu hiệu gọi là gì ?</a:t>
            </a:r>
          </a:p>
        </p:txBody>
      </p:sp>
      <p:sp>
        <p:nvSpPr>
          <p:cNvPr id="94" name="Text Box 210" descr="Parchment"/>
          <p:cNvSpPr txBox="1">
            <a:spLocks noChangeArrowheads="1"/>
          </p:cNvSpPr>
          <p:nvPr/>
        </p:nvSpPr>
        <p:spPr bwMode="auto">
          <a:xfrm>
            <a:off x="0" y="5780782"/>
            <a:ext cx="9127838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?3</a:t>
            </a:r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 Vấn đề hay hiện tượng mà người điều tra quan tâm, tìm hiểu được gọi là gì ?</a:t>
            </a:r>
          </a:p>
        </p:txBody>
      </p:sp>
      <p:sp>
        <p:nvSpPr>
          <p:cNvPr id="95" name="Text Box 211" descr="Parchment"/>
          <p:cNvSpPr txBox="1">
            <a:spLocks noChangeArrowheads="1"/>
          </p:cNvSpPr>
          <p:nvPr/>
        </p:nvSpPr>
        <p:spPr bwMode="auto">
          <a:xfrm>
            <a:off x="0" y="5780782"/>
            <a:ext cx="9130147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?4</a:t>
            </a:r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 Bảng phân phối thực nghiệm của dấu hiệu còn có tên gọi là gì ?</a:t>
            </a:r>
          </a:p>
        </p:txBody>
      </p:sp>
      <p:sp>
        <p:nvSpPr>
          <p:cNvPr id="96" name="Text Box 212" descr="Parchment"/>
          <p:cNvSpPr txBox="1">
            <a:spLocks noChangeArrowheads="1"/>
          </p:cNvSpPr>
          <p:nvPr/>
        </p:nvSpPr>
        <p:spPr bwMode="auto">
          <a:xfrm>
            <a:off x="1" y="5780782"/>
            <a:ext cx="9127838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?5</a:t>
            </a:r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 Để có một hình ảnh cụ thể về giá trị của dấu hiệu và tần số ta cần phải làm gì ?</a:t>
            </a:r>
          </a:p>
        </p:txBody>
      </p:sp>
      <p:sp>
        <p:nvSpPr>
          <p:cNvPr id="97" name="Text Box 214" descr="Parchment"/>
          <p:cNvSpPr txBox="1">
            <a:spLocks noChangeArrowheads="1"/>
          </p:cNvSpPr>
          <p:nvPr/>
        </p:nvSpPr>
        <p:spPr bwMode="auto">
          <a:xfrm>
            <a:off x="0" y="5782877"/>
            <a:ext cx="9144000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?6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. Số nào có thể là “đại diện” cho các giá trị của dấu hiệu ?</a:t>
            </a:r>
          </a:p>
        </p:txBody>
      </p:sp>
      <p:sp>
        <p:nvSpPr>
          <p:cNvPr id="98" name="Text Box 213" descr="Parchment"/>
          <p:cNvSpPr txBox="1">
            <a:spLocks noChangeArrowheads="1"/>
          </p:cNvSpPr>
          <p:nvPr/>
        </p:nvSpPr>
        <p:spPr bwMode="auto">
          <a:xfrm>
            <a:off x="21772" y="5780782"/>
            <a:ext cx="9106066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?7</a:t>
            </a:r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 Giá trị có tần số lớn nhất trong bảng tần số được gọi là gì của dấu hiệu ?</a:t>
            </a:r>
          </a:p>
        </p:txBody>
      </p:sp>
      <p:sp>
        <p:nvSpPr>
          <p:cNvPr id="99" name="Text Box 213" descr="Parchment"/>
          <p:cNvSpPr txBox="1">
            <a:spLocks noChangeArrowheads="1"/>
          </p:cNvSpPr>
          <p:nvPr/>
        </p:nvSpPr>
        <p:spPr bwMode="auto">
          <a:xfrm>
            <a:off x="37934" y="5842337"/>
            <a:ext cx="9106066" cy="101566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 KÊ</a:t>
            </a:r>
            <a:endParaRPr lang="en-US" sz="6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78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 tmFilter="0,0; .5, 1; 1, 1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 tmFilter="0,0; .5, 1; 1, 1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500" tmFilter="0,0; .5, 1; 1, 1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 tmFilter="0,0; .5, 1; 1, 1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2" dur="500" tmFilter="0,0; .5, 1; 1, 1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500" tmFilter="0,0; .5, 1; 1, 1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4" grpId="0"/>
      <p:bldP spid="77" grpId="0"/>
      <p:bldP spid="78" grpId="0"/>
      <p:bldP spid="79" grpId="0"/>
      <p:bldP spid="80" grpId="0"/>
      <p:bldP spid="81" grpId="0"/>
      <p:bldP spid="82" grpId="0"/>
      <p:bldP spid="83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571500"/>
          </a:xfrm>
          <a:noFill/>
        </p:spPr>
        <p:txBody>
          <a:bodyPr>
            <a:normAutofit fontScale="90000"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en-US" sz="4000" b="1" u="sng" dirty="0" smtClean="0">
                <a:solidFill>
                  <a:srgbClr val="00CC00"/>
                </a:solidFill>
                <a:latin typeface=".VnTime" panose="020B7200000000000000" pitchFamily="34" charset="0"/>
              </a:rPr>
              <a:t>II) </a:t>
            </a:r>
            <a:r>
              <a:rPr lang="en-US" altLang="en-US" sz="4000" b="1" u="sng" dirty="0" err="1" smtClean="0">
                <a:solidFill>
                  <a:srgbClr val="00CC00"/>
                </a:solidFill>
                <a:latin typeface=".VnTime" panose="020B7200000000000000" pitchFamily="34" charset="0"/>
              </a:rPr>
              <a:t>Bµi</a:t>
            </a:r>
            <a:r>
              <a:rPr lang="en-US" altLang="en-US" sz="4000" b="1" u="sng" dirty="0" smtClean="0">
                <a:solidFill>
                  <a:srgbClr val="00CC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4000" b="1" u="sng" dirty="0" err="1" smtClean="0">
                <a:solidFill>
                  <a:srgbClr val="00CC00"/>
                </a:solidFill>
                <a:latin typeface=".VnTime" panose="020B7200000000000000" pitchFamily="34" charset="0"/>
              </a:rPr>
              <a:t>tập</a:t>
            </a:r>
            <a:r>
              <a:rPr lang="en-US" altLang="en-US" sz="4000" dirty="0" smtClean="0"/>
              <a:t> </a:t>
            </a:r>
          </a:p>
        </p:txBody>
      </p:sp>
      <p:sp>
        <p:nvSpPr>
          <p:cNvPr id="32773" name="Text Box 5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609600"/>
            <a:ext cx="8382000" cy="6858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u="sng" dirty="0" err="1" smtClean="0">
                <a:solidFill>
                  <a:srgbClr val="FF0000"/>
                </a:solidFill>
                <a:latin typeface=".VnTime" panose="020B7200000000000000" pitchFamily="34" charset="0"/>
              </a:rPr>
              <a:t>Bài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.VnTime" panose="020B7200000000000000" pitchFamily="34" charset="0"/>
              </a:rPr>
              <a:t> 4: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§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iÓm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kiÓm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tra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45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phót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m«n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to¸n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cña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líp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7Avµ 7B ®­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ưîc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ghi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l¹i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như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­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sau</a:t>
            </a:r>
            <a:endParaRPr lang="en-US" altLang="en-US" sz="2400" b="1" dirty="0" smtClean="0">
              <a:latin typeface=".VnTime" panose="020B7200000000000000" pitchFamily="34" charset="0"/>
            </a:endParaRPr>
          </a:p>
        </p:txBody>
      </p:sp>
      <p:graphicFrame>
        <p:nvGraphicFramePr>
          <p:cNvPr id="32921" name="Group 153"/>
          <p:cNvGraphicFramePr>
            <a:graphicFrameLocks noGrp="1"/>
          </p:cNvGraphicFramePr>
          <p:nvPr>
            <p:ph sz="quarter" idx="3"/>
          </p:nvPr>
        </p:nvGraphicFramePr>
        <p:xfrm>
          <a:off x="4419600" y="4267200"/>
          <a:ext cx="3962400" cy="1981200"/>
        </p:xfrm>
        <a:graphic>
          <a:graphicData uri="http://schemas.openxmlformats.org/drawingml/2006/table">
            <a:tbl>
              <a:tblPr/>
              <a:tblGrid>
                <a:gridCol w="2214563"/>
                <a:gridCol w="1747837"/>
              </a:tblGrid>
              <a:tr h="1981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1/ ®iÓm kiÓm tra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2/     häc sinh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3/      45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4/     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®iÓm kiÓm tra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häc sinh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219200" y="762000"/>
            <a:ext cx="63246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             Líp 7A (B¶ng1)                             Líp  7B (B¶ng 2)</a:t>
            </a:r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0" y="32004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2843" name="Text Box 75"/>
          <p:cNvSpPr txBox="1">
            <a:spLocks noChangeArrowheads="1"/>
          </p:cNvSpPr>
          <p:nvPr/>
        </p:nvSpPr>
        <p:spPr bwMode="auto">
          <a:xfrm>
            <a:off x="457200" y="3733800"/>
            <a:ext cx="4343400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3399"/>
                </a:solidFill>
                <a:latin typeface=".VnTime" panose="020B7200000000000000" pitchFamily="34" charset="0"/>
              </a:rPr>
              <a:t>C©u 1:§iÒn néi dung thÝch hîp vµo dÊu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DÊu hiÖu ®iÒu tra lµ … 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§¬n vÞ ®iÒu tra……….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Sè c¸c gi¸ trÞ cña dÊu hiªu………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C¸c gi¸ trÞ kh¸c nhau cña dÊu hiÖu ………..</a:t>
            </a:r>
          </a:p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2" name="Text Box 77"/>
          <p:cNvSpPr txBox="1">
            <a:spLocks noChangeArrowheads="1"/>
          </p:cNvSpPr>
          <p:nvPr/>
        </p:nvSpPr>
        <p:spPr bwMode="auto">
          <a:xfrm>
            <a:off x="2133600" y="48768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3" name="Text Box 78"/>
          <p:cNvSpPr txBox="1">
            <a:spLocks noChangeArrowheads="1"/>
          </p:cNvSpPr>
          <p:nvPr/>
        </p:nvSpPr>
        <p:spPr bwMode="auto">
          <a:xfrm>
            <a:off x="2286000" y="5791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4" name="Text Box 79"/>
          <p:cNvSpPr txBox="1">
            <a:spLocks noChangeArrowheads="1"/>
          </p:cNvSpPr>
          <p:nvPr/>
        </p:nvSpPr>
        <p:spPr bwMode="auto">
          <a:xfrm>
            <a:off x="3124200" y="54102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5" name="Text Box 82"/>
          <p:cNvSpPr txBox="1">
            <a:spLocks noChangeArrowheads="1"/>
          </p:cNvSpPr>
          <p:nvPr/>
        </p:nvSpPr>
        <p:spPr bwMode="auto">
          <a:xfrm>
            <a:off x="6629400" y="4648200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2914" name="Line 146"/>
          <p:cNvSpPr>
            <a:spLocks noChangeShapeType="1"/>
          </p:cNvSpPr>
          <p:nvPr/>
        </p:nvSpPr>
        <p:spPr bwMode="auto">
          <a:xfrm flipH="1">
            <a:off x="6629400" y="41148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50284" name="Group 1132"/>
          <p:cNvGraphicFramePr>
            <a:graphicFrameLocks noGrp="1"/>
          </p:cNvGraphicFramePr>
          <p:nvPr/>
        </p:nvGraphicFramePr>
        <p:xfrm>
          <a:off x="152400" y="1752600"/>
          <a:ext cx="4648200" cy="1981200"/>
        </p:xfrm>
        <a:graphic>
          <a:graphicData uri="http://schemas.openxmlformats.org/drawingml/2006/table">
            <a:tbl>
              <a:tblPr/>
              <a:tblGrid>
                <a:gridCol w="387350"/>
                <a:gridCol w="484189"/>
                <a:gridCol w="387350"/>
                <a:gridCol w="484186"/>
                <a:gridCol w="484189"/>
                <a:gridCol w="581025"/>
                <a:gridCol w="484186"/>
                <a:gridCol w="677864"/>
                <a:gridCol w="677861"/>
              </a:tblGrid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718" name="Group 950"/>
          <p:cNvGraphicFramePr>
            <a:graphicFrameLocks noGrp="1"/>
          </p:cNvGraphicFramePr>
          <p:nvPr>
            <p:ph sz="quarter" idx="2"/>
          </p:nvPr>
        </p:nvGraphicFramePr>
        <p:xfrm>
          <a:off x="4800600" y="1676400"/>
          <a:ext cx="4191000" cy="1752601"/>
        </p:xfrm>
        <a:graphic>
          <a:graphicData uri="http://schemas.openxmlformats.org/drawingml/2006/table">
            <a:tbl>
              <a:tblPr/>
              <a:tblGrid>
                <a:gridCol w="279400"/>
                <a:gridCol w="444500"/>
                <a:gridCol w="355600"/>
                <a:gridCol w="444500"/>
                <a:gridCol w="444500"/>
                <a:gridCol w="533400"/>
                <a:gridCol w="444500"/>
                <a:gridCol w="622300"/>
                <a:gridCol w="622300"/>
              </a:tblGrid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0219" name="Group 1067"/>
          <p:cNvGraphicFramePr>
            <a:graphicFrameLocks noGrp="1"/>
          </p:cNvGraphicFramePr>
          <p:nvPr/>
        </p:nvGraphicFramePr>
        <p:xfrm>
          <a:off x="4876800" y="1752600"/>
          <a:ext cx="3962400" cy="228592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</a:tblGrid>
              <a:tr h="3352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7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1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7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7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86" name="Text Box 1134"/>
          <p:cNvSpPr txBox="1">
            <a:spLocks noChangeArrowheads="1"/>
          </p:cNvSpPr>
          <p:nvPr/>
        </p:nvSpPr>
        <p:spPr bwMode="auto">
          <a:xfrm>
            <a:off x="457200" y="4267200"/>
            <a:ext cx="85344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C©u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2: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LËp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b¶ng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t©n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sè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?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Dùng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biÓu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®å ®o¹n th¼ng ?</a:t>
            </a:r>
          </a:p>
        </p:txBody>
      </p:sp>
    </p:spTree>
    <p:extLst>
      <p:ext uri="{BB962C8B-B14F-4D97-AF65-F5344CB8AC3E}">
        <p14:creationId xmlns:p14="http://schemas.microsoft.com/office/powerpoint/2010/main" val="176965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329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329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32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32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328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32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32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0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0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0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  <p:bldP spid="32773" grpId="0"/>
      <p:bldP spid="32774" grpId="0"/>
      <p:bldP spid="32843" grpId="0"/>
      <p:bldP spid="32843" grpId="1"/>
      <p:bldP spid="32914" grpId="0" animBg="1"/>
      <p:bldP spid="32914" grpId="1" animBg="1"/>
      <p:bldP spid="502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1272</Words>
  <Application>Microsoft Office PowerPoint</Application>
  <PresentationFormat>On-screen Show (4:3)</PresentationFormat>
  <Paragraphs>465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II) Bµi tập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Admin_PTIT</cp:lastModifiedBy>
  <cp:revision>39</cp:revision>
  <dcterms:created xsi:type="dcterms:W3CDTF">2016-02-17T14:41:23Z</dcterms:created>
  <dcterms:modified xsi:type="dcterms:W3CDTF">2018-01-23T10:12:33Z</dcterms:modified>
</cp:coreProperties>
</file>