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38" r:id="rId2"/>
    <p:sldId id="351" r:id="rId3"/>
    <p:sldId id="332" r:id="rId4"/>
    <p:sldId id="339" r:id="rId5"/>
    <p:sldId id="298" r:id="rId6"/>
    <p:sldId id="352" r:id="rId7"/>
    <p:sldId id="353" r:id="rId8"/>
    <p:sldId id="354" r:id="rId9"/>
    <p:sldId id="331" r:id="rId10"/>
    <p:sldId id="304" r:id="rId11"/>
    <p:sldId id="333" r:id="rId12"/>
    <p:sldId id="343" r:id="rId13"/>
    <p:sldId id="341" r:id="rId14"/>
    <p:sldId id="340" r:id="rId15"/>
    <p:sldId id="346" r:id="rId16"/>
    <p:sldId id="330" r:id="rId17"/>
    <p:sldId id="308" r:id="rId18"/>
    <p:sldId id="350" r:id="rId19"/>
    <p:sldId id="310" r:id="rId20"/>
    <p:sldId id="347" r:id="rId21"/>
    <p:sldId id="312" r:id="rId22"/>
    <p:sldId id="313" r:id="rId23"/>
    <p:sldId id="314" r:id="rId24"/>
    <p:sldId id="315" r:id="rId25"/>
    <p:sldId id="316" r:id="rId26"/>
    <p:sldId id="35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3" autoAdjust="0"/>
    <p:restoredTop sz="94434" autoAdjust="0"/>
  </p:normalViewPr>
  <p:slideViewPr>
    <p:cSldViewPr>
      <p:cViewPr varScale="1">
        <p:scale>
          <a:sx n="67" d="100"/>
          <a:sy n="67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Oxi</c:v>
                </c:pt>
                <c:pt idx="1">
                  <c:v>Nitơ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879820310922689"/>
          <c:y val="0.23605990427667131"/>
          <c:w val="0.20672269331718146"/>
          <c:h val="0.53354793886058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C6B9DC-7763-479A-9BCD-17115460A7B0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6A81E4-6366-4418-AD61-760848CA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A81E4-6366-4418-AD61-760848CAD8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99F9-5B2B-4D67-8352-12B2F85FBA96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6EB3-3310-4B3F-9BA8-E71B635F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3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6B14-5321-471B-8E79-64B02F398E99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8BB1-C339-4CA8-84F7-9EA9B384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5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4B53-010D-4053-9C93-55BB582F7BCE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28D5-EC6C-44C5-82C6-587C2759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9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3C7D15-ECD2-48E6-91AC-B55F054A0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21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F4DA-6848-4C0C-BB55-9330EAB1817B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06E3-ADA5-438A-9193-8F6B961C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6BA6-6CB5-41BB-BF4C-87771EDCEF48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312B-8C85-4F45-98FC-776E60F31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F1D9-EF68-4E5C-9E82-42F7BDB556AF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44C5-ABF8-4A81-8B1E-33F7D3F29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6220-84D4-47EF-924D-83B0B8E701AC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7953-4850-4B87-9F55-51E115B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9DD2-8FB0-4D2A-A858-C50C7DF95839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4674-CBB4-458F-AEBD-6DE1BFAED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28E9-10F8-4F10-88B1-77D804901C3E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7BC9-6027-4D53-A33B-A68FAC8F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0F2C-BC65-43C1-9FEB-604EDA740D6E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5122-4674-44C7-91F3-B6D8E27E1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C913-6A4C-4FCC-AD7E-00296C49479D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7097-E517-41D2-B41A-AEB03170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ABAAC-A4A6-4FB9-BBF4-260554DA7685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037EAE-598C-4535-A8DB-98A4B7E4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1" r:id="rId2"/>
    <p:sldLayoutId id="2147483730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31" r:id="rId9"/>
    <p:sldLayoutId id="2147483727" r:id="rId10"/>
    <p:sldLayoutId id="2147483728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slide" Target="slide23.xml"/><Relationship Id="rId3" Type="http://schemas.openxmlformats.org/officeDocument/2006/relationships/slide" Target="slide25.xml"/><Relationship Id="rId7" Type="http://schemas.openxmlformats.org/officeDocument/2006/relationships/image" Target="../media/image24.jpeg"/><Relationship Id="rId12" Type="http://schemas.openxmlformats.org/officeDocument/2006/relationships/slide" Target="slide2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2.jpeg"/><Relationship Id="rId5" Type="http://schemas.openxmlformats.org/officeDocument/2006/relationships/slide" Target="slide21.xml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6.jpeg"/><Relationship Id="rId1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73025"/>
            <a:ext cx="13938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137953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233363" y="1828800"/>
            <a:ext cx="868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HÓA HỌC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8A2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030288" y="228600"/>
            <a:ext cx="6784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THƯỢNG THANH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  </a:t>
            </a:r>
            <a:endParaRPr lang="vi-V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70525"/>
            <a:ext cx="1498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470525"/>
            <a:ext cx="11557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5"/>
          <p:cNvSpPr txBox="1">
            <a:spLocks noChangeArrowheads="1"/>
          </p:cNvSpPr>
          <p:nvPr/>
        </p:nvSpPr>
        <p:spPr bwMode="auto">
          <a:xfrm>
            <a:off x="1381125" y="5843588"/>
            <a:ext cx="65389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Vũ Trí Công</a:t>
            </a:r>
            <a:endParaRPr lang="vi-VN" alt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4" descr="A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3386138"/>
            <a:ext cx="19462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question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57600"/>
            <a:ext cx="1762125" cy="1905000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609600" y="1600200"/>
            <a:ext cx="7772400" cy="1905000"/>
          </a:xfrm>
          <a:prstGeom prst="wedgeRoundRectCallout">
            <a:avLst>
              <a:gd name="adj1" fmla="val -3244"/>
              <a:gd name="adj2" fmla="val 79134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None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xác định khí A nặng hay nhẹ hơn không khí?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11482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60731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là hỗn hợp của nhiều chất khí: N</a:t>
            </a:r>
            <a:r>
              <a:rPr lang="en-US" sz="26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6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285750" indent="-285750">
              <a:buFontTx/>
              <a:buChar char="-"/>
            </a:pPr>
            <a:endParaRPr lang="en-US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 mol không khí, khí Nitơ (N</a:t>
            </a:r>
            <a:r>
              <a:rPr lang="en-US" sz="26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chiếm xấp xỉ 0,8 mol và </a:t>
            </a:r>
          </a:p>
          <a:p>
            <a:r>
              <a:rPr lang="en-US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khí oxi chiếm xấp xỉ 0,2 mol</a:t>
            </a:r>
          </a:p>
          <a:p>
            <a:r>
              <a:rPr lang="en-US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Khối lượng mol của không khí là:</a:t>
            </a:r>
          </a:p>
          <a:p>
            <a:pPr algn="ctr"/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1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 </a:t>
            </a: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(0,8.28)+(0,2.32) ≈ 29 (g/mol)</a:t>
            </a:r>
            <a:endParaRPr lang="en-US" sz="2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09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XÁC ĐỊNH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673176"/>
              </p:ext>
            </p:extLst>
          </p:nvPr>
        </p:nvGraphicFramePr>
        <p:xfrm>
          <a:off x="2286000" y="2133600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hon hop khi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5844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781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914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057400"/>
            <a:ext cx="7924800" cy="3581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câu 4 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phiếu bài tập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ra phiếu bài tập</a:t>
            </a:r>
          </a:p>
          <a:p>
            <a:pPr>
              <a:buFontTx/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-1066800" y="2838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auto">
          <a:xfrm>
            <a:off x="-57150" y="110580"/>
            <a:ext cx="9277350" cy="5847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algn="ctr"/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khí sau nặng hay nhẹ hơn không khí?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9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65976"/>
              </p:ext>
            </p:extLst>
          </p:nvPr>
        </p:nvGraphicFramePr>
        <p:xfrm>
          <a:off x="152400" y="1266825"/>
          <a:ext cx="8839200" cy="3838575"/>
        </p:xfrm>
        <a:graphic>
          <a:graphicData uri="http://schemas.openxmlformats.org/drawingml/2006/table">
            <a:tbl>
              <a:tblPr/>
              <a:tblGrid>
                <a:gridCol w="1371600"/>
                <a:gridCol w="3657600"/>
                <a:gridCol w="3810000"/>
              </a:tblGrid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SO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CO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11" name="Text Box 146"/>
          <p:cNvSpPr txBox="1">
            <a:spLocks noChangeArrowheads="1"/>
          </p:cNvSpPr>
          <p:nvPr/>
        </p:nvSpPr>
        <p:spPr bwMode="auto">
          <a:xfrm>
            <a:off x="1524000" y="4359444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060"/>
                </a:solidFill>
              </a:rPr>
              <a:t>d</a:t>
            </a:r>
            <a:r>
              <a:rPr lang="en-US" altLang="en-US" sz="1600">
                <a:solidFill>
                  <a:srgbClr val="002060"/>
                </a:solidFill>
              </a:rPr>
              <a:t>CH</a:t>
            </a:r>
            <a:r>
              <a:rPr lang="en-US" altLang="en-US" sz="1600" baseline="-25000">
                <a:solidFill>
                  <a:srgbClr val="002060"/>
                </a:solidFill>
              </a:rPr>
              <a:t>4</a:t>
            </a:r>
            <a:r>
              <a:rPr lang="en-US" altLang="en-US" sz="1600">
                <a:solidFill>
                  <a:srgbClr val="002060"/>
                </a:solidFill>
              </a:rPr>
              <a:t>/kk</a:t>
            </a:r>
            <a:r>
              <a:rPr lang="en-US" altLang="en-US">
                <a:solidFill>
                  <a:srgbClr val="002060"/>
                </a:solidFill>
              </a:rPr>
              <a:t> =</a:t>
            </a:r>
          </a:p>
        </p:txBody>
      </p:sp>
      <p:sp>
        <p:nvSpPr>
          <p:cNvPr id="3112" name="Text Box 147"/>
          <p:cNvSpPr txBox="1">
            <a:spLocks noChangeArrowheads="1"/>
          </p:cNvSpPr>
          <p:nvPr/>
        </p:nvSpPr>
        <p:spPr bwMode="auto">
          <a:xfrm>
            <a:off x="3124200" y="45118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3048000" y="42070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106663" name="Line 167"/>
          <p:cNvSpPr>
            <a:spLocks noChangeShapeType="1"/>
          </p:cNvSpPr>
          <p:nvPr/>
        </p:nvSpPr>
        <p:spPr bwMode="auto">
          <a:xfrm>
            <a:off x="3200400" y="45880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 Box 146"/>
          <p:cNvSpPr txBox="1">
            <a:spLocks noChangeArrowheads="1"/>
          </p:cNvSpPr>
          <p:nvPr/>
        </p:nvSpPr>
        <p:spPr bwMode="auto">
          <a:xfrm>
            <a:off x="1600200" y="1921044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d</a:t>
            </a:r>
            <a:r>
              <a:rPr lang="en-US" altLang="en-US" sz="1600" smtClean="0">
                <a:solidFill>
                  <a:srgbClr val="002060"/>
                </a:solidFill>
              </a:rPr>
              <a:t>SO</a:t>
            </a:r>
            <a:r>
              <a:rPr lang="en-US" altLang="en-US" sz="1600" baseline="-25000" smtClean="0">
                <a:solidFill>
                  <a:srgbClr val="002060"/>
                </a:solidFill>
              </a:rPr>
              <a:t>2</a:t>
            </a:r>
            <a:r>
              <a:rPr lang="en-US" altLang="en-US" sz="1600" smtClean="0">
                <a:solidFill>
                  <a:srgbClr val="002060"/>
                </a:solidFill>
              </a:rPr>
              <a:t>/kk</a:t>
            </a:r>
            <a:r>
              <a:rPr lang="en-US" altLang="en-US" smtClean="0">
                <a:solidFill>
                  <a:srgbClr val="002060"/>
                </a:solidFill>
              </a:rPr>
              <a:t>  </a:t>
            </a:r>
            <a:r>
              <a:rPr lang="en-US" altLang="en-US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4" name="Text Box 147"/>
          <p:cNvSpPr txBox="1">
            <a:spLocks noChangeArrowheads="1"/>
          </p:cNvSpPr>
          <p:nvPr/>
        </p:nvSpPr>
        <p:spPr bwMode="auto">
          <a:xfrm>
            <a:off x="3200400" y="21496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3200400" y="18448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64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06677" name="Line 181"/>
          <p:cNvSpPr>
            <a:spLocks noChangeShapeType="1"/>
          </p:cNvSpPr>
          <p:nvPr/>
        </p:nvSpPr>
        <p:spPr bwMode="auto">
          <a:xfrm>
            <a:off x="3276600" y="22258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 Box 146"/>
          <p:cNvSpPr txBox="1">
            <a:spLocks noChangeArrowheads="1"/>
          </p:cNvSpPr>
          <p:nvPr/>
        </p:nvSpPr>
        <p:spPr bwMode="auto">
          <a:xfrm>
            <a:off x="1524000" y="2789407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d</a:t>
            </a:r>
            <a:r>
              <a:rPr lang="en-US" altLang="en-US" sz="1600" smtClean="0">
                <a:solidFill>
                  <a:srgbClr val="002060"/>
                </a:solidFill>
              </a:rPr>
              <a:t>CO</a:t>
            </a:r>
            <a:r>
              <a:rPr lang="en-US" altLang="en-US" sz="1600" baseline="-25000" smtClean="0">
                <a:solidFill>
                  <a:srgbClr val="002060"/>
                </a:solidFill>
              </a:rPr>
              <a:t>2</a:t>
            </a:r>
            <a:r>
              <a:rPr lang="en-US" altLang="en-US" sz="1600" smtClean="0">
                <a:solidFill>
                  <a:srgbClr val="002060"/>
                </a:solidFill>
              </a:rPr>
              <a:t>/kk</a:t>
            </a:r>
            <a:r>
              <a:rPr lang="en-US" altLang="en-US" smtClean="0">
                <a:solidFill>
                  <a:srgbClr val="002060"/>
                </a:solidFill>
              </a:rPr>
              <a:t> </a:t>
            </a:r>
            <a:r>
              <a:rPr lang="en-US" altLang="en-US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7" name="Text Box 147"/>
          <p:cNvSpPr txBox="1">
            <a:spLocks noChangeArrowheads="1"/>
          </p:cNvSpPr>
          <p:nvPr/>
        </p:nvSpPr>
        <p:spPr bwMode="auto">
          <a:xfrm>
            <a:off x="3200400" y="29878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3200400" y="26830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44</a:t>
            </a:r>
          </a:p>
        </p:txBody>
      </p:sp>
      <p:sp>
        <p:nvSpPr>
          <p:cNvPr id="106681" name="Line 185"/>
          <p:cNvSpPr>
            <a:spLocks noChangeShapeType="1"/>
          </p:cNvSpPr>
          <p:nvPr/>
        </p:nvSpPr>
        <p:spPr bwMode="auto">
          <a:xfrm>
            <a:off x="3276600" y="30640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Text Box 146"/>
          <p:cNvSpPr txBox="1">
            <a:spLocks noChangeArrowheads="1"/>
          </p:cNvSpPr>
          <p:nvPr/>
        </p:nvSpPr>
        <p:spPr bwMode="auto">
          <a:xfrm>
            <a:off x="1524000" y="3673644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060"/>
                </a:solidFill>
              </a:rPr>
              <a:t>d</a:t>
            </a:r>
            <a:r>
              <a:rPr lang="en-US" altLang="en-US" sz="1600">
                <a:solidFill>
                  <a:srgbClr val="002060"/>
                </a:solidFill>
              </a:rPr>
              <a:t>H</a:t>
            </a:r>
            <a:r>
              <a:rPr lang="en-US" altLang="en-US" sz="1600" baseline="-25000">
                <a:solidFill>
                  <a:srgbClr val="002060"/>
                </a:solidFill>
              </a:rPr>
              <a:t>2</a:t>
            </a:r>
            <a:r>
              <a:rPr lang="en-US" altLang="en-US" sz="1600">
                <a:solidFill>
                  <a:srgbClr val="002060"/>
                </a:solidFill>
              </a:rPr>
              <a:t>/kk</a:t>
            </a:r>
            <a:r>
              <a:rPr lang="en-US" altLang="en-US">
                <a:solidFill>
                  <a:srgbClr val="002060"/>
                </a:solidFill>
              </a:rPr>
              <a:t>  =</a:t>
            </a:r>
          </a:p>
        </p:txBody>
      </p:sp>
      <p:sp>
        <p:nvSpPr>
          <p:cNvPr id="10" name="Text Box 147"/>
          <p:cNvSpPr txBox="1">
            <a:spLocks noChangeArrowheads="1"/>
          </p:cNvSpPr>
          <p:nvPr/>
        </p:nvSpPr>
        <p:spPr bwMode="auto">
          <a:xfrm>
            <a:off x="3200400" y="39022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11" name="Text Box 147"/>
          <p:cNvSpPr txBox="1">
            <a:spLocks noChangeArrowheads="1"/>
          </p:cNvSpPr>
          <p:nvPr/>
        </p:nvSpPr>
        <p:spPr bwMode="auto">
          <a:xfrm>
            <a:off x="3200400" y="359744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6685" name="Line 189"/>
          <p:cNvSpPr>
            <a:spLocks noChangeShapeType="1"/>
          </p:cNvSpPr>
          <p:nvPr/>
        </p:nvSpPr>
        <p:spPr bwMode="auto">
          <a:xfrm>
            <a:off x="3276600" y="3978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3838575" y="1982957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    </a:t>
            </a:r>
            <a:r>
              <a:rPr lang="en-US" altLang="en-US" sz="2400" smtClean="0">
                <a:solidFill>
                  <a:srgbClr val="002060"/>
                </a:solidFill>
              </a:rPr>
              <a:t>2,2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3" name="Text Box 147"/>
          <p:cNvSpPr txBox="1">
            <a:spLocks noChangeArrowheads="1"/>
          </p:cNvSpPr>
          <p:nvPr/>
        </p:nvSpPr>
        <p:spPr bwMode="auto">
          <a:xfrm>
            <a:off x="3810000" y="291164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    1,52</a:t>
            </a:r>
          </a:p>
        </p:txBody>
      </p:sp>
      <p:sp>
        <p:nvSpPr>
          <p:cNvPr id="14" name="Text Box 147"/>
          <p:cNvSpPr txBox="1">
            <a:spLocks noChangeArrowheads="1"/>
          </p:cNvSpPr>
          <p:nvPr/>
        </p:nvSpPr>
        <p:spPr bwMode="auto">
          <a:xfrm>
            <a:off x="3810000" y="3749844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    0,069</a:t>
            </a:r>
          </a:p>
        </p:txBody>
      </p:sp>
      <p:sp>
        <p:nvSpPr>
          <p:cNvPr id="15" name="Text Box 147"/>
          <p:cNvSpPr txBox="1">
            <a:spLocks noChangeArrowheads="1"/>
          </p:cNvSpPr>
          <p:nvPr/>
        </p:nvSpPr>
        <p:spPr bwMode="auto">
          <a:xfrm>
            <a:off x="3810000" y="4359444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    0,55</a:t>
            </a:r>
          </a:p>
        </p:txBody>
      </p:sp>
      <p:grpSp>
        <p:nvGrpSpPr>
          <p:cNvPr id="13379" name="Group 67"/>
          <p:cNvGrpSpPr>
            <a:grpSpLocks/>
          </p:cNvGrpSpPr>
          <p:nvPr/>
        </p:nvGrpSpPr>
        <p:grpSpPr bwMode="auto">
          <a:xfrm>
            <a:off x="3810000" y="1921044"/>
            <a:ext cx="533400" cy="614363"/>
            <a:chOff x="816" y="3540"/>
            <a:chExt cx="336" cy="387"/>
          </a:xfrm>
        </p:grpSpPr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816" y="3540"/>
              <a:ext cx="305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  <p:sp>
          <p:nvSpPr>
            <p:cNvPr id="13377" name="Text Box 65"/>
            <p:cNvSpPr txBox="1">
              <a:spLocks noChangeArrowheads="1"/>
            </p:cNvSpPr>
            <p:nvPr/>
          </p:nvSpPr>
          <p:spPr bwMode="auto">
            <a:xfrm>
              <a:off x="816" y="3600"/>
              <a:ext cx="336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</p:grpSp>
      <p:grpSp>
        <p:nvGrpSpPr>
          <p:cNvPr id="13380" name="Group 68"/>
          <p:cNvGrpSpPr>
            <a:grpSpLocks/>
          </p:cNvGrpSpPr>
          <p:nvPr/>
        </p:nvGrpSpPr>
        <p:grpSpPr bwMode="auto">
          <a:xfrm>
            <a:off x="3810000" y="2859257"/>
            <a:ext cx="533400" cy="614362"/>
            <a:chOff x="816" y="3540"/>
            <a:chExt cx="336" cy="387"/>
          </a:xfrm>
        </p:grpSpPr>
        <p:sp>
          <p:nvSpPr>
            <p:cNvPr id="13381" name="Text Box 69"/>
            <p:cNvSpPr txBox="1">
              <a:spLocks noChangeArrowheads="1"/>
            </p:cNvSpPr>
            <p:nvPr/>
          </p:nvSpPr>
          <p:spPr bwMode="auto">
            <a:xfrm>
              <a:off x="816" y="3540"/>
              <a:ext cx="305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  <p:sp>
          <p:nvSpPr>
            <p:cNvPr id="13382" name="Text Box 70"/>
            <p:cNvSpPr txBox="1">
              <a:spLocks noChangeArrowheads="1"/>
            </p:cNvSpPr>
            <p:nvPr/>
          </p:nvSpPr>
          <p:spPr bwMode="auto">
            <a:xfrm>
              <a:off x="816" y="3600"/>
              <a:ext cx="336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</p:grpSp>
      <p:grpSp>
        <p:nvGrpSpPr>
          <p:cNvPr id="13383" name="Group 71"/>
          <p:cNvGrpSpPr>
            <a:grpSpLocks/>
          </p:cNvGrpSpPr>
          <p:nvPr/>
        </p:nvGrpSpPr>
        <p:grpSpPr bwMode="auto">
          <a:xfrm>
            <a:off x="3810000" y="3668882"/>
            <a:ext cx="533400" cy="614362"/>
            <a:chOff x="816" y="3540"/>
            <a:chExt cx="336" cy="387"/>
          </a:xfrm>
        </p:grpSpPr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816" y="3540"/>
              <a:ext cx="305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816" y="3600"/>
              <a:ext cx="336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</p:grpSp>
      <p:grpSp>
        <p:nvGrpSpPr>
          <p:cNvPr id="13386" name="Group 74"/>
          <p:cNvGrpSpPr>
            <a:grpSpLocks/>
          </p:cNvGrpSpPr>
          <p:nvPr/>
        </p:nvGrpSpPr>
        <p:grpSpPr bwMode="auto">
          <a:xfrm>
            <a:off x="3810000" y="4278482"/>
            <a:ext cx="533400" cy="614362"/>
            <a:chOff x="816" y="3540"/>
            <a:chExt cx="336" cy="387"/>
          </a:xfrm>
        </p:grpSpPr>
        <p:sp>
          <p:nvSpPr>
            <p:cNvPr id="13387" name="Text Box 75"/>
            <p:cNvSpPr txBox="1">
              <a:spLocks noChangeArrowheads="1"/>
            </p:cNvSpPr>
            <p:nvPr/>
          </p:nvSpPr>
          <p:spPr bwMode="auto">
            <a:xfrm>
              <a:off x="816" y="3540"/>
              <a:ext cx="305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  <p:sp>
          <p:nvSpPr>
            <p:cNvPr id="13388" name="Text Box 76"/>
            <p:cNvSpPr txBox="1">
              <a:spLocks noChangeArrowheads="1"/>
            </p:cNvSpPr>
            <p:nvPr/>
          </p:nvSpPr>
          <p:spPr bwMode="auto">
            <a:xfrm>
              <a:off x="816" y="3600"/>
              <a:ext cx="336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2060"/>
                  </a:solidFill>
                </a:rPr>
                <a:t>~</a:t>
              </a:r>
            </a:p>
          </p:txBody>
        </p:sp>
      </p:grp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2133600" y="52578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4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khí A nhẹ hơn không khí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2133600" y="57150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4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nặng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2133600" y="61722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A/kk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khí A nặng bằng không khí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5181600" y="2035344"/>
            <a:ext cx="342900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algn="ctr"/>
            <a:r>
              <a:rPr lang="en-US" sz="2400" smtClean="0">
                <a:solidFill>
                  <a:srgbClr val="002060"/>
                </a:solidFill>
              </a:rPr>
              <a:t>Khí SO</a:t>
            </a:r>
            <a:r>
              <a:rPr lang="en-US" sz="2400" baseline="-25000" smtClean="0">
                <a:solidFill>
                  <a:srgbClr val="002060"/>
                </a:solidFill>
              </a:rPr>
              <a:t>2</a:t>
            </a:r>
            <a:r>
              <a:rPr lang="en-US" sz="2400" smtClean="0">
                <a:solidFill>
                  <a:srgbClr val="002060"/>
                </a:solidFill>
              </a:rPr>
              <a:t>, CO</a:t>
            </a:r>
            <a:r>
              <a:rPr lang="en-US" sz="2400" baseline="-25000" smtClean="0">
                <a:solidFill>
                  <a:srgbClr val="002060"/>
                </a:solidFill>
              </a:rPr>
              <a:t>2</a:t>
            </a:r>
            <a:r>
              <a:rPr lang="en-US" sz="2400" smtClean="0">
                <a:solidFill>
                  <a:srgbClr val="002060"/>
                </a:solidFill>
              </a:rPr>
              <a:t> nặng hơn không khí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5181600" y="3854619"/>
            <a:ext cx="342900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002060"/>
                </a:solidFill>
              </a:rPr>
              <a:t>Khí </a:t>
            </a:r>
            <a:r>
              <a:rPr lang="en-US" sz="2400" smtClean="0">
                <a:solidFill>
                  <a:srgbClr val="002060"/>
                </a:solidFill>
              </a:rPr>
              <a:t>H</a:t>
            </a:r>
            <a:r>
              <a:rPr lang="en-US" sz="2400" baseline="-25000" smtClean="0">
                <a:solidFill>
                  <a:srgbClr val="002060"/>
                </a:solidFill>
              </a:rPr>
              <a:t>2</a:t>
            </a:r>
            <a:r>
              <a:rPr lang="en-US" sz="2400">
                <a:solidFill>
                  <a:srgbClr val="002060"/>
                </a:solidFill>
              </a:rPr>
              <a:t>, </a:t>
            </a:r>
            <a:r>
              <a:rPr lang="en-US" sz="2400" smtClean="0">
                <a:solidFill>
                  <a:srgbClr val="002060"/>
                </a:solidFill>
              </a:rPr>
              <a:t>CH</a:t>
            </a:r>
            <a:r>
              <a:rPr lang="en-US" sz="2400" baseline="-25000">
                <a:solidFill>
                  <a:srgbClr val="002060"/>
                </a:solidFill>
              </a:rPr>
              <a:t>4</a:t>
            </a:r>
            <a:r>
              <a:rPr lang="en-US" sz="2400" smtClean="0">
                <a:solidFill>
                  <a:srgbClr val="002060"/>
                </a:solidFill>
              </a:rPr>
              <a:t> nhẹ hơn </a:t>
            </a:r>
            <a:r>
              <a:rPr lang="en-US" sz="2400">
                <a:solidFill>
                  <a:srgbClr val="002060"/>
                </a:solidFill>
              </a:rPr>
              <a:t>không khí</a:t>
            </a:r>
          </a:p>
        </p:txBody>
      </p:sp>
    </p:spTree>
    <p:extLst>
      <p:ext uri="{BB962C8B-B14F-4D97-AF65-F5344CB8AC3E}">
        <p14:creationId xmlns:p14="http://schemas.microsoft.com/office/powerpoint/2010/main" val="41662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0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0" animBg="1"/>
      <p:bldP spid="3111" grpId="0"/>
      <p:bldP spid="3112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06535" grpId="0"/>
      <p:bldP spid="106536" grpId="0"/>
      <p:bldP spid="10653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7" name="Picture 2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1427163" cy="19812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Freeform 4"/>
          <p:cNvSpPr>
            <a:spLocks/>
          </p:cNvSpPr>
          <p:nvPr/>
        </p:nvSpPr>
        <p:spPr bwMode="auto">
          <a:xfrm>
            <a:off x="1949450" y="2057400"/>
            <a:ext cx="717550" cy="1371600"/>
          </a:xfrm>
          <a:custGeom>
            <a:avLst/>
            <a:gdLst>
              <a:gd name="T0" fmla="*/ 0 w 452"/>
              <a:gd name="T1" fmla="*/ 2147483647 h 819"/>
              <a:gd name="T2" fmla="*/ 2147483647 w 452"/>
              <a:gd name="T3" fmla="*/ 2147483647 h 819"/>
              <a:gd name="T4" fmla="*/ 2147483647 w 452"/>
              <a:gd name="T5" fmla="*/ 2147483647 h 819"/>
              <a:gd name="T6" fmla="*/ 2147483647 w 452"/>
              <a:gd name="T7" fmla="*/ 2147483647 h 819"/>
              <a:gd name="T8" fmla="*/ 2147483647 w 452"/>
              <a:gd name="T9" fmla="*/ 2147483647 h 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2"/>
              <a:gd name="T16" fmla="*/ 0 h 819"/>
              <a:gd name="T17" fmla="*/ 452 w 452"/>
              <a:gd name="T18" fmla="*/ 819 h 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2" h="819">
                <a:moveTo>
                  <a:pt x="0" y="3"/>
                </a:moveTo>
                <a:cubicBezTo>
                  <a:pt x="136" y="7"/>
                  <a:pt x="273" y="0"/>
                  <a:pt x="408" y="15"/>
                </a:cubicBezTo>
                <a:cubicBezTo>
                  <a:pt x="421" y="16"/>
                  <a:pt x="414" y="40"/>
                  <a:pt x="420" y="51"/>
                </a:cubicBezTo>
                <a:cubicBezTo>
                  <a:pt x="426" y="64"/>
                  <a:pt x="444" y="73"/>
                  <a:pt x="444" y="87"/>
                </a:cubicBezTo>
                <a:cubicBezTo>
                  <a:pt x="452" y="331"/>
                  <a:pt x="444" y="575"/>
                  <a:pt x="444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48149" name="Picture 5" descr="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1395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0" name="Freeform 6"/>
          <p:cNvSpPr>
            <a:spLocks/>
          </p:cNvSpPr>
          <p:nvPr/>
        </p:nvSpPr>
        <p:spPr bwMode="auto">
          <a:xfrm rot="10800000">
            <a:off x="6019800" y="2743200"/>
            <a:ext cx="914400" cy="1447800"/>
          </a:xfrm>
          <a:custGeom>
            <a:avLst/>
            <a:gdLst>
              <a:gd name="T0" fmla="*/ 0 w 452"/>
              <a:gd name="T1" fmla="*/ 2147483647 h 819"/>
              <a:gd name="T2" fmla="*/ 2147483647 w 452"/>
              <a:gd name="T3" fmla="*/ 2147483647 h 819"/>
              <a:gd name="T4" fmla="*/ 2147483647 w 452"/>
              <a:gd name="T5" fmla="*/ 2147483647 h 819"/>
              <a:gd name="T6" fmla="*/ 2147483647 w 452"/>
              <a:gd name="T7" fmla="*/ 2147483647 h 819"/>
              <a:gd name="T8" fmla="*/ 2147483647 w 452"/>
              <a:gd name="T9" fmla="*/ 2147483647 h 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2"/>
              <a:gd name="T16" fmla="*/ 0 h 819"/>
              <a:gd name="T17" fmla="*/ 452 w 452"/>
              <a:gd name="T18" fmla="*/ 819 h 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2" h="819">
                <a:moveTo>
                  <a:pt x="0" y="3"/>
                </a:moveTo>
                <a:cubicBezTo>
                  <a:pt x="136" y="7"/>
                  <a:pt x="273" y="0"/>
                  <a:pt x="408" y="15"/>
                </a:cubicBezTo>
                <a:cubicBezTo>
                  <a:pt x="421" y="16"/>
                  <a:pt x="414" y="40"/>
                  <a:pt x="420" y="51"/>
                </a:cubicBezTo>
                <a:cubicBezTo>
                  <a:pt x="426" y="64"/>
                  <a:pt x="444" y="73"/>
                  <a:pt x="444" y="87"/>
                </a:cubicBezTo>
                <a:cubicBezTo>
                  <a:pt x="452" y="331"/>
                  <a:pt x="444" y="575"/>
                  <a:pt x="444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48151" name="Line 7"/>
          <p:cNvSpPr>
            <a:spLocks noChangeShapeType="1"/>
          </p:cNvSpPr>
          <p:nvPr/>
        </p:nvSpPr>
        <p:spPr bwMode="auto">
          <a:xfrm>
            <a:off x="1295400" y="205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Freeform 8"/>
          <p:cNvSpPr>
            <a:spLocks/>
          </p:cNvSpPr>
          <p:nvPr/>
        </p:nvSpPr>
        <p:spPr bwMode="auto">
          <a:xfrm rot="10800000">
            <a:off x="6096000" y="2743200"/>
            <a:ext cx="838200" cy="1371600"/>
          </a:xfrm>
          <a:custGeom>
            <a:avLst/>
            <a:gdLst>
              <a:gd name="T0" fmla="*/ 0 w 452"/>
              <a:gd name="T1" fmla="*/ 2147483647 h 819"/>
              <a:gd name="T2" fmla="*/ 2147483647 w 452"/>
              <a:gd name="T3" fmla="*/ 2147483647 h 819"/>
              <a:gd name="T4" fmla="*/ 2147483647 w 452"/>
              <a:gd name="T5" fmla="*/ 2147483647 h 819"/>
              <a:gd name="T6" fmla="*/ 2147483647 w 452"/>
              <a:gd name="T7" fmla="*/ 2147483647 h 819"/>
              <a:gd name="T8" fmla="*/ 2147483647 w 452"/>
              <a:gd name="T9" fmla="*/ 2147483647 h 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2"/>
              <a:gd name="T16" fmla="*/ 0 h 819"/>
              <a:gd name="T17" fmla="*/ 452 w 452"/>
              <a:gd name="T18" fmla="*/ 819 h 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2" h="819">
                <a:moveTo>
                  <a:pt x="0" y="3"/>
                </a:moveTo>
                <a:cubicBezTo>
                  <a:pt x="136" y="7"/>
                  <a:pt x="273" y="0"/>
                  <a:pt x="408" y="15"/>
                </a:cubicBezTo>
                <a:cubicBezTo>
                  <a:pt x="421" y="16"/>
                  <a:pt x="414" y="40"/>
                  <a:pt x="420" y="51"/>
                </a:cubicBezTo>
                <a:cubicBezTo>
                  <a:pt x="426" y="64"/>
                  <a:pt x="444" y="73"/>
                  <a:pt x="444" y="87"/>
                </a:cubicBezTo>
                <a:cubicBezTo>
                  <a:pt x="452" y="331"/>
                  <a:pt x="444" y="575"/>
                  <a:pt x="444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48153" name="Line 9"/>
          <p:cNvSpPr>
            <a:spLocks noChangeShapeType="1"/>
          </p:cNvSpPr>
          <p:nvPr/>
        </p:nvSpPr>
        <p:spPr bwMode="auto">
          <a:xfrm flipH="1">
            <a:off x="70104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Text Box 10"/>
          <p:cNvSpPr txBox="1">
            <a:spLocks noChangeArrowheads="1"/>
          </p:cNvSpPr>
          <p:nvPr/>
        </p:nvSpPr>
        <p:spPr bwMode="auto">
          <a:xfrm>
            <a:off x="1325563" y="4495800"/>
            <a:ext cx="2332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a. Đặt đứng bình</a:t>
            </a:r>
          </a:p>
        </p:txBody>
      </p:sp>
      <p:sp>
        <p:nvSpPr>
          <p:cNvPr id="48155" name="Text Box 11"/>
          <p:cNvSpPr txBox="1">
            <a:spLocks noChangeArrowheads="1"/>
          </p:cNvSpPr>
          <p:nvPr/>
        </p:nvSpPr>
        <p:spPr bwMode="auto">
          <a:xfrm>
            <a:off x="5029200" y="4495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b. Đặt ngược bình</a:t>
            </a:r>
            <a:endParaRPr lang="en-US" altLang="en-US" sz="24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48156" name="Freeform 12"/>
          <p:cNvSpPr>
            <a:spLocks/>
          </p:cNvSpPr>
          <p:nvPr/>
        </p:nvSpPr>
        <p:spPr bwMode="auto">
          <a:xfrm>
            <a:off x="1905000" y="1981200"/>
            <a:ext cx="838200" cy="1447800"/>
          </a:xfrm>
          <a:custGeom>
            <a:avLst/>
            <a:gdLst>
              <a:gd name="T0" fmla="*/ 0 w 452"/>
              <a:gd name="T1" fmla="*/ 2147483647 h 819"/>
              <a:gd name="T2" fmla="*/ 2147483647 w 452"/>
              <a:gd name="T3" fmla="*/ 2147483647 h 819"/>
              <a:gd name="T4" fmla="*/ 2147483647 w 452"/>
              <a:gd name="T5" fmla="*/ 2147483647 h 819"/>
              <a:gd name="T6" fmla="*/ 2147483647 w 452"/>
              <a:gd name="T7" fmla="*/ 2147483647 h 819"/>
              <a:gd name="T8" fmla="*/ 2147483647 w 452"/>
              <a:gd name="T9" fmla="*/ 2147483647 h 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2"/>
              <a:gd name="T16" fmla="*/ 0 h 819"/>
              <a:gd name="T17" fmla="*/ 452 w 452"/>
              <a:gd name="T18" fmla="*/ 819 h 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2" h="819">
                <a:moveTo>
                  <a:pt x="0" y="3"/>
                </a:moveTo>
                <a:cubicBezTo>
                  <a:pt x="136" y="7"/>
                  <a:pt x="273" y="0"/>
                  <a:pt x="408" y="15"/>
                </a:cubicBezTo>
                <a:cubicBezTo>
                  <a:pt x="421" y="16"/>
                  <a:pt x="414" y="40"/>
                  <a:pt x="420" y="51"/>
                </a:cubicBezTo>
                <a:cubicBezTo>
                  <a:pt x="426" y="64"/>
                  <a:pt x="444" y="73"/>
                  <a:pt x="444" y="87"/>
                </a:cubicBezTo>
                <a:cubicBezTo>
                  <a:pt x="452" y="331"/>
                  <a:pt x="444" y="575"/>
                  <a:pt x="444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914400" y="5334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Khí nặng hơn không khí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4648200" y="5333999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Khí nhẹ hơn không khí</a:t>
            </a: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2671762" y="49530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6324600" y="49530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1352550" y="1981200"/>
            <a:ext cx="76200" cy="76200"/>
          </a:xfrm>
          <a:prstGeom prst="ellipse">
            <a:avLst/>
          </a:prstGeom>
          <a:solidFill>
            <a:srgbClr val="CC00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 flipH="1">
            <a:off x="7620000" y="4114800"/>
            <a:ext cx="76200" cy="103188"/>
          </a:xfrm>
          <a:prstGeom prst="ellipse">
            <a:avLst/>
          </a:prstGeom>
          <a:solidFill>
            <a:srgbClr val="CC00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eaLnBrk="1" hangingPunct="1"/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647950" y="755303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PHƯƠNG PHÁP THU KHÍ</a:t>
            </a:r>
            <a:endParaRPr lang="en-US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347 L 0.14167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208 L 0.13959 0.271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416 L -0.17083 -0.00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3 -0.00694 L -0.17917 -0.251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2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/>
      <p:bldP spid="95251" grpId="0"/>
      <p:bldP spid="95252" grpId="0" animBg="1"/>
      <p:bldP spid="95253" grpId="0" animBg="1"/>
      <p:bldP spid="95254" grpId="0" animBg="1"/>
      <p:bldP spid="95254" grpId="1" animBg="1"/>
      <p:bldP spid="95254" grpId="2" animBg="1"/>
      <p:bldP spid="95255" grpId="0" animBg="1"/>
      <p:bldP spid="95255" grpId="1" animBg="1"/>
      <p:bldP spid="9525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5105400" y="2971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00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699" y="3324517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Vì sao khi đi thám hiểm dưới các hang động  hoặc khi phải xuống đáy giếng  sâu người ta lại phải mang theo bình dưỡng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khí?</a:t>
            </a:r>
            <a:endParaRPr lang="vi-V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1" y="-24897"/>
            <a:ext cx="9220200" cy="6781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914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09800"/>
            <a:ext cx="8763000" cy="3581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câu 5 phiếu bài tập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ra phiếu bài tập</a:t>
            </a:r>
          </a:p>
          <a:p>
            <a:pPr>
              <a:buFontTx/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 descr="Blue tissue paper"/>
          <p:cNvSpPr txBox="1">
            <a:spLocks noChangeArrowheads="1"/>
          </p:cNvSpPr>
          <p:nvPr/>
        </p:nvSpPr>
        <p:spPr bwMode="auto">
          <a:xfrm>
            <a:off x="457200" y="822543"/>
            <a:ext cx="83058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A có công thức dạng chung là: RO</a:t>
            </a:r>
            <a:r>
              <a:rPr lang="en-US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Biết d</a:t>
            </a:r>
            <a:r>
              <a:rPr lang="en-US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A/kk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=1,5862.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Hãy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khối lượng mol của khí A</a:t>
            </a:r>
          </a:p>
          <a:p>
            <a:pPr lvl="0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Hãy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công thức hóa học của khí 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0612" y="2667000"/>
            <a:ext cx="7543800" cy="386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  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baseline="-250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=29</a:t>
            </a:r>
            <a:r>
              <a:rPr lang="en-US" sz="4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A/kk 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=29</a:t>
            </a:r>
            <a:r>
              <a:rPr lang="en-US" sz="2800" b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1,5862= 46 (g/mol)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M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11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M</a:t>
            </a:r>
            <a:r>
              <a:rPr lang="en-US" sz="2800" baseline="-25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+2M</a:t>
            </a:r>
            <a:r>
              <a:rPr lang="en-US" sz="2800" baseline="-25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320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=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&gt;M</a:t>
            </a:r>
            <a:r>
              <a:rPr lang="en-US" sz="2800" baseline="-250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2M</a:t>
            </a:r>
            <a:r>
              <a:rPr lang="en-US" sz="2800" baseline="-25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en-US" sz="40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2.16=14 (g/mol)</a:t>
            </a:r>
            <a:endParaRPr lang="en-US" sz="320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R là nguyên tố nitơ (N)</a:t>
            </a:r>
            <a:endParaRPr lang="en-US" sz="320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=</a:t>
            </a:r>
            <a:r>
              <a:rPr lang="en-US" sz="28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&gt;Công thức hóa học của khí A là NO</a:t>
            </a:r>
            <a:r>
              <a:rPr lang="en-US" sz="2800" baseline="-250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72415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Xác </a:t>
            </a:r>
            <a:r>
              <a:rPr lang="pt-BR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M</a:t>
            </a:r>
            <a:r>
              <a:rPr lang="pt-BR" sz="28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Xác </a:t>
            </a:r>
            <a:r>
              <a:rPr lang="pt-BR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8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Em </a:t>
            </a:r>
            <a:r>
              <a:rPr lang="pt-BR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tra bảng ở sgk/42 để xác định </a:t>
            </a:r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pt-BR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Kết luận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282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Opal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spect="1" noChangeArrowheads="1" noTextEdit="1"/>
          </p:cNvSpPr>
          <p:nvPr/>
        </p:nvSpPr>
        <p:spPr bwMode="auto">
          <a:xfrm>
            <a:off x="609600" y="2209800"/>
            <a:ext cx="1371600" cy="3962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209800"/>
            <a:ext cx="1752600" cy="4038600"/>
            <a:chOff x="288" y="480"/>
            <a:chExt cx="1960" cy="3046"/>
          </a:xfrm>
        </p:grpSpPr>
        <p:sp>
          <p:nvSpPr>
            <p:cNvPr id="43145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46" name="Rectangle 8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47" name="Freeform 9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8" name="Freeform 10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1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286000"/>
            <a:ext cx="1524000" cy="3948516"/>
            <a:chOff x="657" y="658"/>
            <a:chExt cx="1133" cy="2308"/>
          </a:xfrm>
        </p:grpSpPr>
        <p:sp>
          <p:nvSpPr>
            <p:cNvPr id="43126" name="Freeform 13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27" name="Group 14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43142" name="Freeform 15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3" name="Freeform 16" descr="Picture1"/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4" name="Freeform 17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28" name="Group 18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43139" name="Freeform 19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Freeform 20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Freeform 21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29" name="Freeform 22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30" name="Group 23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43131" name="Oval 24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132" name="Rectangle 25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133" name="Rectangle 26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134" name="Group 27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43136" name="Oval 28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37" name="Oval 29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38" name="Freeform 30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35" name="Rectangle 31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014" name="WordArt 112"/>
          <p:cNvSpPr>
            <a:spLocks noChangeArrowheads="1" noChangeShapeType="1" noTextEdit="1"/>
          </p:cNvSpPr>
          <p:nvPr/>
        </p:nvSpPr>
        <p:spPr bwMode="auto">
          <a:xfrm>
            <a:off x="1204913" y="366713"/>
            <a:ext cx="70104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CÁNH </a:t>
            </a:r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CỬA BÍ MẬT</a:t>
            </a:r>
          </a:p>
        </p:txBody>
      </p:sp>
      <p:sp>
        <p:nvSpPr>
          <p:cNvPr id="5233" name="AutoShape 113"/>
          <p:cNvSpPr>
            <a:spLocks noChangeAspect="1" noChangeArrowheads="1" noTextEdit="1"/>
          </p:cNvSpPr>
          <p:nvPr/>
        </p:nvSpPr>
        <p:spPr bwMode="auto">
          <a:xfrm>
            <a:off x="2667000" y="2209800"/>
            <a:ext cx="1524000" cy="403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" name="AutoShape 114"/>
          <p:cNvSpPr>
            <a:spLocks noChangeAspect="1" noChangeArrowheads="1" noTextEdit="1"/>
          </p:cNvSpPr>
          <p:nvPr/>
        </p:nvSpPr>
        <p:spPr bwMode="auto">
          <a:xfrm>
            <a:off x="4800600" y="2209800"/>
            <a:ext cx="1600200" cy="403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" name="AutoShape 115"/>
          <p:cNvSpPr>
            <a:spLocks noChangeAspect="1" noChangeArrowheads="1" noTextEdit="1"/>
          </p:cNvSpPr>
          <p:nvPr/>
        </p:nvSpPr>
        <p:spPr bwMode="auto">
          <a:xfrm>
            <a:off x="6934200" y="2209800"/>
            <a:ext cx="1524000" cy="403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37"/>
          <p:cNvGrpSpPr>
            <a:grpSpLocks/>
          </p:cNvGrpSpPr>
          <p:nvPr/>
        </p:nvGrpSpPr>
        <p:grpSpPr bwMode="auto">
          <a:xfrm>
            <a:off x="4648200" y="2209800"/>
            <a:ext cx="1600200" cy="3962400"/>
            <a:chOff x="288" y="480"/>
            <a:chExt cx="1960" cy="3046"/>
          </a:xfrm>
        </p:grpSpPr>
        <p:sp>
          <p:nvSpPr>
            <p:cNvPr id="43121" name="Rectangle 138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22" name="Rectangle 139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23" name="Freeform 140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Freeform 141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Freeform 142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3"/>
          <p:cNvGrpSpPr>
            <a:grpSpLocks/>
          </p:cNvGrpSpPr>
          <p:nvPr/>
        </p:nvGrpSpPr>
        <p:grpSpPr bwMode="auto">
          <a:xfrm>
            <a:off x="4724400" y="2209800"/>
            <a:ext cx="1600200" cy="4038600"/>
            <a:chOff x="288" y="480"/>
            <a:chExt cx="1960" cy="3046"/>
          </a:xfrm>
        </p:grpSpPr>
        <p:sp>
          <p:nvSpPr>
            <p:cNvPr id="43116" name="Rectangle 144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17" name="Rectangle 145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18" name="Freeform 146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Freeform 147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Freeform 148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7010400" y="2209800"/>
            <a:ext cx="1600200" cy="4038600"/>
            <a:chOff x="288" y="480"/>
            <a:chExt cx="1960" cy="3046"/>
          </a:xfrm>
        </p:grpSpPr>
        <p:sp>
          <p:nvSpPr>
            <p:cNvPr id="43111" name="Rectangle 150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12" name="Rectangle 151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13" name="Freeform 152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Freeform 153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Freeform 154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61"/>
          <p:cNvGrpSpPr>
            <a:grpSpLocks/>
          </p:cNvGrpSpPr>
          <p:nvPr/>
        </p:nvGrpSpPr>
        <p:grpSpPr bwMode="auto">
          <a:xfrm>
            <a:off x="2667000" y="2362200"/>
            <a:ext cx="1439863" cy="3663950"/>
            <a:chOff x="657" y="658"/>
            <a:chExt cx="1133" cy="2308"/>
          </a:xfrm>
        </p:grpSpPr>
        <p:sp>
          <p:nvSpPr>
            <p:cNvPr id="43092" name="Freeform 162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93" name="Group 163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43108" name="Freeform 164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9" name="Freeform 165" descr="Picture1"/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Freeform 166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94" name="Group 167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43105" name="Freeform 168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Freeform 169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Freeform 170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95" name="Freeform 171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96" name="Group 172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43097" name="Oval 173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98" name="Rectangle 174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1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99" name="Rectangle 175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100" name="Group 176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43102" name="Oval 177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13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03" name="Oval 178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04" name="Freeform 179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01" name="Rectangle 180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81"/>
          <p:cNvGrpSpPr>
            <a:grpSpLocks/>
          </p:cNvGrpSpPr>
          <p:nvPr/>
        </p:nvGrpSpPr>
        <p:grpSpPr bwMode="auto">
          <a:xfrm>
            <a:off x="4800600" y="2362199"/>
            <a:ext cx="1439863" cy="3800019"/>
            <a:chOff x="657" y="658"/>
            <a:chExt cx="1133" cy="2308"/>
          </a:xfrm>
        </p:grpSpPr>
        <p:sp>
          <p:nvSpPr>
            <p:cNvPr id="43073" name="Freeform 182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74" name="Group 183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43089" name="Freeform 184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Freeform 185" descr="Picture1"/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1" name="Freeform 186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5" name="Group 187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43086" name="Freeform 188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7" name="Freeform 189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Freeform 190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76" name="Freeform 191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77" name="Group 192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43078" name="Oval 193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79" name="Rectangle 194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1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80" name="Rectangle 195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081" name="Group 196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43083" name="Oval 197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13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84" name="Oval 198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85" name="Freeform 199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2" name="Rectangle 200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7010400" y="2362200"/>
            <a:ext cx="1363663" cy="3886200"/>
            <a:chOff x="657" y="658"/>
            <a:chExt cx="1133" cy="2308"/>
          </a:xfrm>
        </p:grpSpPr>
        <p:sp>
          <p:nvSpPr>
            <p:cNvPr id="43054" name="Freeform 202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55" name="Group 203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43070" name="Freeform 204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205" descr="Picture1"/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206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56" name="Group 207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43067" name="Freeform 208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209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210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57" name="Freeform 211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58" name="Group 212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43059" name="Oval 213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1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60" name="Rectangle 214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1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61" name="Rectangle 215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062" name="Group 216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43064" name="Oval 217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17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65" name="Oval 218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66" name="Freeform 219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63" name="Rectangle 220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41"/>
          <p:cNvGrpSpPr>
            <a:grpSpLocks/>
          </p:cNvGrpSpPr>
          <p:nvPr/>
        </p:nvGrpSpPr>
        <p:grpSpPr bwMode="auto">
          <a:xfrm>
            <a:off x="2667000" y="2209800"/>
            <a:ext cx="1676400" cy="4038600"/>
            <a:chOff x="288" y="480"/>
            <a:chExt cx="1960" cy="3046"/>
          </a:xfrm>
        </p:grpSpPr>
        <p:sp>
          <p:nvSpPr>
            <p:cNvPr id="43049" name="Rectangle 242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050" name="Rectangle 243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051" name="Freeform 244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Freeform 245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246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47"/>
          <p:cNvGrpSpPr>
            <a:grpSpLocks/>
          </p:cNvGrpSpPr>
          <p:nvPr/>
        </p:nvGrpSpPr>
        <p:grpSpPr bwMode="auto">
          <a:xfrm>
            <a:off x="2667000" y="2438400"/>
            <a:ext cx="1439863" cy="3827928"/>
            <a:chOff x="657" y="658"/>
            <a:chExt cx="1133" cy="2308"/>
          </a:xfrm>
        </p:grpSpPr>
        <p:sp>
          <p:nvSpPr>
            <p:cNvPr id="43030" name="Freeform 248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1" name="Group 249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43046" name="Freeform 250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251" descr="Picture1"/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252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32" name="Group 253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43043" name="Freeform 254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255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256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3" name="Freeform 257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4" name="Group 258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43035" name="Oval 259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36" name="Rectangle 260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1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37" name="Rectangle 261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038" name="Group 262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43040" name="Oval 263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13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1" name="Oval 264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2" name="Freeform 265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39" name="Rectangle 266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026" name="WordArt 267"/>
          <p:cNvSpPr>
            <a:spLocks noChangeArrowheads="1" noChangeShapeType="1" noTextEdit="1"/>
          </p:cNvSpPr>
          <p:nvPr/>
        </p:nvSpPr>
        <p:spPr bwMode="auto">
          <a:xfrm>
            <a:off x="1181381" y="4401138"/>
            <a:ext cx="5619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3027" name="WordArt 268"/>
          <p:cNvSpPr>
            <a:spLocks noChangeArrowheads="1" noChangeShapeType="1" noTextEdit="1"/>
          </p:cNvSpPr>
          <p:nvPr/>
        </p:nvSpPr>
        <p:spPr bwMode="auto">
          <a:xfrm>
            <a:off x="3199128" y="4495569"/>
            <a:ext cx="5619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3028" name="WordArt 269"/>
          <p:cNvSpPr>
            <a:spLocks noChangeArrowheads="1" noChangeShapeType="1" noTextEdit="1"/>
          </p:cNvSpPr>
          <p:nvPr/>
        </p:nvSpPr>
        <p:spPr bwMode="auto">
          <a:xfrm>
            <a:off x="5313413" y="4341881"/>
            <a:ext cx="5619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3029" name="WordArt 270"/>
          <p:cNvSpPr>
            <a:spLocks noChangeArrowheads="1" noChangeShapeType="1" noTextEdit="1"/>
          </p:cNvSpPr>
          <p:nvPr/>
        </p:nvSpPr>
        <p:spPr bwMode="auto">
          <a:xfrm>
            <a:off x="7409168" y="4438589"/>
            <a:ext cx="56197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0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233" grpId="0" animBg="1"/>
      <p:bldP spid="5234" grpId="0" animBg="1"/>
      <p:bldP spid="52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7" y="-31687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2899" y="2273870"/>
            <a:ext cx="8458200" cy="3429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LỆ TRÒ CHƠI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4 cánh cửa, mỗi cánh của sẽ mở ra một câu hỏi. Mỗi câu hỏi tương ứng sẽ là một phần quà.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trả lời sai, lượt chơi của bạn sẽ nhường cho 1 bạn khác trong lớp.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5703" y="549592"/>
            <a:ext cx="7162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CÁNH CỬA BÍ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79925" y="672525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vi-VN" sz="3200" dirty="0">
                <a:latin typeface="+mn-lt"/>
              </a:rPr>
              <a:t>Tính khối lượng mol của các chất khí trong bảng sau:</a:t>
            </a: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1981200" y="16002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 sz="2400"/>
          </a:p>
        </p:txBody>
      </p:sp>
      <p:graphicFrame>
        <p:nvGraphicFramePr>
          <p:cNvPr id="930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79388"/>
              </p:ext>
            </p:extLst>
          </p:nvPr>
        </p:nvGraphicFramePr>
        <p:xfrm>
          <a:off x="723900" y="1371600"/>
          <a:ext cx="8001000" cy="5354955"/>
        </p:xfrm>
        <a:graphic>
          <a:graphicData uri="http://schemas.openxmlformats.org/drawingml/2006/table">
            <a:tbl>
              <a:tblPr/>
              <a:tblGrid>
                <a:gridCol w="2095500"/>
                <a:gridCol w="5905500"/>
              </a:tblGrid>
              <a:tr h="933450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CTHH của chất khí</a:t>
                      </a:r>
                      <a:endParaRPr kumimoji="0" lang="vi-VN" sz="2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800" b="1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Khối lượng</a:t>
                      </a:r>
                      <a:r>
                        <a:rPr kumimoji="0" lang="en-US" sz="2800" b="1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800" b="1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mol  (M) (g/mol)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04" name="Text Box 56"/>
          <p:cNvSpPr txBox="1">
            <a:spLocks noChangeArrowheads="1"/>
          </p:cNvSpPr>
          <p:nvPr/>
        </p:nvSpPr>
        <p:spPr bwMode="auto">
          <a:xfrm>
            <a:off x="1081087" y="51974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/>
              <a:t>CH</a:t>
            </a:r>
            <a:r>
              <a:rPr lang="en-US" sz="2400" baseline="-25000"/>
              <a:t>4</a:t>
            </a:r>
            <a:endParaRPr lang="vi-VN" sz="2400" baseline="-25000"/>
          </a:p>
        </p:txBody>
      </p:sp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1052512" y="43624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/>
              <a:t>CO</a:t>
            </a:r>
            <a:r>
              <a:rPr lang="en-US" sz="2400" baseline="-25000"/>
              <a:t>2</a:t>
            </a:r>
            <a:endParaRPr lang="vi-VN" sz="2400" baseline="-25000"/>
          </a:p>
        </p:txBody>
      </p:sp>
      <p:sp>
        <p:nvSpPr>
          <p:cNvPr id="53306" name="Text Box 58"/>
          <p:cNvSpPr txBox="1">
            <a:spLocks noChangeArrowheads="1"/>
          </p:cNvSpPr>
          <p:nvPr/>
        </p:nvSpPr>
        <p:spPr bwMode="auto">
          <a:xfrm>
            <a:off x="1052512" y="33813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/>
              <a:t>O</a:t>
            </a:r>
            <a:r>
              <a:rPr lang="en-US" sz="2400" baseline="-25000"/>
              <a:t>2</a:t>
            </a:r>
            <a:endParaRPr lang="vi-VN" sz="2400" baseline="-25000"/>
          </a:p>
        </p:txBody>
      </p:sp>
      <p:sp>
        <p:nvSpPr>
          <p:cNvPr id="53307" name="Text Box 59"/>
          <p:cNvSpPr txBox="1">
            <a:spLocks noChangeArrowheads="1"/>
          </p:cNvSpPr>
          <p:nvPr/>
        </p:nvSpPr>
        <p:spPr bwMode="auto">
          <a:xfrm>
            <a:off x="1066800" y="2514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/>
              <a:t>N</a:t>
            </a:r>
            <a:r>
              <a:rPr lang="en-US" sz="2400" baseline="-25000" smtClean="0"/>
              <a:t>2</a:t>
            </a:r>
            <a:endParaRPr lang="vi-VN" sz="2400" baseline="-25000"/>
          </a:p>
        </p:txBody>
      </p:sp>
      <p:sp>
        <p:nvSpPr>
          <p:cNvPr id="53308" name="Text Box 60"/>
          <p:cNvSpPr txBox="1">
            <a:spLocks noChangeArrowheads="1"/>
          </p:cNvSpPr>
          <p:nvPr/>
        </p:nvSpPr>
        <p:spPr bwMode="auto">
          <a:xfrm>
            <a:off x="4038600" y="23622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smtClean="0"/>
              <a:t>M</a:t>
            </a:r>
            <a:r>
              <a:rPr lang="en-US" sz="1600"/>
              <a:t>N</a:t>
            </a:r>
            <a:r>
              <a:rPr lang="en-US" sz="1600" baseline="-25000" smtClean="0"/>
              <a:t>2</a:t>
            </a:r>
            <a:r>
              <a:rPr lang="en-US" sz="2400" smtClean="0"/>
              <a:t> =2.14=  </a:t>
            </a:r>
            <a:r>
              <a:rPr lang="en-US" sz="2400" smtClean="0">
                <a:solidFill>
                  <a:srgbClr val="FF3300"/>
                </a:solidFill>
              </a:rPr>
              <a:t>28 </a:t>
            </a:r>
            <a:r>
              <a:rPr lang="en-US" sz="2400">
                <a:solidFill>
                  <a:srgbClr val="FF3300"/>
                </a:solidFill>
              </a:rPr>
              <a:t>(g/mol)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53309" name="Text Box 61"/>
          <p:cNvSpPr txBox="1">
            <a:spLocks noChangeArrowheads="1"/>
          </p:cNvSpPr>
          <p:nvPr/>
        </p:nvSpPr>
        <p:spPr bwMode="auto">
          <a:xfrm>
            <a:off x="4038600" y="32004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smtClean="0"/>
              <a:t>M</a:t>
            </a:r>
            <a:r>
              <a:rPr lang="en-US" sz="2000" smtClean="0"/>
              <a:t>O</a:t>
            </a:r>
            <a:r>
              <a:rPr lang="en-US" sz="2000" baseline="-25000" smtClean="0"/>
              <a:t>2</a:t>
            </a:r>
            <a:r>
              <a:rPr lang="en-US" sz="3000" smtClean="0"/>
              <a:t> </a:t>
            </a:r>
            <a:r>
              <a:rPr lang="en-US" sz="3000"/>
              <a:t>=</a:t>
            </a:r>
            <a:r>
              <a:rPr lang="en-US" sz="2400"/>
              <a:t>16.2=  </a:t>
            </a:r>
            <a:r>
              <a:rPr lang="en-US" sz="2400">
                <a:solidFill>
                  <a:srgbClr val="FF3300"/>
                </a:solidFill>
              </a:rPr>
              <a:t>32(g/mol)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53310" name="Text Box 62"/>
          <p:cNvSpPr txBox="1">
            <a:spLocks noChangeArrowheads="1"/>
          </p:cNvSpPr>
          <p:nvPr/>
        </p:nvSpPr>
        <p:spPr bwMode="auto">
          <a:xfrm>
            <a:off x="4038600" y="4267200"/>
            <a:ext cx="449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smtClean="0"/>
              <a:t>M</a:t>
            </a:r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z="3000" smtClean="0"/>
              <a:t> </a:t>
            </a:r>
            <a:r>
              <a:rPr lang="en-US" sz="3000"/>
              <a:t>= </a:t>
            </a:r>
            <a:r>
              <a:rPr lang="en-US" sz="2400"/>
              <a:t>12  + 16.2 =</a:t>
            </a:r>
            <a:r>
              <a:rPr lang="en-US" sz="2400">
                <a:solidFill>
                  <a:srgbClr val="FF3300"/>
                </a:solidFill>
              </a:rPr>
              <a:t>44(g/mol) 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4038600" y="5105400"/>
            <a:ext cx="457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smtClean="0"/>
              <a:t>M</a:t>
            </a:r>
            <a:r>
              <a:rPr lang="en-US" sz="1600" smtClean="0"/>
              <a:t>CH</a:t>
            </a:r>
            <a:r>
              <a:rPr lang="en-US" sz="1600" baseline="-25000" smtClean="0"/>
              <a:t>4</a:t>
            </a:r>
            <a:r>
              <a:rPr lang="en-US" sz="3000"/>
              <a:t>= </a:t>
            </a:r>
            <a:r>
              <a:rPr lang="en-US" sz="2400"/>
              <a:t>12  +  1.4  = </a:t>
            </a:r>
            <a:r>
              <a:rPr lang="en-US" sz="2400">
                <a:solidFill>
                  <a:srgbClr val="FF3300"/>
                </a:solidFill>
              </a:rPr>
              <a:t>16 (g /mol)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154632" name="Rectangle 8"/>
          <p:cNvSpPr>
            <a:spLocks noRot="1" noChangeArrowheads="1"/>
          </p:cNvSpPr>
          <p:nvPr/>
        </p:nvSpPr>
        <p:spPr bwMode="auto">
          <a:xfrm>
            <a:off x="2133600" y="-7937"/>
            <a:ext cx="5334000" cy="685800"/>
          </a:xfrm>
          <a:prstGeom prst="rect">
            <a:avLst/>
          </a:prstGeom>
          <a:solidFill>
            <a:srgbClr val="000099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1052512" y="59499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smtClean="0"/>
              <a:t>SO</a:t>
            </a:r>
            <a:r>
              <a:rPr lang="en-US" sz="2400" baseline="-25000"/>
              <a:t>2</a:t>
            </a:r>
            <a:endParaRPr lang="vi-VN" sz="2400" baseline="-25000"/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4038600" y="5932487"/>
            <a:ext cx="457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smtClean="0"/>
              <a:t>M</a:t>
            </a:r>
            <a:r>
              <a:rPr lang="en-US" sz="1600" smtClean="0"/>
              <a:t>SO</a:t>
            </a:r>
            <a:r>
              <a:rPr lang="en-US" sz="1600" baseline="-25000"/>
              <a:t>2</a:t>
            </a:r>
            <a:r>
              <a:rPr lang="en-US" sz="3000" smtClean="0"/>
              <a:t>= </a:t>
            </a:r>
            <a:r>
              <a:rPr lang="en-US" sz="2400" smtClean="0"/>
              <a:t>32  </a:t>
            </a:r>
            <a:r>
              <a:rPr lang="en-US" sz="2400"/>
              <a:t>+  </a:t>
            </a:r>
            <a:r>
              <a:rPr lang="en-US" sz="2400" smtClean="0"/>
              <a:t>2.16  </a:t>
            </a:r>
            <a:r>
              <a:rPr lang="en-US" sz="2400"/>
              <a:t>= </a:t>
            </a:r>
            <a:r>
              <a:rPr lang="en-US" sz="2400" smtClean="0">
                <a:solidFill>
                  <a:srgbClr val="FF3300"/>
                </a:solidFill>
              </a:rPr>
              <a:t>64 </a:t>
            </a:r>
            <a:r>
              <a:rPr lang="en-US" sz="2400">
                <a:solidFill>
                  <a:srgbClr val="FF3300"/>
                </a:solidFill>
              </a:rPr>
              <a:t>(g /mol)</a:t>
            </a:r>
            <a:endParaRPr lang="vi-VN" sz="24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2" grpId="0" autoUpdateAnimBg="0"/>
      <p:bldP spid="53304" grpId="0" autoUpdateAnimBg="0"/>
      <p:bldP spid="53305" grpId="0" autoUpdateAnimBg="0"/>
      <p:bldP spid="53306" grpId="0" autoUpdateAnimBg="0"/>
      <p:bldP spid="53307" grpId="0" autoUpdateAnimBg="0"/>
      <p:bldP spid="53308" grpId="0" autoUpdateAnimBg="0"/>
      <p:bldP spid="53309" grpId="0" autoUpdateAnimBg="0"/>
      <p:bldP spid="53310" grpId="0" autoUpdateAnimBg="0"/>
      <p:bldP spid="53311" grpId="0" autoUpdateAnimBg="0"/>
      <p:bldP spid="154632" grpId="0" animBg="1" autoUpdateAnimBg="0"/>
      <p:bldP spid="15" grpId="0" autoUpdateAnimBg="0"/>
      <p:bldP spid="1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4" descr="Opal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0038" y="1651082"/>
            <a:ext cx="1752600" cy="4038600"/>
            <a:chOff x="288" y="480"/>
            <a:chExt cx="1960" cy="3046"/>
          </a:xfrm>
        </p:grpSpPr>
        <p:sp>
          <p:nvSpPr>
            <p:cNvPr id="43145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46" name="Rectangle 8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147" name="Freeform 9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8" name="Freeform 10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1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4" name="WordArt 11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04913" y="366713"/>
            <a:ext cx="70104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CÁNH </a:t>
            </a:r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CỬA BÍ MẬT</a:t>
            </a:r>
          </a:p>
        </p:txBody>
      </p:sp>
      <p:grpSp>
        <p:nvGrpSpPr>
          <p:cNvPr id="27" name="Group 247"/>
          <p:cNvGrpSpPr>
            <a:grpSpLocks/>
          </p:cNvGrpSpPr>
          <p:nvPr/>
        </p:nvGrpSpPr>
        <p:grpSpPr bwMode="auto">
          <a:xfrm>
            <a:off x="767605" y="1639812"/>
            <a:ext cx="1439863" cy="4038600"/>
            <a:chOff x="657" y="658"/>
            <a:chExt cx="1133" cy="2308"/>
          </a:xfrm>
        </p:grpSpPr>
        <p:sp>
          <p:nvSpPr>
            <p:cNvPr id="43030" name="Freeform 248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1" name="Group 249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43046" name="Freeform 250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251" descr="Picture1">
                <a:hlinkClick r:id="rId5" action="ppaction://hlinksldjump"/>
              </p:cNvPr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252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32" name="Group 253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43043" name="Freeform 254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255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256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3" name="Freeform 257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4" name="Group 258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43035" name="Oval 259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36" name="Rectangle 260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037" name="Rectangle 261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038" name="Group 262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43040" name="Oval 263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9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1" name="Oval 264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2" name="Freeform 265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10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39" name="Rectangle 266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026" name="WordArt 267"/>
          <p:cNvSpPr>
            <a:spLocks noChangeArrowheads="1" noChangeShapeType="1" noTextEdit="1"/>
          </p:cNvSpPr>
          <p:nvPr/>
        </p:nvSpPr>
        <p:spPr bwMode="auto">
          <a:xfrm>
            <a:off x="1296088" y="4226046"/>
            <a:ext cx="457223" cy="751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143" name="Group 6"/>
          <p:cNvGrpSpPr>
            <a:grpSpLocks/>
          </p:cNvGrpSpPr>
          <p:nvPr/>
        </p:nvGrpSpPr>
        <p:grpSpPr bwMode="auto">
          <a:xfrm>
            <a:off x="2667000" y="1611470"/>
            <a:ext cx="1752600" cy="4038600"/>
            <a:chOff x="288" y="480"/>
            <a:chExt cx="1960" cy="3046"/>
          </a:xfrm>
        </p:grpSpPr>
        <p:sp>
          <p:nvSpPr>
            <p:cNvPr id="144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" name="Rectangle 8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247"/>
          <p:cNvGrpSpPr>
            <a:grpSpLocks/>
          </p:cNvGrpSpPr>
          <p:nvPr/>
        </p:nvGrpSpPr>
        <p:grpSpPr bwMode="auto">
          <a:xfrm>
            <a:off x="2744567" y="1600200"/>
            <a:ext cx="1439863" cy="4038600"/>
            <a:chOff x="657" y="658"/>
            <a:chExt cx="1133" cy="2308"/>
          </a:xfrm>
        </p:grpSpPr>
        <p:sp>
          <p:nvSpPr>
            <p:cNvPr id="150" name="Freeform 248" descr="Hinh_nen_46"/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" name="Group 249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166" name="Freeform 250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251" descr="Picture1">
                <a:hlinkClick r:id="rId12" action="ppaction://hlinksldjump"/>
              </p:cNvPr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52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" name="Group 253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163" name="Freeform 254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55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256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" name="Freeform 257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" name="Group 258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155" name="Oval 259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260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261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58" name="Group 262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160" name="Oval 263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9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" name="Oval 264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" name="Freeform 265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10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Rectangle 266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69" name="Group 6"/>
          <p:cNvGrpSpPr>
            <a:grpSpLocks/>
          </p:cNvGrpSpPr>
          <p:nvPr/>
        </p:nvGrpSpPr>
        <p:grpSpPr bwMode="auto">
          <a:xfrm>
            <a:off x="4648200" y="1611470"/>
            <a:ext cx="1752600" cy="4038600"/>
            <a:chOff x="288" y="480"/>
            <a:chExt cx="1960" cy="3046"/>
          </a:xfrm>
        </p:grpSpPr>
        <p:sp>
          <p:nvSpPr>
            <p:cNvPr id="170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1" name="Rectangle 8"/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2" name="Freeform 9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0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" name="Group 247"/>
          <p:cNvGrpSpPr>
            <a:grpSpLocks/>
          </p:cNvGrpSpPr>
          <p:nvPr/>
        </p:nvGrpSpPr>
        <p:grpSpPr bwMode="auto">
          <a:xfrm>
            <a:off x="4725767" y="1600200"/>
            <a:ext cx="1439863" cy="4038600"/>
            <a:chOff x="657" y="658"/>
            <a:chExt cx="1133" cy="2308"/>
          </a:xfrm>
        </p:grpSpPr>
        <p:sp>
          <p:nvSpPr>
            <p:cNvPr id="176" name="Freeform 248" descr="Hinh_nen_46">
              <a:hlinkClick r:id="rId13" action="ppaction://hlinksldjump"/>
            </p:cNvPr>
            <p:cNvSpPr>
              <a:spLocks/>
            </p:cNvSpPr>
            <p:nvPr/>
          </p:nvSpPr>
          <p:spPr bwMode="auto">
            <a:xfrm>
              <a:off x="739" y="658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" name="Group 249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192" name="Freeform 250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51" descr="Picture1">
                <a:hlinkClick r:id="rId13" action="ppaction://hlinksldjump"/>
              </p:cNvPr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52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" name="Group 253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189" name="Freeform 254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55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56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" name="Freeform 257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0" name="Group 258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181" name="Oval 259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260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261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84" name="Group 262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186" name="Oval 263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9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Oval 264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" name="Freeform 265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10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" name="Rectangle 266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5" name="Group 6"/>
          <p:cNvGrpSpPr>
            <a:grpSpLocks/>
          </p:cNvGrpSpPr>
          <p:nvPr/>
        </p:nvGrpSpPr>
        <p:grpSpPr bwMode="auto">
          <a:xfrm>
            <a:off x="6629400" y="1651082"/>
            <a:ext cx="1752600" cy="4038600"/>
            <a:chOff x="288" y="480"/>
            <a:chExt cx="1960" cy="3046"/>
          </a:xfrm>
        </p:grpSpPr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1960" cy="3046"/>
            </a:xfrm>
            <a:prstGeom prst="rect">
              <a:avLst/>
            </a:prstGeom>
            <a:solidFill>
              <a:srgbClr val="E0E0E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7" name="Rectangle 8">
              <a:hlinkClick r:id="rId1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2" y="660"/>
              <a:ext cx="1621" cy="28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334" y="528"/>
              <a:ext cx="160" cy="2935"/>
            </a:xfrm>
            <a:custGeom>
              <a:avLst/>
              <a:gdLst>
                <a:gd name="T0" fmla="*/ 0 w 160"/>
                <a:gd name="T1" fmla="*/ 0 h 2935"/>
                <a:gd name="T2" fmla="*/ 160 w 160"/>
                <a:gd name="T3" fmla="*/ 169 h 2935"/>
                <a:gd name="T4" fmla="*/ 160 w 160"/>
                <a:gd name="T5" fmla="*/ 2935 h 2935"/>
                <a:gd name="T6" fmla="*/ 0 w 160"/>
                <a:gd name="T7" fmla="*/ 2935 h 2935"/>
                <a:gd name="T8" fmla="*/ 0 w 160"/>
                <a:gd name="T9" fmla="*/ 0 h 2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935"/>
                <a:gd name="T17" fmla="*/ 160 w 160"/>
                <a:gd name="T18" fmla="*/ 2935 h 29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935">
                  <a:moveTo>
                    <a:pt x="0" y="0"/>
                  </a:moveTo>
                  <a:lnTo>
                    <a:pt x="160" y="169"/>
                  </a:lnTo>
                  <a:lnTo>
                    <a:pt x="160" y="2935"/>
                  </a:lnTo>
                  <a:lnTo>
                    <a:pt x="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334" y="527"/>
              <a:ext cx="1878" cy="169"/>
            </a:xfrm>
            <a:custGeom>
              <a:avLst/>
              <a:gdLst>
                <a:gd name="T0" fmla="*/ 0 w 1878"/>
                <a:gd name="T1" fmla="*/ 1 h 169"/>
                <a:gd name="T2" fmla="*/ 1878 w 1878"/>
                <a:gd name="T3" fmla="*/ 0 h 169"/>
                <a:gd name="T4" fmla="*/ 1700 w 1878"/>
                <a:gd name="T5" fmla="*/ 169 h 169"/>
                <a:gd name="T6" fmla="*/ 150 w 1878"/>
                <a:gd name="T7" fmla="*/ 169 h 169"/>
                <a:gd name="T8" fmla="*/ 0 w 1878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8"/>
                <a:gd name="T16" fmla="*/ 0 h 169"/>
                <a:gd name="T17" fmla="*/ 1878 w 187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8" h="169">
                  <a:moveTo>
                    <a:pt x="0" y="1"/>
                  </a:moveTo>
                  <a:lnTo>
                    <a:pt x="1878" y="0"/>
                  </a:lnTo>
                  <a:lnTo>
                    <a:pt x="1700" y="169"/>
                  </a:lnTo>
                  <a:lnTo>
                    <a:pt x="15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1"/>
            <p:cNvSpPr>
              <a:spLocks/>
            </p:cNvSpPr>
            <p:nvPr/>
          </p:nvSpPr>
          <p:spPr bwMode="auto">
            <a:xfrm>
              <a:off x="2034" y="528"/>
              <a:ext cx="171" cy="2933"/>
            </a:xfrm>
            <a:custGeom>
              <a:avLst/>
              <a:gdLst>
                <a:gd name="T0" fmla="*/ 0 w 171"/>
                <a:gd name="T1" fmla="*/ 168 h 2933"/>
                <a:gd name="T2" fmla="*/ 171 w 171"/>
                <a:gd name="T3" fmla="*/ 0 h 2933"/>
                <a:gd name="T4" fmla="*/ 169 w 171"/>
                <a:gd name="T5" fmla="*/ 2933 h 2933"/>
                <a:gd name="T6" fmla="*/ 0 w 171"/>
                <a:gd name="T7" fmla="*/ 2933 h 2933"/>
                <a:gd name="T8" fmla="*/ 0 w 171"/>
                <a:gd name="T9" fmla="*/ 168 h 2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33"/>
                <a:gd name="T17" fmla="*/ 171 w 171"/>
                <a:gd name="T18" fmla="*/ 2933 h 2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33">
                  <a:moveTo>
                    <a:pt x="0" y="168"/>
                  </a:moveTo>
                  <a:lnTo>
                    <a:pt x="171" y="0"/>
                  </a:lnTo>
                  <a:lnTo>
                    <a:pt x="169" y="2933"/>
                  </a:lnTo>
                  <a:lnTo>
                    <a:pt x="0" y="293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" name="Group 247"/>
          <p:cNvGrpSpPr>
            <a:grpSpLocks/>
          </p:cNvGrpSpPr>
          <p:nvPr/>
        </p:nvGrpSpPr>
        <p:grpSpPr bwMode="auto">
          <a:xfrm>
            <a:off x="6706967" y="1600509"/>
            <a:ext cx="1439863" cy="4133091"/>
            <a:chOff x="657" y="604"/>
            <a:chExt cx="1133" cy="2362"/>
          </a:xfrm>
        </p:grpSpPr>
        <p:sp>
          <p:nvSpPr>
            <p:cNvPr id="202" name="Freeform 248" descr="Hinh_nen_46"/>
            <p:cNvSpPr>
              <a:spLocks/>
            </p:cNvSpPr>
            <p:nvPr/>
          </p:nvSpPr>
          <p:spPr bwMode="auto">
            <a:xfrm>
              <a:off x="739" y="604"/>
              <a:ext cx="1051" cy="2300"/>
            </a:xfrm>
            <a:custGeom>
              <a:avLst/>
              <a:gdLst>
                <a:gd name="T0" fmla="*/ 1 w 1248"/>
                <a:gd name="T1" fmla="*/ 0 h 2736"/>
                <a:gd name="T2" fmla="*/ 0 w 1248"/>
                <a:gd name="T3" fmla="*/ 682 h 2736"/>
                <a:gd name="T4" fmla="*/ 316 w 1248"/>
                <a:gd name="T5" fmla="*/ 605 h 2736"/>
                <a:gd name="T6" fmla="*/ 316 w 1248"/>
                <a:gd name="T7" fmla="*/ 68 h 2736"/>
                <a:gd name="T8" fmla="*/ 1 w 1248"/>
                <a:gd name="T9" fmla="*/ 0 h 2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736"/>
                <a:gd name="T17" fmla="*/ 1248 w 1248"/>
                <a:gd name="T18" fmla="*/ 2736 h 2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736">
                  <a:moveTo>
                    <a:pt x="1" y="0"/>
                  </a:moveTo>
                  <a:lnTo>
                    <a:pt x="0" y="2736"/>
                  </a:lnTo>
                  <a:lnTo>
                    <a:pt x="1248" y="2426"/>
                  </a:lnTo>
                  <a:lnTo>
                    <a:pt x="1248" y="273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3" name="Group 249"/>
            <p:cNvGrpSpPr>
              <a:grpSpLocks/>
            </p:cNvGrpSpPr>
            <p:nvPr/>
          </p:nvGrpSpPr>
          <p:grpSpPr bwMode="auto">
            <a:xfrm>
              <a:off x="927" y="879"/>
              <a:ext cx="731" cy="866"/>
              <a:chOff x="824" y="970"/>
              <a:chExt cx="867" cy="1030"/>
            </a:xfrm>
          </p:grpSpPr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877" y="980"/>
                <a:ext cx="814" cy="1020"/>
              </a:xfrm>
              <a:custGeom>
                <a:avLst/>
                <a:gdLst>
                  <a:gd name="T0" fmla="*/ 0 w 814"/>
                  <a:gd name="T1" fmla="*/ 0 h 1020"/>
                  <a:gd name="T2" fmla="*/ 814 w 814"/>
                  <a:gd name="T3" fmla="*/ 164 h 1020"/>
                  <a:gd name="T4" fmla="*/ 812 w 814"/>
                  <a:gd name="T5" fmla="*/ 1020 h 1020"/>
                  <a:gd name="T6" fmla="*/ 0 w 814"/>
                  <a:gd name="T7" fmla="*/ 997 h 1020"/>
                  <a:gd name="T8" fmla="*/ 0 w 814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20"/>
                  <a:gd name="T17" fmla="*/ 814 w 814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20">
                    <a:moveTo>
                      <a:pt x="0" y="0"/>
                    </a:moveTo>
                    <a:lnTo>
                      <a:pt x="814" y="164"/>
                    </a:lnTo>
                    <a:lnTo>
                      <a:pt x="812" y="1020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51" descr="Picture1">
                <a:hlinkClick r:id="rId14" action="ppaction://hlinksldjump"/>
              </p:cNvPr>
              <p:cNvSpPr>
                <a:spLocks/>
              </p:cNvSpPr>
              <p:nvPr/>
            </p:nvSpPr>
            <p:spPr bwMode="auto">
              <a:xfrm>
                <a:off x="882" y="1017"/>
                <a:ext cx="776" cy="927"/>
              </a:xfrm>
              <a:custGeom>
                <a:avLst/>
                <a:gdLst>
                  <a:gd name="T0" fmla="*/ 0 w 776"/>
                  <a:gd name="T1" fmla="*/ 0 h 927"/>
                  <a:gd name="T2" fmla="*/ 776 w 776"/>
                  <a:gd name="T3" fmla="*/ 155 h 927"/>
                  <a:gd name="T4" fmla="*/ 774 w 776"/>
                  <a:gd name="T5" fmla="*/ 927 h 927"/>
                  <a:gd name="T6" fmla="*/ 0 w 776"/>
                  <a:gd name="T7" fmla="*/ 921 h 927"/>
                  <a:gd name="T8" fmla="*/ 0 w 776"/>
                  <a:gd name="T9" fmla="*/ 0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"/>
                  <a:gd name="T16" fmla="*/ 0 h 927"/>
                  <a:gd name="T17" fmla="*/ 776 w 776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" h="927">
                    <a:moveTo>
                      <a:pt x="0" y="0"/>
                    </a:moveTo>
                    <a:lnTo>
                      <a:pt x="776" y="155"/>
                    </a:lnTo>
                    <a:lnTo>
                      <a:pt x="774" y="927"/>
                    </a:lnTo>
                    <a:lnTo>
                      <a:pt x="0" y="92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824" y="970"/>
                <a:ext cx="44" cy="1007"/>
              </a:xfrm>
              <a:custGeom>
                <a:avLst/>
                <a:gdLst>
                  <a:gd name="T0" fmla="*/ 0 w 44"/>
                  <a:gd name="T1" fmla="*/ 0 h 1007"/>
                  <a:gd name="T2" fmla="*/ 44 w 44"/>
                  <a:gd name="T3" fmla="*/ 19 h 1007"/>
                  <a:gd name="T4" fmla="*/ 44 w 44"/>
                  <a:gd name="T5" fmla="*/ 1007 h 1007"/>
                  <a:gd name="T6" fmla="*/ 0 w 44"/>
                  <a:gd name="T7" fmla="*/ 1007 h 1007"/>
                  <a:gd name="T8" fmla="*/ 0 w 44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07"/>
                  <a:gd name="T17" fmla="*/ 44 w 44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07">
                    <a:moveTo>
                      <a:pt x="0" y="0"/>
                    </a:moveTo>
                    <a:lnTo>
                      <a:pt x="44" y="19"/>
                    </a:lnTo>
                    <a:lnTo>
                      <a:pt x="44" y="1007"/>
                    </a:lnTo>
                    <a:lnTo>
                      <a:pt x="0" y="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" name="Group 253"/>
            <p:cNvGrpSpPr>
              <a:grpSpLocks/>
            </p:cNvGrpSpPr>
            <p:nvPr/>
          </p:nvGrpSpPr>
          <p:grpSpPr bwMode="auto">
            <a:xfrm>
              <a:off x="927" y="1850"/>
              <a:ext cx="723" cy="895"/>
              <a:chOff x="823" y="2125"/>
              <a:chExt cx="859" cy="1065"/>
            </a:xfrm>
          </p:grpSpPr>
          <p:sp>
            <p:nvSpPr>
              <p:cNvPr id="215" name="Freeform 254"/>
              <p:cNvSpPr>
                <a:spLocks/>
              </p:cNvSpPr>
              <p:nvPr/>
            </p:nvSpPr>
            <p:spPr bwMode="auto">
              <a:xfrm>
                <a:off x="868" y="2125"/>
                <a:ext cx="814" cy="1065"/>
              </a:xfrm>
              <a:custGeom>
                <a:avLst/>
                <a:gdLst>
                  <a:gd name="T0" fmla="*/ 0 w 814"/>
                  <a:gd name="T1" fmla="*/ 40 h 1065"/>
                  <a:gd name="T2" fmla="*/ 813 w 814"/>
                  <a:gd name="T3" fmla="*/ 0 h 1065"/>
                  <a:gd name="T4" fmla="*/ 814 w 814"/>
                  <a:gd name="T5" fmla="*/ 905 h 1065"/>
                  <a:gd name="T6" fmla="*/ 0 w 814"/>
                  <a:gd name="T7" fmla="*/ 1065 h 1065"/>
                  <a:gd name="T8" fmla="*/ 0 w 814"/>
                  <a:gd name="T9" fmla="*/ 40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1065"/>
                  <a:gd name="T17" fmla="*/ 814 w 814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1065">
                    <a:moveTo>
                      <a:pt x="0" y="40"/>
                    </a:moveTo>
                    <a:lnTo>
                      <a:pt x="813" y="0"/>
                    </a:lnTo>
                    <a:lnTo>
                      <a:pt x="814" y="905"/>
                    </a:lnTo>
                    <a:lnTo>
                      <a:pt x="0" y="10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55"/>
              <p:cNvSpPr>
                <a:spLocks/>
              </p:cNvSpPr>
              <p:nvPr/>
            </p:nvSpPr>
            <p:spPr bwMode="auto">
              <a:xfrm>
                <a:off x="888" y="2160"/>
                <a:ext cx="754" cy="972"/>
              </a:xfrm>
              <a:custGeom>
                <a:avLst/>
                <a:gdLst>
                  <a:gd name="T0" fmla="*/ 0 w 754"/>
                  <a:gd name="T1" fmla="*/ 42 h 972"/>
                  <a:gd name="T2" fmla="*/ 753 w 754"/>
                  <a:gd name="T3" fmla="*/ 0 h 972"/>
                  <a:gd name="T4" fmla="*/ 754 w 754"/>
                  <a:gd name="T5" fmla="*/ 835 h 972"/>
                  <a:gd name="T6" fmla="*/ 0 w 754"/>
                  <a:gd name="T7" fmla="*/ 972 h 972"/>
                  <a:gd name="T8" fmla="*/ 0 w 754"/>
                  <a:gd name="T9" fmla="*/ 42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2"/>
                  <a:gd name="T17" fmla="*/ 754 w 754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2">
                    <a:moveTo>
                      <a:pt x="0" y="42"/>
                    </a:moveTo>
                    <a:lnTo>
                      <a:pt x="753" y="0"/>
                    </a:lnTo>
                    <a:lnTo>
                      <a:pt x="754" y="835"/>
                    </a:lnTo>
                    <a:lnTo>
                      <a:pt x="0" y="9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56"/>
              <p:cNvSpPr>
                <a:spLocks/>
              </p:cNvSpPr>
              <p:nvPr/>
            </p:nvSpPr>
            <p:spPr bwMode="auto">
              <a:xfrm>
                <a:off x="823" y="2165"/>
                <a:ext cx="46" cy="1018"/>
              </a:xfrm>
              <a:custGeom>
                <a:avLst/>
                <a:gdLst>
                  <a:gd name="T0" fmla="*/ 1 w 46"/>
                  <a:gd name="T1" fmla="*/ 0 h 1018"/>
                  <a:gd name="T2" fmla="*/ 46 w 46"/>
                  <a:gd name="T3" fmla="*/ 2 h 1018"/>
                  <a:gd name="T4" fmla="*/ 46 w 46"/>
                  <a:gd name="T5" fmla="*/ 1018 h 1018"/>
                  <a:gd name="T6" fmla="*/ 0 w 46"/>
                  <a:gd name="T7" fmla="*/ 1011 h 1018"/>
                  <a:gd name="T8" fmla="*/ 1 w 46"/>
                  <a:gd name="T9" fmla="*/ 0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18"/>
                  <a:gd name="T17" fmla="*/ 46 w 46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18">
                    <a:moveTo>
                      <a:pt x="1" y="0"/>
                    </a:moveTo>
                    <a:lnTo>
                      <a:pt x="46" y="2"/>
                    </a:lnTo>
                    <a:lnTo>
                      <a:pt x="46" y="1018"/>
                    </a:lnTo>
                    <a:lnTo>
                      <a:pt x="0" y="1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" name="Freeform 257" descr="Hinh_nen_46"/>
            <p:cNvSpPr>
              <a:spLocks/>
            </p:cNvSpPr>
            <p:nvPr/>
          </p:nvSpPr>
          <p:spPr bwMode="auto">
            <a:xfrm>
              <a:off x="657" y="666"/>
              <a:ext cx="83" cy="2300"/>
            </a:xfrm>
            <a:custGeom>
              <a:avLst/>
              <a:gdLst>
                <a:gd name="T0" fmla="*/ 25 w 98"/>
                <a:gd name="T1" fmla="*/ 0 h 2737"/>
                <a:gd name="T2" fmla="*/ 0 w 98"/>
                <a:gd name="T3" fmla="*/ 9 h 2737"/>
                <a:gd name="T4" fmla="*/ 0 w 98"/>
                <a:gd name="T5" fmla="*/ 681 h 2737"/>
                <a:gd name="T6" fmla="*/ 25 w 98"/>
                <a:gd name="T7" fmla="*/ 681 h 2737"/>
                <a:gd name="T8" fmla="*/ 25 w 98"/>
                <a:gd name="T9" fmla="*/ 0 h 2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737"/>
                <a:gd name="T17" fmla="*/ 98 w 98"/>
                <a:gd name="T18" fmla="*/ 2737 h 27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737">
                  <a:moveTo>
                    <a:pt x="98" y="0"/>
                  </a:moveTo>
                  <a:lnTo>
                    <a:pt x="0" y="38"/>
                  </a:lnTo>
                  <a:lnTo>
                    <a:pt x="0" y="2737"/>
                  </a:lnTo>
                  <a:lnTo>
                    <a:pt x="98" y="2737"/>
                  </a:lnTo>
                  <a:lnTo>
                    <a:pt x="98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" name="Group 258"/>
            <p:cNvGrpSpPr>
              <a:grpSpLocks/>
            </p:cNvGrpSpPr>
            <p:nvPr/>
          </p:nvGrpSpPr>
          <p:grpSpPr bwMode="auto">
            <a:xfrm>
              <a:off x="1618" y="1649"/>
              <a:ext cx="163" cy="276"/>
              <a:chOff x="1644" y="1886"/>
              <a:chExt cx="193" cy="329"/>
            </a:xfrm>
          </p:grpSpPr>
          <p:sp>
            <p:nvSpPr>
              <p:cNvPr id="207" name="Oval 259" descr="Hinh_nen_46"/>
              <p:cNvSpPr>
                <a:spLocks noChangeArrowheads="1"/>
              </p:cNvSpPr>
              <p:nvPr/>
            </p:nvSpPr>
            <p:spPr bwMode="auto">
              <a:xfrm>
                <a:off x="1644" y="1974"/>
                <a:ext cx="156" cy="191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260" descr="Hinh_nen_46"/>
              <p:cNvSpPr>
                <a:spLocks noChangeArrowheads="1"/>
              </p:cNvSpPr>
              <p:nvPr/>
            </p:nvSpPr>
            <p:spPr bwMode="auto">
              <a:xfrm>
                <a:off x="1703" y="1886"/>
                <a:ext cx="114" cy="329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261"/>
              <p:cNvSpPr>
                <a:spLocks noChangeArrowheads="1"/>
              </p:cNvSpPr>
              <p:nvPr/>
            </p:nvSpPr>
            <p:spPr bwMode="auto">
              <a:xfrm>
                <a:off x="1713" y="1892"/>
                <a:ext cx="97" cy="316"/>
              </a:xfrm>
              <a:prstGeom prst="rect">
                <a:avLst/>
              </a:prstGeom>
              <a:solidFill>
                <a:srgbClr val="FF3300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0" name="Group 262"/>
              <p:cNvGrpSpPr>
                <a:grpSpLocks/>
              </p:cNvGrpSpPr>
              <p:nvPr/>
            </p:nvGrpSpPr>
            <p:grpSpPr bwMode="auto">
              <a:xfrm>
                <a:off x="1720" y="1911"/>
                <a:ext cx="117" cy="165"/>
                <a:chOff x="1720" y="1911"/>
                <a:chExt cx="117" cy="165"/>
              </a:xfrm>
            </p:grpSpPr>
            <p:sp>
              <p:nvSpPr>
                <p:cNvPr id="212" name="Oval 263" descr="Hinh_nen_46"/>
                <p:cNvSpPr>
                  <a:spLocks noChangeArrowheads="1"/>
                </p:cNvSpPr>
                <p:nvPr/>
              </p:nvSpPr>
              <p:spPr bwMode="auto">
                <a:xfrm>
                  <a:off x="1720" y="1911"/>
                  <a:ext cx="115" cy="165"/>
                </a:xfrm>
                <a:prstGeom prst="ellipse">
                  <a:avLst/>
                </a:prstGeom>
                <a:blipFill dpi="0" rotWithShape="1">
                  <a:blip r:embed="rId9"/>
                  <a:srcRect/>
                  <a:stretch>
                    <a:fillRect/>
                  </a:stretch>
                </a:blip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" name="Oval 264"/>
                <p:cNvSpPr>
                  <a:spLocks noChangeArrowheads="1"/>
                </p:cNvSpPr>
                <p:nvPr/>
              </p:nvSpPr>
              <p:spPr bwMode="auto">
                <a:xfrm>
                  <a:off x="1744" y="1918"/>
                  <a:ext cx="93" cy="153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Freeform 265" descr="Hinh_nen_46"/>
                <p:cNvSpPr>
                  <a:spLocks/>
                </p:cNvSpPr>
                <p:nvPr/>
              </p:nvSpPr>
              <p:spPr bwMode="auto">
                <a:xfrm>
                  <a:off x="1769" y="1951"/>
                  <a:ext cx="12" cy="48"/>
                </a:xfrm>
                <a:custGeom>
                  <a:avLst/>
                  <a:gdLst>
                    <a:gd name="T0" fmla="*/ 1 w 12"/>
                    <a:gd name="T1" fmla="*/ 0 h 48"/>
                    <a:gd name="T2" fmla="*/ 0 w 12"/>
                    <a:gd name="T3" fmla="*/ 47 h 48"/>
                    <a:gd name="T4" fmla="*/ 12 w 12"/>
                    <a:gd name="T5" fmla="*/ 48 h 48"/>
                    <a:gd name="T6" fmla="*/ 8 w 12"/>
                    <a:gd name="T7" fmla="*/ 2 h 48"/>
                    <a:gd name="T8" fmla="*/ 1 w 1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8"/>
                    <a:gd name="T17" fmla="*/ 12 w 1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8">
                      <a:moveTo>
                        <a:pt x="1" y="0"/>
                      </a:moveTo>
                      <a:lnTo>
                        <a:pt x="0" y="47"/>
                      </a:lnTo>
                      <a:lnTo>
                        <a:pt x="12" y="48"/>
                      </a:lnTo>
                      <a:lnTo>
                        <a:pt x="8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1">
                  <a:blip r:embed="rId10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Rectangle 266" descr="Hinh_nen_46"/>
              <p:cNvSpPr>
                <a:spLocks noChangeArrowheads="1"/>
              </p:cNvSpPr>
              <p:nvPr/>
            </p:nvSpPr>
            <p:spPr bwMode="auto">
              <a:xfrm>
                <a:off x="1756" y="2080"/>
                <a:ext cx="20" cy="46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027" name="WordArt 268"/>
          <p:cNvSpPr>
            <a:spLocks noChangeArrowheads="1" noChangeShapeType="1" noTextEdit="1"/>
          </p:cNvSpPr>
          <p:nvPr/>
        </p:nvSpPr>
        <p:spPr bwMode="auto">
          <a:xfrm>
            <a:off x="3420818" y="4025540"/>
            <a:ext cx="457074" cy="837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3028" name="WordArt 269"/>
          <p:cNvSpPr>
            <a:spLocks noChangeArrowheads="1" noChangeShapeType="1" noTextEdit="1"/>
          </p:cNvSpPr>
          <p:nvPr/>
        </p:nvSpPr>
        <p:spPr bwMode="auto">
          <a:xfrm>
            <a:off x="5329618" y="4037606"/>
            <a:ext cx="461582" cy="862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3029" name="WordArt 270"/>
          <p:cNvSpPr>
            <a:spLocks noChangeArrowheads="1" noChangeShapeType="1" noTextEdit="1"/>
          </p:cNvSpPr>
          <p:nvPr/>
        </p:nvSpPr>
        <p:spPr bwMode="auto">
          <a:xfrm>
            <a:off x="7222823" y="4094097"/>
            <a:ext cx="566024" cy="87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15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5344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Khí nào nhẹ nhất trong các khí sau?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8001000" y="5943600"/>
            <a:ext cx="685800" cy="6858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3147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32766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2766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9900" y="32766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baseline="-25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5087" y="4305300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305300"/>
            <a:ext cx="16383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4305300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3713" y="4333875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baseline="-25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71612"/>
            <a:ext cx="88392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Tỉ khối của khí Oxi (O</a:t>
            </a:r>
            <a:r>
              <a:rPr lang="en-US" sz="32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 với không khí là: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671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4290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1,1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34290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1,2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900" y="34290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1,3</a:t>
            </a:r>
            <a:endParaRPr lang="en-US" sz="2800" b="1" baseline="-25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8001000" y="5943600"/>
            <a:ext cx="685800" cy="6858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" y="4457699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50" y="4443412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350" y="4457699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8950" y="4443412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baseline="-25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5344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Tỉ khối của khí A so với H</a:t>
            </a:r>
            <a:r>
              <a:rPr lang="en-US" sz="3200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14. Khí A là chất khí nào dưới đây?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8229600" y="6096000"/>
            <a:ext cx="685800" cy="6858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0099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9718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29718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2300" y="2971800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baseline="-25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029075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4000500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000500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72300" y="4000500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14066"/>
            <a:ext cx="85344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Chất khí nào dưới đây thu bằng cách đặt ngửa bình thu?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8001000" y="5943600"/>
            <a:ext cx="685800" cy="6858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" y="3264297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5100" y="3226197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3226197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3226197"/>
            <a:ext cx="16383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</a:t>
            </a:r>
            <a:r>
              <a:rPr lang="en-US" sz="2800" b="1" baseline="-25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baseline="-25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362" y="4278709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1762" y="4250134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5362" y="4250134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4240609"/>
            <a:ext cx="16383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baseline="-25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-692706" y="1752600"/>
            <a:ext cx="9906000" cy="18801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60400" indent="-660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tập về nhà: Bài 3 SGK trang 69</a:t>
            </a:r>
          </a:p>
          <a:p>
            <a:pPr algn="just">
              <a:spcBef>
                <a:spcPct val="2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Chuẩn bị trước bài 21 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“TÍNH THEO CÔNG THỨC HÓA HỌC”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6441" y="838200"/>
            <a:ext cx="496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92067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114550" y="1628775"/>
            <a:ext cx="5429250" cy="914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Tiết học đến đây là kết thúc</a:t>
            </a:r>
          </a:p>
        </p:txBody>
      </p:sp>
      <p:sp>
        <p:nvSpPr>
          <p:cNvPr id="316881" name="WordArt 465"/>
          <p:cNvSpPr>
            <a:spLocks noChangeArrowheads="1" noChangeShapeType="1" noTextEdit="1"/>
          </p:cNvSpPr>
          <p:nvPr/>
        </p:nvSpPr>
        <p:spPr bwMode="auto">
          <a:xfrm>
            <a:off x="1600200" y="2600325"/>
            <a:ext cx="617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8FAADC"/>
                  </a:outerShdw>
                </a:effectLst>
                <a:latin typeface="+mn-lt"/>
                <a:ea typeface="+mn-lt"/>
                <a:cs typeface="+mn-lt"/>
              </a:rPr>
              <a:t>Chúc các thầy cô giáo mạnh khoẻ !</a:t>
            </a:r>
          </a:p>
        </p:txBody>
      </p:sp>
      <p:sp>
        <p:nvSpPr>
          <p:cNvPr id="316882" name="WordArt 466" descr="White marble"/>
          <p:cNvSpPr>
            <a:spLocks noChangeArrowheads="1" noChangeShapeType="1" noTextEdit="1"/>
          </p:cNvSpPr>
          <p:nvPr/>
        </p:nvSpPr>
        <p:spPr bwMode="auto">
          <a:xfrm>
            <a:off x="2286000" y="3800475"/>
            <a:ext cx="50863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28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8CBAD"/>
                </a:solidFill>
                <a:latin typeface="+mn-lt"/>
                <a:ea typeface="+mn-lt"/>
                <a:cs typeface="+mn-lt"/>
              </a:rPr>
              <a:t>Chúc các em học tốt !</a:t>
            </a:r>
            <a:endParaRPr lang="en-US" sz="28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8CBAD"/>
              </a:solidFill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9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1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81" grpId="0" animBg="1"/>
      <p:bldP spid="3168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hiện tượng mà em quan sát được? Giải thích?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bg1"/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838200" y="1524000"/>
            <a:ext cx="7153275" cy="177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 algn="ctr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CỦA CHẤT KHÍ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4" descr="Anh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6670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62000" y="1828800"/>
            <a:ext cx="7162800" cy="2952165"/>
            <a:chOff x="4643438" y="2357430"/>
            <a:chExt cx="4357718" cy="2940654"/>
          </a:xfrm>
        </p:grpSpPr>
        <p:grpSp>
          <p:nvGrpSpPr>
            <p:cNvPr id="27664" name="Group 26"/>
            <p:cNvGrpSpPr>
              <a:grpSpLocks/>
            </p:cNvGrpSpPr>
            <p:nvPr/>
          </p:nvGrpSpPr>
          <p:grpSpPr bwMode="auto">
            <a:xfrm>
              <a:off x="4753005" y="2357430"/>
              <a:ext cx="4105275" cy="2336244"/>
              <a:chOff x="2195513" y="2100819"/>
              <a:chExt cx="4105275" cy="2336244"/>
            </a:xfrm>
          </p:grpSpPr>
          <p:grpSp>
            <p:nvGrpSpPr>
              <p:cNvPr id="27665" name="Group 24"/>
              <p:cNvGrpSpPr>
                <a:grpSpLocks/>
              </p:cNvGrpSpPr>
              <p:nvPr/>
            </p:nvGrpSpPr>
            <p:grpSpPr bwMode="auto">
              <a:xfrm>
                <a:off x="2195513" y="4005263"/>
                <a:ext cx="4105275" cy="431800"/>
                <a:chOff x="2195513" y="4005263"/>
                <a:chExt cx="4105275" cy="431800"/>
              </a:xfrm>
            </p:grpSpPr>
            <p:sp>
              <p:nvSpPr>
                <p:cNvPr id="2766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195513" y="4005263"/>
                  <a:ext cx="215900" cy="43180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67" name="Line 9"/>
                <p:cNvSpPr>
                  <a:spLocks noChangeShapeType="1"/>
                </p:cNvSpPr>
                <p:nvPr/>
              </p:nvSpPr>
              <p:spPr bwMode="auto">
                <a:xfrm>
                  <a:off x="2195513" y="4437063"/>
                  <a:ext cx="4105275" cy="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68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6084888" y="4005263"/>
                  <a:ext cx="215900" cy="43180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69" name="Line 11"/>
                <p:cNvSpPr>
                  <a:spLocks noChangeShapeType="1"/>
                </p:cNvSpPr>
                <p:nvPr/>
              </p:nvSpPr>
              <p:spPr bwMode="auto">
                <a:xfrm>
                  <a:off x="2411413" y="4005263"/>
                  <a:ext cx="3673476" cy="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670" name="Rectangle 13"/>
              <p:cNvSpPr>
                <a:spLocks noChangeArrowheads="1"/>
              </p:cNvSpPr>
              <p:nvPr/>
            </p:nvSpPr>
            <p:spPr bwMode="auto">
              <a:xfrm>
                <a:off x="5435600" y="3213100"/>
                <a:ext cx="73025" cy="79216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5A00D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1" name="Rectangle 14"/>
              <p:cNvSpPr>
                <a:spLocks noChangeArrowheads="1"/>
              </p:cNvSpPr>
              <p:nvPr/>
            </p:nvSpPr>
            <p:spPr bwMode="auto">
              <a:xfrm>
                <a:off x="2987675" y="3213100"/>
                <a:ext cx="73025" cy="79216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5A00D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2" name="Line 16"/>
              <p:cNvSpPr>
                <a:spLocks noChangeShapeType="1"/>
              </p:cNvSpPr>
              <p:nvPr/>
            </p:nvSpPr>
            <p:spPr bwMode="auto">
              <a:xfrm>
                <a:off x="3059113" y="3500438"/>
                <a:ext cx="2376487" cy="0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3" name="Line 17"/>
              <p:cNvSpPr>
                <a:spLocks noChangeShapeType="1"/>
              </p:cNvSpPr>
              <p:nvPr/>
            </p:nvSpPr>
            <p:spPr bwMode="auto">
              <a:xfrm>
                <a:off x="4932363" y="3213100"/>
                <a:ext cx="1152525" cy="0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4" name="Line 18"/>
              <p:cNvSpPr>
                <a:spLocks noChangeShapeType="1"/>
              </p:cNvSpPr>
              <p:nvPr/>
            </p:nvSpPr>
            <p:spPr bwMode="auto">
              <a:xfrm>
                <a:off x="4859338" y="3141663"/>
                <a:ext cx="73025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5" name="Line 19"/>
              <p:cNvSpPr>
                <a:spLocks noChangeShapeType="1"/>
              </p:cNvSpPr>
              <p:nvPr/>
            </p:nvSpPr>
            <p:spPr bwMode="auto">
              <a:xfrm flipV="1">
                <a:off x="6084888" y="3141663"/>
                <a:ext cx="71437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6" name="Line 20"/>
              <p:cNvSpPr>
                <a:spLocks noChangeShapeType="1"/>
              </p:cNvSpPr>
              <p:nvPr/>
            </p:nvSpPr>
            <p:spPr bwMode="auto">
              <a:xfrm>
                <a:off x="2484438" y="3213100"/>
                <a:ext cx="1152525" cy="0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7" name="Line 21"/>
              <p:cNvSpPr>
                <a:spLocks noChangeShapeType="1"/>
              </p:cNvSpPr>
              <p:nvPr/>
            </p:nvSpPr>
            <p:spPr bwMode="auto">
              <a:xfrm flipV="1">
                <a:off x="3635375" y="3141663"/>
                <a:ext cx="71438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8" name="Line 22"/>
              <p:cNvSpPr>
                <a:spLocks noChangeShapeType="1"/>
              </p:cNvSpPr>
              <p:nvPr/>
            </p:nvSpPr>
            <p:spPr bwMode="auto">
              <a:xfrm>
                <a:off x="2411413" y="3141663"/>
                <a:ext cx="73025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23"/>
              <p:cNvSpPr>
                <a:spLocks noChangeArrowheads="1"/>
              </p:cNvSpPr>
              <p:nvPr/>
            </p:nvSpPr>
            <p:spPr bwMode="auto">
              <a:xfrm>
                <a:off x="5003800" y="2100819"/>
                <a:ext cx="1008063" cy="1079500"/>
              </a:xfrm>
              <a:prstGeom prst="rect">
                <a:avLst/>
              </a:prstGeom>
              <a:solidFill>
                <a:srgbClr val="00B050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eaLnBrk="0" hangingPunct="0">
                  <a:defRPr/>
                </a:pPr>
                <a:r>
                  <a:rPr lang="en-US" sz="30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 </a:t>
                </a:r>
                <a:r>
                  <a:rPr lang="en-US" sz="30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30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24"/>
              <p:cNvSpPr>
                <a:spLocks noChangeArrowheads="1"/>
              </p:cNvSpPr>
              <p:nvPr/>
            </p:nvSpPr>
            <p:spPr bwMode="auto">
              <a:xfrm>
                <a:off x="2556942" y="2106645"/>
                <a:ext cx="1008063" cy="1079500"/>
              </a:xfrm>
              <a:prstGeom prst="rect">
                <a:avLst/>
              </a:prstGeom>
              <a:solidFill>
                <a:srgbClr val="00B050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eaLnBrk="0" hangingPunct="0">
                  <a:defRPr/>
                </a:pPr>
                <a:r>
                  <a:rPr lang="en-US" sz="30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 </a:t>
                </a:r>
                <a:r>
                  <a:rPr lang="en-US" sz="30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0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Arc 66"/>
              <p:cNvSpPr>
                <a:spLocks noChangeArrowheads="1"/>
              </p:cNvSpPr>
              <p:nvPr/>
            </p:nvSpPr>
            <p:spPr bwMode="auto">
              <a:xfrm rot="-5400000">
                <a:off x="3750452" y="3536723"/>
                <a:ext cx="1071569" cy="571504"/>
              </a:xfrm>
              <a:custGeom>
                <a:avLst/>
                <a:gdLst>
                  <a:gd name="T0" fmla="*/ 966521 w 1071569"/>
                  <a:gd name="T1" fmla="*/ 115811 h 571504"/>
                  <a:gd name="T2" fmla="*/ 535785 w 1071569"/>
                  <a:gd name="T3" fmla="*/ 285752 h 571504"/>
                  <a:gd name="T4" fmla="*/ 966992 w 1071569"/>
                  <a:gd name="T5" fmla="*/ 455353 h 571504"/>
                  <a:gd name="T6" fmla="*/ 17694720 60000 65536"/>
                  <a:gd name="T7" fmla="*/ 11796480 60000 65536"/>
                  <a:gd name="T8" fmla="*/ 5898240 60000 65536"/>
                  <a:gd name="T9" fmla="*/ 966521 w 1071569"/>
                  <a:gd name="T10" fmla="*/ 115811 h 571504"/>
                  <a:gd name="T11" fmla="*/ 1071569 w 1071569"/>
                  <a:gd name="T12" fmla="*/ 455353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1569" h="571504" stroke="0">
                    <a:moveTo>
                      <a:pt x="966521" y="115811"/>
                    </a:moveTo>
                    <a:lnTo>
                      <a:pt x="966521" y="115810"/>
                    </a:lnTo>
                    <a:cubicBezTo>
                      <a:pt x="1034747" y="164999"/>
                      <a:pt x="1071569" y="224567"/>
                      <a:pt x="1071569" y="285752"/>
                    </a:cubicBezTo>
                    <a:cubicBezTo>
                      <a:pt x="1071569" y="346791"/>
                      <a:pt x="1034920" y="406227"/>
                      <a:pt x="966991" y="455353"/>
                    </a:cubicBezTo>
                    <a:lnTo>
                      <a:pt x="535785" y="285752"/>
                    </a:lnTo>
                    <a:close/>
                  </a:path>
                  <a:path w="1071569" h="571504" fill="none">
                    <a:moveTo>
                      <a:pt x="966521" y="115811"/>
                    </a:moveTo>
                    <a:lnTo>
                      <a:pt x="966521" y="115810"/>
                    </a:lnTo>
                    <a:cubicBezTo>
                      <a:pt x="1034747" y="164999"/>
                      <a:pt x="1071569" y="224567"/>
                      <a:pt x="1071569" y="285752"/>
                    </a:cubicBezTo>
                    <a:cubicBezTo>
                      <a:pt x="1071569" y="346791"/>
                      <a:pt x="1034920" y="406227"/>
                      <a:pt x="966991" y="455353"/>
                    </a:cubicBezTo>
                  </a:path>
                </a:pathLst>
              </a:custGeom>
              <a:noFill/>
              <a:ln w="25400" algn="ctr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eaLnBrk="0" hangingPunct="0">
                  <a:defRPr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176307" y="2757897"/>
                <a:ext cx="357190" cy="551838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eaLnBrk="0" hangingPunct="0">
                  <a:defRPr/>
                </a:pPr>
                <a:r>
                  <a:rPr lang="en-US" sz="30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53" name="Trapezoid 52"/>
            <p:cNvSpPr/>
            <p:nvPr/>
          </p:nvSpPr>
          <p:spPr bwMode="auto">
            <a:xfrm>
              <a:off x="4643438" y="4214818"/>
              <a:ext cx="4357718" cy="571504"/>
            </a:xfrm>
            <a:prstGeom prst="trapezoid">
              <a:avLst>
                <a:gd name="adj" fmla="val 44459"/>
              </a:avLst>
            </a:prstGeom>
            <a:solidFill>
              <a:srgbClr val="00B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94295" y="4286381"/>
              <a:ext cx="3748085" cy="101170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vi-VN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</a:t>
              </a:r>
              <a:r>
                <a:rPr lang="vi-VN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 hay nhẹ hơn </a:t>
              </a:r>
              <a:r>
                <a:rPr lang="vi-VN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</a:t>
              </a:r>
              <a:r>
                <a:rPr lang="en-US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 </a:t>
              </a:r>
              <a:r>
                <a:rPr lang="vi-VN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vi-VN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5019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1" y="-24897"/>
            <a:ext cx="9220200" cy="6781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6200" y="902329"/>
            <a:ext cx="88011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057400"/>
            <a:ext cx="8801100" cy="2819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câu 2 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phiếu bài tập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ra phiếu bài tập</a:t>
            </a:r>
          </a:p>
          <a:p>
            <a:pPr>
              <a:buFontTx/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-76200" y="2838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36705"/>
              </p:ext>
            </p:extLst>
          </p:nvPr>
        </p:nvGraphicFramePr>
        <p:xfrm>
          <a:off x="1676400" y="2590800"/>
          <a:ext cx="5562600" cy="3130305"/>
        </p:xfrm>
        <a:graphic>
          <a:graphicData uri="http://schemas.openxmlformats.org/drawingml/2006/table">
            <a:tbl>
              <a:tblPr/>
              <a:tblGrid>
                <a:gridCol w="1371600"/>
                <a:gridCol w="2133600"/>
                <a:gridCol w="2057400"/>
              </a:tblGrid>
              <a:tr h="895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4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67084"/>
              </p:ext>
            </p:extLst>
          </p:nvPr>
        </p:nvGraphicFramePr>
        <p:xfrm>
          <a:off x="5627688" y="2634780"/>
          <a:ext cx="12652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3" imgW="355446" imgH="241195" progId="Equation.3">
                  <p:embed/>
                </p:oleObj>
              </mc:Choice>
              <mc:Fallback>
                <p:oleObj name="Equation" r:id="rId3" imgW="35544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2634780"/>
                        <a:ext cx="12652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5841207" y="5111353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7" name="Text Box 146"/>
          <p:cNvSpPr txBox="1">
            <a:spLocks noChangeArrowheads="1"/>
          </p:cNvSpPr>
          <p:nvPr/>
        </p:nvSpPr>
        <p:spPr bwMode="auto">
          <a:xfrm>
            <a:off x="3886200" y="4419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" name="Text Box 148"/>
          <p:cNvSpPr txBox="1">
            <a:spLocks noChangeArrowheads="1"/>
          </p:cNvSpPr>
          <p:nvPr/>
        </p:nvSpPr>
        <p:spPr bwMode="auto">
          <a:xfrm>
            <a:off x="5718969" y="3641562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0,57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7"/>
          <p:cNvSpPr txBox="1">
            <a:spLocks noChangeArrowheads="1"/>
          </p:cNvSpPr>
          <p:nvPr/>
        </p:nvSpPr>
        <p:spPr bwMode="auto">
          <a:xfrm>
            <a:off x="3886200" y="508911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62" y="1102663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điền các số thích hợp vào chỗ trống </a:t>
            </a:r>
          </a:p>
          <a:p>
            <a:pPr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bảng sau:    </a:t>
            </a:r>
          </a:p>
        </p:txBody>
      </p:sp>
    </p:spTree>
    <p:extLst>
      <p:ext uri="{BB962C8B-B14F-4D97-AF65-F5344CB8AC3E}">
        <p14:creationId xmlns:p14="http://schemas.microsoft.com/office/powerpoint/2010/main" val="5048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2957"/>
            <a:ext cx="8763000" cy="454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Em hãy thêm các từ thích hợp vào chỗ trống: </a:t>
            </a:r>
            <a:r>
              <a:rPr lang="pt-BR" sz="36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(2 phút)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3600">
                <a:latin typeface="Times New Roman" panose="02020603050405020304" pitchFamily="18" charset="0"/>
                <a:ea typeface="Times New Roman" panose="02020603050405020304" pitchFamily="18" charset="0"/>
              </a:rPr>
              <a:t> Trư­ờng hợp 1: Khí A ...................hơn khí N</a:t>
            </a:r>
            <a:r>
              <a:rPr lang="pt-BR" sz="36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pt-BR" sz="3600">
                <a:latin typeface="Times New Roman" panose="02020603050405020304" pitchFamily="18" charset="0"/>
                <a:ea typeface="Times New Roman" panose="02020603050405020304" pitchFamily="18" charset="0"/>
              </a:rPr>
              <a:t>là  ................. lần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3600">
                <a:latin typeface="Times New Roman" panose="02020603050405020304" pitchFamily="18" charset="0"/>
                <a:ea typeface="Times New Roman" panose="02020603050405020304" pitchFamily="18" charset="0"/>
              </a:rPr>
              <a:t> Tr­ường hợp 2: Khí A ..........................khí N</a:t>
            </a:r>
            <a:r>
              <a:rPr lang="pt-BR" sz="36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2   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3600">
                <a:latin typeface="Times New Roman" panose="02020603050405020304" pitchFamily="18" charset="0"/>
                <a:ea typeface="Times New Roman" panose="02020603050405020304" pitchFamily="18" charset="0"/>
              </a:rPr>
              <a:t> Trư­ờng hợp 3: Khí A ..................hơn khí N</a:t>
            </a:r>
            <a:r>
              <a:rPr lang="pt-BR" sz="36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3600">
                <a:latin typeface="Times New Roman" panose="02020603050405020304" pitchFamily="18" charset="0"/>
                <a:ea typeface="Times New Roman" panose="02020603050405020304" pitchFamily="18" charset="0"/>
              </a:rPr>
              <a:t> là....................lần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6368" y="410966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537" y="22209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3537" y="3516379"/>
            <a:ext cx="2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bằng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829566"/>
            <a:ext cx="2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4962" y="4811779"/>
            <a:ext cx="2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62000" y="2194144"/>
            <a:ext cx="74631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TH1: d</a:t>
            </a:r>
            <a:r>
              <a:rPr lang="en-US" altLang="en-US" sz="3600" b="1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A/B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Khí A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hơn khí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62000" y="3232026"/>
            <a:ext cx="7534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TH2: d</a:t>
            </a:r>
            <a:r>
              <a:rPr lang="en-US" altLang="en-US" sz="3600" b="1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A/B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Khí A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bằng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B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4267200"/>
            <a:ext cx="74631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TH3: d</a:t>
            </a:r>
            <a:r>
              <a:rPr lang="en-US" altLang="en-US" sz="3600" b="1" baseline="-25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A/B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Khí A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 hơn khí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00953" y="1156262"/>
            <a:ext cx="6503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trường hợp:</a:t>
            </a:r>
            <a:endParaRPr lang="en-US" alt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4852</TotalTime>
  <Words>964</Words>
  <Application>Microsoft Office PowerPoint</Application>
  <PresentationFormat>On-screen Show (4:3)</PresentationFormat>
  <Paragraphs>198</Paragraphs>
  <Slides>26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.VnVogue</vt:lpstr>
      <vt:lpstr>Arial</vt:lpstr>
      <vt:lpstr>Arial Black</vt:lpstr>
      <vt:lpstr>Calibri</vt:lpstr>
      <vt:lpstr>Constantia</vt:lpstr>
      <vt:lpstr>Times New Roman</vt:lpstr>
      <vt:lpstr>VNI-Times</vt:lpstr>
      <vt:lpstr>Wingdings</vt:lpstr>
      <vt:lpstr>Wingdings 2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Nghiem</dc:creator>
  <cp:lastModifiedBy>Vu Tri Cong</cp:lastModifiedBy>
  <cp:revision>552</cp:revision>
  <dcterms:created xsi:type="dcterms:W3CDTF">2016-09-06T08:17:39Z</dcterms:created>
  <dcterms:modified xsi:type="dcterms:W3CDTF">2017-11-21T03:40:51Z</dcterms:modified>
</cp:coreProperties>
</file>