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7"/>
  </p:notesMasterIdLst>
  <p:sldIdLst>
    <p:sldId id="524" r:id="rId2"/>
    <p:sldId id="526" r:id="rId3"/>
    <p:sldId id="529" r:id="rId4"/>
    <p:sldId id="527" r:id="rId5"/>
    <p:sldId id="522" r:id="rId6"/>
    <p:sldId id="523" r:id="rId7"/>
    <p:sldId id="480" r:id="rId8"/>
    <p:sldId id="489" r:id="rId9"/>
    <p:sldId id="530" r:id="rId10"/>
    <p:sldId id="405" r:id="rId11"/>
    <p:sldId id="533" r:id="rId12"/>
    <p:sldId id="534" r:id="rId13"/>
    <p:sldId id="538" r:id="rId14"/>
    <p:sldId id="450" r:id="rId15"/>
    <p:sldId id="499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FF3300"/>
    <a:srgbClr val="99FF99"/>
    <a:srgbClr val="0000FF"/>
    <a:srgbClr val="FFFF66"/>
    <a:srgbClr val="66FFFF"/>
    <a:srgbClr val="FFF1D5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728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53A4790-4FA7-4EAF-82E0-1A08C471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875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A6FDDA3-5368-4A08-8C70-BB739F8F71FF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5972015-9B4A-4FEF-8F33-95F1202EC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5E64-47AC-412E-8DB0-E66735473F2A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1192-30DF-4EE6-BB45-27B7F8A5A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7C94-0DA9-4CAB-B5CA-B3E42D0A0D90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E826-DB17-4870-82CA-CB5D0550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170DE1A-ED4D-476F-99AD-4DAD93886995}" type="datetimeFigureOut">
              <a:rPr lang="en-US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E8F1EB5-592A-4C51-823D-7836C72BCF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633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479F13B-5CE8-4C0C-969B-E291F8C14DF9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4F60704-8BEE-4527-B741-B339F681A7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A0F7653-8A38-416A-9B3C-EEBD5999324E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9C87536-C32B-4038-8F76-9D9553D3E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EBB6-1798-4165-8B23-0615E3D75350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E170-63EE-45E4-A690-475879CFA9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2A81D-993A-4864-9F99-A6040137779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041A5-D6C2-4B10-9DA9-51694A6CBC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E8CD2D-9BA2-4565-B9E2-CD27735E65C4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9CB1C2-C505-442D-B382-2D473A1854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F708-D4F3-4570-A1FE-4EF2B5C8A5FC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6765-B146-455D-83B9-5D8265EC9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994861D-8FD6-487A-B262-7934CB6A4A8E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367583D-4115-4BA4-94C6-8E6F2BA6AD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AD3F7C-67EB-4D6E-A1B1-3068CEEF6B4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7C9983-1283-4921-8545-D51961278C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F221671-7B95-4EFE-A975-8C07BB32D0E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5DD2462-FDFC-448D-936E-4074EEE5B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50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543" y="315686"/>
            <a:ext cx="8305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01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U9-B4-H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30213"/>
            <a:ext cx="9144000" cy="605313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 descr="Chin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19050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524000" y="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3300"/>
                </a:solidFill>
              </a:rPr>
              <a:t>LƯỢC ĐỒ NƯỚC CHND TRUNG HOA</a:t>
            </a: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52400" y="6488113"/>
            <a:ext cx="883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C00000"/>
                </a:solidFill>
              </a:rPr>
              <a:t>S: 9.596.560 Km2 ; DS : 1,3 tỉ người :  Thủ đô: Bắc Kinh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657" y="243114"/>
            <a:ext cx="6553200" cy="524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1686" y="5778082"/>
            <a:ext cx="425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Chủ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tịch</a:t>
            </a:r>
            <a:r>
              <a:rPr lang="en-US" sz="2400" dirty="0" smtClean="0">
                <a:solidFill>
                  <a:srgbClr val="C00000"/>
                </a:solidFill>
              </a:rPr>
              <a:t> Mao </a:t>
            </a:r>
            <a:r>
              <a:rPr lang="en-US" sz="2400" dirty="0" err="1" smtClean="0">
                <a:solidFill>
                  <a:srgbClr val="C00000"/>
                </a:solidFill>
              </a:rPr>
              <a:t>Trạch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Đông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743" y="995065"/>
            <a:ext cx="3276600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Ý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859340"/>
            <a:ext cx="62484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C00000"/>
                </a:solidFill>
                <a:latin typeface="+mn-lt"/>
              </a:rPr>
              <a:t>+ Kết thúc sự nô dịch của đế quốc và phong kiến .+ Đưa Trung Quốc bước vào kỷ nguyên độc lập tự do và tiến lên CNXH.</a:t>
            </a:r>
          </a:p>
          <a:p>
            <a:r>
              <a:rPr lang="vi-VN" sz="2400" dirty="0" smtClean="0">
                <a:solidFill>
                  <a:srgbClr val="C00000"/>
                </a:solidFill>
                <a:latin typeface="+mn-lt"/>
              </a:rPr>
              <a:t>+ Chủ nghĩa xã hội được nối liền từ Au sang Á .</a:t>
            </a:r>
          </a:p>
          <a:p>
            <a:r>
              <a:rPr lang="vi-VN" sz="2400" dirty="0" smtClean="0">
                <a:solidFill>
                  <a:srgbClr val="C00000"/>
                </a:solidFill>
                <a:latin typeface="+mn-lt"/>
              </a:rPr>
              <a:t>+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Ả</a:t>
            </a:r>
            <a:r>
              <a:rPr lang="vi-VN" sz="2400" dirty="0" smtClean="0">
                <a:solidFill>
                  <a:srgbClr val="C00000"/>
                </a:solidFill>
                <a:latin typeface="+mn-lt"/>
              </a:rPr>
              <a:t>nh hưởng đến sự phát triển của phong trào giải phóng dân tộc thế giới </a:t>
            </a:r>
            <a:r>
              <a:rPr lang="vi-VN" sz="2400" dirty="0" smtClean="0">
                <a:latin typeface="+mn-lt"/>
              </a:rPr>
              <a:t>.</a:t>
            </a:r>
            <a:endParaRPr lang="vi-VN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5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828800"/>
            <a:ext cx="7848600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tựu</a:t>
            </a:r>
            <a:r>
              <a:rPr lang="en-US" sz="2400" dirty="0" smtClean="0"/>
              <a:t>:;  </a:t>
            </a:r>
            <a:endParaRPr lang="vi-VN" sz="2400" dirty="0" smtClean="0"/>
          </a:p>
          <a:p>
            <a:r>
              <a:rPr lang="vi-VN" sz="2400" dirty="0" smtClean="0"/>
              <a:t>+Đạt nhiều thành tựu to lớn nhất là về kinh tế: tổng sản phẩm tăng bình quân hàng năm 9,6 %; </a:t>
            </a:r>
            <a:endParaRPr lang="en-US" sz="2400" dirty="0" smtClean="0"/>
          </a:p>
          <a:p>
            <a:r>
              <a:rPr lang="en-US" sz="2400" dirty="0" smtClean="0"/>
              <a:t>+</a:t>
            </a:r>
            <a:r>
              <a:rPr lang="vi-VN" sz="2400" dirty="0" smtClean="0"/>
              <a:t> Ý nghĩa : kinh tế phát triển nhanh; chính trị xã hội ổn định ; địa vị được nâng cao trên trường quốc tế ; tạo điều kiện cho sự hội nhập của Trung Quốc.</a:t>
            </a:r>
          </a:p>
          <a:p>
            <a:r>
              <a:rPr lang="vi-VN" sz="2400" dirty="0" smtClean="0"/>
              <a:t>+ Đối ngoại :; bình thường hóa quan hệ với Liên Xô , Mông Cổ , Việt Nam và In đô nê xia ….; thu hồi chủ quyền ở Hồng Kông( 7-1997) và Ma Cao ( 1999).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xmlns="" val="17902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shang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1295400" y="6477000"/>
            <a:ext cx="7467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phố Thượng 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5562600"/>
            <a:ext cx="8229600" cy="9493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Hà Khẩu- thủ phủ tỉnh Hải Nam, đặc khu kinh tế lớn nhất Trung Quốc</a:t>
            </a:r>
          </a:p>
          <a:p>
            <a:endParaRPr lang="en-US" sz="2800"/>
          </a:p>
        </p:txBody>
      </p:sp>
      <p:pic>
        <p:nvPicPr>
          <p:cNvPr id="130058" name="Picture 10" descr="Quang%20canh%20TP%20Hai%20Khau_Hai%20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229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239016"/>
            <a:ext cx="7620000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C00000"/>
                </a:solidFill>
              </a:rPr>
              <a:t>+ Sau chiến tranh thế giới thứ hai hầu hết các nước Châu Á đã giành độc lập .</a:t>
            </a:r>
          </a:p>
          <a:p>
            <a:endParaRPr lang="vi-VN" sz="2400" dirty="0" smtClean="0">
              <a:solidFill>
                <a:srgbClr val="C00000"/>
              </a:solidFill>
            </a:endParaRPr>
          </a:p>
          <a:p>
            <a:r>
              <a:rPr lang="vi-VN" sz="2400" dirty="0" smtClean="0">
                <a:solidFill>
                  <a:srgbClr val="C00000"/>
                </a:solidFill>
              </a:rPr>
              <a:t>+ Nửa sau thế kỷ XX : không ổn định do chiến tranh xâm lược của đế quốc ( ĐNÁ và Tây Á ).</a:t>
            </a:r>
          </a:p>
          <a:p>
            <a:endParaRPr lang="vi-VN" sz="2400" i="1" dirty="0" smtClean="0">
              <a:solidFill>
                <a:srgbClr val="C00000"/>
              </a:solidFill>
            </a:endParaRPr>
          </a:p>
          <a:p>
            <a:r>
              <a:rPr lang="vi-VN" sz="2400" dirty="0" smtClean="0">
                <a:solidFill>
                  <a:srgbClr val="C00000"/>
                </a:solidFill>
              </a:rPr>
              <a:t>+ Sau chiến tranh lạnh (1989) xảy ra xung đột biên giới , phong trào ky khai , khủng bố .</a:t>
            </a:r>
          </a:p>
          <a:p>
            <a:endParaRPr lang="vi-VN" sz="2400" dirty="0" smtClean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766465"/>
            <a:ext cx="175260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Chính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trị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4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371" y="1066800"/>
            <a:ext cx="7848600" cy="522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68515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Hình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ảnh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xung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vũ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trang</a:t>
            </a:r>
            <a:r>
              <a:rPr lang="en-US" sz="2400" dirty="0" smtClean="0">
                <a:solidFill>
                  <a:srgbClr val="C00000"/>
                </a:solidFill>
              </a:rPr>
              <a:t> ở </a:t>
            </a:r>
            <a:r>
              <a:rPr lang="en-US" sz="2400" dirty="0" err="1" smtClean="0">
                <a:solidFill>
                  <a:srgbClr val="C00000"/>
                </a:solidFill>
              </a:rPr>
              <a:t>các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châu</a:t>
            </a:r>
            <a:r>
              <a:rPr lang="en-US" sz="2400" dirty="0" smtClean="0">
                <a:solidFill>
                  <a:srgbClr val="C00000"/>
                </a:solidFill>
              </a:rPr>
              <a:t> á </a:t>
            </a:r>
            <a:r>
              <a:rPr lang="en-US" sz="2400" dirty="0" err="1" smtClean="0">
                <a:solidFill>
                  <a:srgbClr val="C00000"/>
                </a:solidFill>
              </a:rPr>
              <a:t>sau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năm</a:t>
            </a:r>
            <a:r>
              <a:rPr lang="en-US" sz="2400" dirty="0" smtClean="0">
                <a:solidFill>
                  <a:srgbClr val="C00000"/>
                </a:solidFill>
              </a:rPr>
              <a:t> 1945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4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762000"/>
            <a:ext cx="7772400" cy="48936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Kinh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tế</a:t>
            </a:r>
            <a:r>
              <a:rPr lang="vi-VN" sz="2400" dirty="0" smtClean="0">
                <a:solidFill>
                  <a:srgbClr val="C00000"/>
                </a:solidFill>
              </a:rPr>
              <a:t>: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vi-VN" sz="2400" dirty="0" smtClean="0"/>
              <a:t>tăng trưởng nhanh về kinh tế như Nhật Bản , Hàn Quốc , Trung Quốc , Xingapo, </a:t>
            </a:r>
            <a:r>
              <a:rPr lang="en-US" sz="2400" dirty="0" smtClean="0"/>
              <a:t>Ấ</a:t>
            </a:r>
            <a:r>
              <a:rPr lang="vi-VN" sz="2400" dirty="0" smtClean="0"/>
              <a:t>n Độ.Nên thế kỷ XXI là thế kỷ của Châu Á.</a:t>
            </a:r>
          </a:p>
          <a:p>
            <a:r>
              <a:rPr lang="en-US" sz="2400" dirty="0" smtClean="0"/>
              <a:t> -</a:t>
            </a:r>
            <a:r>
              <a:rPr lang="vi-VN" sz="2400" dirty="0" smtClean="0"/>
              <a:t>Ấn Độ :để phát triển kinh tế xã hội Ấn Độ thực hiện kế hoạch dài hạn, đạt nhiều thành tựu :</a:t>
            </a:r>
          </a:p>
          <a:p>
            <a:r>
              <a:rPr lang="vi-VN" sz="2400" dirty="0" smtClean="0"/>
              <a:t>+Cuộc cách mạng xanh trong nông nghiệp đã tự túc được lương thực .</a:t>
            </a:r>
          </a:p>
          <a:p>
            <a:r>
              <a:rPr lang="vi-VN" sz="2400" dirty="0" smtClean="0"/>
              <a:t>+Các sản phẩm công nghiệp là dệt, thép, máy móc , thiết bị giao thông</a:t>
            </a:r>
          </a:p>
          <a:p>
            <a:r>
              <a:rPr lang="vi-VN" sz="2400" dirty="0" smtClean="0"/>
              <a:t>+Công nghệ thông tin , viễn thông phát triển mạnh .</a:t>
            </a:r>
          </a:p>
          <a:p>
            <a:r>
              <a:rPr lang="vi-VN" sz="2400" dirty="0" smtClean="0"/>
              <a:t>+Ấn độ đang cố gắng vươn lên thành cường quốc công nghệ phần mềm và vũ trụ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xmlns="" val="31719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534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6324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</a:t>
            </a:r>
            <a:r>
              <a:rPr lang="en-US" sz="2400" b="1" dirty="0" err="1" smtClean="0">
                <a:solidFill>
                  <a:srgbClr val="C00000"/>
                </a:solidFill>
              </a:rPr>
              <a:t>Hàn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Quốc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84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1" y="914400"/>
            <a:ext cx="822960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6304643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Nhật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Bản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317749"/>
            <a:ext cx="510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Á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7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Xuan Thuy\HOC TIENG NHAT\thượng hải TQ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869950"/>
            <a:ext cx="8128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66800" y="6172200"/>
            <a:ext cx="7467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phố Thượng 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071011ha34203810369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90600" y="304800"/>
            <a:ext cx="7086600" cy="52260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55" name="Rectangle 11"/>
          <p:cNvSpPr>
            <a:spLocks noGrp="1" noChangeArrowheads="1"/>
          </p:cNvSpPr>
          <p:nvPr>
            <p:ph sz="half" idx="2"/>
          </p:nvPr>
        </p:nvSpPr>
        <p:spPr>
          <a:xfrm>
            <a:off x="304800" y="5638800"/>
            <a:ext cx="8382000" cy="568325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en-US" sz="2800" i="1" dirty="0" err="1"/>
              <a:t>Người</a:t>
            </a:r>
            <a:r>
              <a:rPr lang="en-US" sz="2800" i="1" dirty="0"/>
              <a:t> </a:t>
            </a:r>
            <a:r>
              <a:rPr lang="en-US" sz="2800" i="1" dirty="0" err="1"/>
              <a:t>nông</a:t>
            </a:r>
            <a:r>
              <a:rPr lang="en-US" sz="2800" i="1" dirty="0"/>
              <a:t> </a:t>
            </a:r>
            <a:r>
              <a:rPr lang="en-US" sz="2800" i="1" dirty="0" err="1"/>
              <a:t>dân</a:t>
            </a:r>
            <a:r>
              <a:rPr lang="en-US" sz="2800" i="1" dirty="0"/>
              <a:t> </a:t>
            </a:r>
            <a:r>
              <a:rPr lang="en-US" sz="2800" i="1" dirty="0" err="1"/>
              <a:t>Ấn</a:t>
            </a:r>
            <a:r>
              <a:rPr lang="en-US" sz="2800" i="1" dirty="0"/>
              <a:t> </a:t>
            </a:r>
            <a:r>
              <a:rPr lang="en-US" sz="2800" i="1" dirty="0" err="1"/>
              <a:t>Độ</a:t>
            </a:r>
            <a:r>
              <a:rPr lang="en-US" sz="2800" i="1" dirty="0"/>
              <a:t> “</a:t>
            </a:r>
            <a:r>
              <a:rPr lang="en-US" sz="2800" i="1" dirty="0" err="1"/>
              <a:t>nhàn</a:t>
            </a:r>
            <a:r>
              <a:rPr lang="en-US" sz="2800" i="1" dirty="0"/>
              <a:t>” </a:t>
            </a:r>
            <a:r>
              <a:rPr lang="en-US" sz="2800" i="1" dirty="0" err="1"/>
              <a:t>hơn</a:t>
            </a:r>
            <a:r>
              <a:rPr lang="en-US" sz="2800" i="1" dirty="0"/>
              <a:t> </a:t>
            </a:r>
            <a:r>
              <a:rPr lang="en-US" sz="2800" i="1" dirty="0" err="1"/>
              <a:t>nhờ</a:t>
            </a:r>
            <a:r>
              <a:rPr lang="en-US" sz="2800" i="1" dirty="0"/>
              <a:t> </a:t>
            </a:r>
            <a:r>
              <a:rPr lang="en-US" sz="2800" i="1" dirty="0" err="1"/>
              <a:t>có</a:t>
            </a:r>
            <a:r>
              <a:rPr lang="en-US" sz="2800" i="1" dirty="0"/>
              <a:t> </a:t>
            </a:r>
            <a:r>
              <a:rPr lang="en-US" sz="2800" i="1" dirty="0" err="1"/>
              <a:t>máy</a:t>
            </a:r>
            <a:r>
              <a:rPr lang="en-US" sz="2800" i="1" dirty="0"/>
              <a:t> </a:t>
            </a:r>
            <a:r>
              <a:rPr lang="en-US" sz="2800" i="1" dirty="0" err="1"/>
              <a:t>móc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đại</a:t>
            </a:r>
            <a:r>
              <a:rPr lang="en-US" sz="2800" i="1" dirty="0"/>
              <a:t> </a:t>
            </a:r>
            <a:r>
              <a:rPr lang="en-US" sz="2800" i="1" dirty="0" err="1"/>
              <a:t>hỗ</a:t>
            </a:r>
            <a:r>
              <a:rPr lang="en-US" sz="2800" i="1" dirty="0"/>
              <a:t> </a:t>
            </a:r>
            <a:r>
              <a:rPr lang="en-US" sz="2800" i="1" dirty="0" err="1"/>
              <a:t>trợ</a:t>
            </a:r>
            <a:r>
              <a:rPr lang="en-US" sz="2800" i="1" dirty="0"/>
              <a:t> </a:t>
            </a:r>
            <a:r>
              <a:rPr lang="en-US" sz="2800" i="1" dirty="0" err="1"/>
              <a:t>công</a:t>
            </a:r>
            <a:r>
              <a:rPr lang="en-US" sz="2800" i="1" dirty="0"/>
              <a:t> </a:t>
            </a:r>
            <a:r>
              <a:rPr lang="en-US" sz="2800" i="1" dirty="0" err="1"/>
              <a:t>việc</a:t>
            </a:r>
            <a:r>
              <a:rPr lang="en-US" sz="2800" i="1" dirty="0"/>
              <a:t> </a:t>
            </a:r>
            <a:r>
              <a:rPr lang="en-US" sz="2800" i="1" dirty="0" err="1"/>
              <a:t>đồng</a:t>
            </a:r>
            <a:r>
              <a:rPr lang="en-US" sz="2800" i="1" dirty="0"/>
              <a:t> </a:t>
            </a:r>
            <a:r>
              <a:rPr lang="en-US" sz="2800" i="1" dirty="0" err="1"/>
              <a:t>áng</a:t>
            </a:r>
            <a:r>
              <a:rPr lang="en-US" sz="2800" i="1" dirty="0"/>
              <a:t>.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762000"/>
            <a:ext cx="5181600" cy="533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86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6858000" cy="481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66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2527</TotalTime>
  <Words>468</Words>
  <Application>Microsoft Office PowerPoint</Application>
  <PresentationFormat>On-screen Show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Oriel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 đồng cỏ chăn nuôi bò sữa ở ấn độ  </vt:lpstr>
      <vt:lpstr>Slide 10</vt:lpstr>
      <vt:lpstr>Slide 11</vt:lpstr>
      <vt:lpstr>Slide 12</vt:lpstr>
      <vt:lpstr>Slide 13</vt:lpstr>
      <vt:lpstr>Slide 14</vt:lpstr>
      <vt:lpstr>Slide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Khanh</cp:lastModifiedBy>
  <cp:revision>165</cp:revision>
  <dcterms:created xsi:type="dcterms:W3CDTF">2010-08-25T13:47:49Z</dcterms:created>
  <dcterms:modified xsi:type="dcterms:W3CDTF">2018-01-05T14:56:56Z</dcterms:modified>
</cp:coreProperties>
</file>