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sldIdLst>
    <p:sldId id="257" r:id="rId2"/>
    <p:sldId id="258" r:id="rId3"/>
    <p:sldId id="294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96" r:id="rId12"/>
    <p:sldId id="297" r:id="rId13"/>
    <p:sldId id="29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9" r:id="rId32"/>
    <p:sldId id="300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5A14-2B41-4822-BC8E-B5CCE4774A54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2BE1D-C95D-4CE6-88F1-33EF1719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C7B93-313F-4FEB-8CE8-B5237774A8C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00AB-4E94-412F-A08F-A12796F5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3D616C-607C-4603-90E7-A03316BB4D9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R030003185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6"/>
          <p:cNvSpPr>
            <a:spLocks noChangeArrowheads="1"/>
          </p:cNvSpPr>
          <p:nvPr/>
        </p:nvSpPr>
        <p:spPr bwMode="blackWhite">
          <a:xfrm>
            <a:off x="990600" y="1295400"/>
            <a:ext cx="7543800" cy="198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CHÀO MỪNG QUÝ THẦY CÔ GIÁO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CÙNG CÁC EM HỌC SINH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600200" y="3810000"/>
            <a:ext cx="701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</a:rPr>
              <a:t>MÔN: SINH HỌC </a:t>
            </a:r>
            <a:r>
              <a:rPr lang="en-US" sz="3200" b="1" dirty="0" smtClean="0">
                <a:latin typeface="Times New Roman" pitchFamily="18" charset="0"/>
              </a:rPr>
              <a:t>9</a:t>
            </a:r>
          </a:p>
          <a:p>
            <a:pPr algn="ctr"/>
            <a:endParaRPr lang="en-US" sz="32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QUẦN XÃ RỪNG NGẬP MẶN VEN BIỂN</a:t>
            </a:r>
          </a:p>
        </p:txBody>
      </p:sp>
      <p:pic>
        <p:nvPicPr>
          <p:cNvPr id="4102" name="Picture 6" descr="rungngap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400800" cy="480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QUẦN XÃ BÃI NGẦM SAN HÔ</a:t>
            </a:r>
          </a:p>
        </p:txBody>
      </p:sp>
      <p:pic>
        <p:nvPicPr>
          <p:cNvPr id="5126" name="Picture 6" descr="sanho-ng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Tập tin:Rừ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/>
              <a:t>                          quần </a:t>
            </a:r>
            <a:r>
              <a:rPr lang="en-US" sz="2800" dirty="0"/>
              <a:t>xã </a:t>
            </a:r>
            <a:r>
              <a:rPr lang="en-US" sz="2800" dirty="0" smtClean="0"/>
              <a:t>đồi cọ  </a:t>
            </a:r>
            <a:r>
              <a:rPr lang="en-US" sz="2800" dirty="0"/>
              <a:t>Phú Thọ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762000"/>
            <a:ext cx="4191000" cy="5285702"/>
            <a:chOff x="144" y="1728"/>
            <a:chExt cx="2448" cy="1725"/>
          </a:xfrm>
        </p:grpSpPr>
        <p:pic>
          <p:nvPicPr>
            <p:cNvPr id="24587" name="Picture 11" descr="swieten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728"/>
              <a:ext cx="2434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44" y="3245"/>
              <a:ext cx="244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.VnTime" pitchFamily="34" charset="0"/>
                </a:rPr>
                <a:t>QuÇn x· rõng m­a nhiÖt ®íi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24399" y="762000"/>
            <a:ext cx="4268040" cy="5209009"/>
            <a:chOff x="3120" y="1728"/>
            <a:chExt cx="2493" cy="1704"/>
          </a:xfrm>
        </p:grpSpPr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728"/>
              <a:ext cx="2448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3165" y="3224"/>
              <a:ext cx="244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.VnTime" pitchFamily="34" charset="0"/>
                </a:rPr>
                <a:t>QuÇn x· sa van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166688" y="0"/>
            <a:ext cx="9124951" cy="1828800"/>
            <a:chOff x="0" y="0"/>
            <a:chExt cx="5748" cy="1152"/>
          </a:xfrm>
        </p:grpSpPr>
        <p:pic>
          <p:nvPicPr>
            <p:cNvPr id="11273" name="Picture 10" descr="F:\ANH\Picture\Anh Dong\S128x128P_418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585" y="0"/>
              <a:ext cx="5163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600" b="1">
                  <a:solidFill>
                    <a:srgbClr val="0000FF"/>
                  </a:solidFill>
                </a:rPr>
                <a:t>Trong thực tế sản xuất, mô hình VAC có được gọi là</a:t>
              </a:r>
            </a:p>
            <a:p>
              <a:r>
                <a:rPr lang="en-US" sz="2600" b="1">
                  <a:solidFill>
                    <a:srgbClr val="0000FF"/>
                  </a:solidFill>
                </a:rPr>
                <a:t>quần xã sinh vật không? Hãy giải thích.  </a:t>
              </a:r>
            </a:p>
          </p:txBody>
        </p:sp>
      </p:grpSp>
      <p:pic>
        <p:nvPicPr>
          <p:cNvPr id="11267" name="Picture 11" descr="19085_1222606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739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1676400" y="4038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0000"/>
                </a:solidFill>
              </a:rPr>
              <a:t>Mô hình sản xuất VAC (Vườn – Ao – Chuồng)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19200" y="15240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4" descr="mo hinh (tr1)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958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vu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huong h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525963"/>
            <a:ext cx="2895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2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066800"/>
            <a:ext cx="5702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I/ </a:t>
            </a:r>
            <a:r>
              <a:rPr lang="en-US" sz="2800" b="1" u="sng">
                <a:solidFill>
                  <a:srgbClr val="006600"/>
                </a:solidFill>
              </a:rPr>
              <a:t>Thế nào là một quần xã sinh vât</a:t>
            </a:r>
            <a:r>
              <a:rPr lang="en-US" sz="2800" b="1">
                <a:solidFill>
                  <a:srgbClr val="006600"/>
                </a:solidFill>
              </a:rPr>
              <a:t>? 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2700" y="16002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6600"/>
                </a:solidFill>
              </a:rPr>
              <a:t>II/ </a:t>
            </a:r>
            <a:r>
              <a:rPr lang="en-US" sz="2800" b="1" u="sng" dirty="0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25" name="Picture 10" descr="F:\ANH\Picture\Anh Dong\S128x128P_41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1054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2057400" y="2895600"/>
            <a:ext cx="6324600" cy="1981200"/>
          </a:xfrm>
          <a:prstGeom prst="wedgeRoundRectCallout">
            <a:avLst>
              <a:gd name="adj1" fmla="val -48519"/>
              <a:gd name="adj2" fmla="val 86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Nghiên cứu thông tin bảng 49/sgk tr.147 trình bày các đặc điểm cơ bản của quần xã sinh vật.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523875" y="152400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Tiết 49  Bài 49</a:t>
            </a:r>
          </a:p>
        </p:txBody>
      </p:sp>
      <p:sp>
        <p:nvSpPr>
          <p:cNvPr id="12296" name="WordArt 9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/>
                <a:gridCol w="1897062"/>
                <a:gridCol w="4876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đa dạng</a:t>
            </a:r>
          </a:p>
        </p:txBody>
      </p:sp>
      <p:sp>
        <p:nvSpPr>
          <p:cNvPr id="94292" name="Rectangle 8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3138" y="315753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nhiều</a:t>
            </a:r>
          </a:p>
        </p:txBody>
      </p:sp>
      <p:sp>
        <p:nvSpPr>
          <p:cNvPr id="94293" name="Rectangle 85"/>
          <p:cNvSpPr>
            <a:spLocks noChangeArrowheads="1"/>
          </p:cNvSpPr>
          <p:nvPr/>
        </p:nvSpPr>
        <p:spPr bwMode="auto">
          <a:xfrm>
            <a:off x="2219325" y="4062413"/>
            <a:ext cx="172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thường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gặp</a:t>
            </a:r>
          </a:p>
        </p:txBody>
      </p:sp>
      <p:sp>
        <p:nvSpPr>
          <p:cNvPr id="94295" name="Rectangle 8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85988" y="5029200"/>
            <a:ext cx="1719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ưu thế</a:t>
            </a:r>
          </a:p>
        </p:txBody>
      </p:sp>
      <p:sp>
        <p:nvSpPr>
          <p:cNvPr id="94296" name="Rectangle 8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09800" y="60198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đặc trưng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4129088" y="3167063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Mật độ cá thể của từng loài </a:t>
            </a:r>
          </a:p>
          <a:p>
            <a:r>
              <a:rPr lang="en-US" sz="2800" b="1" dirty="0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0" name="Rectangle 92"/>
          <p:cNvSpPr>
            <a:spLocks noChangeArrowheads="1"/>
          </p:cNvSpPr>
          <p:nvPr/>
        </p:nvSpPr>
        <p:spPr bwMode="auto">
          <a:xfrm>
            <a:off x="3967163" y="4038600"/>
            <a:ext cx="4948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500" b="1">
                <a:latin typeface="Times New Roman" pitchFamily="18" charset="0"/>
              </a:rPr>
              <a:t>Tỉ lệ % số địa điểm bắt gặp một loài</a:t>
            </a:r>
          </a:p>
          <a:p>
            <a:r>
              <a:rPr lang="en-US" sz="2500" b="1">
                <a:latin typeface="Times New Roman" pitchFamily="18" charset="0"/>
              </a:rPr>
              <a:t> trong tổng số địa điểm quan sát</a:t>
            </a:r>
          </a:p>
        </p:txBody>
      </p:sp>
      <p:sp>
        <p:nvSpPr>
          <p:cNvPr id="94302" name="Rectangle 94"/>
          <p:cNvSpPr>
            <a:spLocks noChangeArrowheads="1"/>
          </p:cNvSpPr>
          <p:nvPr/>
        </p:nvSpPr>
        <p:spPr bwMode="auto">
          <a:xfrm>
            <a:off x="4038600" y="5029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đóng vai trò quan trọng </a:t>
            </a:r>
          </a:p>
          <a:p>
            <a:r>
              <a:rPr lang="en-US" sz="2800" b="1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3" name="Rectangle 95"/>
          <p:cNvSpPr>
            <a:spLocks noChangeArrowheads="1"/>
          </p:cNvSpPr>
          <p:nvPr/>
        </p:nvSpPr>
        <p:spPr bwMode="auto">
          <a:xfrm>
            <a:off x="4014788" y="59436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chỉ có ở một quần xã hoặc</a:t>
            </a:r>
          </a:p>
          <a:p>
            <a:r>
              <a:rPr lang="en-US" sz="2800" b="1">
                <a:latin typeface="Times New Roman" pitchFamily="18" charset="0"/>
              </a:rPr>
              <a:t>có nhiều hơn hẳn các loài khác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maz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thằn lằn xanh"/>
          <p:cNvSpPr>
            <a:spLocks noGrp="1" noChangeAspect="1" noChangeArrowheads="1"/>
          </p:cNvSpPr>
          <p:nvPr isPhoto="1"/>
        </p:nvSpPr>
        <p:spPr bwMode="auto">
          <a:xfrm>
            <a:off x="609600" y="0"/>
            <a:ext cx="2438400" cy="163671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AutoShape 7" descr="amazon-rain-forest-04"/>
          <p:cNvSpPr>
            <a:spLocks noGrp="1" noChangeAspect="1" noChangeArrowheads="1"/>
          </p:cNvSpPr>
          <p:nvPr isPhoto="1"/>
        </p:nvSpPr>
        <p:spPr bwMode="auto">
          <a:xfrm>
            <a:off x="6096000" y="0"/>
            <a:ext cx="1698625" cy="226218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8" descr="tran"/>
          <p:cNvSpPr>
            <a:spLocks noGrp="1" noChangeAspect="1" noChangeArrowheads="1"/>
          </p:cNvSpPr>
          <p:nvPr isPhoto="1"/>
        </p:nvSpPr>
        <p:spPr bwMode="auto">
          <a:xfrm>
            <a:off x="3505200" y="0"/>
            <a:ext cx="1471613" cy="2262188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" descr="vẹt dầu hồng"/>
          <p:cNvSpPr>
            <a:spLocks noGrp="1" noChangeAspect="1" noChangeArrowheads="1"/>
          </p:cNvSpPr>
          <p:nvPr isPhoto="1"/>
        </p:nvSpPr>
        <p:spPr bwMode="auto">
          <a:xfrm>
            <a:off x="914400" y="1828800"/>
            <a:ext cx="1739900" cy="20574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AutoShape 10" descr="ech doc"/>
          <p:cNvSpPr>
            <a:spLocks noGrp="1" noChangeAspect="1" noChangeArrowheads="1"/>
          </p:cNvSpPr>
          <p:nvPr isPhoto="1"/>
        </p:nvSpPr>
        <p:spPr bwMode="auto">
          <a:xfrm>
            <a:off x="6096000" y="4114800"/>
            <a:ext cx="2286000" cy="144780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AutoShape 11" descr="nhện hổ"/>
          <p:cNvSpPr>
            <a:spLocks noGrp="1" noChangeAspect="1" noChangeArrowheads="1"/>
          </p:cNvSpPr>
          <p:nvPr isPhoto="1"/>
        </p:nvSpPr>
        <p:spPr bwMode="auto">
          <a:xfrm>
            <a:off x="6019800" y="2362200"/>
            <a:ext cx="2133600" cy="1679575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AutoShape 12" descr="cá đầu vàng"/>
          <p:cNvSpPr>
            <a:spLocks noGrp="1" noChangeAspect="1" noChangeArrowheads="1"/>
          </p:cNvSpPr>
          <p:nvPr isPhoto="1"/>
        </p:nvSpPr>
        <p:spPr bwMode="auto">
          <a:xfrm>
            <a:off x="3581400" y="4114800"/>
            <a:ext cx="1981200" cy="1371600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AutoShape 13" descr="ech da xanh"/>
          <p:cNvSpPr>
            <a:spLocks noGrp="1" noChangeAspect="1" noChangeArrowheads="1"/>
          </p:cNvSpPr>
          <p:nvPr isPhoto="1"/>
        </p:nvSpPr>
        <p:spPr bwMode="auto">
          <a:xfrm>
            <a:off x="3352800" y="2438400"/>
            <a:ext cx="2286000" cy="1535113"/>
          </a:xfrm>
          <a:prstGeom prst="roundRect">
            <a:avLst>
              <a:gd name="adj" fmla="val 16667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AutoShape 14" descr="sáo nâu"/>
          <p:cNvSpPr>
            <a:spLocks noGrp="1" noChangeAspect="1" noChangeArrowheads="1"/>
          </p:cNvSpPr>
          <p:nvPr isPhoto="1"/>
        </p:nvSpPr>
        <p:spPr bwMode="auto">
          <a:xfrm>
            <a:off x="609600" y="3962400"/>
            <a:ext cx="2286000" cy="1600200"/>
          </a:xfrm>
          <a:prstGeom prst="roundRect">
            <a:avLst>
              <a:gd name="adj" fmla="val 16667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362200" y="58674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819400" y="58674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đa dạng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4_28_1288575372_01_images206036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20738399_images1404531_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08350"/>
            <a:ext cx="4572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ĐÀN VOI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5029200" y="5334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NHIỀU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ngua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5029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03663"/>
            <a:ext cx="42672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NGỰA VẰN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5638800" y="6096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NHIỀU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2286000" y="914400"/>
            <a:ext cx="4876800" cy="990600"/>
          </a:xfrm>
          <a:prstGeom prst="ellipse">
            <a:avLst/>
          </a:prstGeom>
          <a:solidFill>
            <a:srgbClr val="B4C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</a:rPr>
              <a:t>KIỂM TRA BÀI CŨ</a:t>
            </a:r>
            <a:endParaRPr lang="en-US" sz="3200">
              <a:latin typeface="Times New Roman" pitchFamily="18" charset="0"/>
            </a:endParaRPr>
          </a:p>
        </p:txBody>
      </p:sp>
      <p:pic>
        <p:nvPicPr>
          <p:cNvPr id="11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800" y="36576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Hãy nêu sự giống nhau và khác nhau giữa quần thể người với các quần thể sinh vật khác? Giải thích vì sao có sự khác nhau đó?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im-canh-cut-hoang-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"/>
            <a:ext cx="51054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emperor-pengu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3333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114800" y="4267200"/>
            <a:ext cx="472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CHIM CÁNH CỤT HOÀNG ĐẾ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NHIỀU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a_la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438400" y="59436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THÔNG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99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ƯU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amboo-fores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99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ƯU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438400" y="59436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e%20giac%20j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 giác 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JAVA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762000" y="6019800"/>
            <a:ext cx="815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 ĐẶC TRƯNG CỦA VƯỜN QUỐC GIA NAM CÁT TIÊN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8" name="AutoShape 2" descr="http://www.thanhnien.com.vn/Pictures201207/CongDong/070812/sung-te-giac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0745983_images1418682_SaoLa_C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saola-credit-davide-h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971800"/>
            <a:ext cx="509587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320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 LA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4191000" y="609600"/>
            <a:ext cx="441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 ĐẶC TRƯNG 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KHU BẢO TỒN HUẾ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57200" y="158432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Động vật kiếm ăn ngày</a:t>
            </a:r>
          </a:p>
        </p:txBody>
      </p:sp>
      <p:pic>
        <p:nvPicPr>
          <p:cNvPr id="28683" name="Picture 1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oangCl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410200" y="158432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Động vật kiếm ăn đêm</a:t>
            </a:r>
          </a:p>
        </p:txBody>
      </p:sp>
      <p:pic>
        <p:nvPicPr>
          <p:cNvPr id="28690" name="Picture 18" descr="normal_8154832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473575"/>
            <a:ext cx="2133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boer_go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CAU7ST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4825" y="2209800"/>
            <a:ext cx="25685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cú mè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343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539" name="WordArt 9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22540" name="Text Box 10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Tiết 49  Bài 49</a:t>
            </a: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152400" y="6858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III/ </a:t>
            </a:r>
            <a:r>
              <a:rPr lang="en-US" sz="2800" b="1" u="sng">
                <a:solidFill>
                  <a:srgbClr val="006600"/>
                </a:solidFill>
              </a:rPr>
              <a:t>Quan hệ giữa ngoại cảnh và quần xã</a:t>
            </a:r>
            <a:r>
              <a:rPr lang="en-US" sz="2800" b="1">
                <a:solidFill>
                  <a:srgbClr val="006600"/>
                </a:solidFill>
              </a:rPr>
              <a:t>: 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18" name="Picture 19" descr="bat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6934200" y="2209800"/>
            <a:ext cx="2209800" cy="2057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6" name="Picture 6" descr="Chuột đất túi (macrotis)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19400" y="6096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Lá rụng vào mùa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209800" y="60198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ĐÀN SẾU DI CƯ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a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2057400" y="6172200"/>
            <a:ext cx="3505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GẤU, NHÍM NGỦ ĐÔNG</a:t>
            </a:r>
          </a:p>
        </p:txBody>
      </p:sp>
      <p:pic>
        <p:nvPicPr>
          <p:cNvPr id="25604" name="Picture 10" descr="nh%C3%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ChangeArrowheads="1"/>
          </p:cNvSpPr>
          <p:nvPr/>
        </p:nvSpPr>
        <p:spPr bwMode="auto">
          <a:xfrm>
            <a:off x="457200" y="2743200"/>
            <a:ext cx="8534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0000CC"/>
                </a:solidFill>
              </a:rPr>
              <a:t>1. Ngoại cảnh thay đổi theo chu kì (chu kì ngày đêm,</a:t>
            </a:r>
          </a:p>
          <a:p>
            <a:r>
              <a:rPr lang="en-US" sz="2600" b="1">
                <a:solidFill>
                  <a:srgbClr val="0000CC"/>
                </a:solidFill>
              </a:rPr>
              <a:t>chu kì mùa,…) ảnh hưởng tới hoạt động của các sinh </a:t>
            </a:r>
          </a:p>
          <a:p>
            <a:r>
              <a:rPr lang="en-US" sz="2600" b="1">
                <a:solidFill>
                  <a:srgbClr val="0000CC"/>
                </a:solidFill>
              </a:rPr>
              <a:t>vật trong quần xã như thế nào?  </a:t>
            </a:r>
          </a:p>
        </p:txBody>
      </p:sp>
      <p:pic>
        <p:nvPicPr>
          <p:cNvPr id="26627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241300" y="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III/ </a:t>
            </a:r>
            <a:r>
              <a:rPr lang="en-US" sz="2800" b="1" u="sng">
                <a:solidFill>
                  <a:srgbClr val="006600"/>
                </a:solidFill>
              </a:rPr>
              <a:t>Quan hệ giữa ngoại cảnh và quần xã</a:t>
            </a:r>
            <a:r>
              <a:rPr lang="en-US" sz="2800" b="1">
                <a:solidFill>
                  <a:srgbClr val="006600"/>
                </a:solidFill>
              </a:rPr>
              <a:t>: 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239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50-BÀI 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49 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362200" y="1905000"/>
            <a:ext cx="762000" cy="1524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76200 h 21600"/>
              <a:gd name="T4" fmla="*/ 571500 w 21600"/>
              <a:gd name="T5" fmla="*/ 152400 h 21600"/>
              <a:gd name="T6" fmla="*/ 7620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5715000" y="1917700"/>
            <a:ext cx="942975" cy="139700"/>
          </a:xfrm>
          <a:custGeom>
            <a:avLst/>
            <a:gdLst>
              <a:gd name="T0" fmla="*/ 707231 w 21600"/>
              <a:gd name="T1" fmla="*/ 0 h 21600"/>
              <a:gd name="T2" fmla="*/ 0 w 21600"/>
              <a:gd name="T3" fmla="*/ 69850 h 21600"/>
              <a:gd name="T4" fmla="*/ 707231 w 21600"/>
              <a:gd name="T5" fmla="*/ 139700 h 21600"/>
              <a:gd name="T6" fmla="*/ 942975 w 21600"/>
              <a:gd name="T7" fmla="*/ 69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791200" y="639603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Khi chim ăn hết nhiều sâu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2403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</a:rPr>
              <a:t>Số lượng sâu tăng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6369844" y="3536156"/>
            <a:ext cx="685800" cy="166688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83344 h 21600"/>
              <a:gd name="T4" fmla="*/ 514350 w 21600"/>
              <a:gd name="T5" fmla="*/ 166688 h 21600"/>
              <a:gd name="T6" fmla="*/ 685800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10800000">
            <a:off x="5486400" y="50292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14800"/>
            <a:ext cx="2362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2320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2279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/>
          <a:srcRect l="17999" t="19333" r="28000" b="20667"/>
          <a:stretch>
            <a:fillRect/>
          </a:stretch>
        </p:blipFill>
        <p:spPr bwMode="auto">
          <a:xfrm>
            <a:off x="6477000" y="4038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990600"/>
            <a:ext cx="2362200" cy="2209800"/>
            <a:chOff x="4176" y="638"/>
            <a:chExt cx="1350" cy="964"/>
          </a:xfrm>
        </p:grpSpPr>
        <p:pic>
          <p:nvPicPr>
            <p:cNvPr id="27665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6"/>
            <p:cNvPicPr>
              <a:picLocks noChangeAspect="1" noChangeArrowheads="1"/>
            </p:cNvPicPr>
            <p:nvPr/>
          </p:nvPicPr>
          <p:blipFill>
            <a:blip r:embed="rId7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7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8"/>
            <p:cNvPicPr>
              <a:picLocks noChangeAspect="1" noChangeArrowheads="1"/>
            </p:cNvPicPr>
            <p:nvPr/>
          </p:nvPicPr>
          <p:blipFill>
            <a:blip r:embed="rId8"/>
            <a:srcRect l="18001" t="28595" r="30800" b="28595"/>
            <a:stretch>
              <a:fillRect/>
            </a:stretch>
          </p:blipFill>
          <p:spPr bwMode="auto">
            <a:xfrm>
              <a:off x="480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9"/>
            <p:cNvPicPr>
              <a:picLocks noChangeAspect="1" noChangeArrowheads="1"/>
            </p:cNvPicPr>
            <p:nvPr/>
          </p:nvPicPr>
          <p:blipFill>
            <a:blip r:embed="rId9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20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8"/>
          <p:cNvSpPr>
            <a:spLocks noChangeArrowheads="1"/>
          </p:cNvSpPr>
          <p:nvPr/>
        </p:nvSpPr>
        <p:spPr bwMode="auto">
          <a:xfrm>
            <a:off x="152400" y="0"/>
            <a:ext cx="845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>
                <a:solidFill>
                  <a:srgbClr val="0000CC"/>
                </a:solidFill>
              </a:rPr>
              <a:t>? Gặp điều kiện khí hậu thuận lợi thì sinh vật phát </a:t>
            </a:r>
          </a:p>
          <a:p>
            <a:r>
              <a:rPr lang="en-US" sz="2600" b="1" dirty="0">
                <a:solidFill>
                  <a:srgbClr val="0000CC"/>
                </a:solidFill>
              </a:rPr>
              <a:t>triển như thế </a:t>
            </a:r>
            <a:r>
              <a:rPr lang="en-US" sz="2600" b="1" dirty="0" smtClean="0">
                <a:solidFill>
                  <a:srgbClr val="0000CC"/>
                </a:solidFill>
              </a:rPr>
              <a:t>nào,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ví dụ minh họa</a:t>
            </a:r>
            <a:r>
              <a:rPr lang="en-US" sz="2600" b="1" dirty="0" smtClean="0">
                <a:solidFill>
                  <a:srgbClr val="0000CC"/>
                </a:solidFill>
              </a:rPr>
              <a:t>? </a:t>
            </a:r>
            <a:endParaRPr lang="en-US" sz="2600" b="1" dirty="0">
              <a:solidFill>
                <a:srgbClr val="0000CC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32766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Thực vật phát triển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27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</a:rPr>
              <a:t>SLChim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ăn sâu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</a:rPr>
              <a:t>tăng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29000" y="6334780"/>
            <a:ext cx="1978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SLsâu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giảm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09600" y="3962400"/>
            <a:ext cx="1259840" cy="2209800"/>
            <a:chOff x="4176" y="638"/>
            <a:chExt cx="720" cy="964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9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0800000">
            <a:off x="2057400" y="49530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8600" y="6334780"/>
            <a:ext cx="220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SL chim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giảm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/>
      <p:bldP spid="116742" grpId="0"/>
      <p:bldP spid="116743" grpId="0" animBg="1"/>
      <p:bldP spid="116744" grpId="0" animBg="1"/>
      <p:bldP spid="27661" grpId="0" animBg="1"/>
      <p:bldP spid="22" grpId="0"/>
      <p:bldP spid="23" grpId="0"/>
      <p:bldP spid="24" grpId="0"/>
      <p:bldP spid="32" grpId="0" animBg="1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0"/>
          <p:cNvSpPr>
            <a:spLocks noChangeArrowheads="1"/>
          </p:cNvSpPr>
          <p:nvPr/>
        </p:nvSpPr>
        <p:spPr bwMode="auto">
          <a:xfrm>
            <a:off x="1905000" y="1905000"/>
            <a:ext cx="6324600" cy="2743200"/>
          </a:xfrm>
          <a:prstGeom prst="cloudCallout">
            <a:avLst>
              <a:gd name="adj1" fmla="val -61625"/>
              <a:gd name="adj2" fmla="val 57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 thêm ví dụ về quan hệ giữa ngoại cảnh ảnh hưởng tới số lượng cá thể của quần thể trong quần xã</a:t>
            </a:r>
            <a:r>
              <a:rPr lang="en-US" sz="2600" b="1" dirty="0" smtClean="0">
                <a:solidFill>
                  <a:srgbClr val="0000CC"/>
                </a:solidFill>
              </a:rPr>
              <a:t>? </a:t>
            </a:r>
            <a:endParaRPr lang="en-US" sz="2600" dirty="0">
              <a:solidFill>
                <a:srgbClr val="0000CC"/>
              </a:solidFill>
            </a:endParaRPr>
          </a:p>
        </p:txBody>
      </p:sp>
      <p:pic>
        <p:nvPicPr>
          <p:cNvPr id="29703" name="Picture 10" descr="F:\ANH\Picture\Anh Dong\S128x128P_41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5257800"/>
            <a:ext cx="1150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7" descr="qustionbig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41300" y="1524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III/ </a:t>
            </a:r>
            <a:r>
              <a:rPr lang="en-US" sz="2800" b="1" u="sng">
                <a:solidFill>
                  <a:srgbClr val="006600"/>
                </a:solidFill>
              </a:rPr>
              <a:t>Quan hệ giữa ngoại cảnh và quần xã</a:t>
            </a:r>
            <a:r>
              <a:rPr lang="en-US" sz="2800" b="1">
                <a:solidFill>
                  <a:srgbClr val="006600"/>
                </a:solidFill>
              </a:rPr>
              <a:t>: 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CC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0">
              <a:solidFill>
                <a:srgbClr val="FF3300"/>
              </a:solidFill>
            </a:endParaRPr>
          </a:p>
          <a:p>
            <a:pPr algn="ctr" eaLnBrk="1" hangingPunct="1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84996" name="Picture 4" descr="butter3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6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butter3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656513" y="39687"/>
            <a:ext cx="1447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1550988" y="1360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solidFill>
                <a:srgbClr val="FF0000"/>
              </a:solidFill>
            </a:endParaRPr>
          </a:p>
        </p:txBody>
      </p:sp>
      <p:pic>
        <p:nvPicPr>
          <p:cNvPr id="218140" name="Picture 2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052763" cy="4191000"/>
          </a:xfrm>
          <a:prstGeom prst="rect">
            <a:avLst/>
          </a:prstGeom>
          <a:noFill/>
        </p:spPr>
      </p:pic>
      <p:pic>
        <p:nvPicPr>
          <p:cNvPr id="218141" name="Picture 29" descr="imagesCAQP1Z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295400"/>
            <a:ext cx="3505200" cy="4191000"/>
          </a:xfrm>
          <a:prstGeom prst="rect">
            <a:avLst/>
          </a:prstGeom>
          <a:noFill/>
        </p:spPr>
      </p:pic>
      <p:pic>
        <p:nvPicPr>
          <p:cNvPr id="218142" name="Picture 30" descr="imagesCAPDS3T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7288" y="1295400"/>
            <a:ext cx="2906712" cy="4191000"/>
          </a:xfrm>
          <a:prstGeom prst="rect">
            <a:avLst/>
          </a:prstGeom>
          <a:noFill/>
        </p:spPr>
      </p:pic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3200400" y="60198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Màu sắc bọ ngựa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43" grpId="0"/>
      <p:bldP spid="21814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0"/>
          <p:cNvSpPr>
            <a:spLocks noChangeArrowheads="1"/>
          </p:cNvSpPr>
          <p:nvPr/>
        </p:nvSpPr>
        <p:spPr bwMode="auto">
          <a:xfrm>
            <a:off x="2362200" y="1676400"/>
            <a:ext cx="5562600" cy="2362200"/>
          </a:xfrm>
          <a:prstGeom prst="cloudCallout">
            <a:avLst>
              <a:gd name="adj1" fmla="val -61625"/>
              <a:gd name="adj2" fmla="val 571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600" b="1" dirty="0">
                <a:solidFill>
                  <a:srgbClr val="0000CC"/>
                </a:solidFill>
              </a:rPr>
              <a:t>4. Trước sự tác động của ngoại cảnh, sinh vật đã có những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 đổi</a:t>
            </a:r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>
                <a:solidFill>
                  <a:srgbClr val="0000CC"/>
                </a:solidFill>
              </a:rPr>
              <a:t>như thế nào? </a:t>
            </a:r>
            <a:endParaRPr lang="en-US" sz="2600" dirty="0">
              <a:solidFill>
                <a:srgbClr val="0000CC"/>
              </a:solidFill>
            </a:endParaRPr>
          </a:p>
        </p:txBody>
      </p:sp>
      <p:pic>
        <p:nvPicPr>
          <p:cNvPr id="29700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241300" y="1524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III/ </a:t>
            </a:r>
            <a:r>
              <a:rPr lang="en-US" sz="2800" b="1" u="sng">
                <a:solidFill>
                  <a:srgbClr val="006600"/>
                </a:solidFill>
              </a:rPr>
              <a:t>Quan hệ giữa ngoại cảnh và quần xã</a:t>
            </a:r>
            <a:r>
              <a:rPr lang="en-US" sz="2800" b="1">
                <a:solidFill>
                  <a:srgbClr val="006600"/>
                </a:solidFill>
              </a:rPr>
              <a:t>: 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101118bai17-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98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thu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3505200"/>
            <a:ext cx="41449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Dothi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52400" y="2819400"/>
            <a:ext cx="4114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Đốt rừng làm nương rẫy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6200" y="6096000"/>
            <a:ext cx="411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Săn bắt, mua bán động vật hoang dã</a:t>
            </a:r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60325"/>
            <a:ext cx="426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800600" y="6096000"/>
            <a:ext cx="411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Quá trình đô thị hóa quá nhanh,</a:t>
            </a:r>
          </a:p>
          <a:p>
            <a:pPr algn="ctr"/>
            <a:r>
              <a:rPr lang="en-US" b="1" dirty="0"/>
              <a:t>thiếu quy hoạch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800600" y="2819400"/>
            <a:ext cx="419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Chặt phá rừng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76200"/>
            <a:ext cx="8305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>
                <a:solidFill>
                  <a:srgbClr val="0000CC"/>
                </a:solidFill>
              </a:rPr>
              <a:t>Trong thực tế, con người đã có những tác động nào </a:t>
            </a:r>
          </a:p>
          <a:p>
            <a:r>
              <a:rPr lang="en-US" sz="2600" b="1" dirty="0">
                <a:solidFill>
                  <a:srgbClr val="0000CC"/>
                </a:solidFill>
              </a:rPr>
              <a:t>gây mất cân bằng sinh học trong các quần xã?</a:t>
            </a:r>
          </a:p>
        </p:txBody>
      </p:sp>
      <p:pic>
        <p:nvPicPr>
          <p:cNvPr id="13" name="Picture 17" descr="qustionbig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28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4" grpId="0" animBg="1"/>
      <p:bldP spid="116756" grpId="0" animBg="1"/>
      <p:bldP spid="116757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06775"/>
            <a:ext cx="3886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/>
              <a:t>Trồng cây gây rừng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3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/>
              <a:t>Nghiêm cấm săn bắt, mua bán động vật hoang dã</a:t>
            </a:r>
          </a:p>
        </p:txBody>
      </p:sp>
      <p:pic>
        <p:nvPicPr>
          <p:cNvPr id="121870" name="Picture 14" descr="small_60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06775"/>
            <a:ext cx="43719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4876800" y="6400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/>
              <a:t>Tuần tra bảo vệ rừng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95800" y="152400"/>
            <a:ext cx="4419600" cy="2649538"/>
            <a:chOff x="3024" y="2160"/>
            <a:chExt cx="2208" cy="1669"/>
          </a:xfrm>
        </p:grpSpPr>
        <p:pic>
          <p:nvPicPr>
            <p:cNvPr id="32779" name="Picture 16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</a:blip>
            <a:srcRect/>
            <a:stretch>
              <a:fillRect/>
            </a:stretch>
          </p:blipFill>
          <p:spPr bwMode="auto">
            <a:xfrm>
              <a:off x="3024" y="2160"/>
              <a:ext cx="220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 flipH="1"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0" y="152400"/>
            <a:ext cx="8153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0000CC"/>
                </a:solidFill>
              </a:rPr>
              <a:t>Theo em, chúng ta đã, đang và sẽ làm gì để bảo vệ </a:t>
            </a:r>
          </a:p>
          <a:p>
            <a:r>
              <a:rPr lang="en-US" sz="2600" b="1">
                <a:solidFill>
                  <a:srgbClr val="0000CC"/>
                </a:solidFill>
              </a:rPr>
              <a:t>thiên nhiên? </a:t>
            </a:r>
          </a:p>
        </p:txBody>
      </p:sp>
      <p:pic>
        <p:nvPicPr>
          <p:cNvPr id="15" name="Picture 17" descr="qustionbig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  <p:bldP spid="121871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6"/>
          <p:cNvSpPr>
            <a:spLocks noChangeArrowheads="1"/>
          </p:cNvSpPr>
          <p:nvPr/>
        </p:nvSpPr>
        <p:spPr bwMode="auto">
          <a:xfrm>
            <a:off x="152400" y="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Củng cố</a:t>
            </a:r>
            <a:r>
              <a:rPr lang="en-US" sz="2800" b="1">
                <a:latin typeface="Times New Roman" pitchFamily="18" charset="0"/>
              </a:rPr>
              <a:t>:</a:t>
            </a:r>
          </a:p>
        </p:txBody>
      </p:sp>
      <p:sp>
        <p:nvSpPr>
          <p:cNvPr id="33795" name="Rectangle 27"/>
          <p:cNvSpPr>
            <a:spLocks noChangeArrowheads="1"/>
          </p:cNvSpPr>
          <p:nvPr/>
        </p:nvSpPr>
        <p:spPr bwMode="auto">
          <a:xfrm>
            <a:off x="-76200" y="37338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Quần xã sinh vật là tập hợp nhiều . . . . . . . . . . . . . . . thuộc các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   loài khác nhau, cùng sống trong một . . . . . . . . . . . . . . . . . . . ,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   giữa các sinh vật có mối quan hệ gắn bó với nhau như  một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   . . . . . . . . . . . ., do vậy, quần xã có cấu trúc . . . . . . . . . . . . . . ..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   Các sinh vật thích nghi với môi trường sống của chúng</a:t>
            </a:r>
          </a:p>
        </p:txBody>
      </p:sp>
      <p:sp>
        <p:nvSpPr>
          <p:cNvPr id="33796" name="Rectangle 35"/>
          <p:cNvSpPr>
            <a:spLocks noChangeArrowheads="1"/>
          </p:cNvSpPr>
          <p:nvPr/>
        </p:nvSpPr>
        <p:spPr bwMode="auto">
          <a:xfrm>
            <a:off x="685800" y="14478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0000CC"/>
                </a:solidFill>
              </a:rPr>
              <a:t>Điền từ, cụm từ thích hợp</a:t>
            </a:r>
          </a:p>
          <a:p>
            <a:r>
              <a:rPr lang="en-US" sz="2600" b="1">
                <a:solidFill>
                  <a:srgbClr val="0000CC"/>
                </a:solidFill>
              </a:rPr>
              <a:t>vào chỗ trống để hoàn thành </a:t>
            </a:r>
          </a:p>
          <a:p>
            <a:r>
              <a:rPr lang="en-US" sz="2600" b="1">
                <a:solidFill>
                  <a:srgbClr val="0000CC"/>
                </a:solidFill>
              </a:rPr>
              <a:t>khái niệm quần xã sinh vật: </a:t>
            </a:r>
          </a:p>
        </p:txBody>
      </p:sp>
      <p:sp>
        <p:nvSpPr>
          <p:cNvPr id="122920" name="Rectangle 40"/>
          <p:cNvSpPr>
            <a:spLocks noChangeArrowheads="1"/>
          </p:cNvSpPr>
          <p:nvPr/>
        </p:nvSpPr>
        <p:spPr bwMode="auto">
          <a:xfrm>
            <a:off x="6019800" y="990600"/>
            <a:ext cx="3124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1"/>
          <p:cNvSpPr>
            <a:spLocks noChangeArrowheads="1"/>
          </p:cNvSpPr>
          <p:nvPr/>
        </p:nvSpPr>
        <p:spPr bwMode="auto">
          <a:xfrm>
            <a:off x="6096000" y="10668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quần thể sinh vật</a:t>
            </a:r>
          </a:p>
        </p:txBody>
      </p:sp>
      <p:sp>
        <p:nvSpPr>
          <p:cNvPr id="122922" name="Rectangle 42"/>
          <p:cNvSpPr>
            <a:spLocks noChangeArrowheads="1"/>
          </p:cNvSpPr>
          <p:nvPr/>
        </p:nvSpPr>
        <p:spPr bwMode="auto">
          <a:xfrm>
            <a:off x="6019800" y="1524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tương đối ổn định </a:t>
            </a:r>
          </a:p>
        </p:txBody>
      </p:sp>
      <p:sp>
        <p:nvSpPr>
          <p:cNvPr id="122923" name="Rectangle 43"/>
          <p:cNvSpPr>
            <a:spLocks noChangeArrowheads="1"/>
          </p:cNvSpPr>
          <p:nvPr/>
        </p:nvSpPr>
        <p:spPr bwMode="auto">
          <a:xfrm>
            <a:off x="6019800" y="20145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thể thống nhất</a:t>
            </a:r>
          </a:p>
        </p:txBody>
      </p:sp>
      <p:sp>
        <p:nvSpPr>
          <p:cNvPr id="122924" name="Rectangle 44"/>
          <p:cNvSpPr>
            <a:spLocks noChangeArrowheads="1"/>
          </p:cNvSpPr>
          <p:nvPr/>
        </p:nvSpPr>
        <p:spPr bwMode="auto">
          <a:xfrm>
            <a:off x="6019800" y="32004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không gian xác định</a:t>
            </a:r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6019800" y="238125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loài động vật</a:t>
            </a:r>
          </a:p>
        </p:txBody>
      </p:sp>
      <p:sp>
        <p:nvSpPr>
          <p:cNvPr id="122926" name="Rectangle 46"/>
          <p:cNvSpPr>
            <a:spLocks noChangeArrowheads="1"/>
          </p:cNvSpPr>
          <p:nvPr/>
        </p:nvSpPr>
        <p:spPr bwMode="auto">
          <a:xfrm>
            <a:off x="6019800" y="28194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i="1">
                <a:solidFill>
                  <a:srgbClr val="FF0000"/>
                </a:solidFill>
                <a:latin typeface="Times New Roman" pitchFamily="18" charset="0"/>
              </a:rPr>
              <a:t>loài thực vật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1665 L -0.20746 0.11769 C -0.23003 0.13896 -0.24166 0.17064 -0.24166 0.2037 C -0.24166 0.24139 -0.23003 0.27144 -0.20746 0.29272 L -0.10833 0.39399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-0.00069 -0.00532 -0.00295 -0.00994 -0.00365 -0.00994 C -0.00851 -0.00994 -0.01354 0.06983 -0.01354 0.14983 C -0.01354 0.10936 -0.01597 0.06983 -0.0184 0.06983 C -0.02083 0.06983 -0.02326 0.10983 -0.02326 0.14983 C -0.02326 0.12971 -0.02448 0.10936 -0.02569 0.10936 C -0.02708 0.10936 -0.0283 0.12925 -0.0283 0.14983 C -0.0283 0.13942 -0.02882 0.12971 -0.02951 0.12971 C -0.03003 0.12971 -0.03073 0.13988 -0.03073 0.14983 C -0.03073 0.14451 -0.03108 0.13942 -0.03125 0.13942 C -0.0316 0.13942 -0.03194 0.14451 -0.03194 0.14983 C -0.03194 0.14705 -0.03212 0.14451 -0.03229 0.14451 C -0.03229 0.14381 -0.03264 0.14705 -0.03264 0.14983 C -0.03264 0.14821 -0.03264 0.14705 -0.03281 0.14705 C -0.03281 0.14775 -0.03299 0.14821 -0.03299 0.14983 C -0.03299 0.1489 -0.03299 0.14821 -0.03299 0.14775 C -0.03316 0.14775 -0.03316 0.14821 -0.03316 0.14913 C -0.03333 0.14913 -0.03333 0.14821 -0.03333 0.14775 C -0.03333 0.14798 -0.03333 0.14821 -0.03333 0.14913 " pathEditMode="relative" rAng="0" ptsTypes="fffffffffffffffffff">
                                      <p:cBhvr>
                                        <p:cTn id="10" dur="10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3526E-6 L -0.6375 0.4557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C 0.00052 -0.01734 0.00277 -0.03491 0.00347 -0.03491 C 0.00833 -0.03491 0.01336 0.24601 0.01336 0.52717 C 0.01336 0.38543 0.0158 0.24601 0.01823 0.24601 C 0.02066 0.24601 0.02309 0.38751 0.02309 0.52717 C 0.02309 0.45711 0.0243 0.38543 0.02552 0.38543 C 0.02673 0.38543 0.02795 0.45503 0.02795 0.52717 C 0.02795 0.49087 0.02864 0.45711 0.02934 0.45711 C 0.02986 0.45711 0.03055 0.49295 0.03055 0.52717 C 0.03055 0.5089 0.03073 0.49087 0.03107 0.49087 C 0.03125 0.49087 0.03177 0.5089 0.03177 0.52717 C 0.03177 0.51815 0.03194 0.5089 0.03211 0.5089 C 0.03211 0.51144 0.03229 0.51815 0.03229 0.52717 C 0.03229 0.52231 0.03229 0.51815 0.03264 0.51815 C 0.03264 0.52023 0.03281 0.52254 0.03281 0.52717 C 0.03281 0.52462 0.03281 0.52231 0.03281 0.52023 C 0.03281 0.52046 0.03281 0.52254 0.03281 0.52462 C 0.03298 0.52462 0.03298 0.52254 0.03298 0.52023 C 0.03333 0.52023 0.03333 0.52254 0.03333 0.52462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2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2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0" grpId="0" animBg="1"/>
      <p:bldP spid="122921" grpId="0"/>
      <p:bldP spid="122922" grpId="0"/>
      <p:bldP spid="122923" grpId="0"/>
      <p:bldP spid="122924" grpId="0"/>
      <p:bldP spid="122925" grpId="0"/>
      <p:bldP spid="122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304800" y="49530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981200" y="17145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latin typeface=".VnArial" pitchFamily="34" charset="0"/>
            </a:endParaRP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81000" y="1981200"/>
            <a:ext cx="8153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u="sng" dirty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C©u 2</a:t>
            </a: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: đÆc tr­ng nµo sau ®©y chØ cã ë quÇn x· mµ kh«ng cã ë quÇn thÓ: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MËt ®é;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tö vong.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®ùc c¸i;         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TØ lÖ nhãm tuæi.              </a:t>
            </a:r>
          </a:p>
          <a:p>
            <a:pPr marL="342900" indent="-342900">
              <a:buFontTx/>
              <a:buAutoNum type="alphaUcPeriod"/>
            </a:pPr>
            <a:r>
              <a:rPr lang="en-US" sz="3200" dirty="0">
                <a:solidFill>
                  <a:srgbClr val="0000FF"/>
                </a:solidFill>
                <a:latin typeface=".VnArial" pitchFamily="34" charset="0"/>
                <a:cs typeface="Times New Roman" pitchFamily="18" charset="0"/>
              </a:rPr>
              <a:t> đé ®a d¹ng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Củng cố</a:t>
            </a:r>
            <a:r>
              <a:rPr lang="en-US" sz="2800" b="1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457200" y="3810000"/>
            <a:ext cx="685800" cy="685800"/>
          </a:xfrm>
          <a:prstGeom prst="ellipse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rgbClr val="CC0099"/>
                </a:solidFill>
              </a:rPr>
              <a:t>* Cân bằng sinh học là gì?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09600" y="294005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B. Khi số lượng cá thể của loài này bị số lượng cá thể của loài kia kìm hãm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09600" y="38862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C. Số lượng cá thể của mỗi quần thể trong quần xã luôn luôn được khống chế ở mức độ phù hợp với khả năng của môi trường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" y="5257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D. Khi có sự hỗ trợ giữa các loài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09600" y="2362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A. Khi môi trường sống ổn định</a:t>
            </a:r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Times New Roman" pitchFamily="18" charset="0"/>
              </a:rPr>
              <a:t>Củng cố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3804" grpId="0"/>
      <p:bldP spid="33806" grpId="0"/>
      <p:bldP spid="33807" grpId="0"/>
      <p:bldP spid="33808" grpId="0"/>
      <p:bldP spid="33813" grpId="0"/>
      <p:bldP spid="358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762000" y="6858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Phân biệt quần xã sinh vật với quần thể sinh vật: </a:t>
            </a:r>
          </a:p>
        </p:txBody>
      </p:sp>
      <p:graphicFrame>
        <p:nvGraphicFramePr>
          <p:cNvPr id="127025" name="Group 49"/>
          <p:cNvGraphicFramePr>
            <a:graphicFrameLocks noGrp="1"/>
          </p:cNvGraphicFramePr>
          <p:nvPr>
            <p:ph/>
          </p:nvPr>
        </p:nvGraphicFramePr>
        <p:xfrm>
          <a:off x="304800" y="1447800"/>
          <a:ext cx="8458200" cy="4953000"/>
        </p:xfrm>
        <a:graphic>
          <a:graphicData uri="http://schemas.openxmlformats.org/drawingml/2006/table">
            <a:tbl>
              <a:tblPr/>
              <a:tblGrid>
                <a:gridCol w="4265875"/>
                <a:gridCol w="4192325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thể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xã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7" name="AutoShape 6"/>
          <p:cNvSpPr>
            <a:spLocks noChangeArrowheads="1"/>
          </p:cNvSpPr>
          <p:nvPr/>
        </p:nvSpPr>
        <p:spPr bwMode="auto">
          <a:xfrm>
            <a:off x="1752600" y="0"/>
            <a:ext cx="5638800" cy="6858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Củng cố</a:t>
            </a:r>
            <a:r>
              <a:rPr lang="en-US" sz="2800" b="1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1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066800"/>
            <a:ext cx="6781800" cy="5791200"/>
            <a:chOff x="0" y="1056"/>
            <a:chExt cx="4128" cy="3264"/>
          </a:xfrm>
        </p:grpSpPr>
        <p:pic>
          <p:nvPicPr>
            <p:cNvPr id="4105" name="Picture 6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u="sng">
                  <a:latin typeface="Times New Roman" pitchFamily="18" charset="0"/>
                </a:rPr>
                <a:t>Hình ảnh một khu rừng mưa nhiệt đới</a:t>
              </a:r>
            </a:p>
          </p:txBody>
        </p:sp>
      </p:grp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6629400" y="2084388"/>
            <a:ext cx="2514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Kể tên các quần thể có trong một khu rừng mưa nhiệt đới?</a:t>
            </a:r>
          </a:p>
        </p:txBody>
      </p:sp>
      <p:pic>
        <p:nvPicPr>
          <p:cNvPr id="82961" name="Picture 17" descr="qustionbig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371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19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4103" name="Text Box 20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Tiết </a:t>
            </a:r>
            <a:r>
              <a:rPr lang="en-US" sz="2000" b="1" dirty="0" smtClean="0">
                <a:solidFill>
                  <a:srgbClr val="FFFF00"/>
                </a:solidFill>
              </a:rPr>
              <a:t>50  </a:t>
            </a:r>
            <a:r>
              <a:rPr lang="en-US" sz="2000" b="1" dirty="0">
                <a:solidFill>
                  <a:srgbClr val="FFFF00"/>
                </a:solidFill>
              </a:rPr>
              <a:t>Bài 49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304800" y="577850"/>
            <a:ext cx="661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8000"/>
                </a:solidFill>
              </a:rPr>
              <a:t>I/ </a:t>
            </a:r>
            <a:r>
              <a:rPr lang="en-US" sz="2800" b="1" u="sng">
                <a:solidFill>
                  <a:srgbClr val="008000"/>
                </a:solidFill>
              </a:rPr>
              <a:t>Thế nào là một quần xã sinh vât</a:t>
            </a:r>
            <a:r>
              <a:rPr lang="en-US" sz="2800" b="1">
                <a:solidFill>
                  <a:srgbClr val="008000"/>
                </a:solidFill>
              </a:rPr>
              <a:t>?</a:t>
            </a:r>
            <a:r>
              <a:rPr lang="en-US" sz="28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19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2133600" y="4572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143000" y="1133475"/>
            <a:ext cx="74533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i="1" u="sng" dirty="0">
                <a:solidFill>
                  <a:srgbClr val="FF0066"/>
                </a:solidFill>
              </a:rPr>
              <a:t>1.Kiến thức</a:t>
            </a:r>
            <a:endParaRPr lang="en-US" sz="2600" b="1" i="1" dirty="0">
              <a:solidFill>
                <a:srgbClr val="FF0066"/>
              </a:solidFill>
            </a:endParaRPr>
          </a:p>
          <a:p>
            <a:r>
              <a:rPr lang="en-US" sz="2600" b="1" i="1" dirty="0"/>
              <a:t>-Học bài và nắm vững: </a:t>
            </a:r>
          </a:p>
          <a:p>
            <a:r>
              <a:rPr lang="en-US" sz="2600" b="1" i="1" dirty="0"/>
              <a:t>+ Khái niệm quần xã sinh vật . Lấy được ví dụ.  </a:t>
            </a:r>
          </a:p>
          <a:p>
            <a:r>
              <a:rPr lang="en-US" sz="2600" b="1" i="1" dirty="0"/>
              <a:t>+ Các dấu hiệu điển hình của quần xã.</a:t>
            </a:r>
          </a:p>
          <a:p>
            <a:r>
              <a:rPr lang="en-US" sz="2600" b="1" i="1" dirty="0"/>
              <a:t>+ Quan hệ giữa ngoại cảnh và quần xã.</a:t>
            </a:r>
          </a:p>
          <a:p>
            <a:r>
              <a:rPr lang="en-US" sz="2600" b="1" i="1" dirty="0"/>
              <a:t>                                       </a:t>
            </a:r>
          </a:p>
          <a:p>
            <a:r>
              <a:rPr lang="en-US" sz="2600" b="1" i="1" u="sng" dirty="0">
                <a:solidFill>
                  <a:srgbClr val="FF0066"/>
                </a:solidFill>
              </a:rPr>
              <a:t>2.Bài tập</a:t>
            </a:r>
          </a:p>
          <a:p>
            <a:r>
              <a:rPr lang="en-US" sz="2600" b="1" i="1" dirty="0"/>
              <a:t>- Hoàn thành các bài tập sgk tr149 </a:t>
            </a:r>
            <a:endParaRPr lang="en-US" sz="2600" i="1" dirty="0"/>
          </a:p>
          <a:p>
            <a:endParaRPr lang="en-US" sz="2600" b="1" i="1" dirty="0"/>
          </a:p>
          <a:p>
            <a:r>
              <a:rPr lang="en-US" sz="2600" b="1" i="1" u="sng" dirty="0">
                <a:solidFill>
                  <a:srgbClr val="FF0066"/>
                </a:solidFill>
              </a:rPr>
              <a:t>3.Chuẩn bị bài sau</a:t>
            </a:r>
            <a:endParaRPr lang="en-US" sz="2600" b="1" i="1" dirty="0">
              <a:solidFill>
                <a:srgbClr val="FF0066"/>
              </a:solidFill>
            </a:endParaRPr>
          </a:p>
          <a:p>
            <a:r>
              <a:rPr lang="en-US" sz="2600" b="1" i="1" dirty="0"/>
              <a:t>- Xem trước nội dung bài 50: Hệ sinh thái</a:t>
            </a:r>
          </a:p>
          <a:p>
            <a:r>
              <a:rPr lang="en-US" sz="2600" b="1" i="1" dirty="0"/>
              <a:t>- Tìm hiểu về lưới thức ăn, chuỗi thức ăn.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1174645oad7z9n2i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667125"/>
            <a:ext cx="3257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WordArt 8"/>
          <p:cNvSpPr>
            <a:spLocks noChangeArrowheads="1" noChangeShapeType="1" noTextEdit="1"/>
          </p:cNvSpPr>
          <p:nvPr/>
        </p:nvSpPr>
        <p:spPr bwMode="auto">
          <a:xfrm rot="-137035">
            <a:off x="966788" y="534988"/>
            <a:ext cx="6886575" cy="2970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cảm ơn các thầy cô giáo</a:t>
            </a: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52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6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Oecophyl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7200"/>
            <a:ext cx="2743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5350" name="Picture 6" descr="55b78bc5af1a4223d2ada5ce1c91d4a6_38269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 descr="duong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100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8" descr="hinh anh dan ch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 descr="n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0" descr="re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chim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0480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dương xỉ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0" y="617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rêu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7056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nấm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2004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hổ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6553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/>
      <p:bldP spid="185356" grpId="0"/>
      <p:bldP spid="185357" grpId="0"/>
      <p:bldP spid="185358" grpId="0"/>
      <p:bldP spid="185359" grpId="0"/>
      <p:bldP spid="185360" grpId="0"/>
      <p:bldP spid="1853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133600"/>
            <a:ext cx="4267200" cy="4724400"/>
            <a:chOff x="0" y="1056"/>
            <a:chExt cx="4128" cy="3264"/>
          </a:xfrm>
        </p:grpSpPr>
        <p:pic>
          <p:nvPicPr>
            <p:cNvPr id="6162" name="Picture 4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u="sng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7" name="Picture 14" descr="Oecophyl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25908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Rừng mưa nhiệt đới </a:t>
            </a:r>
          </a:p>
        </p:txBody>
      </p:sp>
      <p:pic>
        <p:nvPicPr>
          <p:cNvPr id="6149" name="Picture 26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0" descr="55b78bc5af1a4223d2ada5ce1c91d4a6_38269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" descr="duongx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2" descr="hinh anh dan ch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81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3" descr="n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4" descr="re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2057400" y="1524000"/>
            <a:ext cx="1219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6172200" y="1676400"/>
            <a:ext cx="762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905000" y="5334000"/>
            <a:ext cx="1219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525963" y="1600200"/>
            <a:ext cx="46037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5867400" y="5562600"/>
            <a:ext cx="1371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19800" y="3657600"/>
            <a:ext cx="1219200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905000" y="3505200"/>
            <a:ext cx="990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Picture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3" descr="SN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828800" cy="128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60" name="Picture 4" descr="water_lettu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066800"/>
            <a:ext cx="17526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61" name="Picture 5" descr="hoa s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828800" cy="1350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62" name="Picture 6" descr="imagesCA6EFKO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43200"/>
            <a:ext cx="1828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63" name="Picture 7" descr="imagesCAJFH8H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2743200"/>
            <a:ext cx="1757362" cy="1452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64" name="Picture 8" descr="imagesCAFFRLC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333875"/>
            <a:ext cx="1752600" cy="1304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1066800" y="6015038"/>
            <a:ext cx="792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Em hãy kể tên một số quần thể sinh sống trong ao?</a:t>
            </a:r>
          </a:p>
        </p:txBody>
      </p:sp>
      <p:pic>
        <p:nvPicPr>
          <p:cNvPr id="12" name="Picture 17" descr="qustionbig_w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7912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AutoShape 9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80" name="Text Box 8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Tiết 49  Bài 49</a:t>
            </a:r>
          </a:p>
        </p:txBody>
      </p:sp>
      <p:sp>
        <p:nvSpPr>
          <p:cNvPr id="7181" name="WordArt 11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676400" y="2057400"/>
            <a:ext cx="88423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600200" y="3505200"/>
            <a:ext cx="960438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371600" y="4724400"/>
            <a:ext cx="1112838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6446838" y="4343400"/>
            <a:ext cx="944562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6599238" y="3505200"/>
            <a:ext cx="944562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6599238" y="1905000"/>
            <a:ext cx="1020762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362200" y="5791200"/>
            <a:ext cx="539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Một số quần thể sinh sống trong ao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5" grpId="0"/>
      <p:bldP spid="198665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3400" y="3048000"/>
            <a:ext cx="8610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33CC"/>
                </a:solidFill>
              </a:rPr>
              <a:t>Các quần thể sinh vật </a:t>
            </a:r>
            <a:r>
              <a:rPr lang="en-US" sz="2600" b="1" dirty="0" smtClean="0">
                <a:solidFill>
                  <a:srgbClr val="0033CC"/>
                </a:solidFill>
              </a:rPr>
              <a:t>trong khu rừng hay ao nước có </a:t>
            </a:r>
            <a:r>
              <a:rPr lang="en-US" sz="2600" b="1" dirty="0">
                <a:solidFill>
                  <a:srgbClr val="0033CC"/>
                </a:solidFill>
              </a:rPr>
              <a:t>những mối quan hệ nào ?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810000"/>
            <a:ext cx="8305800" cy="1084263"/>
            <a:chOff x="240" y="2400"/>
            <a:chExt cx="5232" cy="683"/>
          </a:xfrm>
        </p:grpSpPr>
        <p:sp>
          <p:nvSpPr>
            <p:cNvPr id="8205" name="Text Box 6"/>
            <p:cNvSpPr txBox="1">
              <a:spLocks noChangeArrowheads="1"/>
            </p:cNvSpPr>
            <p:nvPr/>
          </p:nvSpPr>
          <p:spPr bwMode="auto">
            <a:xfrm>
              <a:off x="240" y="2400"/>
              <a:ext cx="5232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>
                  <a:latin typeface="Times New Roman" pitchFamily="18" charset="0"/>
                </a:rPr>
                <a:t>- Quan hệ cùng loài :         Hỗ trợ</a:t>
              </a:r>
            </a:p>
            <a:p>
              <a:pPr>
                <a:spcBef>
                  <a:spcPct val="50000"/>
                </a:spcBef>
              </a:pPr>
              <a:r>
                <a:rPr lang="en-US" sz="2600" b="1">
                  <a:latin typeface="Times New Roman" pitchFamily="18" charset="0"/>
                </a:rPr>
                <a:t>                                            Cạnh tranh</a:t>
              </a:r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 flipV="1">
              <a:off x="2256" y="254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2256" y="259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04800" y="4953000"/>
            <a:ext cx="8534400" cy="1679575"/>
            <a:chOff x="0" y="3120"/>
            <a:chExt cx="5376" cy="1058"/>
          </a:xfrm>
        </p:grpSpPr>
        <p:sp>
          <p:nvSpPr>
            <p:cNvPr id="8201" name="Text Box 19"/>
            <p:cNvSpPr txBox="1">
              <a:spLocks noChangeArrowheads="1"/>
            </p:cNvSpPr>
            <p:nvPr/>
          </p:nvSpPr>
          <p:spPr bwMode="auto">
            <a:xfrm>
              <a:off x="0" y="3120"/>
              <a:ext cx="5376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>
                  <a:latin typeface="Times New Roman" pitchFamily="18" charset="0"/>
                </a:rPr>
                <a:t>- Quan hệ khác loài :      Hỗ trợ : Cộng sinh ,hội sinh </a:t>
              </a:r>
            </a:p>
            <a:p>
              <a:pPr>
                <a:spcBef>
                  <a:spcPct val="50000"/>
                </a:spcBef>
              </a:pPr>
              <a:r>
                <a:rPr lang="en-US" sz="2600" b="1">
                  <a:latin typeface="Times New Roman" pitchFamily="18" charset="0"/>
                </a:rPr>
                <a:t>                                         Đối địch : Cạnh tranh, kí sinh –</a:t>
              </a:r>
            </a:p>
            <a:p>
              <a:pPr>
                <a:spcBef>
                  <a:spcPct val="50000"/>
                </a:spcBef>
              </a:pPr>
              <a:r>
                <a:rPr lang="en-US" sz="2600" b="1">
                  <a:latin typeface="Times New Roman" pitchFamily="18" charset="0"/>
                </a:rPr>
                <a:t>                                nửa kí sinh, sinh vật ăn sinh vật khác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920" y="3264"/>
              <a:ext cx="246" cy="384"/>
              <a:chOff x="1900" y="2640"/>
              <a:chExt cx="240" cy="384"/>
            </a:xfrm>
          </p:grpSpPr>
          <p:sp>
            <p:nvSpPr>
              <p:cNvPr id="8203" name="Line 16"/>
              <p:cNvSpPr>
                <a:spLocks noChangeShapeType="1"/>
              </p:cNvSpPr>
              <p:nvPr/>
            </p:nvSpPr>
            <p:spPr bwMode="auto">
              <a:xfrm flipV="1">
                <a:off x="1900" y="264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7"/>
              <p:cNvSpPr>
                <a:spLocks noChangeShapeType="1"/>
              </p:cNvSpPr>
              <p:nvPr/>
            </p:nvSpPr>
            <p:spPr bwMode="auto">
              <a:xfrm>
                <a:off x="1900" y="2736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" name="Picture 17" descr="qustionbig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Picture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5705475" y="2819400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Ao nước tự nhiên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1300" y="838200"/>
            <a:ext cx="661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8000"/>
                </a:solidFill>
              </a:rPr>
              <a:t>I/ </a:t>
            </a:r>
            <a:r>
              <a:rPr lang="en-US" sz="2800" b="1" u="sng">
                <a:solidFill>
                  <a:srgbClr val="008000"/>
                </a:solidFill>
              </a:rPr>
              <a:t>Thế nào là một quần xã sinh vât</a:t>
            </a:r>
            <a:r>
              <a:rPr lang="en-US" sz="2800" b="1">
                <a:solidFill>
                  <a:srgbClr val="008000"/>
                </a:solidFill>
              </a:rPr>
              <a:t>?</a:t>
            </a:r>
            <a:r>
              <a:rPr lang="en-US" sz="28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Tiết 49  Bài 49</a:t>
            </a:r>
          </a:p>
        </p:txBody>
      </p:sp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pic>
        <p:nvPicPr>
          <p:cNvPr id="10" name="Picture 3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524000" y="1462088"/>
            <a:ext cx="7162800" cy="3643312"/>
          </a:xfrm>
          <a:prstGeom prst="cloudCallout">
            <a:avLst>
              <a:gd name="adj1" fmla="val -50532"/>
              <a:gd name="adj2" fmla="val 81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600" b="1" dirty="0"/>
              <a:t>Tập hợp các quần thể sinh vật sinh sống trong khu rừng hoặc ao cá được gọi là quần xã sinh vật. </a:t>
            </a:r>
            <a:r>
              <a:rPr lang="en-US" sz="2600" b="1" i="1" dirty="0">
                <a:solidFill>
                  <a:srgbClr val="0000FF"/>
                </a:solidFill>
              </a:rPr>
              <a:t>Hãy cho biết thế nào là một quần xã sinh </a:t>
            </a:r>
            <a:r>
              <a:rPr lang="en-US" sz="2600" b="1" i="1" dirty="0" smtClean="0">
                <a:solidFill>
                  <a:srgbClr val="0000FF"/>
                </a:solidFill>
              </a:rPr>
              <a:t>vật? Lấy ví dụ?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1274</Words>
  <Application>Microsoft Office PowerPoint</Application>
  <PresentationFormat>On-screen Show (4:3)</PresentationFormat>
  <Paragraphs>186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 One</dc:creator>
  <cp:lastModifiedBy>dungnd</cp:lastModifiedBy>
  <cp:revision>30</cp:revision>
  <dcterms:created xsi:type="dcterms:W3CDTF">2014-02-23T16:28:46Z</dcterms:created>
  <dcterms:modified xsi:type="dcterms:W3CDTF">2018-02-23T15:04:25Z</dcterms:modified>
</cp:coreProperties>
</file>