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70" r:id="rId5"/>
    <p:sldId id="261" r:id="rId6"/>
    <p:sldId id="262" r:id="rId7"/>
    <p:sldId id="263" r:id="rId8"/>
    <p:sldId id="265" r:id="rId9"/>
    <p:sldId id="264" r:id="rId10"/>
    <p:sldId id="271" r:id="rId11"/>
    <p:sldId id="266" r:id="rId12"/>
    <p:sldId id="267" r:id="rId13"/>
    <p:sldId id="268" r:id="rId14"/>
    <p:sldId id="269" r:id="rId15"/>
    <p:sldId id="277" r:id="rId16"/>
    <p:sldId id="273" r:id="rId17"/>
    <p:sldId id="278" r:id="rId18"/>
    <p:sldId id="280" r:id="rId19"/>
    <p:sldId id="274" r:id="rId20"/>
    <p:sldId id="275" r:id="rId21"/>
    <p:sldId id="276" r:id="rId22"/>
    <p:sldId id="281" r:id="rId23"/>
    <p:sldId id="284" r:id="rId24"/>
    <p:sldId id="292" r:id="rId25"/>
    <p:sldId id="282" r:id="rId26"/>
    <p:sldId id="290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F884E7-14AE-4CCB-86AA-551C59A53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228D2-A5BB-4ADA-8532-BA9C5959E0B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4F39-5AB8-44E6-A5E0-8FDC5ED40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Admin/Local%20Settings/Temporary%20Internet%20Files/quy/TRANG/QTsh/Package%20-%20Lessondt1/Lesson.exe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slide" Target="slide14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vn/imgres?imgurl=http://upload.wikimedia.org/wikipedia/commons/1/15/C%C3%A2y_da.jpg&amp;imgrefurl=http://vi.wikipedia.org/wiki/T%E1%BA%ADp_tin:C%C3%A2y_da.jpg&amp;usg=__Yo-EvVb8wImNUm5vQuWV4e7R2rI=&amp;h=3296&amp;w=2472&amp;sz=2227&amp;hl=vi&amp;start=15&amp;zoom=1&amp;tbnid=slkZqJp3vKmMLM:&amp;tbnh=150&amp;tbnw=113&amp;ei=s8N-UJiTL4SViQf944CgAQ&amp;prev=/search?q=cay+da&amp;hl=vi&amp;gbv=2&amp;tbm=isch&amp;itbs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Admin/Local%20Settings/Temporary%20Internet%20Files/quy/TRANG/QTsh/Package%20-%20Lessondt1/Lesson.exe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slide" Target="slide14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buon.avi" TargetMode="External"/><Relationship Id="rId1" Type="http://schemas.openxmlformats.org/officeDocument/2006/relationships/video" Target="file:///D:\khueCD\vui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buon.avi" TargetMode="External"/><Relationship Id="rId1" Type="http://schemas.openxmlformats.org/officeDocument/2006/relationships/video" Target="file:///D:\khueCD\vui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buon.avi" TargetMode="External"/><Relationship Id="rId1" Type="http://schemas.openxmlformats.org/officeDocument/2006/relationships/video" Target="file:///D:\khueCD\vui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285728"/>
            <a:ext cx="6443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00068" y="1428736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" name="Picture 3" descr="plantation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643182"/>
            <a:ext cx="1982003" cy="130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garbeet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1738470" cy="13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00080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643182"/>
            <a:ext cx="1933559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axodium_distich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643182"/>
            <a:ext cx="1857388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12" y="2643182"/>
            <a:ext cx="1892288" cy="12858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688" y="4357694"/>
            <a:ext cx="88583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:chứa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:Bám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hấp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9700" y="3454400"/>
            <a:ext cx="2590800" cy="97472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     </a:t>
            </a:r>
          </a:p>
        </p:txBody>
      </p:sp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3810000" y="2514600"/>
            <a:ext cx="1981200" cy="52863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/>
              <a:t>Thân chính</a:t>
            </a:r>
          </a:p>
        </p:txBody>
      </p:sp>
      <p:sp>
        <p:nvSpPr>
          <p:cNvPr id="8203" name="Text Box 23"/>
          <p:cNvSpPr txBox="1">
            <a:spLocks noChangeArrowheads="1"/>
          </p:cNvSpPr>
          <p:nvPr/>
        </p:nvSpPr>
        <p:spPr bwMode="auto">
          <a:xfrm>
            <a:off x="3822700" y="3327400"/>
            <a:ext cx="1968500" cy="52863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/>
              <a:t>Cành</a:t>
            </a:r>
          </a:p>
        </p:txBody>
      </p:sp>
      <p:sp>
        <p:nvSpPr>
          <p:cNvPr id="8204" name="Text Box 24"/>
          <p:cNvSpPr txBox="1">
            <a:spLocks noChangeArrowheads="1"/>
          </p:cNvSpPr>
          <p:nvPr/>
        </p:nvSpPr>
        <p:spPr bwMode="auto">
          <a:xfrm>
            <a:off x="3810000" y="4076700"/>
            <a:ext cx="1981200" cy="52863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/>
              <a:t>Chồi ngọn</a:t>
            </a:r>
          </a:p>
        </p:txBody>
      </p:sp>
      <p:sp>
        <p:nvSpPr>
          <p:cNvPr id="8205" name="Text Box 25"/>
          <p:cNvSpPr txBox="1">
            <a:spLocks noChangeArrowheads="1"/>
          </p:cNvSpPr>
          <p:nvPr/>
        </p:nvSpPr>
        <p:spPr bwMode="auto">
          <a:xfrm>
            <a:off x="3810000" y="4852988"/>
            <a:ext cx="1981200" cy="52863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/>
              <a:t>Chồi nách</a:t>
            </a:r>
          </a:p>
        </p:txBody>
      </p:sp>
      <p:sp>
        <p:nvSpPr>
          <p:cNvPr id="8206" name="Line 26"/>
          <p:cNvSpPr>
            <a:spLocks noChangeShapeType="1"/>
          </p:cNvSpPr>
          <p:nvPr/>
        </p:nvSpPr>
        <p:spPr bwMode="auto">
          <a:xfrm flipV="1">
            <a:off x="2819400" y="2819400"/>
            <a:ext cx="838200" cy="11271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207" name="Line 27"/>
          <p:cNvSpPr>
            <a:spLocks noChangeShapeType="1"/>
          </p:cNvSpPr>
          <p:nvPr/>
        </p:nvSpPr>
        <p:spPr bwMode="auto">
          <a:xfrm flipV="1">
            <a:off x="2819400" y="3581400"/>
            <a:ext cx="914400" cy="3651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208" name="Line 28"/>
          <p:cNvSpPr>
            <a:spLocks noChangeShapeType="1"/>
          </p:cNvSpPr>
          <p:nvPr/>
        </p:nvSpPr>
        <p:spPr bwMode="auto">
          <a:xfrm>
            <a:off x="2819400" y="3946525"/>
            <a:ext cx="914400" cy="3206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209" name="Line 29"/>
          <p:cNvSpPr>
            <a:spLocks noChangeShapeType="1"/>
          </p:cNvSpPr>
          <p:nvPr/>
        </p:nvSpPr>
        <p:spPr bwMode="auto">
          <a:xfrm>
            <a:off x="2819400" y="3946525"/>
            <a:ext cx="914400" cy="10826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210" name="Line 30"/>
          <p:cNvSpPr>
            <a:spLocks noChangeShapeType="1"/>
          </p:cNvSpPr>
          <p:nvPr/>
        </p:nvSpPr>
        <p:spPr bwMode="auto">
          <a:xfrm flipV="1">
            <a:off x="5943600" y="4800600"/>
            <a:ext cx="9144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211" name="Line 31"/>
          <p:cNvSpPr>
            <a:spLocks noChangeShapeType="1"/>
          </p:cNvSpPr>
          <p:nvPr/>
        </p:nvSpPr>
        <p:spPr bwMode="auto">
          <a:xfrm>
            <a:off x="5943600" y="5105400"/>
            <a:ext cx="91440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212" name="Text Box 3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010400" y="4486275"/>
            <a:ext cx="1752600" cy="52863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/>
              <a:t>Chồi</a:t>
            </a:r>
            <a:r>
              <a:rPr lang="en-US" sz="2800" dirty="0"/>
              <a:t> </a:t>
            </a:r>
            <a:r>
              <a:rPr lang="en-US" sz="2800" dirty="0" err="1"/>
              <a:t>lá</a:t>
            </a:r>
            <a:endParaRPr lang="en-US" sz="2800" dirty="0"/>
          </a:p>
        </p:txBody>
      </p:sp>
      <p:sp>
        <p:nvSpPr>
          <p:cNvPr id="8213" name="Text Box 45"/>
          <p:cNvSpPr txBox="1">
            <a:spLocks noChangeArrowheads="1"/>
          </p:cNvSpPr>
          <p:nvPr/>
        </p:nvSpPr>
        <p:spPr bwMode="auto">
          <a:xfrm>
            <a:off x="7010400" y="5414963"/>
            <a:ext cx="1752600" cy="528637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/>
              <a:t>Chồi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</p:txBody>
      </p:sp>
      <p:pic>
        <p:nvPicPr>
          <p:cNvPr id="19" name="Picture 78" descr="Cau tao ngoai cua than cay- su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t="4347"/>
          <a:stretch>
            <a:fillRect/>
          </a:stretch>
        </p:blipFill>
        <p:spPr bwMode="auto">
          <a:xfrm>
            <a:off x="5988768" y="0"/>
            <a:ext cx="3155232" cy="39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85720" y="285728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0100" y="1643050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86" y="1643050"/>
            <a:ext cx="5968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au tao cua choi la va choi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928934"/>
            <a:ext cx="300036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2928934"/>
            <a:ext cx="228601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4286256"/>
            <a:ext cx="128588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86124"/>
            <a:ext cx="4714876" cy="11001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4" descr="Cau tao cua choi la va choi 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892" y="2214554"/>
            <a:ext cx="47681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28662" y="1643050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86" y="1643050"/>
            <a:ext cx="5968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478632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2910" y="121442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968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BLOZ86CABI022KCA6GCT8BCA0O26IMCA28QANCCA5SO3V8CA49E8FHCAB49G33CAU4NK08CA1M2CKHCA0JI5F9CABX0CMCCA9EUL3HCAJ7Q2A2CA6N91ITCA223CRQCAMSYERFCAFERWWNCAQU9YERCAES4I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429124" cy="3714752"/>
          </a:xfrm>
          <a:prstGeom prst="rect">
            <a:avLst/>
          </a:prstGeom>
          <a:noFill/>
        </p:spPr>
      </p:pic>
      <p:pic>
        <p:nvPicPr>
          <p:cNvPr id="9" name="Picture 15" descr="25H9HCCA23PJL8CAKMHHLLCA5WSBQXCAY59FH6CAXAOB8UCA424OMVCAGZE473CAP41PJ2CATM0Y31CAW8T520CAWGFCZ2CAA4LS9OCAP8SHNRCAVYGQOHCAZXN69WCA7KBJQYCADXOP6YCAOBS7J5CA1ZVGV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190884"/>
            <a:ext cx="4714876" cy="3667116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1785918" y="2285992"/>
            <a:ext cx="92869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7488" y="2143116"/>
            <a:ext cx="628651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2814630" cy="814392"/>
          </a:xfrm>
        </p:spPr>
        <p:txBody>
          <a:bodyPr>
            <a:normAutofit/>
          </a:bodyPr>
          <a:lstStyle/>
          <a:p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857496"/>
            <a:ext cx="8715404" cy="328137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785926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9158" y="2500306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ac loai th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7"/>
            <a:ext cx="485775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67413"/>
            <a:ext cx="1371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POINSET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92919" y="5603081"/>
            <a:ext cx="7620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1628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8687" name="Picture 4" descr="Cac loai th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428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85852" y="1857364"/>
            <a:ext cx="7643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5968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00166" y="2928934"/>
            <a:ext cx="7112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5968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28728" y="3714752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8728" y="4786322"/>
            <a:ext cx="77152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428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00166" y="2214554"/>
            <a:ext cx="7643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5968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1628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2783" name="Picture 15" descr="D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838200"/>
            <a:ext cx="30178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5" name="Picture 17" descr="PZ5Z20CAXPRMGMCANNVDNWCAAZGZISCAMAKUC2CA6D1MKNCA65U0JPCAFXMG8SCAJGIXDXCA6YMQWHCA1JIQ52CA630VCNCA2MLEAACAIRT3GACAV3Z1PWCAEMDI6ZCAVU5PGDCA015GYCCA2P48N8CAQ8PU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2667000" cy="3314700"/>
          </a:xfrm>
          <a:prstGeom prst="rect">
            <a:avLst/>
          </a:prstGeom>
          <a:noFill/>
        </p:spPr>
      </p:pic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04800" y="52578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276600" y="51816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400800" y="51816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94" name="Picture 26" descr="ANd9GcSY0RSFG8skpXCaAv3AcPe6sVw16UjaPx0r9b-HUbSBTPmRjhtKnvy1-f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2984500" cy="4191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" grpId="0"/>
      <p:bldP spid="32789" grpId="0"/>
      <p:bldP spid="327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461340"/>
            <a:ext cx="6315092" cy="67151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-27384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III: THÂN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983050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56792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8" descr="Cau tao ngoai cua than cay- su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t="4347"/>
          <a:stretch>
            <a:fillRect/>
          </a:stretch>
        </p:blipFill>
        <p:spPr bwMode="auto">
          <a:xfrm>
            <a:off x="0" y="2071678"/>
            <a:ext cx="37338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57752" y="292893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421481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85776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600076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0" idx="1"/>
          </p:cNvCxnSpPr>
          <p:nvPr/>
        </p:nvCxnSpPr>
        <p:spPr>
          <a:xfrm rot="10800000">
            <a:off x="2143108" y="3214686"/>
            <a:ext cx="2714644" cy="6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rot="10800000" flipV="1">
            <a:off x="1571604" y="4507206"/>
            <a:ext cx="3286148" cy="64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1"/>
          </p:cNvCxnSpPr>
          <p:nvPr/>
        </p:nvCxnSpPr>
        <p:spPr>
          <a:xfrm rot="10800000">
            <a:off x="1214414" y="5000636"/>
            <a:ext cx="3643338" cy="149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1"/>
          </p:cNvCxnSpPr>
          <p:nvPr/>
        </p:nvCxnSpPr>
        <p:spPr>
          <a:xfrm rot="10800000">
            <a:off x="1714480" y="6286520"/>
            <a:ext cx="3071834" cy="6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1628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096000" y="586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Tua</a:t>
            </a:r>
            <a:r>
              <a:rPr lang="en-US" sz="2400" b="1" dirty="0"/>
              <a:t> </a:t>
            </a:r>
            <a:r>
              <a:rPr lang="en-US" sz="2400" b="1" dirty="0" err="1"/>
              <a:t>cuốn</a:t>
            </a:r>
            <a:endParaRPr lang="en-US" sz="2400" b="1" u="sng" dirty="0"/>
          </a:p>
        </p:txBody>
      </p:sp>
      <p:pic>
        <p:nvPicPr>
          <p:cNvPr id="35857" name="Picture 17" descr="asaga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5847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8" name="Picture 18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648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685800" y="586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Thân</a:t>
            </a:r>
            <a:r>
              <a:rPr lang="en-US" sz="2400" b="1" dirty="0"/>
              <a:t> </a:t>
            </a:r>
            <a:r>
              <a:rPr lang="en-US" sz="2400" b="1" dirty="0" err="1"/>
              <a:t>quấn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/>
      <p:bldP spid="35859" grpId="0"/>
      <p:bldP spid="35859" grpId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1628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981200" y="595788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Thân bò:</a:t>
            </a:r>
            <a:r>
              <a:rPr lang="en-US" b="1"/>
              <a:t> </a:t>
            </a:r>
            <a:r>
              <a:rPr lang="en-US" sz="2800" b="1"/>
              <a:t>Mềm yếu, bò lan sát đất.</a:t>
            </a:r>
          </a:p>
        </p:txBody>
      </p:sp>
      <p:pic>
        <p:nvPicPr>
          <p:cNvPr id="37903" name="Picture 15" descr="1174449045_Rau-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143000"/>
            <a:ext cx="4251325" cy="4648200"/>
          </a:xfrm>
          <a:prstGeom prst="rect">
            <a:avLst/>
          </a:prstGeom>
          <a:noFill/>
          <a:ln w="28575" cap="rnd">
            <a:solidFill>
              <a:srgbClr val="80008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37906" name="Picture 18" descr="dua ha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143000"/>
            <a:ext cx="4800600" cy="4648200"/>
          </a:xfrm>
          <a:prstGeom prst="rect">
            <a:avLst/>
          </a:prstGeom>
          <a:noFill/>
          <a:ln w="9525" cap="rnd">
            <a:solidFill>
              <a:srgbClr val="800080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7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967413"/>
            <a:ext cx="1371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POINSET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92919" y="5603081"/>
            <a:ext cx="7620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1628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8687" name="Picture 4" descr="Cac loai th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1428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2895600" y="533400"/>
            <a:ext cx="48863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ln w="19050">
                <a:solidFill>
                  <a:srgbClr val="FF3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Arrus-Black"/>
            </a:endParaRPr>
          </a:p>
        </p:txBody>
      </p:sp>
      <p:sp>
        <p:nvSpPr>
          <p:cNvPr id="8198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2779713"/>
            <a:ext cx="1295400" cy="15636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loại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78100" y="1371600"/>
            <a:ext cx="2362200" cy="58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đứng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90800" y="3267075"/>
            <a:ext cx="2362200" cy="58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leo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90800" y="5049838"/>
            <a:ext cx="2362200" cy="588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308" name="WordArt 46"/>
          <p:cNvSpPr>
            <a:spLocks noChangeArrowheads="1" noChangeShapeType="1" noTextEdit="1"/>
          </p:cNvSpPr>
          <p:nvPr/>
        </p:nvSpPr>
        <p:spPr bwMode="auto">
          <a:xfrm>
            <a:off x="4191000" y="1905000"/>
            <a:ext cx="27622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ston"/>
            </a:endParaRPr>
          </a:p>
        </p:txBody>
      </p:sp>
      <p:sp>
        <p:nvSpPr>
          <p:cNvPr id="8215" name="Line 26"/>
          <p:cNvSpPr>
            <a:spLocks noChangeShapeType="1"/>
          </p:cNvSpPr>
          <p:nvPr/>
        </p:nvSpPr>
        <p:spPr bwMode="auto">
          <a:xfrm>
            <a:off x="1524000" y="3581400"/>
            <a:ext cx="914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5054600" y="3556000"/>
            <a:ext cx="1498600" cy="330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 flipV="1">
            <a:off x="1524000" y="1752600"/>
            <a:ext cx="914400" cy="1828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V="1">
            <a:off x="5105400" y="1600200"/>
            <a:ext cx="1447800" cy="63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V="1">
            <a:off x="5054600" y="3200400"/>
            <a:ext cx="1498600" cy="355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>
            <a:off x="1524000" y="3581400"/>
            <a:ext cx="914400" cy="1752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221" name="Line 26"/>
          <p:cNvSpPr>
            <a:spLocks noChangeShapeType="1"/>
          </p:cNvSpPr>
          <p:nvPr/>
        </p:nvSpPr>
        <p:spPr bwMode="auto">
          <a:xfrm>
            <a:off x="5105400" y="1663700"/>
            <a:ext cx="1447800" cy="5461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222" name="Line 26"/>
          <p:cNvSpPr>
            <a:spLocks noChangeShapeType="1"/>
          </p:cNvSpPr>
          <p:nvPr/>
        </p:nvSpPr>
        <p:spPr bwMode="auto">
          <a:xfrm flipV="1">
            <a:off x="5105400" y="914400"/>
            <a:ext cx="1447800" cy="7493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8223" name="TextBox 33"/>
          <p:cNvSpPr txBox="1">
            <a:spLocks noChangeArrowheads="1"/>
          </p:cNvSpPr>
          <p:nvPr/>
        </p:nvSpPr>
        <p:spPr bwMode="auto">
          <a:xfrm>
            <a:off x="6705600" y="2916238"/>
            <a:ext cx="2133600" cy="588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quấn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224" name="TextBox 34"/>
          <p:cNvSpPr txBox="1">
            <a:spLocks noChangeArrowheads="1"/>
          </p:cNvSpPr>
          <p:nvPr/>
        </p:nvSpPr>
        <p:spPr bwMode="auto">
          <a:xfrm>
            <a:off x="6705600" y="1905000"/>
            <a:ext cx="2133600" cy="58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cỏ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225" name="TextBox 35"/>
          <p:cNvSpPr txBox="1">
            <a:spLocks noChangeArrowheads="1"/>
          </p:cNvSpPr>
          <p:nvPr/>
        </p:nvSpPr>
        <p:spPr bwMode="auto">
          <a:xfrm>
            <a:off x="6702425" y="1219200"/>
            <a:ext cx="2136775" cy="58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cột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226" name="TextBox 36"/>
          <p:cNvSpPr txBox="1">
            <a:spLocks noChangeArrowheads="1"/>
          </p:cNvSpPr>
          <p:nvPr/>
        </p:nvSpPr>
        <p:spPr bwMode="auto">
          <a:xfrm>
            <a:off x="6705600" y="533400"/>
            <a:ext cx="2133600" cy="58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chemeClr val="tx1"/>
                </a:solidFill>
              </a:rPr>
              <a:t>Thân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gỗ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227" name="TextBox 37"/>
          <p:cNvSpPr txBox="1">
            <a:spLocks noChangeArrowheads="1"/>
          </p:cNvSpPr>
          <p:nvPr/>
        </p:nvSpPr>
        <p:spPr bwMode="auto">
          <a:xfrm>
            <a:off x="6692900" y="3602038"/>
            <a:ext cx="2146300" cy="588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/>
            <a:r>
              <a:rPr lang="en-US" sz="3200" b="1" dirty="0" err="1">
                <a:solidFill>
                  <a:schemeClr val="tx1"/>
                </a:solidFill>
              </a:rPr>
              <a:t>Tua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cuốn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8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6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428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171448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5968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3209565026_62ea7f4c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4294048" cy="4429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2066" y="2928934"/>
            <a:ext cx="382041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cỏ</a:t>
            </a:r>
          </a:p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(Là cây thân cỏ lớn nhất, có thân giả)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428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428868"/>
          <a:ext cx="9144000" cy="451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48"/>
                <a:gridCol w="1571652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553642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STT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Cây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đứng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bò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gỗ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cột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cỏ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quấn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cuốn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Hồng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Xiêm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Khoai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lang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Đậu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tương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Mướp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Khế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428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071546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428868"/>
          <a:ext cx="9144000" cy="4515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48"/>
                <a:gridCol w="1571652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553642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STT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Cây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đứng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leo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bò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gỗ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cột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cỏ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quấn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cuốn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Hồng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Xiêm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Khoai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lang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Đậu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tương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Mướp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Khế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1: </a:t>
            </a:r>
            <a:r>
              <a:rPr lang="en-US" sz="3600" b="1" dirty="0" err="1" smtClean="0">
                <a:latin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0" y="3286124"/>
            <a:ext cx="2571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0" y="5288340"/>
            <a:ext cx="21383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267200" y="3659188"/>
            <a:ext cx="4651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2060"/>
                </a:solidFill>
              </a:rPr>
              <a:t>C:  </a:t>
            </a:r>
            <a:r>
              <a:rPr lang="en-US" sz="2400" dirty="0" err="1" smtClean="0"/>
              <a:t>Thân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, </a:t>
            </a:r>
            <a:r>
              <a:rPr lang="en-US" sz="2400" dirty="0" err="1" smtClean="0"/>
              <a:t>chồi</a:t>
            </a:r>
            <a:r>
              <a:rPr lang="en-US" sz="2400" dirty="0" smtClean="0"/>
              <a:t> </a:t>
            </a:r>
            <a:r>
              <a:rPr lang="en-US" sz="2400" dirty="0" err="1" smtClean="0"/>
              <a:t>ngọn</a:t>
            </a:r>
            <a:r>
              <a:rPr lang="en-US" sz="2400" dirty="0" smtClean="0"/>
              <a:t>, </a:t>
            </a:r>
            <a:r>
              <a:rPr lang="en-US" sz="2400" dirty="0" err="1" smtClean="0"/>
              <a:t>chồi</a:t>
            </a:r>
            <a:r>
              <a:rPr lang="en-US" sz="2400" dirty="0" smtClean="0"/>
              <a:t> </a:t>
            </a:r>
            <a:r>
              <a:rPr lang="en-US" sz="2400" dirty="0" err="1" smtClean="0"/>
              <a:t>nách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962400" y="5573713"/>
            <a:ext cx="1756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D: </a:t>
            </a:r>
            <a:r>
              <a:rPr lang="en-US" sz="2400" dirty="0" err="1" smtClean="0">
                <a:latin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B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00232" y="2428868"/>
            <a:ext cx="2819400" cy="1195388"/>
            <a:chOff x="1452" y="2721"/>
            <a:chExt cx="1776" cy="753"/>
          </a:xfrm>
        </p:grpSpPr>
        <p:pic>
          <p:nvPicPr>
            <p:cNvPr id="28690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1" name="AutoShape 17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857356" y="4500570"/>
            <a:ext cx="2819400" cy="1195388"/>
            <a:chOff x="1452" y="2721"/>
            <a:chExt cx="1776" cy="753"/>
          </a:xfrm>
        </p:grpSpPr>
        <p:pic>
          <p:nvPicPr>
            <p:cNvPr id="28688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9" name="AutoShape 20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96000" y="2514600"/>
            <a:ext cx="2590800" cy="1195388"/>
            <a:chOff x="1452" y="2721"/>
            <a:chExt cx="1776" cy="753"/>
          </a:xfrm>
        </p:grpSpPr>
        <p:pic>
          <p:nvPicPr>
            <p:cNvPr id="28686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7" name="AutoShape 23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943600" y="4953000"/>
            <a:ext cx="2724150" cy="1085850"/>
            <a:chOff x="4092" y="3417"/>
            <a:chExt cx="1668" cy="684"/>
          </a:xfrm>
        </p:grpSpPr>
        <p:pic>
          <p:nvPicPr>
            <p:cNvPr id="28684" name="vui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92" y="3417"/>
              <a:ext cx="912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AutoShape 26"/>
            <p:cNvSpPr>
              <a:spLocks noChangeArrowheads="1"/>
            </p:cNvSpPr>
            <p:nvPr/>
          </p:nvSpPr>
          <p:spPr bwMode="auto">
            <a:xfrm>
              <a:off x="4716" y="3489"/>
              <a:ext cx="1044" cy="495"/>
            </a:xfrm>
            <a:prstGeom prst="wedgeRoundRectCallout">
              <a:avLst>
                <a:gd name="adj1" fmla="val -60343"/>
                <a:gd name="adj2" fmla="val 11009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Hoan hô !</a:t>
              </a:r>
            </a:p>
            <a:p>
              <a:pPr eaLnBrk="0" hangingPunct="0"/>
              <a:r>
                <a:rPr lang="en-US" sz="2000">
                  <a:latin typeface="Times New Roman" pitchFamily="18" charset="0"/>
                </a:rPr>
                <a:t>Bạn đã đúng.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581400" y="228600"/>
            <a:ext cx="2672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4"/>
                  </p:tgtEl>
                </p:cond>
              </p:nextCondLst>
            </p:seq>
          </p:childTnLst>
        </p:cTn>
      </p:par>
    </p:tnLst>
    <p:bldLst>
      <p:bldP spid="35851" grpId="0"/>
      <p:bldP spid="35852" grpId="0"/>
      <p:bldP spid="35853" grpId="0"/>
      <p:bldP spid="358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b="1" dirty="0" err="1" smtClean="0">
                <a:latin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</a:rPr>
              <a:t> 2: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None/>
              <a:defRPr/>
            </a:pPr>
            <a:endParaRPr lang="vi-VN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3581400"/>
            <a:ext cx="1662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Ngọn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0" y="5492750"/>
            <a:ext cx="4368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d.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ngọn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0" y="3736975"/>
            <a:ext cx="1390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04800" y="5494338"/>
            <a:ext cx="4196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1200" y="2743200"/>
            <a:ext cx="2819400" cy="1195388"/>
            <a:chOff x="1452" y="2721"/>
            <a:chExt cx="1776" cy="753"/>
          </a:xfrm>
        </p:grpSpPr>
        <p:pic>
          <p:nvPicPr>
            <p:cNvPr id="29714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5" name="AutoShape 10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429388" y="4357694"/>
            <a:ext cx="2438400" cy="1195388"/>
            <a:chOff x="1452" y="2721"/>
            <a:chExt cx="1776" cy="753"/>
          </a:xfrm>
        </p:grpSpPr>
        <p:pic>
          <p:nvPicPr>
            <p:cNvPr id="29712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AutoShape 13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57818" y="2428868"/>
            <a:ext cx="2590800" cy="1195388"/>
            <a:chOff x="1452" y="2721"/>
            <a:chExt cx="1776" cy="753"/>
          </a:xfrm>
        </p:grpSpPr>
        <p:pic>
          <p:nvPicPr>
            <p:cNvPr id="29710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AutoShape 16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dirty="0" err="1">
                  <a:latin typeface="Times New Roman" pitchFamily="18" charset="0"/>
                </a:rPr>
                <a:t>Tiếc</a:t>
              </a: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</a:rPr>
                <a:t>quá</a:t>
              </a:r>
              <a:r>
                <a:rPr lang="en-US" dirty="0">
                  <a:latin typeface="Times New Roman" pitchFamily="18" charset="0"/>
                </a:rPr>
                <a:t> ! </a:t>
              </a:r>
              <a:r>
                <a:rPr lang="en-US" dirty="0" err="1">
                  <a:latin typeface="Times New Roman" pitchFamily="18" charset="0"/>
                </a:rPr>
                <a:t>Sai</a:t>
              </a: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</a:rPr>
                <a:t>rồi</a:t>
              </a: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</a:rPr>
                <a:t>bạn</a:t>
              </a: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</a:rPr>
                <a:t>ơi</a:t>
              </a:r>
              <a:r>
                <a:rPr lang="en-US" dirty="0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285852" y="4143380"/>
            <a:ext cx="2724150" cy="1466850"/>
            <a:chOff x="4092" y="3417"/>
            <a:chExt cx="1668" cy="684"/>
          </a:xfrm>
        </p:grpSpPr>
        <p:pic>
          <p:nvPicPr>
            <p:cNvPr id="29708" name="vui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92" y="3417"/>
              <a:ext cx="912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AutoShape 19"/>
            <p:cNvSpPr>
              <a:spLocks noChangeArrowheads="1"/>
            </p:cNvSpPr>
            <p:nvPr/>
          </p:nvSpPr>
          <p:spPr bwMode="auto">
            <a:xfrm>
              <a:off x="4716" y="3489"/>
              <a:ext cx="1044" cy="495"/>
            </a:xfrm>
            <a:prstGeom prst="wedgeRoundRectCallout">
              <a:avLst>
                <a:gd name="adj1" fmla="val -60343"/>
                <a:gd name="adj2" fmla="val 11009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sz="2000" dirty="0" err="1">
                  <a:latin typeface="Times New Roman" pitchFamily="18" charset="0"/>
                </a:rPr>
                <a:t>Hoan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hô</a:t>
              </a:r>
              <a:r>
                <a:rPr lang="en-US" sz="2000" dirty="0">
                  <a:latin typeface="Times New Roman" pitchFamily="18" charset="0"/>
                </a:rPr>
                <a:t> !</a:t>
              </a:r>
            </a:p>
            <a:p>
              <a:pPr eaLnBrk="0" hangingPunct="0"/>
              <a:r>
                <a:rPr lang="en-US" sz="2000" dirty="0" err="1">
                  <a:latin typeface="Times New Roman" pitchFamily="18" charset="0"/>
                </a:rPr>
                <a:t>Bạn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đã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</a:rPr>
                <a:t>đúng</a:t>
              </a:r>
              <a:r>
                <a:rPr lang="en-US" sz="2000" dirty="0"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71604" y="28572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06" grpId="0"/>
      <p:bldP spid="5120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vi-VN" b="1" dirty="0" smtClean="0">
                <a:latin typeface="Times New Roman" pitchFamily="18" charset="0"/>
              </a:rPr>
              <a:t>Câu 3:</a:t>
            </a:r>
            <a:r>
              <a:rPr lang="vi-VN" dirty="0" smtClean="0"/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3414713"/>
            <a:ext cx="1806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52400" y="516731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gỗ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495800" y="3262313"/>
            <a:ext cx="207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FF"/>
                </a:solidFill>
              </a:rPr>
              <a:t>c.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cột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648200" y="5173663"/>
            <a:ext cx="1485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d.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cỏ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47800" y="2347913"/>
            <a:ext cx="2819400" cy="1195387"/>
            <a:chOff x="1452" y="2721"/>
            <a:chExt cx="1776" cy="753"/>
          </a:xfrm>
        </p:grpSpPr>
        <p:pic>
          <p:nvPicPr>
            <p:cNvPr id="30738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9" name="AutoShape 10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8800" y="4329113"/>
            <a:ext cx="2819400" cy="1195387"/>
            <a:chOff x="1452" y="2721"/>
            <a:chExt cx="1776" cy="753"/>
          </a:xfrm>
        </p:grpSpPr>
        <p:pic>
          <p:nvPicPr>
            <p:cNvPr id="30736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7" name="AutoShape 13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477000" y="2271713"/>
            <a:ext cx="2438400" cy="1576387"/>
            <a:chOff x="1452" y="2721"/>
            <a:chExt cx="1776" cy="753"/>
          </a:xfrm>
        </p:grpSpPr>
        <p:pic>
          <p:nvPicPr>
            <p:cNvPr id="30734" name="buon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52" y="286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AutoShape 16"/>
            <p:cNvSpPr>
              <a:spLocks noChangeArrowheads="1"/>
            </p:cNvSpPr>
            <p:nvPr/>
          </p:nvSpPr>
          <p:spPr bwMode="auto">
            <a:xfrm>
              <a:off x="2232" y="2721"/>
              <a:ext cx="996" cy="495"/>
            </a:xfrm>
            <a:prstGeom prst="wedgeRoundRectCallout">
              <a:avLst>
                <a:gd name="adj1" fmla="val -69278"/>
                <a:gd name="adj2" fmla="val 28787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Tiếc quá ! Sai rồi bạn ơi.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419850" y="4252913"/>
            <a:ext cx="2724150" cy="1085850"/>
            <a:chOff x="4092" y="3417"/>
            <a:chExt cx="1668" cy="684"/>
          </a:xfrm>
        </p:grpSpPr>
        <p:pic>
          <p:nvPicPr>
            <p:cNvPr id="30732" name="vui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92" y="3417"/>
              <a:ext cx="912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AutoShape 19"/>
            <p:cNvSpPr>
              <a:spLocks noChangeArrowheads="1"/>
            </p:cNvSpPr>
            <p:nvPr/>
          </p:nvSpPr>
          <p:spPr bwMode="auto">
            <a:xfrm>
              <a:off x="4716" y="3489"/>
              <a:ext cx="1044" cy="495"/>
            </a:xfrm>
            <a:prstGeom prst="wedgeRoundRectCallout">
              <a:avLst>
                <a:gd name="adj1" fmla="val -60343"/>
                <a:gd name="adj2" fmla="val 11009"/>
                <a:gd name="adj3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sz="2000">
                  <a:latin typeface="Times New Roman" pitchFamily="18" charset="0"/>
                </a:rPr>
                <a:t>Hoan hô !</a:t>
              </a:r>
            </a:p>
            <a:p>
              <a:pPr eaLnBrk="0" hangingPunct="0"/>
              <a:r>
                <a:rPr lang="en-US" sz="2000">
                  <a:latin typeface="Times New Roman" pitchFamily="18" charset="0"/>
                </a:rPr>
                <a:t>Bạn đã đúng.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57290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8458200" cy="75564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8" descr="Cau tao ngoai cua than cay- su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t="4347"/>
          <a:stretch>
            <a:fillRect/>
          </a:stretch>
        </p:blipFill>
        <p:spPr bwMode="auto">
          <a:xfrm>
            <a:off x="928662" y="2285992"/>
            <a:ext cx="373081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ackfruit_tree_in_Gujar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285992"/>
            <a:ext cx="357190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DẶN DÒ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1928826"/>
          </a:xfrm>
        </p:spPr>
        <p:txBody>
          <a:bodyPr/>
          <a:lstStyle/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SGK tr.45.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28572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2071678"/>
            <a:ext cx="730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giỏi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8" descr="Cau tao ngoai cua than cay- su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t="4347"/>
          <a:stretch>
            <a:fillRect/>
          </a:stretch>
        </p:blipFill>
        <p:spPr bwMode="auto">
          <a:xfrm>
            <a:off x="0" y="1285860"/>
            <a:ext cx="29416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71800" y="1905000"/>
            <a:ext cx="617220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178" name="Group 82"/>
          <p:cNvGraphicFramePr>
            <a:graphicFrameLocks noGrp="1"/>
          </p:cNvGraphicFramePr>
          <p:nvPr/>
        </p:nvGraphicFramePr>
        <p:xfrm>
          <a:off x="2971800" y="3530600"/>
          <a:ext cx="5743604" cy="2621280"/>
        </p:xfrm>
        <a:graphic>
          <a:graphicData uri="http://schemas.openxmlformats.org/drawingml/2006/table">
            <a:tbl>
              <a:tblPr/>
              <a:tblGrid>
                <a:gridCol w="2871802"/>
                <a:gridCol w="287180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Cành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-Do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chồi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-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-Do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chồi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nách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-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xiên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1800" y="2895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714348" y="214290"/>
            <a:ext cx="814231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4" descr="h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2285984" y="6429396"/>
            <a:ext cx="1071570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86182" y="6273225"/>
            <a:ext cx="464347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5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496" y="1928802"/>
            <a:ext cx="3071834" cy="5000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2976" y="1285860"/>
            <a:ext cx="6569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SC09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00" y="2428868"/>
            <a:ext cx="4398963" cy="4391032"/>
          </a:xfrm>
          <a:prstGeom prst="rect">
            <a:avLst/>
          </a:prstGeom>
          <a:ln/>
        </p:spPr>
      </p:pic>
      <p:pic>
        <p:nvPicPr>
          <p:cNvPr id="9" name="Picture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62463" y="2428868"/>
            <a:ext cx="4660900" cy="4391032"/>
          </a:xfrm>
          <a:prstGeom prst="rect">
            <a:avLst/>
          </a:prstGeom>
          <a:ln/>
        </p:spPr>
      </p:pic>
      <p:sp>
        <p:nvSpPr>
          <p:cNvPr id="10" name="Right Arrow 9"/>
          <p:cNvSpPr/>
          <p:nvPr/>
        </p:nvSpPr>
        <p:spPr>
          <a:xfrm>
            <a:off x="3000364" y="192880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4743456" cy="74295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cấu tạo ngoài của thân </a:t>
            </a:r>
          </a:p>
          <a:p>
            <a:endParaRPr lang="en-US" dirty="0"/>
          </a:p>
        </p:txBody>
      </p:sp>
      <p:pic>
        <p:nvPicPr>
          <p:cNvPr id="6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471487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 descr="BLOZ86CABI022KCA6GCT8BCA0O26IMCA28QANCCA5SO3V8CA49E8FHCAB49G33CAU4NK08CA1M2CKHCA0JI5F9CABX0CMCCA9EUL3HCAJ7Q2A2CA6N91ITCA223CRQCAMSYERFCAFERWWNCAQU9YERCAES4IN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14620"/>
            <a:ext cx="4500562" cy="414338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1643042" y="192880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7488" y="1714488"/>
            <a:ext cx="321471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182" y="2214554"/>
            <a:ext cx="4386266" cy="7270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0100" y="1500174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SC09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38" y="3084508"/>
            <a:ext cx="4495762" cy="3786191"/>
          </a:xfrm>
          <a:prstGeom prst="rect">
            <a:avLst/>
          </a:prstGeom>
          <a:ln/>
        </p:spPr>
      </p:pic>
      <p:pic>
        <p:nvPicPr>
          <p:cNvPr id="9" name="Picture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071810"/>
            <a:ext cx="4714876" cy="3786190"/>
          </a:xfrm>
          <a:prstGeom prst="rect">
            <a:avLst/>
          </a:prstGeom>
          <a:ln/>
        </p:spPr>
      </p:pic>
      <p:sp>
        <p:nvSpPr>
          <p:cNvPr id="10" name="Right Arrow 9"/>
          <p:cNvSpPr/>
          <p:nvPr/>
        </p:nvSpPr>
        <p:spPr>
          <a:xfrm>
            <a:off x="2571736" y="2428868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10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054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 descr="BLOZ86CABI022KCA6GCT8BCA0O26IMCA28QANCCA5SO3V8CA49E8FHCAB49G33CAU4NK08CA1M2CKHCA0JI5F9CABX0CMCCA9EUL3HCAJ7Q2A2CA6N91ITCA223CRQCAMSYERFCAFERWWNCAQU9YERCAES4I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0438" y="1600200"/>
            <a:ext cx="437356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785927"/>
            <a:ext cx="8358214" cy="1143008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8572560" cy="24717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21429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478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86" y="1643050"/>
            <a:ext cx="5968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1365</Words>
  <Application>Microsoft Office PowerPoint</Application>
  <PresentationFormat>On-screen Show (4:3)</PresentationFormat>
  <Paragraphs>225</Paragraphs>
  <Slides>31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Ariston</vt:lpstr>
      <vt:lpstr>Arrus-Black</vt:lpstr>
      <vt:lpstr>Calibri</vt:lpstr>
      <vt:lpstr>Times New Roman</vt:lpstr>
      <vt:lpstr>Office Theme</vt:lpstr>
      <vt:lpstr>PowerPoint Presentation</vt:lpstr>
      <vt:lpstr>Thân cây gồm những bộ phận nào?</vt:lpstr>
      <vt:lpstr>Nêu những điểm giống nhau giữa thân và cành?</vt:lpstr>
      <vt:lpstr>PowerPoint Presentation</vt:lpstr>
      <vt:lpstr>Đầu cành, đầu thân</vt:lpstr>
      <vt:lpstr>Vị trí của chồi nách?</vt:lpstr>
      <vt:lpstr>Phát triển thành thân cây</vt:lpstr>
      <vt:lpstr>PowerPoint Presentation</vt:lpstr>
      <vt:lpstr>Em hãy nêu những đặc điểm cấu tạo ngoài của thân cây? </vt:lpstr>
      <vt:lpstr>PowerPoint Presentation</vt:lpstr>
      <vt:lpstr>PowerPoint Presentation</vt:lpstr>
      <vt:lpstr>-Giống nhau: đều có mầm lá bao bọc</vt:lpstr>
      <vt:lpstr>PowerPoint Presentation</vt:lpstr>
      <vt:lpstr>Kết luận: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Vu Tri Cong</cp:lastModifiedBy>
  <cp:revision>29</cp:revision>
  <dcterms:created xsi:type="dcterms:W3CDTF">2013-09-21T06:17:18Z</dcterms:created>
  <dcterms:modified xsi:type="dcterms:W3CDTF">2017-10-02T09:21:37Z</dcterms:modified>
</cp:coreProperties>
</file>