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335" r:id="rId2"/>
    <p:sldId id="273" r:id="rId3"/>
    <p:sldId id="328" r:id="rId4"/>
    <p:sldId id="336" r:id="rId5"/>
    <p:sldId id="264" r:id="rId6"/>
    <p:sldId id="284" r:id="rId7"/>
    <p:sldId id="276" r:id="rId8"/>
    <p:sldId id="288" r:id="rId9"/>
    <p:sldId id="295" r:id="rId10"/>
    <p:sldId id="326" r:id="rId11"/>
    <p:sldId id="317" r:id="rId12"/>
    <p:sldId id="308" r:id="rId13"/>
    <p:sldId id="331" r:id="rId14"/>
    <p:sldId id="310" r:id="rId15"/>
    <p:sldId id="318" r:id="rId16"/>
    <p:sldId id="334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00FF"/>
    <a:srgbClr val="00FF00"/>
    <a:srgbClr val="CC3300"/>
    <a:srgbClr val="0000FF"/>
    <a:srgbClr val="FF0000"/>
    <a:srgbClr val="CC66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88" autoAdjust="0"/>
    <p:restoredTop sz="98279" autoAdjust="0"/>
  </p:normalViewPr>
  <p:slideViewPr>
    <p:cSldViewPr>
      <p:cViewPr varScale="1">
        <p:scale>
          <a:sx n="68" d="100"/>
          <a:sy n="68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F96F5F-05FE-44B7-92A3-669AF0BA0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5017A-2278-41CA-8D22-222B4737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E5E60-A980-4ADE-9C69-4CDF1749E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581AD-2E3D-4B02-83CB-CE6FF302A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8773A-7071-4F97-BC30-9E2274EE9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6562D-9473-44B8-B1D3-364256085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0FDE2-635B-4D62-9519-F96961AAD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015C-773D-4DAE-A538-A9C7DC322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756BC-4C04-46A5-824B-4EDF4A4F9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B6AC2-506F-436B-8758-29B41BE0D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99146-E7BC-4E8E-BE84-6A21947B1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47DF3-80FD-4EB3-9A35-56D4A0230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3B23-B2DD-4D4F-A821-36418FE0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F889BA-1E79-4844-ADEC-1BEC39A02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oan%20tt\trochoi1.mp3" TargetMode="Externa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oleObject" Target="../embeddings/oleObject21.bin"/><Relationship Id="rId3" Type="http://schemas.openxmlformats.org/officeDocument/2006/relationships/audio" Target="../media/audio4.wav"/><Relationship Id="rId7" Type="http://schemas.openxmlformats.org/officeDocument/2006/relationships/image" Target="../media/image38.gi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gif"/><Relationship Id="rId11" Type="http://schemas.openxmlformats.org/officeDocument/2006/relationships/image" Target="../media/image42.gif"/><Relationship Id="rId5" Type="http://schemas.openxmlformats.org/officeDocument/2006/relationships/image" Target="../media/image13.jpeg"/><Relationship Id="rId10" Type="http://schemas.openxmlformats.org/officeDocument/2006/relationships/image" Target="../media/image41.gif"/><Relationship Id="rId4" Type="http://schemas.openxmlformats.org/officeDocument/2006/relationships/audio" Target="../media/audio5.wav"/><Relationship Id="rId9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9.gif"/><Relationship Id="rId18" Type="http://schemas.openxmlformats.org/officeDocument/2006/relationships/image" Target="../media/image39.gif"/><Relationship Id="rId3" Type="http://schemas.openxmlformats.org/officeDocument/2006/relationships/audio" Target="../media/audio4.wav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7.gif"/><Relationship Id="rId17" Type="http://schemas.openxmlformats.org/officeDocument/2006/relationships/image" Target="../media/image38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gif"/><Relationship Id="rId20" Type="http://schemas.openxmlformats.org/officeDocument/2006/relationships/image" Target="../media/image41.gi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2.gif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51.gif"/><Relationship Id="rId10" Type="http://schemas.openxmlformats.org/officeDocument/2006/relationships/image" Target="../media/image48.gif"/><Relationship Id="rId19" Type="http://schemas.openxmlformats.org/officeDocument/2006/relationships/image" Target="../media/image40.gif"/><Relationship Id="rId4" Type="http://schemas.openxmlformats.org/officeDocument/2006/relationships/audio" Target="../media/audio5.wav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5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38.gif"/><Relationship Id="rId18" Type="http://schemas.openxmlformats.org/officeDocument/2006/relationships/oleObject" Target="../embeddings/oleObject28.bin"/><Relationship Id="rId3" Type="http://schemas.openxmlformats.org/officeDocument/2006/relationships/audio" Target="../media/audio4.wav"/><Relationship Id="rId7" Type="http://schemas.openxmlformats.org/officeDocument/2006/relationships/image" Target="../media/image42.gif"/><Relationship Id="rId12" Type="http://schemas.openxmlformats.org/officeDocument/2006/relationships/image" Target="../media/image52.gi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gi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gif"/><Relationship Id="rId11" Type="http://schemas.openxmlformats.org/officeDocument/2006/relationships/image" Target="../media/image51.gif"/><Relationship Id="rId5" Type="http://schemas.openxmlformats.org/officeDocument/2006/relationships/image" Target="../media/image56.jpeg"/><Relationship Id="rId15" Type="http://schemas.openxmlformats.org/officeDocument/2006/relationships/image" Target="../media/image40.gif"/><Relationship Id="rId10" Type="http://schemas.openxmlformats.org/officeDocument/2006/relationships/image" Target="../media/image50.gif"/><Relationship Id="rId19" Type="http://schemas.openxmlformats.org/officeDocument/2006/relationships/oleObject" Target="../embeddings/oleObject29.bin"/><Relationship Id="rId4" Type="http://schemas.openxmlformats.org/officeDocument/2006/relationships/audio" Target="../media/audio5.wav"/><Relationship Id="rId9" Type="http://schemas.openxmlformats.org/officeDocument/2006/relationships/image" Target="../media/image49.gif"/><Relationship Id="rId14" Type="http://schemas.openxmlformats.org/officeDocument/2006/relationships/image" Target="../media/image3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13" Type="http://schemas.openxmlformats.org/officeDocument/2006/relationships/image" Target="../media/image39.gif"/><Relationship Id="rId3" Type="http://schemas.openxmlformats.org/officeDocument/2006/relationships/audio" Target="../media/audio5.wav"/><Relationship Id="rId7" Type="http://schemas.openxmlformats.org/officeDocument/2006/relationships/image" Target="../media/image37.gif"/><Relationship Id="rId12" Type="http://schemas.openxmlformats.org/officeDocument/2006/relationships/image" Target="../media/image3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11" Type="http://schemas.openxmlformats.org/officeDocument/2006/relationships/image" Target="../media/image52.gif"/><Relationship Id="rId5" Type="http://schemas.openxmlformats.org/officeDocument/2006/relationships/image" Target="../media/image48.gif"/><Relationship Id="rId15" Type="http://schemas.openxmlformats.org/officeDocument/2006/relationships/image" Target="../media/image41.gif"/><Relationship Id="rId10" Type="http://schemas.openxmlformats.org/officeDocument/2006/relationships/image" Target="../media/image51.gif"/><Relationship Id="rId4" Type="http://schemas.openxmlformats.org/officeDocument/2006/relationships/image" Target="../media/image57.jpeg"/><Relationship Id="rId9" Type="http://schemas.openxmlformats.org/officeDocument/2006/relationships/image" Target="../media/image50.gif"/><Relationship Id="rId1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8.png"/><Relationship Id="rId3" Type="http://schemas.openxmlformats.org/officeDocument/2006/relationships/video" Target="file:///G:\H&#7843;i%20Qu&#226;n\GA%20Mau\KhueCD_DX\vui.avi" TargetMode="External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2" Type="http://schemas.openxmlformats.org/officeDocument/2006/relationships/video" Target="file:///G:\H&#7843;i%20Qu&#226;n\GA%20Mau\KhueCD_DX\buon.avi" TargetMode="External"/><Relationship Id="rId1" Type="http://schemas.openxmlformats.org/officeDocument/2006/relationships/vmlDrawing" Target="../drawings/vmlDrawing6.vml"/><Relationship Id="rId6" Type="http://schemas.openxmlformats.org/officeDocument/2006/relationships/audio" Target="../media/audio3.wav"/><Relationship Id="rId11" Type="http://schemas.openxmlformats.org/officeDocument/2006/relationships/oleObject" Target="../embeddings/oleObject18.bin"/><Relationship Id="rId5" Type="http://schemas.openxmlformats.org/officeDocument/2006/relationships/audio" Target="../media/audio2.wav"/><Relationship Id="rId10" Type="http://schemas.openxmlformats.org/officeDocument/2006/relationships/oleObject" Target="../embeddings/oleObject17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 descr="495078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2975" y="4995863"/>
            <a:ext cx="16986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7" descr="495078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6575" y="4935538"/>
            <a:ext cx="17748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495078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924425"/>
            <a:ext cx="19812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" descr="teacher_kids_wav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8038" y="4495800"/>
            <a:ext cx="1857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495078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953000"/>
            <a:ext cx="17526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0" y="6324600"/>
            <a:ext cx="9144000" cy="6858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FF"/>
              </a:solidFill>
              <a:latin typeface=".VnUniverseH" pitchFamily="34" charset="0"/>
            </a:endParaRPr>
          </a:p>
        </p:txBody>
      </p:sp>
      <p:sp>
        <p:nvSpPr>
          <p:cNvPr id="15367" name="WordArt 9"/>
          <p:cNvSpPr>
            <a:spLocks noChangeAspect="1" noChangeArrowheads="1" noChangeShapeType="1" noTextEdit="1"/>
          </p:cNvSpPr>
          <p:nvPr/>
        </p:nvSpPr>
        <p:spPr bwMode="auto">
          <a:xfrm>
            <a:off x="381000" y="1524000"/>
            <a:ext cx="8458200" cy="510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6000" b="1" kern="1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NhiÖt </a:t>
            </a:r>
            <a:r>
              <a:rPr lang="en-US" sz="60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liÖt chµo mõng c¸c thÇy c« gi¸o vÒ dù giê thi gi¸o viªn d¹y </a:t>
            </a:r>
            <a:r>
              <a:rPr lang="en-US" sz="6000" b="1" kern="1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giái </a:t>
            </a:r>
            <a:r>
              <a:rPr lang="en-US" sz="6000" b="1" kern="1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 quận</a:t>
            </a:r>
            <a:endParaRPr lang="en-US" sz="6000" b="1" kern="1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1600200" y="3810000"/>
            <a:ext cx="6553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 viên thực hiện</a:t>
            </a:r>
            <a:r>
              <a:rPr lang="en-US" sz="2400" smtClean="0">
                <a:solidFill>
                  <a:srgbClr val="0070C0"/>
                </a:solidFill>
              </a:rPr>
              <a:t>: </a:t>
            </a:r>
            <a:r>
              <a:rPr lang="en-US" sz="2400" b="1">
                <a:solidFill>
                  <a:srgbClr val="0070C0"/>
                </a:solidFill>
                <a:latin typeface=".VnTimeH" pitchFamily="34" charset="0"/>
              </a:rPr>
              <a:t>NguyÔn ThÞ </a:t>
            </a:r>
            <a:r>
              <a:rPr lang="en-US" sz="2400" b="1" smtClean="0">
                <a:solidFill>
                  <a:srgbClr val="0070C0"/>
                </a:solidFill>
                <a:latin typeface=".VnTimeH" pitchFamily="34" charset="0"/>
              </a:rPr>
              <a:t>Hoa</a:t>
            </a:r>
            <a:endParaRPr lang="en-US" sz="5400" b="1">
              <a:solidFill>
                <a:srgbClr val="0070C0"/>
              </a:solidFill>
              <a:latin typeface=".VnTimeH" pitchFamily="34" charset="0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 flipH="1">
            <a:off x="34925" y="6477000"/>
            <a:ext cx="9144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UniverseH" pitchFamily="34" charset="0"/>
              </a:rPr>
              <a:t>                                       </a:t>
            </a:r>
            <a:r>
              <a:rPr lang="en-US" sz="2400" b="1" smtClean="0">
                <a:latin typeface=".VnUniverseH" pitchFamily="34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Lớp 6A1- Trường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THCS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Thượng Thanh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5" name="AutoShape 13"/>
          <p:cNvSpPr>
            <a:spLocks noChangeArrowheads="1"/>
          </p:cNvSpPr>
          <p:nvPr/>
        </p:nvSpPr>
        <p:spPr bwMode="auto">
          <a:xfrm rot="-1373167">
            <a:off x="7812088" y="476250"/>
            <a:ext cx="779462" cy="712788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 rot="-1373167">
            <a:off x="4052888" y="73025"/>
            <a:ext cx="1066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5372" name="Picture 15" descr="PUL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8300" y="457200"/>
            <a:ext cx="2222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6" descr="PUL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838200"/>
            <a:ext cx="15240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8600" y="228600"/>
            <a:ext cx="1371600" cy="1371600"/>
            <a:chOff x="1632" y="2880"/>
            <a:chExt cx="1288" cy="1233"/>
          </a:xfrm>
        </p:grpSpPr>
        <p:sp>
          <p:nvSpPr>
            <p:cNvPr id="15376" name="AutoShape 18"/>
            <p:cNvSpPr>
              <a:spLocks noChangeArrowheads="1"/>
            </p:cNvSpPr>
            <p:nvPr/>
          </p:nvSpPr>
          <p:spPr bwMode="auto">
            <a:xfrm>
              <a:off x="1736" y="3656"/>
              <a:ext cx="1120" cy="305"/>
            </a:xfrm>
            <a:prstGeom prst="cube">
              <a:avLst>
                <a:gd name="adj" fmla="val 84120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prstShdw prst="shdw17" dist="17961" dir="2700000">
                <a:srgbClr val="999999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AutoShape 19"/>
            <p:cNvSpPr>
              <a:spLocks noChangeArrowheads="1"/>
            </p:cNvSpPr>
            <p:nvPr/>
          </p:nvSpPr>
          <p:spPr bwMode="auto">
            <a:xfrm>
              <a:off x="2072" y="3656"/>
              <a:ext cx="392" cy="305"/>
            </a:xfrm>
            <a:prstGeom prst="star16">
              <a:avLst>
                <a:gd name="adj" fmla="val 209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AutoShape 20"/>
            <p:cNvSpPr>
              <a:spLocks noChangeArrowheads="1"/>
            </p:cNvSpPr>
            <p:nvPr/>
          </p:nvSpPr>
          <p:spPr bwMode="auto">
            <a:xfrm>
              <a:off x="1848" y="3199"/>
              <a:ext cx="392" cy="611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3" name="AutoShape 21"/>
            <p:cNvSpPr>
              <a:spLocks noChangeArrowheads="1"/>
            </p:cNvSpPr>
            <p:nvPr/>
          </p:nvSpPr>
          <p:spPr bwMode="auto">
            <a:xfrm>
              <a:off x="2240" y="3199"/>
              <a:ext cx="392" cy="611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4" name="AutoShape 22"/>
            <p:cNvSpPr>
              <a:spLocks noChangeArrowheads="1"/>
            </p:cNvSpPr>
            <p:nvPr/>
          </p:nvSpPr>
          <p:spPr bwMode="auto">
            <a:xfrm>
              <a:off x="1904" y="3199"/>
              <a:ext cx="392" cy="611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75" name="AutoShape 23"/>
            <p:cNvSpPr>
              <a:spLocks noChangeArrowheads="1"/>
            </p:cNvSpPr>
            <p:nvPr/>
          </p:nvSpPr>
          <p:spPr bwMode="auto">
            <a:xfrm>
              <a:off x="2296" y="3199"/>
              <a:ext cx="392" cy="611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82" name="AutoShape 24"/>
            <p:cNvSpPr>
              <a:spLocks noChangeArrowheads="1"/>
            </p:cNvSpPr>
            <p:nvPr/>
          </p:nvSpPr>
          <p:spPr bwMode="auto">
            <a:xfrm>
              <a:off x="1736" y="3808"/>
              <a:ext cx="1008" cy="153"/>
            </a:xfrm>
            <a:prstGeom prst="ribbon">
              <a:avLst>
                <a:gd name="adj1" fmla="val 33333"/>
                <a:gd name="adj2" fmla="val 4524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Text Box 25"/>
            <p:cNvSpPr txBox="1">
              <a:spLocks noChangeArrowheads="1"/>
            </p:cNvSpPr>
            <p:nvPr/>
          </p:nvSpPr>
          <p:spPr bwMode="auto">
            <a:xfrm>
              <a:off x="1960" y="3808"/>
              <a:ext cx="616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latin typeface="Arial" charset="0"/>
                </a:rPr>
                <a:t>GD</a:t>
              </a:r>
              <a:endParaRPr lang="en-US">
                <a:latin typeface="Arial" charset="0"/>
              </a:endParaRPr>
            </a:p>
          </p:txBody>
        </p:sp>
        <p:sp>
          <p:nvSpPr>
            <p:cNvPr id="15384" name="Line 26"/>
            <p:cNvSpPr>
              <a:spLocks noChangeShapeType="1"/>
            </p:cNvSpPr>
            <p:nvPr/>
          </p:nvSpPr>
          <p:spPr bwMode="auto">
            <a:xfrm>
              <a:off x="2128" y="3808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27"/>
            <p:cNvSpPr>
              <a:spLocks noChangeShapeType="1"/>
            </p:cNvSpPr>
            <p:nvPr/>
          </p:nvSpPr>
          <p:spPr bwMode="auto">
            <a:xfrm>
              <a:off x="2128" y="3808"/>
              <a:ext cx="2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632" y="2880"/>
              <a:ext cx="1288" cy="1219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0651788"/>
                  <a:gd name="adj2" fmla="val 86417"/>
                </a:avLst>
              </a:prstTxWarp>
            </a:bodyPr>
            <a:lstStyle/>
            <a:p>
              <a:pPr algn="ctr"/>
              <a:r>
                <a:rPr lang="en-US" sz="8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TimeH"/>
                </a:rPr>
                <a:t>thi ®ua d¹y tèt - häc tèt</a:t>
              </a:r>
            </a:p>
          </p:txBody>
        </p:sp>
      </p:grpSp>
      <p:pic>
        <p:nvPicPr>
          <p:cNvPr id="15375" name="Picture 339" descr="ANI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1336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xit" presetSubtype="8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/>
      <p:bldP spid="4916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5" descr="nen ne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14325" y="914400"/>
            <a:ext cx="88296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.VnArialH" pitchFamily="34" charset="0"/>
              </a:rPr>
              <a:t>Trß ch¬i: </a:t>
            </a:r>
          </a:p>
          <a:p>
            <a:pPr algn="ctr"/>
            <a:r>
              <a:rPr lang="en-US" sz="3600" b="1">
                <a:solidFill>
                  <a:srgbClr val="FF0066"/>
                </a:solidFill>
                <a:latin typeface=".VnArialH" pitchFamily="34" charset="0"/>
              </a:rPr>
              <a:t>“  rung chu«ng vµng!” 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85800" y="2609850"/>
            <a:ext cx="77724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u="sng" smtClean="0">
                <a:solidFill>
                  <a:srgbClr val="FF00FF"/>
                </a:solidFill>
              </a:rPr>
              <a:t>C¸ch </a:t>
            </a:r>
            <a:r>
              <a:rPr lang="en-US" sz="3600" b="1" u="sng">
                <a:solidFill>
                  <a:srgbClr val="FF00FF"/>
                </a:solidFill>
              </a:rPr>
              <a:t>ch¬i:</a:t>
            </a:r>
            <a:r>
              <a:rPr lang="en-US" sz="3600"/>
              <a:t> </a:t>
            </a:r>
          </a:p>
          <a:p>
            <a:pPr algn="just"/>
            <a:r>
              <a:rPr lang="en-US" sz="2400"/>
              <a:t>- </a:t>
            </a:r>
            <a:r>
              <a:rPr lang="en-US" sz="2400" b="1"/>
              <a:t>C¸c b¹n lÇn l­ît tr¶ lêi c¸c c©u hái b»ng c¸ch viÕt ®¸p ¸n vµo b¶ng cña m×nh.</a:t>
            </a:r>
          </a:p>
          <a:p>
            <a:pPr algn="just"/>
            <a:r>
              <a:rPr lang="en-US" sz="2400" b="1"/>
              <a:t>- HÕt thêi gian quy ®Þnh  nÕu b¹n nµo kh«ng tr¶ lêi ®­îc hoÆc tr¶ lêi sai th× ph¶i dõng cuéc ch¬i. NÕu tr¶ lêi ®óng sÏ ®­îc tr¶ lêi c¸c c©u hái tiÕp theo. </a:t>
            </a:r>
          </a:p>
        </p:txBody>
      </p:sp>
      <p:pic>
        <p:nvPicPr>
          <p:cNvPr id="30726" name="Picture 15" descr="chuong ru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70644" y="5992019"/>
            <a:ext cx="93662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6" descr="chuong ru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255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7" descr="chuong rung 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8500" y="0"/>
            <a:ext cx="8255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8" descr="chuong rung 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198689">
            <a:off x="8278813" y="5992813"/>
            <a:ext cx="935037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30" name="Group 19"/>
          <p:cNvGrpSpPr>
            <a:grpSpLocks/>
          </p:cNvGrpSpPr>
          <p:nvPr/>
        </p:nvGrpSpPr>
        <p:grpSpPr bwMode="auto">
          <a:xfrm>
            <a:off x="152400" y="0"/>
            <a:ext cx="8915400" cy="6629400"/>
            <a:chOff x="96" y="0"/>
            <a:chExt cx="12576" cy="9216"/>
          </a:xfrm>
        </p:grpSpPr>
        <p:pic>
          <p:nvPicPr>
            <p:cNvPr id="30731" name="Picture 20" descr="vien-trai tim qua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49" y="8976"/>
              <a:ext cx="909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2" name="Picture 21" descr="vien-trai tim qua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0" y="0"/>
              <a:ext cx="909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3" name="Picture 22" descr="vien-trai tim qua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-3084" y="4572"/>
              <a:ext cx="659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4" name="Picture 23" descr="vien-trai tim qua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9252" y="4428"/>
              <a:ext cx="659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37" name="trochoi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00400" y="21336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912" fill="hold"/>
                                        <p:tgtEl>
                                          <p:spTgt spid="307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7"/>
                </p:tgtEl>
              </p:cMediaNode>
            </p:audio>
          </p:childTnLst>
        </p:cTn>
      </p:par>
    </p:tnLst>
    <p:bldLst>
      <p:bldP spid="80900" grpId="0"/>
      <p:bldP spid="809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56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685800" y="1123950"/>
            <a:ext cx="7620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u="sng">
                <a:solidFill>
                  <a:srgbClr val="FF0000"/>
                </a:solidFill>
              </a:rPr>
              <a:t>C©u 1:</a:t>
            </a:r>
            <a:r>
              <a:rPr lang="en-US" sz="4400" b="1" u="sng">
                <a:solidFill>
                  <a:srgbClr val="0000FF"/>
                </a:solidFill>
              </a:rPr>
              <a:t> </a:t>
            </a:r>
          </a:p>
          <a:p>
            <a:pPr algn="just" eaLnBrk="0" hangingPunct="0"/>
            <a:r>
              <a:rPr lang="en-US" sz="4400">
                <a:solidFill>
                  <a:schemeClr val="bg2"/>
                </a:solidFill>
              </a:rPr>
              <a:t>  </a:t>
            </a:r>
            <a:r>
              <a:rPr lang="en-US" sz="4400" b="1">
                <a:solidFill>
                  <a:srgbClr val="0000FF"/>
                </a:solidFill>
              </a:rPr>
              <a:t>§iÒn vµo dÊu (...)</a:t>
            </a:r>
            <a:r>
              <a:rPr lang="en-US" sz="4400" b="1"/>
              <a:t> </a:t>
            </a:r>
          </a:p>
          <a:p>
            <a:pPr algn="just" eaLnBrk="0" hangingPunct="0"/>
            <a:r>
              <a:rPr lang="en-US" sz="4400" b="1">
                <a:solidFill>
                  <a:srgbClr val="0000FF"/>
                </a:solidFill>
              </a:rPr>
              <a:t>Muèn t×m      cña </a:t>
            </a:r>
            <a:r>
              <a:rPr lang="en-US" sz="4400" b="1"/>
              <a:t>c</a:t>
            </a:r>
            <a:r>
              <a:rPr lang="en-US" sz="4400" b="1">
                <a:solidFill>
                  <a:srgbClr val="0000FF"/>
                </a:solidFill>
              </a:rPr>
              <a:t> ta tÝnh </a:t>
            </a:r>
            <a:r>
              <a:rPr lang="en-US" sz="4400">
                <a:solidFill>
                  <a:srgbClr val="0000FF"/>
                </a:solidFill>
              </a:rPr>
              <a:t>...</a:t>
            </a:r>
            <a:r>
              <a:rPr lang="en-US" sz="4400" b="1"/>
              <a:t> </a:t>
            </a:r>
          </a:p>
        </p:txBody>
      </p:sp>
      <p:pic>
        <p:nvPicPr>
          <p:cNvPr id="136214" name="Picture 30" descr="be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4114800"/>
            <a:ext cx="10080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6" name="Picture 35" descr="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4191000"/>
            <a:ext cx="5826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5" name="Picture 36" descr="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4267200"/>
            <a:ext cx="5207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4" name="Picture 37" descr="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4267200"/>
            <a:ext cx="5207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3" name="Picture 38" descr="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4267200"/>
            <a:ext cx="5127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2" name="Picture 39" descr="1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4267200"/>
            <a:ext cx="606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59"/>
          <p:cNvGraphicFramePr>
            <a:graphicFrameLocks noChangeAspect="1"/>
          </p:cNvGraphicFramePr>
          <p:nvPr/>
        </p:nvGraphicFramePr>
        <p:xfrm>
          <a:off x="3276600" y="2133600"/>
          <a:ext cx="636588" cy="1644650"/>
        </p:xfrm>
        <a:graphic>
          <a:graphicData uri="http://schemas.openxmlformats.org/presentationml/2006/ole">
            <p:oleObj spid="_x0000_s9218" name="Equation" r:id="rId12" imgW="152280" imgH="393480" progId="Equation.3">
              <p:embed/>
            </p:oleObj>
          </a:graphicData>
        </a:graphic>
      </p:graphicFrame>
      <p:graphicFrame>
        <p:nvGraphicFramePr>
          <p:cNvPr id="67645" name="Object 61"/>
          <p:cNvGraphicFramePr>
            <a:graphicFrameLocks noChangeAspect="1"/>
          </p:cNvGraphicFramePr>
          <p:nvPr/>
        </p:nvGraphicFramePr>
        <p:xfrm>
          <a:off x="7315200" y="2133600"/>
          <a:ext cx="930275" cy="1371600"/>
        </p:xfrm>
        <a:graphic>
          <a:graphicData uri="http://schemas.openxmlformats.org/presentationml/2006/ole">
            <p:oleObj spid="_x0000_s9219" name="Equation" r:id="rId13" imgW="266400" imgH="39348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6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AutoShape 2"/>
          <p:cNvSpPr>
            <a:spLocks noChangeArrowheads="1"/>
          </p:cNvSpPr>
          <p:nvPr/>
        </p:nvSpPr>
        <p:spPr bwMode="auto">
          <a:xfrm>
            <a:off x="457200" y="304800"/>
            <a:ext cx="7924800" cy="6400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algn="ctr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Text Box 3"/>
          <p:cNvSpPr txBox="1">
            <a:spLocks noChangeArrowheads="1"/>
          </p:cNvSpPr>
          <p:nvPr/>
        </p:nvSpPr>
        <p:spPr bwMode="auto">
          <a:xfrm>
            <a:off x="1447800" y="762000"/>
            <a:ext cx="61722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u="sng">
                <a:solidFill>
                  <a:srgbClr val="0000FF"/>
                </a:solidFill>
              </a:rPr>
              <a:t>C©u 2: </a:t>
            </a:r>
          </a:p>
          <a:p>
            <a:pPr eaLnBrk="0" hangingPunct="0">
              <a:spcBef>
                <a:spcPct val="50000"/>
              </a:spcBef>
            </a:pPr>
            <a:endParaRPr lang="en-US">
              <a:solidFill>
                <a:schemeClr val="bg2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4000" b="1"/>
              <a:t>T×m</a:t>
            </a:r>
            <a:r>
              <a:rPr lang="en-US" sz="4000" b="1">
                <a:solidFill>
                  <a:schemeClr val="bg2"/>
                </a:solidFill>
              </a:rPr>
              <a:t>               </a:t>
            </a:r>
            <a:r>
              <a:rPr lang="en-US" sz="4000" b="1"/>
              <a:t>cña</a:t>
            </a:r>
            <a:r>
              <a:rPr lang="en-US" sz="4000" b="1">
                <a:solidFill>
                  <a:schemeClr val="bg2"/>
                </a:solidFill>
              </a:rPr>
              <a:t>  </a:t>
            </a:r>
          </a:p>
          <a:p>
            <a:pPr eaLnBrk="0" hangingPunct="0">
              <a:spcBef>
                <a:spcPct val="50000"/>
              </a:spcBef>
            </a:pPr>
            <a:endParaRPr lang="en-US" sz="4000" b="1">
              <a:solidFill>
                <a:schemeClr val="bg2"/>
              </a:solidFill>
            </a:endParaRPr>
          </a:p>
        </p:txBody>
      </p:sp>
      <p:graphicFrame>
        <p:nvGraphicFramePr>
          <p:cNvPr id="10242" name="Object 34"/>
          <p:cNvGraphicFramePr>
            <a:graphicFrameLocks noChangeAspect="1"/>
          </p:cNvGraphicFramePr>
          <p:nvPr/>
        </p:nvGraphicFramePr>
        <p:xfrm>
          <a:off x="3314700" y="1585913"/>
          <a:ext cx="868363" cy="1598612"/>
        </p:xfrm>
        <a:graphic>
          <a:graphicData uri="http://schemas.openxmlformats.org/presentationml/2006/ole">
            <p:oleObj spid="_x0000_s10242" name="Equation" r:id="rId5" imgW="241200" imgH="444240" progId="Equation.DSMT4">
              <p:embed/>
            </p:oleObj>
          </a:graphicData>
        </a:graphic>
      </p:graphicFrame>
      <p:graphicFrame>
        <p:nvGraphicFramePr>
          <p:cNvPr id="10243" name="Object 35"/>
          <p:cNvGraphicFramePr>
            <a:graphicFrameLocks noChangeAspect="1"/>
          </p:cNvGraphicFramePr>
          <p:nvPr/>
        </p:nvGraphicFramePr>
        <p:xfrm>
          <a:off x="5251450" y="2003425"/>
          <a:ext cx="1682750" cy="793750"/>
        </p:xfrm>
        <a:graphic>
          <a:graphicData uri="http://schemas.openxmlformats.org/presentationml/2006/ole">
            <p:oleObj spid="_x0000_s10243" name="Equation" r:id="rId6" imgW="457200" imgH="215640" progId="Equation.DSMT4">
              <p:embed/>
            </p:oleObj>
          </a:graphicData>
        </a:graphic>
      </p:graphicFrame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990600" y="3138489"/>
            <a:ext cx="6172200" cy="2351089"/>
            <a:chOff x="624" y="1977"/>
            <a:chExt cx="3888" cy="1481"/>
          </a:xfrm>
        </p:grpSpPr>
        <p:sp>
          <p:nvSpPr>
            <p:cNvPr id="10280" name="Text Box 37"/>
            <p:cNvSpPr txBox="1">
              <a:spLocks noChangeArrowheads="1"/>
            </p:cNvSpPr>
            <p:nvPr/>
          </p:nvSpPr>
          <p:spPr bwMode="auto">
            <a:xfrm>
              <a:off x="624" y="2064"/>
              <a:ext cx="38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u="sng">
                  <a:solidFill>
                    <a:srgbClr val="FF0000"/>
                  </a:solidFill>
                </a:rPr>
                <a:t>§¸p ¸n</a:t>
              </a:r>
              <a:r>
                <a:rPr lang="en-US" sz="3200">
                  <a:solidFill>
                    <a:srgbClr val="FF0000"/>
                  </a:solidFill>
                </a:rPr>
                <a:t>:</a:t>
              </a:r>
              <a:r>
                <a:rPr lang="en-US" sz="3200"/>
                <a:t>             cña           </a:t>
              </a:r>
              <a:r>
                <a:rPr lang="en-US" sz="3200" smtClean="0"/>
                <a:t> lµ</a:t>
              </a:r>
              <a:r>
                <a:rPr lang="en-US" sz="3200"/>
                <a:t>:  </a:t>
              </a:r>
            </a:p>
          </p:txBody>
        </p:sp>
        <p:graphicFrame>
          <p:nvGraphicFramePr>
            <p:cNvPr id="10244" name="Object 38"/>
            <p:cNvGraphicFramePr>
              <a:graphicFrameLocks noChangeAspect="1"/>
            </p:cNvGraphicFramePr>
            <p:nvPr/>
          </p:nvGraphicFramePr>
          <p:xfrm>
            <a:off x="800" y="2737"/>
            <a:ext cx="2624" cy="721"/>
          </p:xfrm>
          <a:graphic>
            <a:graphicData uri="http://schemas.openxmlformats.org/presentationml/2006/ole">
              <p:oleObj spid="_x0000_s10244" name="Equation" r:id="rId7" imgW="1663560" imgH="457200" progId="Equation.DSMT4">
                <p:embed/>
              </p:oleObj>
            </a:graphicData>
          </a:graphic>
        </p:graphicFrame>
        <p:graphicFrame>
          <p:nvGraphicFramePr>
            <p:cNvPr id="10245" name="Object 39"/>
            <p:cNvGraphicFramePr>
              <a:graphicFrameLocks noChangeAspect="1"/>
            </p:cNvGraphicFramePr>
            <p:nvPr/>
          </p:nvGraphicFramePr>
          <p:xfrm>
            <a:off x="1916" y="1977"/>
            <a:ext cx="369" cy="682"/>
          </p:xfrm>
          <a:graphic>
            <a:graphicData uri="http://schemas.openxmlformats.org/presentationml/2006/ole">
              <p:oleObj spid="_x0000_s10245" name="Equation" r:id="rId8" imgW="241200" imgH="444240" progId="Equation.DSMT4">
                <p:embed/>
              </p:oleObj>
            </a:graphicData>
          </a:graphic>
        </p:graphicFrame>
        <p:graphicFrame>
          <p:nvGraphicFramePr>
            <p:cNvPr id="10246" name="Object 40"/>
            <p:cNvGraphicFramePr>
              <a:graphicFrameLocks noChangeAspect="1"/>
            </p:cNvGraphicFramePr>
            <p:nvPr/>
          </p:nvGraphicFramePr>
          <p:xfrm>
            <a:off x="2702" y="2106"/>
            <a:ext cx="723" cy="342"/>
          </p:xfrm>
          <a:graphic>
            <a:graphicData uri="http://schemas.openxmlformats.org/presentationml/2006/ole">
              <p:oleObj spid="_x0000_s10246" name="Equation" r:id="rId9" imgW="457200" imgH="215640" progId="Equation.DSMT4">
                <p:embed/>
              </p:oleObj>
            </a:graphicData>
          </a:graphic>
        </p:graphicFrame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6535738" y="4864100"/>
            <a:ext cx="655637" cy="744538"/>
            <a:chOff x="432" y="0"/>
            <a:chExt cx="589" cy="480"/>
          </a:xfrm>
        </p:grpSpPr>
        <p:pic>
          <p:nvPicPr>
            <p:cNvPr id="10278" name="Picture 20" descr="0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20" y="48"/>
              <a:ext cx="30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9" name="Picture 21" descr="11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2" y="0"/>
              <a:ext cx="28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6214" name="Picture 47" descr="bell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07138" y="4864100"/>
            <a:ext cx="10080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10" name="Picture 48" descr="9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11938" y="4940300"/>
            <a:ext cx="5127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9" name="Picture 49" descr="8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11938" y="4940300"/>
            <a:ext cx="5365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8" name="Picture 50" descr="7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11938" y="4940300"/>
            <a:ext cx="5683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7" name="Picture 51" descr="6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35738" y="4940300"/>
            <a:ext cx="5715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6" name="Picture 52" descr="5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535738" y="4940300"/>
            <a:ext cx="5826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5" name="Picture 53" descr="4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611938" y="4940300"/>
            <a:ext cx="5207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4" name="Picture 54" descr="3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611938" y="4940300"/>
            <a:ext cx="5207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3" name="Picture 55" descr="2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611938" y="5016500"/>
            <a:ext cx="5127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2" name="Picture 56" descr="1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35738" y="5016500"/>
            <a:ext cx="606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6307138" y="4864100"/>
            <a:ext cx="800100" cy="671513"/>
            <a:chOff x="1927" y="2795"/>
            <a:chExt cx="504" cy="423"/>
          </a:xfrm>
        </p:grpSpPr>
        <p:pic>
          <p:nvPicPr>
            <p:cNvPr id="10276" name="Picture 58" descr="11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927" y="279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7" name="Picture 59" descr="5"/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 rot="-340931">
              <a:off x="2154" y="2795"/>
              <a:ext cx="277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60"/>
          <p:cNvGrpSpPr>
            <a:grpSpLocks/>
          </p:cNvGrpSpPr>
          <p:nvPr/>
        </p:nvGrpSpPr>
        <p:grpSpPr bwMode="auto">
          <a:xfrm>
            <a:off x="6383338" y="4940300"/>
            <a:ext cx="830262" cy="682625"/>
            <a:chOff x="1365" y="2886"/>
            <a:chExt cx="523" cy="430"/>
          </a:xfrm>
        </p:grpSpPr>
        <p:pic>
          <p:nvPicPr>
            <p:cNvPr id="10274" name="Picture 61" descr="11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365" y="289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5" name="Picture 62" descr="2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10" y="2886"/>
              <a:ext cx="27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6383338" y="4940300"/>
            <a:ext cx="836612" cy="668338"/>
            <a:chOff x="1374" y="3385"/>
            <a:chExt cx="527" cy="421"/>
          </a:xfrm>
        </p:grpSpPr>
        <p:pic>
          <p:nvPicPr>
            <p:cNvPr id="10272" name="Picture 64" descr="11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10" y="338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3" name="Picture 65" descr="11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374" y="338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66"/>
          <p:cNvGrpSpPr>
            <a:grpSpLocks/>
          </p:cNvGrpSpPr>
          <p:nvPr/>
        </p:nvGrpSpPr>
        <p:grpSpPr bwMode="auto">
          <a:xfrm>
            <a:off x="6459538" y="4940300"/>
            <a:ext cx="808037" cy="671513"/>
            <a:chOff x="612" y="3385"/>
            <a:chExt cx="509" cy="423"/>
          </a:xfrm>
        </p:grpSpPr>
        <p:pic>
          <p:nvPicPr>
            <p:cNvPr id="10270" name="Picture 67" descr="11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12" y="338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1" name="Picture 68" descr="3"/>
            <p:cNvPicPr>
              <a:picLocks noChangeAspect="1" noChangeArrowheads="1" noCrop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839" y="3385"/>
              <a:ext cx="28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6459538" y="4940300"/>
            <a:ext cx="808037" cy="671513"/>
            <a:chOff x="340" y="2795"/>
            <a:chExt cx="509" cy="423"/>
          </a:xfrm>
        </p:grpSpPr>
        <p:pic>
          <p:nvPicPr>
            <p:cNvPr id="10268" name="Picture 70" descr="11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40" y="279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9" name="Picture 71" descr="4"/>
            <p:cNvPicPr>
              <a:picLocks noChangeAspect="1" noChangeArrowheads="1" noCrop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67" y="2795"/>
              <a:ext cx="28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6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33" descr="lú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85800" y="0"/>
            <a:ext cx="10134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78486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 u="sng">
                <a:solidFill>
                  <a:srgbClr val="0000FF"/>
                </a:solidFill>
              </a:rPr>
              <a:t>C©u 3:</a:t>
            </a:r>
            <a:r>
              <a:rPr lang="en-US" sz="3600" b="1" u="sng">
                <a:solidFill>
                  <a:srgbClr val="0000FF"/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</a:rPr>
              <a:t>  </a:t>
            </a:r>
            <a:r>
              <a:rPr lang="en-US" sz="4000" b="1"/>
              <a:t>Cã bao nhiªu phót trong        giê?</a:t>
            </a:r>
            <a:r>
              <a:rPr lang="en-US" sz="3600" b="1"/>
              <a:t>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8059738" y="685800"/>
            <a:ext cx="655637" cy="744538"/>
            <a:chOff x="432" y="0"/>
            <a:chExt cx="589" cy="480"/>
          </a:xfrm>
        </p:grpSpPr>
        <p:pic>
          <p:nvPicPr>
            <p:cNvPr id="11301" name="Picture 20" descr="0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0" y="48"/>
              <a:ext cx="30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2" name="Picture 21" descr="11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0"/>
              <a:ext cx="28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6214" name="Picture 7" descr="bel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31138" y="685800"/>
            <a:ext cx="10080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10" name="Picture 8" descr="9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35938" y="762000"/>
            <a:ext cx="5127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9" name="Picture 9" descr="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35938" y="762000"/>
            <a:ext cx="5365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8" name="Picture 10" descr="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35938" y="762000"/>
            <a:ext cx="5683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7" name="Picture 11" descr="6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59738" y="762000"/>
            <a:ext cx="5715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6" name="Picture 12" descr="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59738" y="762000"/>
            <a:ext cx="5826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5" name="Picture 13" descr="4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35938" y="762000"/>
            <a:ext cx="5207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4" name="Picture 14" descr="3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135938" y="762000"/>
            <a:ext cx="5207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3" name="Picture 15" descr="2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135938" y="838200"/>
            <a:ext cx="5127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2" name="Picture 16" descr="1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9738" y="838200"/>
            <a:ext cx="606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7831138" y="685800"/>
            <a:ext cx="800100" cy="671513"/>
            <a:chOff x="1927" y="2795"/>
            <a:chExt cx="504" cy="423"/>
          </a:xfrm>
        </p:grpSpPr>
        <p:pic>
          <p:nvPicPr>
            <p:cNvPr id="11299" name="Picture 18" descr="11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27" y="279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0" name="Picture 19" descr="5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-340931">
              <a:off x="2154" y="2795"/>
              <a:ext cx="277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7907338" y="762000"/>
            <a:ext cx="830262" cy="682625"/>
            <a:chOff x="1365" y="2886"/>
            <a:chExt cx="523" cy="430"/>
          </a:xfrm>
        </p:grpSpPr>
        <p:pic>
          <p:nvPicPr>
            <p:cNvPr id="11297" name="Picture 21" descr="11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65" y="289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8" name="Picture 22" descr="2"/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610" y="2886"/>
              <a:ext cx="27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7907338" y="762000"/>
            <a:ext cx="836612" cy="668338"/>
            <a:chOff x="1374" y="3385"/>
            <a:chExt cx="527" cy="421"/>
          </a:xfrm>
        </p:grpSpPr>
        <p:pic>
          <p:nvPicPr>
            <p:cNvPr id="11295" name="Picture 24" descr="11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10" y="338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6" name="Picture 25" descr="11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74" y="338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26"/>
          <p:cNvGrpSpPr>
            <a:grpSpLocks/>
          </p:cNvGrpSpPr>
          <p:nvPr/>
        </p:nvGrpSpPr>
        <p:grpSpPr bwMode="auto">
          <a:xfrm>
            <a:off x="7983538" y="762000"/>
            <a:ext cx="808037" cy="671513"/>
            <a:chOff x="612" y="3385"/>
            <a:chExt cx="509" cy="423"/>
          </a:xfrm>
        </p:grpSpPr>
        <p:pic>
          <p:nvPicPr>
            <p:cNvPr id="11293" name="Picture 27" descr="11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2" y="338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4" name="Picture 28" descr="3"/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39" y="3385"/>
              <a:ext cx="28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7983538" y="762000"/>
            <a:ext cx="808037" cy="671513"/>
            <a:chOff x="340" y="2795"/>
            <a:chExt cx="509" cy="423"/>
          </a:xfrm>
        </p:grpSpPr>
        <p:pic>
          <p:nvPicPr>
            <p:cNvPr id="11291" name="Picture 30" descr="11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" y="279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2" name="Picture 31" descr="4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67" y="2795"/>
              <a:ext cx="28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266" name="Object 34"/>
          <p:cNvGraphicFramePr>
            <a:graphicFrameLocks noChangeAspect="1"/>
          </p:cNvGraphicFramePr>
          <p:nvPr/>
        </p:nvGraphicFramePr>
        <p:xfrm>
          <a:off x="6719888" y="1841500"/>
          <a:ext cx="730250" cy="1377950"/>
        </p:xfrm>
        <a:graphic>
          <a:graphicData uri="http://schemas.openxmlformats.org/presentationml/2006/ole">
            <p:oleObj spid="_x0000_s11266" name="Equation" r:id="rId17" imgW="241200" imgH="457200" progId="Equation.DSMT4">
              <p:embed/>
            </p:oleObj>
          </a:graphicData>
        </a:graphic>
      </p:graphicFrame>
      <p:grpSp>
        <p:nvGrpSpPr>
          <p:cNvPr id="18" name="Group 43"/>
          <p:cNvGrpSpPr>
            <a:grpSpLocks/>
          </p:cNvGrpSpPr>
          <p:nvPr/>
        </p:nvGrpSpPr>
        <p:grpSpPr bwMode="auto">
          <a:xfrm>
            <a:off x="674688" y="2876551"/>
            <a:ext cx="7631113" cy="2789238"/>
            <a:chOff x="425" y="1812"/>
            <a:chExt cx="4807" cy="1757"/>
          </a:xfrm>
        </p:grpSpPr>
        <p:sp>
          <p:nvSpPr>
            <p:cNvPr id="11289" name="Text Box 35"/>
            <p:cNvSpPr txBox="1">
              <a:spLocks noChangeArrowheads="1"/>
            </p:cNvSpPr>
            <p:nvPr/>
          </p:nvSpPr>
          <p:spPr bwMode="auto">
            <a:xfrm>
              <a:off x="528" y="2016"/>
              <a:ext cx="45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      </a:t>
              </a:r>
              <a:r>
                <a:rPr lang="en-US" sz="3600" b="1" smtClean="0">
                  <a:solidFill>
                    <a:srgbClr val="FF0000"/>
                  </a:solidFill>
                </a:rPr>
                <a:t> </a:t>
              </a:r>
              <a:r>
                <a:rPr lang="en-US" sz="3600" b="1" u="sng">
                  <a:solidFill>
                    <a:srgbClr val="FF0000"/>
                  </a:solidFill>
                </a:rPr>
                <a:t>§¸p ¸n:</a:t>
              </a:r>
              <a:r>
                <a:rPr lang="en-US" sz="3600" b="1">
                  <a:solidFill>
                    <a:srgbClr val="FF0000"/>
                  </a:solidFill>
                </a:rPr>
                <a:t>          </a:t>
              </a:r>
              <a:r>
                <a:rPr lang="en-US" sz="3600" b="1"/>
                <a:t>cña 1 giê lµ:                   </a:t>
              </a:r>
              <a:r>
                <a:rPr lang="en-US" sz="3600" b="1">
                  <a:solidFill>
                    <a:srgbClr val="FF0000"/>
                  </a:solidFill>
                </a:rPr>
                <a:t> </a:t>
              </a:r>
            </a:p>
          </p:txBody>
        </p:sp>
        <p:graphicFrame>
          <p:nvGraphicFramePr>
            <p:cNvPr id="11267" name="Object 36"/>
            <p:cNvGraphicFramePr>
              <a:graphicFrameLocks noChangeAspect="1"/>
            </p:cNvGraphicFramePr>
            <p:nvPr/>
          </p:nvGraphicFramePr>
          <p:xfrm>
            <a:off x="425" y="2726"/>
            <a:ext cx="2904" cy="843"/>
          </p:xfrm>
          <a:graphic>
            <a:graphicData uri="http://schemas.openxmlformats.org/presentationml/2006/ole">
              <p:oleObj spid="_x0000_s11267" name="Equation" r:id="rId18" imgW="1574640" imgH="457200" progId="Equation.DSMT4">
                <p:embed/>
              </p:oleObj>
            </a:graphicData>
          </a:graphic>
        </p:graphicFrame>
        <p:graphicFrame>
          <p:nvGraphicFramePr>
            <p:cNvPr id="11268" name="Object 37"/>
            <p:cNvGraphicFramePr>
              <a:graphicFrameLocks noChangeAspect="1"/>
            </p:cNvGraphicFramePr>
            <p:nvPr/>
          </p:nvGraphicFramePr>
          <p:xfrm>
            <a:off x="2268" y="1812"/>
            <a:ext cx="458" cy="869"/>
          </p:xfrm>
          <a:graphic>
            <a:graphicData uri="http://schemas.openxmlformats.org/presentationml/2006/ole">
              <p:oleObj spid="_x0000_s11268" name="Equation" r:id="rId19" imgW="241200" imgH="457200" progId="Equation.DSMT4">
                <p:embed/>
              </p:oleObj>
            </a:graphicData>
          </a:graphic>
        </p:graphicFrame>
        <p:sp>
          <p:nvSpPr>
            <p:cNvPr id="11290" name="Text Box 39"/>
            <p:cNvSpPr txBox="1">
              <a:spLocks noChangeArrowheads="1"/>
            </p:cNvSpPr>
            <p:nvPr/>
          </p:nvSpPr>
          <p:spPr bwMode="auto">
            <a:xfrm>
              <a:off x="3312" y="2947"/>
              <a:ext cx="19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(phót) = </a:t>
              </a:r>
              <a:r>
                <a:rPr lang="en-US" sz="3200" smtClean="0"/>
                <a:t>34(phót</a:t>
              </a:r>
              <a:r>
                <a:rPr lang="en-US" sz="3200"/>
                <a:t>)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6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7848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u="sng">
                <a:solidFill>
                  <a:srgbClr val="0000FF"/>
                </a:solidFill>
              </a:rPr>
              <a:t>C©u 4: 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Trên mảnh đất có diện tích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, ông Dũng dành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đất để xây nhà,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đất để xây hồ bơi. Diện tích đất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 lại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ông để trồng rau. Tính diện tích đất ông Dũng dành để trồng rau.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059738" y="685800"/>
            <a:ext cx="655637" cy="744538"/>
            <a:chOff x="432" y="0"/>
            <a:chExt cx="589" cy="480"/>
          </a:xfrm>
        </p:grpSpPr>
        <p:pic>
          <p:nvPicPr>
            <p:cNvPr id="37918" name="Picture 20" descr="0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0" y="48"/>
              <a:ext cx="30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9" name="Picture 21" descr="1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2" y="0"/>
              <a:ext cx="28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6214" name="Picture 19" descr="be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31138" y="685800"/>
            <a:ext cx="10080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10" name="Picture 20" descr="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35938" y="762000"/>
            <a:ext cx="5127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9" name="Picture 21" descr="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35938" y="762000"/>
            <a:ext cx="5365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8" name="Picture 22" descr="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35938" y="762000"/>
            <a:ext cx="5683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7" name="Picture 23" descr="6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59738" y="762000"/>
            <a:ext cx="5715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6" name="Picture 24" descr="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59738" y="762000"/>
            <a:ext cx="5826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5" name="Picture 25" descr="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35938" y="762000"/>
            <a:ext cx="5207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4" name="Picture 26" descr="3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35938" y="762000"/>
            <a:ext cx="5207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3" name="Picture 27" descr="2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135938" y="838200"/>
            <a:ext cx="5127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2" name="Picture 28" descr="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9738" y="838200"/>
            <a:ext cx="606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7831138" y="685800"/>
            <a:ext cx="800100" cy="671513"/>
            <a:chOff x="1927" y="2795"/>
            <a:chExt cx="504" cy="423"/>
          </a:xfrm>
        </p:grpSpPr>
        <p:pic>
          <p:nvPicPr>
            <p:cNvPr id="37916" name="Picture 30" descr="1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7" y="279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7" name="Picture 31" descr="5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340931">
              <a:off x="2154" y="2795"/>
              <a:ext cx="277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7907338" y="762000"/>
            <a:ext cx="830262" cy="682625"/>
            <a:chOff x="1365" y="2886"/>
            <a:chExt cx="523" cy="430"/>
          </a:xfrm>
        </p:grpSpPr>
        <p:pic>
          <p:nvPicPr>
            <p:cNvPr id="37914" name="Picture 33" descr="1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65" y="289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5" name="Picture 34" descr="2"/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610" y="2886"/>
              <a:ext cx="27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35"/>
          <p:cNvGrpSpPr>
            <a:grpSpLocks/>
          </p:cNvGrpSpPr>
          <p:nvPr/>
        </p:nvGrpSpPr>
        <p:grpSpPr bwMode="auto">
          <a:xfrm>
            <a:off x="7907338" y="762000"/>
            <a:ext cx="836612" cy="668338"/>
            <a:chOff x="1374" y="3385"/>
            <a:chExt cx="527" cy="421"/>
          </a:xfrm>
        </p:grpSpPr>
        <p:pic>
          <p:nvPicPr>
            <p:cNvPr id="37912" name="Picture 36" descr="1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10" y="338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3" name="Picture 37" descr="1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74" y="338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38"/>
          <p:cNvGrpSpPr>
            <a:grpSpLocks/>
          </p:cNvGrpSpPr>
          <p:nvPr/>
        </p:nvGrpSpPr>
        <p:grpSpPr bwMode="auto">
          <a:xfrm>
            <a:off x="7983538" y="762000"/>
            <a:ext cx="808037" cy="671513"/>
            <a:chOff x="612" y="3385"/>
            <a:chExt cx="509" cy="423"/>
          </a:xfrm>
        </p:grpSpPr>
        <p:pic>
          <p:nvPicPr>
            <p:cNvPr id="37910" name="Picture 39" descr="1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2" y="338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1" name="Picture 40" descr="3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39" y="3385"/>
              <a:ext cx="28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7983538" y="762000"/>
            <a:ext cx="808037" cy="671513"/>
            <a:chOff x="340" y="2795"/>
            <a:chExt cx="509" cy="423"/>
          </a:xfrm>
        </p:grpSpPr>
        <p:pic>
          <p:nvPicPr>
            <p:cNvPr id="37908" name="Picture 42" descr="1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" y="2795"/>
              <a:ext cx="29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9" name="Picture 43" descr="4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67" y="2795"/>
              <a:ext cx="28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6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838200" y="1143000"/>
            <a:ext cx="7848600" cy="1884364"/>
            <a:chOff x="528" y="720"/>
            <a:chExt cx="4944" cy="1187"/>
          </a:xfrm>
        </p:grpSpPr>
        <p:sp>
          <p:nvSpPr>
            <p:cNvPr id="12301" name="Text Box 3"/>
            <p:cNvSpPr txBox="1">
              <a:spLocks noChangeArrowheads="1"/>
            </p:cNvSpPr>
            <p:nvPr/>
          </p:nvSpPr>
          <p:spPr bwMode="auto">
            <a:xfrm>
              <a:off x="528" y="720"/>
              <a:ext cx="4944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 xây nhà</a:t>
              </a:r>
              <a:r>
                <a:rPr lang="en-US" sz="3600" smtClean="0">
                  <a:solidFill>
                    <a:srgbClr val="0000FF"/>
                  </a:solidFill>
                </a:rPr>
                <a:t>:</a:t>
              </a:r>
              <a:r>
                <a:rPr lang="en-US" sz="3600" smtClean="0"/>
                <a:t>                                    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3600" smtClean="0"/>
                <a:t>                                                       (m</a:t>
              </a:r>
              <a:r>
                <a:rPr lang="en-US" sz="3600" baseline="30000" smtClean="0"/>
                <a:t>2</a:t>
              </a:r>
              <a:r>
                <a:rPr lang="en-US" sz="3600" smtClean="0"/>
                <a:t>)</a:t>
              </a:r>
              <a:endParaRPr lang="en-US" sz="3600"/>
            </a:p>
          </p:txBody>
        </p:sp>
        <p:graphicFrame>
          <p:nvGraphicFramePr>
            <p:cNvPr id="12291" name="Object 33"/>
            <p:cNvGraphicFramePr>
              <a:graphicFrameLocks noChangeAspect="1"/>
            </p:cNvGraphicFramePr>
            <p:nvPr/>
          </p:nvGraphicFramePr>
          <p:xfrm>
            <a:off x="1008" y="1056"/>
            <a:ext cx="3477" cy="851"/>
          </p:xfrm>
          <a:graphic>
            <a:graphicData uri="http://schemas.openxmlformats.org/presentationml/2006/ole">
              <p:oleObj spid="_x0000_s12291" name="Equation" r:id="rId4" imgW="1866600" imgH="457200" progId="Equation.DSMT4">
                <p:embed/>
              </p:oleObj>
            </a:graphicData>
          </a:graphic>
        </p:graphicFrame>
      </p:grp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1447800" y="5334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</a:rPr>
              <a:t>§¸p ¸n:</a:t>
            </a:r>
            <a:r>
              <a:rPr lang="en-US" sz="3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68643" name="Text Box 35"/>
          <p:cNvSpPr txBox="1">
            <a:spLocks noChangeArrowheads="1"/>
          </p:cNvSpPr>
          <p:nvPr/>
        </p:nvSpPr>
        <p:spPr bwMode="auto">
          <a:xfrm>
            <a:off x="533400" y="533400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 trồng rau: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3600"/>
              <a:t>– ( </a:t>
            </a:r>
            <a:r>
              <a:rPr lang="en-US" sz="3600" smtClean="0"/>
              <a:t>150 </a:t>
            </a:r>
            <a:r>
              <a:rPr lang="en-US" sz="3600"/>
              <a:t>+ </a:t>
            </a:r>
            <a:r>
              <a:rPr lang="en-US" sz="3600" smtClean="0"/>
              <a:t>90) </a:t>
            </a:r>
            <a:r>
              <a:rPr lang="en-US" sz="3600"/>
              <a:t>= </a:t>
            </a:r>
            <a:r>
              <a:rPr lang="en-US" sz="3600" smtClean="0"/>
              <a:t>60 (m</a:t>
            </a:r>
            <a:r>
              <a:rPr lang="en-US" sz="3600" baseline="30000" smtClean="0"/>
              <a:t>2</a:t>
            </a:r>
            <a:r>
              <a:rPr lang="en-US" sz="3600" smtClean="0"/>
              <a:t>)</a:t>
            </a:r>
            <a:endParaRPr lang="en-US" sz="3600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761568" y="3124201"/>
            <a:ext cx="8610600" cy="1763713"/>
            <a:chOff x="484" y="1968"/>
            <a:chExt cx="4944" cy="1111"/>
          </a:xfrm>
        </p:grpSpPr>
        <p:graphicFrame>
          <p:nvGraphicFramePr>
            <p:cNvPr id="12290" name="Object 34"/>
            <p:cNvGraphicFramePr>
              <a:graphicFrameLocks noChangeAspect="1"/>
            </p:cNvGraphicFramePr>
            <p:nvPr/>
          </p:nvGraphicFramePr>
          <p:xfrm>
            <a:off x="1141" y="2208"/>
            <a:ext cx="3411" cy="871"/>
          </p:xfrm>
          <a:graphic>
            <a:graphicData uri="http://schemas.openxmlformats.org/presentationml/2006/ole">
              <p:oleObj spid="_x0000_s12290" name="Equation" r:id="rId5" imgW="1790640" imgH="457200" progId="Equation.DSMT4">
                <p:embed/>
              </p:oleObj>
            </a:graphicData>
          </a:graphic>
        </p:graphicFrame>
        <p:grpSp>
          <p:nvGrpSpPr>
            <p:cNvPr id="12298" name="Group 44"/>
            <p:cNvGrpSpPr>
              <a:grpSpLocks/>
            </p:cNvGrpSpPr>
            <p:nvPr/>
          </p:nvGrpSpPr>
          <p:grpSpPr bwMode="auto">
            <a:xfrm>
              <a:off x="484" y="1968"/>
              <a:ext cx="4944" cy="839"/>
              <a:chOff x="484" y="1968"/>
              <a:chExt cx="4944" cy="839"/>
            </a:xfrm>
          </p:grpSpPr>
          <p:sp>
            <p:nvSpPr>
              <p:cNvPr id="12299" name="Text Box 36"/>
              <p:cNvSpPr txBox="1">
                <a:spLocks noChangeArrowheads="1"/>
              </p:cNvSpPr>
              <p:nvPr/>
            </p:nvSpPr>
            <p:spPr bwMode="auto">
              <a:xfrm>
                <a:off x="4412" y="2400"/>
                <a:ext cx="1016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smtClean="0"/>
                  <a:t> (m</a:t>
                </a:r>
                <a:r>
                  <a:rPr lang="en-US" sz="3600" baseline="30000" smtClean="0"/>
                  <a:t>2</a:t>
                </a:r>
                <a:r>
                  <a:rPr lang="en-US" sz="3600" smtClean="0"/>
                  <a:t>)    </a:t>
                </a:r>
                <a:endParaRPr lang="en-US" sz="3600"/>
              </a:p>
            </p:txBody>
          </p:sp>
          <p:sp>
            <p:nvSpPr>
              <p:cNvPr id="12300" name="Text Box 42"/>
              <p:cNvSpPr txBox="1">
                <a:spLocks noChangeArrowheads="1"/>
              </p:cNvSpPr>
              <p:nvPr/>
            </p:nvSpPr>
            <p:spPr bwMode="auto">
              <a:xfrm>
                <a:off x="484" y="1968"/>
                <a:ext cx="49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36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Đất xây hồ:   </a:t>
                </a:r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ERT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AutoShape 3"/>
          <p:cNvSpPr>
            <a:spLocks noChangeArrowheads="1"/>
          </p:cNvSpPr>
          <p:nvPr/>
        </p:nvSpPr>
        <p:spPr bwMode="auto">
          <a:xfrm>
            <a:off x="1417638" y="2700338"/>
            <a:ext cx="5895975" cy="39973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533400" y="1811338"/>
            <a:ext cx="82296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>
                <a:solidFill>
                  <a:srgbClr val="0000FF"/>
                </a:solidFill>
                <a:cs typeface="Arial" charset="0"/>
              </a:rPr>
              <a:t>N</a:t>
            </a:r>
            <a:r>
              <a:rPr lang="en-US" sz="2800">
                <a:solidFill>
                  <a:srgbClr val="0000FF"/>
                </a:solidFill>
              </a:rPr>
              <a:t>¾</a:t>
            </a:r>
            <a:r>
              <a:rPr lang="vi-VN" sz="2800">
                <a:solidFill>
                  <a:srgbClr val="0000FF"/>
                </a:solidFill>
              </a:rPr>
              <a:t>m</a:t>
            </a:r>
            <a:r>
              <a:rPr lang="en-US" sz="2800">
                <a:solidFill>
                  <a:srgbClr val="0000FF"/>
                </a:solidFill>
              </a:rPr>
              <a:t> v÷</a:t>
            </a:r>
            <a:r>
              <a:rPr lang="vi-VN" sz="2800">
                <a:solidFill>
                  <a:srgbClr val="0000FF"/>
                </a:solidFill>
              </a:rPr>
              <a:t>ng</a:t>
            </a:r>
            <a:r>
              <a:rPr lang="en-US" sz="2800">
                <a:solidFill>
                  <a:srgbClr val="0000FF"/>
                </a:solidFill>
              </a:rPr>
              <a:t> quy t¾</a:t>
            </a:r>
            <a:r>
              <a:rPr lang="vi-VN" sz="2800">
                <a:solidFill>
                  <a:srgbClr val="0000FF"/>
                </a:solidFill>
              </a:rPr>
              <a:t>c</a:t>
            </a:r>
            <a:r>
              <a:rPr lang="en-US" sz="2800">
                <a:solidFill>
                  <a:srgbClr val="0000FF"/>
                </a:solidFill>
              </a:rPr>
              <a:t> t×</a:t>
            </a:r>
            <a:r>
              <a:rPr lang="vi-VN" sz="2800">
                <a:solidFill>
                  <a:srgbClr val="0000FF"/>
                </a:solidFill>
              </a:rPr>
              <a:t>m</a:t>
            </a:r>
            <a:r>
              <a:rPr lang="en-US" sz="2800">
                <a:solidFill>
                  <a:srgbClr val="0000FF"/>
                </a:solidFill>
              </a:rPr>
              <a:t> gi¸ trÞ ph©n sè cñ</a:t>
            </a:r>
            <a:r>
              <a:rPr lang="vi-VN" sz="2800">
                <a:solidFill>
                  <a:srgbClr val="0000FF"/>
                </a:solidFill>
              </a:rPr>
              <a:t>a</a:t>
            </a:r>
            <a:r>
              <a:rPr lang="en-US" sz="2800">
                <a:solidFill>
                  <a:srgbClr val="0000FF"/>
                </a:solidFill>
              </a:rPr>
              <a:t> mé</a:t>
            </a:r>
            <a:r>
              <a:rPr lang="vi-VN" sz="2800">
                <a:solidFill>
                  <a:srgbClr val="0000FF"/>
                </a:solidFill>
              </a:rPr>
              <a:t>t</a:t>
            </a:r>
            <a:r>
              <a:rPr lang="en-US" sz="2800">
                <a:solidFill>
                  <a:srgbClr val="0000FF"/>
                </a:solidFill>
              </a:rPr>
              <a:t> sè cho tr­í</a:t>
            </a:r>
            <a:r>
              <a:rPr lang="vi-VN" sz="2800">
                <a:solidFill>
                  <a:srgbClr val="0000FF"/>
                </a:solidFill>
              </a:rPr>
              <a:t>c</a:t>
            </a:r>
            <a:r>
              <a:rPr lang="vi-VN" sz="2800">
                <a:solidFill>
                  <a:srgbClr val="0000FF"/>
                </a:solidFill>
                <a:cs typeface="Arial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>
                <a:solidFill>
                  <a:srgbClr val="FF00FF"/>
                </a:solidFill>
                <a:cs typeface="Arial" charset="0"/>
              </a:rPr>
              <a:t>BTVN</a:t>
            </a:r>
            <a:r>
              <a:rPr lang="vi-VN" sz="2800">
                <a:solidFill>
                  <a:srgbClr val="0000FF"/>
                </a:solidFill>
                <a:cs typeface="Arial" charset="0"/>
              </a:rPr>
              <a:t> :</a:t>
            </a:r>
            <a:endParaRPr lang="en-US" sz="2800">
              <a:solidFill>
                <a:srgbClr val="0000FF"/>
              </a:solidFill>
              <a:cs typeface="Arial" charset="0"/>
            </a:endParaRPr>
          </a:p>
          <a:p>
            <a:r>
              <a:rPr lang="vi-VN" sz="28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>
                <a:solidFill>
                  <a:srgbClr val="0000FF"/>
                </a:solidFill>
                <a:cs typeface="Arial" charset="0"/>
              </a:rPr>
              <a:t>+ Tõ</a:t>
            </a:r>
            <a:r>
              <a:rPr lang="vi-VN" sz="2800">
                <a:solidFill>
                  <a:srgbClr val="0000FF"/>
                </a:solidFill>
                <a:cs typeface="Arial" charset="0"/>
              </a:rPr>
              <a:t> bài</a:t>
            </a:r>
            <a:r>
              <a:rPr lang="en-US" sz="2800">
                <a:solidFill>
                  <a:srgbClr val="0000FF"/>
                </a:solidFill>
                <a:cs typeface="Arial" charset="0"/>
              </a:rPr>
              <a:t> </a:t>
            </a:r>
            <a:r>
              <a:rPr lang="vi-VN" sz="2800">
                <a:solidFill>
                  <a:srgbClr val="0000FF"/>
                </a:solidFill>
                <a:cs typeface="Arial" charset="0"/>
              </a:rPr>
              <a:t>115 </a:t>
            </a:r>
            <a:r>
              <a:rPr lang="en-US" sz="2800">
                <a:solidFill>
                  <a:srgbClr val="0000FF"/>
                </a:solidFill>
                <a:cs typeface="Arial" charset="0"/>
              </a:rPr>
              <a:t>®Õ</a:t>
            </a:r>
            <a:r>
              <a:rPr lang="vi-VN" sz="2800">
                <a:solidFill>
                  <a:srgbClr val="0000FF"/>
                </a:solidFill>
                <a:cs typeface="Arial" charset="0"/>
              </a:rPr>
              <a:t>n bài 120 (SGK</a:t>
            </a:r>
            <a:r>
              <a:rPr lang="en-US" sz="2800">
                <a:solidFill>
                  <a:srgbClr val="0000FF"/>
                </a:solidFill>
                <a:cs typeface="Arial" charset="0"/>
              </a:rPr>
              <a:t>-T51,52</a:t>
            </a:r>
            <a:r>
              <a:rPr lang="vi-VN" sz="2800">
                <a:solidFill>
                  <a:srgbClr val="0000FF"/>
                </a:solidFill>
                <a:cs typeface="Arial" charset="0"/>
              </a:rPr>
              <a:t>)</a:t>
            </a:r>
            <a:endParaRPr lang="en-US" sz="2800">
              <a:solidFill>
                <a:srgbClr val="0000FF"/>
              </a:solidFill>
              <a:cs typeface="Arial" charset="0"/>
            </a:endParaRPr>
          </a:p>
          <a:p>
            <a:r>
              <a:rPr lang="en-US" sz="2800">
                <a:solidFill>
                  <a:srgbClr val="0000FF"/>
                </a:solidFill>
                <a:cs typeface="Arial" charset="0"/>
              </a:rPr>
              <a:t>     Bµi 125(SBT-T24)</a:t>
            </a:r>
          </a:p>
          <a:p>
            <a:r>
              <a:rPr lang="en-US" sz="2800">
                <a:solidFill>
                  <a:srgbClr val="0000FF"/>
                </a:solidFill>
                <a:cs typeface="Arial" charset="0"/>
              </a:rPr>
              <a:t> + Lµm c©u 4 phÇn trß ch¬i.</a:t>
            </a:r>
          </a:p>
          <a:p>
            <a:r>
              <a:rPr lang="en-US" sz="2800">
                <a:solidFill>
                  <a:srgbClr val="0000FF"/>
                </a:solidFill>
                <a:cs typeface="Arial" charset="0"/>
              </a:rPr>
              <a:t>- Chu</a:t>
            </a:r>
            <a:r>
              <a:rPr lang="en-US" sz="2800">
                <a:solidFill>
                  <a:srgbClr val="0000FF"/>
                </a:solidFill>
              </a:rPr>
              <a:t>Èn bÞ m¸y tÝnh bá tói</a:t>
            </a:r>
            <a:endParaRPr lang="vi-VN" sz="280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2514600" y="1125538"/>
            <a:ext cx="4002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.VnBahamasBH" pitchFamily="34" charset="0"/>
              </a:rPr>
              <a:t>H­íng dÉn vÒ nhµ: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sz="1400">
              <a:latin typeface="Tahoma" pitchFamily="34" charset="0"/>
            </a:endParaRPr>
          </a:p>
        </p:txBody>
      </p:sp>
      <p:sp>
        <p:nvSpPr>
          <p:cNvPr id="4102" name="AutoShape 4"/>
          <p:cNvSpPr>
            <a:spLocks noChangeArrowheads="1"/>
          </p:cNvSpPr>
          <p:nvPr/>
        </p:nvSpPr>
        <p:spPr bwMode="auto">
          <a:xfrm>
            <a:off x="411163" y="152400"/>
            <a:ext cx="3017837" cy="1371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600" b="1">
                <a:ln>
                  <a:solidFill>
                    <a:srgbClr val="9966FF"/>
                  </a:solidFill>
                </a:ln>
                <a:solidFill>
                  <a:schemeClr val="bg1"/>
                </a:solidFill>
              </a:rPr>
              <a:t>Quy t¾c</a:t>
            </a:r>
          </a:p>
        </p:txBody>
      </p:sp>
      <p:grpSp>
        <p:nvGrpSpPr>
          <p:cNvPr id="4103" name="Group 16"/>
          <p:cNvGrpSpPr>
            <a:grpSpLocks/>
          </p:cNvGrpSpPr>
          <p:nvPr/>
        </p:nvGrpSpPr>
        <p:grpSpPr bwMode="auto">
          <a:xfrm>
            <a:off x="141288" y="1676400"/>
            <a:ext cx="8850312" cy="3140075"/>
            <a:chOff x="89" y="1056"/>
            <a:chExt cx="5575" cy="1978"/>
          </a:xfrm>
        </p:grpSpPr>
        <p:sp>
          <p:nvSpPr>
            <p:cNvPr id="4104" name="AutoShape 6"/>
            <p:cNvSpPr>
              <a:spLocks noChangeArrowheads="1"/>
            </p:cNvSpPr>
            <p:nvPr/>
          </p:nvSpPr>
          <p:spPr bwMode="auto">
            <a:xfrm>
              <a:off x="89" y="1056"/>
              <a:ext cx="5575" cy="1978"/>
            </a:xfrm>
            <a:prstGeom prst="roundRect">
              <a:avLst>
                <a:gd name="adj" fmla="val 16667"/>
              </a:avLst>
            </a:prstGeom>
            <a:solidFill>
              <a:srgbClr val="D1FFFF"/>
            </a:solidFill>
            <a:ln w="76200" cmpd="tri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100000"/>
                </a:spcBef>
                <a:spcAft>
                  <a:spcPct val="50000"/>
                </a:spcAft>
              </a:pPr>
              <a:r>
                <a:rPr lang="en-US" sz="3200" b="1"/>
                <a:t>Muèn </a:t>
              </a:r>
              <a:r>
                <a:rPr lang="en-US" sz="3200" b="1" smtClean="0"/>
                <a:t>t×m          </a:t>
              </a:r>
              <a:r>
                <a:rPr lang="en-US" sz="3200" b="1"/>
                <a:t>cña sè   </a:t>
              </a:r>
              <a:r>
                <a:rPr lang="en-US" sz="3200" b="1" smtClean="0">
                  <a:solidFill>
                    <a:srgbClr val="FF0000"/>
                  </a:solidFill>
                </a:rPr>
                <a:t>b</a:t>
              </a:r>
              <a:r>
                <a:rPr lang="en-US" sz="4800" b="1" smtClean="0"/>
                <a:t> </a:t>
              </a:r>
              <a:r>
                <a:rPr lang="en-US" sz="3200" b="1" smtClean="0"/>
                <a:t>cho</a:t>
              </a:r>
              <a:r>
                <a:rPr lang="en-US" sz="4800" b="1" smtClean="0"/>
                <a:t> </a:t>
              </a:r>
              <a:r>
                <a:rPr lang="en-US" sz="3200" b="1"/>
                <a:t>tr­íc,</a:t>
              </a:r>
              <a:endParaRPr lang="en-US" sz="3200" b="1">
                <a:solidFill>
                  <a:srgbClr val="E60000"/>
                </a:solidFill>
              </a:endParaRPr>
            </a:p>
            <a:p>
              <a:pPr algn="ctr">
                <a:spcBef>
                  <a:spcPct val="100000"/>
                </a:spcBef>
                <a:spcAft>
                  <a:spcPct val="50000"/>
                </a:spcAft>
              </a:pPr>
              <a:r>
                <a:rPr lang="en-US" sz="3200" b="1"/>
                <a:t>    ta tÝnh                   (m, n </a:t>
              </a:r>
              <a:r>
                <a:rPr lang="en-US" sz="3200" b="1">
                  <a:sym typeface="Symbol" pitchFamily="18" charset="2"/>
                </a:rPr>
                <a:t>N, n      0</a:t>
              </a:r>
              <a:r>
                <a:rPr lang="en-US" sz="3200" b="1"/>
                <a:t>)</a:t>
              </a:r>
            </a:p>
          </p:txBody>
        </p:sp>
        <p:graphicFrame>
          <p:nvGraphicFramePr>
            <p:cNvPr id="4098" name="Object 7"/>
            <p:cNvGraphicFramePr>
              <a:graphicFrameLocks noChangeAspect="1"/>
            </p:cNvGraphicFramePr>
            <p:nvPr/>
          </p:nvGraphicFramePr>
          <p:xfrm>
            <a:off x="2064" y="1296"/>
            <a:ext cx="455" cy="747"/>
          </p:xfrm>
          <a:graphic>
            <a:graphicData uri="http://schemas.openxmlformats.org/presentationml/2006/ole">
              <p:oleObj spid="_x0000_s4098" name="Equation" r:id="rId3" imgW="190440" imgH="393480" progId="Equation.3">
                <p:embed/>
              </p:oleObj>
            </a:graphicData>
          </a:graphic>
        </p:graphicFrame>
        <p:graphicFrame>
          <p:nvGraphicFramePr>
            <p:cNvPr id="4099" name="Object 14"/>
            <p:cNvGraphicFramePr>
              <a:graphicFrameLocks noChangeAspect="1"/>
            </p:cNvGraphicFramePr>
            <p:nvPr/>
          </p:nvGraphicFramePr>
          <p:xfrm>
            <a:off x="2034" y="2112"/>
            <a:ext cx="765" cy="912"/>
          </p:xfrm>
          <a:graphic>
            <a:graphicData uri="http://schemas.openxmlformats.org/presentationml/2006/ole">
              <p:oleObj spid="_x0000_s4099" name="Equation" r:id="rId4" imgW="355320" imgH="444240" progId="Equation.DSMT4">
                <p:embed/>
              </p:oleObj>
            </a:graphicData>
          </a:graphic>
        </p:graphicFrame>
        <p:graphicFrame>
          <p:nvGraphicFramePr>
            <p:cNvPr id="4100" name="Object 15"/>
            <p:cNvGraphicFramePr>
              <a:graphicFrameLocks noChangeAspect="1"/>
            </p:cNvGraphicFramePr>
            <p:nvPr/>
          </p:nvGraphicFramePr>
          <p:xfrm>
            <a:off x="4320" y="2400"/>
            <a:ext cx="288" cy="288"/>
          </p:xfrm>
          <a:graphic>
            <a:graphicData uri="http://schemas.openxmlformats.org/presentationml/2006/ole">
              <p:oleObj spid="_x0000_s4100" name="Equation" r:id="rId5" imgW="139680" imgH="13968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 descr="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  <a:latin typeface=".VnBahamasBH" pitchFamily="34" charset="0"/>
              </a:rPr>
              <a:t>¸p dông</a:t>
            </a:r>
            <a:endParaRPr lang="en-US" sz="6000" b="1" smtClean="0">
              <a:solidFill>
                <a:srgbClr val="FF0066"/>
              </a:solidFill>
              <a:latin typeface=".VnBahamasBH" pitchFamily="34" charset="0"/>
              <a:cs typeface="Arial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28600" y="2057400"/>
            <a:ext cx="1676400" cy="655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0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Bµi 1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2057400" y="2163763"/>
            <a:ext cx="289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T×m: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762000" y="3200400"/>
            <a:ext cx="41910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3200" b="1"/>
              <a:t>          cña </a:t>
            </a:r>
            <a:r>
              <a:rPr lang="en-US" sz="3200" b="1">
                <a:solidFill>
                  <a:srgbClr val="0000FF"/>
                </a:solidFill>
              </a:rPr>
              <a:t>76 </a:t>
            </a:r>
            <a:r>
              <a:rPr lang="en-US" sz="3200" b="1"/>
              <a:t>cm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3200" b="1" smtClean="0"/>
              <a:t> 62,5% cña </a:t>
            </a:r>
            <a:r>
              <a:rPr lang="en-US" sz="3200" b="1" smtClean="0">
                <a:solidFill>
                  <a:srgbClr val="0000FF"/>
                </a:solidFill>
              </a:rPr>
              <a:t>96</a:t>
            </a:r>
            <a:r>
              <a:rPr lang="en-US" sz="3200" b="1" smtClean="0"/>
              <a:t> tÊn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3200" b="1" smtClean="0"/>
              <a:t> </a:t>
            </a:r>
            <a:r>
              <a:rPr lang="en-US" sz="3200" b="1"/>
              <a:t>0,25 cña </a:t>
            </a:r>
            <a:r>
              <a:rPr lang="en-US" sz="3200" b="1">
                <a:solidFill>
                  <a:srgbClr val="0000FF"/>
                </a:solidFill>
              </a:rPr>
              <a:t>1</a:t>
            </a:r>
            <a:r>
              <a:rPr lang="en-US" sz="3200" b="1"/>
              <a:t> giê</a:t>
            </a: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1587500" y="2986088"/>
          <a:ext cx="401638" cy="1082675"/>
        </p:xfrm>
        <a:graphic>
          <a:graphicData uri="http://schemas.openxmlformats.org/presentationml/2006/ole">
            <p:oleObj spid="_x0000_s5122" name="Equation" r:id="rId4" imgW="164880" imgH="444240" progId="Equation.DSMT4">
              <p:embed/>
            </p:oleObj>
          </a:graphicData>
        </a:graphic>
      </p:graphicFrame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3124200" y="5257800"/>
            <a:ext cx="5715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Yêu cầu: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- Hoạt động cá nhân.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              - Làm vào vở.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              - Thời gian: 3 phút.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52400" y="228600"/>
            <a:ext cx="8763000" cy="617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algn="ctr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4751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latin typeface="Times New Roman" pitchFamily="18" charset="0"/>
                <a:cs typeface="Times New Roman" pitchFamily="18" charset="0"/>
              </a:rPr>
              <a:t>Giải:</a:t>
            </a:r>
          </a:p>
          <a:p>
            <a:endParaRPr lang="nl-NL" sz="3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smtClean="0">
                <a:latin typeface="Times New Roman" pitchFamily="18" charset="0"/>
                <a:cs typeface="Times New Roman" pitchFamily="18" charset="0"/>
              </a:rPr>
              <a:t>a)    của 76 cm là: 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nl-NL" sz="3600" smtClean="0">
                <a:latin typeface="Times New Roman" pitchFamily="18" charset="0"/>
                <a:cs typeface="Times New Roman" pitchFamily="18" charset="0"/>
              </a:rPr>
              <a:t>b) 62,5% của 96 tấn là: </a:t>
            </a:r>
          </a:p>
          <a:p>
            <a:r>
              <a:rPr lang="nl-NL" sz="3600" smtClean="0">
                <a:latin typeface="Times New Roman" pitchFamily="18" charset="0"/>
                <a:cs typeface="Times New Roman" pitchFamily="18" charset="0"/>
              </a:rPr>
              <a:t>                       96.62,5% = 60 (tấn)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  <a:p>
            <a:endParaRPr lang="nl-NL" sz="3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smtClean="0">
                <a:latin typeface="Times New Roman" pitchFamily="18" charset="0"/>
                <a:cs typeface="Times New Roman" pitchFamily="18" charset="0"/>
              </a:rPr>
              <a:t>c) 0,25 của 1 giờ là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nl-NL" sz="3600" smtClean="0">
                <a:latin typeface="Times New Roman" pitchFamily="18" charset="0"/>
                <a:cs typeface="Times New Roman" pitchFamily="18" charset="0"/>
              </a:rPr>
              <a:t>1.0,25 = 0,25 (giờ) = 15 (phút)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838200" y="1219200"/>
          <a:ext cx="381000" cy="1071563"/>
        </p:xfrm>
        <a:graphic>
          <a:graphicData uri="http://schemas.openxmlformats.org/presentationml/2006/ole">
            <p:oleObj spid="_x0000_s32769" name="Equation" r:id="rId3" imgW="152334" imgH="418918" progId="Equation.DSMT4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816350" y="1182687"/>
          <a:ext cx="2508250" cy="1103313"/>
        </p:xfrm>
        <a:graphic>
          <a:graphicData uri="http://schemas.openxmlformats.org/presentationml/2006/ole">
            <p:oleObj spid="_x0000_s32771" name="Equation" r:id="rId4" imgW="100296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505200" y="0"/>
            <a:ext cx="1370012" cy="7544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>
                <a:solidFill>
                  <a:srgbClr val="FF0000"/>
                </a:solidFill>
                <a:latin typeface="+mn-lt"/>
                <a:cs typeface="Arial" charset="0"/>
              </a:rPr>
              <a:t>Bµi 2: 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04800" y="4495800"/>
            <a:ext cx="83820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 Tính nhẩm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</a:rPr>
              <a:t>68%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của 25 như thế nào?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990600" y="52578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FF3300"/>
                </a:solidFill>
                <a:latin typeface="Times New Roman" pitchFamily="18" charset="0"/>
              </a:rPr>
              <a:t>Giải</a:t>
            </a:r>
          </a:p>
        </p:txBody>
      </p:sp>
      <p:graphicFrame>
        <p:nvGraphicFramePr>
          <p:cNvPr id="9238" name="Object 22"/>
          <p:cNvGraphicFramePr>
            <a:graphicFrameLocks noChangeAspect="1"/>
          </p:cNvGraphicFramePr>
          <p:nvPr/>
        </p:nvGraphicFramePr>
        <p:xfrm>
          <a:off x="2514600" y="5105400"/>
          <a:ext cx="5257800" cy="1058862"/>
        </p:xfrm>
        <a:graphic>
          <a:graphicData uri="http://schemas.openxmlformats.org/presentationml/2006/ole">
            <p:oleObj spid="_x0000_s6146" name="Equation" r:id="rId4" imgW="1955520" imgH="393480" progId="Equation.DSMT4">
              <p:embed/>
            </p:oleObj>
          </a:graphicData>
        </a:graphic>
      </p:graphicFrame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81000" y="1295400"/>
            <a:ext cx="83058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3600">
                <a:solidFill>
                  <a:srgbClr val="0000FF"/>
                </a:solidFill>
                <a:latin typeface="Arial" charset="0"/>
              </a:rPr>
              <a:t>So sánh: </a:t>
            </a:r>
            <a:r>
              <a:rPr lang="en-US" sz="3600" smtClean="0">
                <a:solidFill>
                  <a:srgbClr val="0000FF"/>
                </a:solidFill>
                <a:latin typeface="Arial" charset="0"/>
              </a:rPr>
              <a:t>48</a:t>
            </a:r>
            <a:r>
              <a:rPr lang="vi-VN" sz="3600" smtClean="0">
                <a:solidFill>
                  <a:srgbClr val="0000FF"/>
                </a:solidFill>
                <a:latin typeface="Arial" charset="0"/>
              </a:rPr>
              <a:t>% </a:t>
            </a:r>
            <a:r>
              <a:rPr lang="vi-VN" sz="3600">
                <a:solidFill>
                  <a:srgbClr val="0000FF"/>
                </a:solidFill>
                <a:latin typeface="Arial" charset="0"/>
              </a:rPr>
              <a:t>của </a:t>
            </a:r>
            <a:r>
              <a:rPr lang="en-US" sz="3600" smtClean="0">
                <a:solidFill>
                  <a:srgbClr val="0000FF"/>
                </a:solidFill>
                <a:latin typeface="Arial" charset="0"/>
              </a:rPr>
              <a:t>50</a:t>
            </a:r>
            <a:r>
              <a:rPr lang="vi-VN" sz="360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3600">
                <a:solidFill>
                  <a:srgbClr val="0000FF"/>
                </a:solidFill>
                <a:latin typeface="Arial" charset="0"/>
              </a:rPr>
              <a:t>với </a:t>
            </a:r>
            <a:r>
              <a:rPr lang="en-US" sz="3600" smtClean="0">
                <a:solidFill>
                  <a:srgbClr val="0000FF"/>
                </a:solidFill>
                <a:latin typeface="Arial" charset="0"/>
              </a:rPr>
              <a:t>50</a:t>
            </a:r>
            <a:r>
              <a:rPr lang="vi-VN" sz="3600" smtClean="0">
                <a:solidFill>
                  <a:srgbClr val="0000FF"/>
                </a:solidFill>
                <a:latin typeface="Arial" charset="0"/>
              </a:rPr>
              <a:t>% </a:t>
            </a:r>
            <a:r>
              <a:rPr lang="vi-VN" sz="3600">
                <a:solidFill>
                  <a:srgbClr val="0000FF"/>
                </a:solidFill>
                <a:latin typeface="Arial" charset="0"/>
              </a:rPr>
              <a:t>của </a:t>
            </a:r>
            <a:r>
              <a:rPr lang="en-US" sz="3600" smtClean="0">
                <a:solidFill>
                  <a:srgbClr val="0000FF"/>
                </a:solidFill>
                <a:latin typeface="Arial" charset="0"/>
              </a:rPr>
              <a:t>48.</a:t>
            </a:r>
            <a:endParaRPr lang="en-US" sz="36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28600" y="2971800"/>
            <a:ext cx="87630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smtClean="0">
                <a:solidFill>
                  <a:srgbClr val="0000FF"/>
                </a:solidFill>
                <a:latin typeface="Arial" charset="0"/>
              </a:rPr>
              <a:t>Dự đoán kết quả: a% của b và b% của a.</a:t>
            </a:r>
            <a:endParaRPr lang="en-US" sz="36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990600" y="2133600"/>
            <a:ext cx="6629400" cy="64633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smtClean="0">
                <a:solidFill>
                  <a:srgbClr val="FF0000"/>
                </a:solidFill>
                <a:latin typeface="Arial" charset="0"/>
              </a:rPr>
              <a:t>48</a:t>
            </a:r>
            <a:r>
              <a:rPr lang="vi-VN" sz="3600" smtClean="0">
                <a:solidFill>
                  <a:srgbClr val="FF0000"/>
                </a:solidFill>
                <a:latin typeface="Arial" charset="0"/>
              </a:rPr>
              <a:t>% </a:t>
            </a:r>
            <a:r>
              <a:rPr lang="vi-VN" sz="3600">
                <a:solidFill>
                  <a:srgbClr val="FF0000"/>
                </a:solidFill>
                <a:latin typeface="Arial" charset="0"/>
              </a:rPr>
              <a:t>của </a:t>
            </a:r>
            <a:r>
              <a:rPr lang="en-US" sz="3600" smtClean="0">
                <a:solidFill>
                  <a:srgbClr val="FF0000"/>
                </a:solidFill>
                <a:latin typeface="Arial" charset="0"/>
              </a:rPr>
              <a:t>50</a:t>
            </a:r>
            <a:r>
              <a:rPr lang="vi-VN" sz="360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Arial" charset="0"/>
              </a:rPr>
              <a:t>bằng</a:t>
            </a:r>
            <a:r>
              <a:rPr lang="vi-VN" sz="360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Arial" charset="0"/>
              </a:rPr>
              <a:t>50</a:t>
            </a:r>
            <a:r>
              <a:rPr lang="vi-VN" sz="3600" smtClean="0">
                <a:solidFill>
                  <a:srgbClr val="FF0000"/>
                </a:solidFill>
                <a:latin typeface="Arial" charset="0"/>
              </a:rPr>
              <a:t>% </a:t>
            </a:r>
            <a:r>
              <a:rPr lang="vi-VN" sz="3600">
                <a:solidFill>
                  <a:srgbClr val="FF0000"/>
                </a:solidFill>
                <a:latin typeface="Arial" charset="0"/>
              </a:rPr>
              <a:t>của </a:t>
            </a:r>
            <a:r>
              <a:rPr lang="en-US" sz="3600" smtClean="0">
                <a:solidFill>
                  <a:srgbClr val="FF0000"/>
                </a:solidFill>
                <a:latin typeface="Arial" charset="0"/>
              </a:rPr>
              <a:t>48</a:t>
            </a:r>
            <a:r>
              <a:rPr lang="en-US" sz="3600" smtClean="0">
                <a:solidFill>
                  <a:srgbClr val="0000FF"/>
                </a:solidFill>
                <a:latin typeface="Arial" charset="0"/>
              </a:rPr>
              <a:t>.</a:t>
            </a:r>
            <a:endParaRPr lang="en-US" sz="36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28600" y="1295400"/>
            <a:ext cx="87630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3600">
                <a:solidFill>
                  <a:srgbClr val="0000FF"/>
                </a:solidFill>
                <a:latin typeface="Arial" charset="0"/>
              </a:rPr>
              <a:t>So sánh: </a:t>
            </a:r>
            <a:r>
              <a:rPr lang="en-US" sz="3600" smtClean="0">
                <a:solidFill>
                  <a:srgbClr val="0000FF"/>
                </a:solidFill>
                <a:latin typeface="Arial" charset="0"/>
              </a:rPr>
              <a:t>48</a:t>
            </a:r>
            <a:r>
              <a:rPr lang="vi-VN" sz="3600" smtClean="0">
                <a:solidFill>
                  <a:srgbClr val="0000FF"/>
                </a:solidFill>
                <a:latin typeface="Arial" charset="0"/>
              </a:rPr>
              <a:t>% </a:t>
            </a:r>
            <a:r>
              <a:rPr lang="vi-VN" sz="3600">
                <a:solidFill>
                  <a:srgbClr val="0000FF"/>
                </a:solidFill>
                <a:latin typeface="Arial" charset="0"/>
              </a:rPr>
              <a:t>của </a:t>
            </a:r>
            <a:r>
              <a:rPr lang="en-US" sz="3600" smtClean="0">
                <a:solidFill>
                  <a:srgbClr val="0000FF"/>
                </a:solidFill>
                <a:latin typeface="Arial" charset="0"/>
              </a:rPr>
              <a:t>50</a:t>
            </a:r>
            <a:r>
              <a:rPr lang="vi-VN" sz="360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3600">
                <a:solidFill>
                  <a:srgbClr val="0000FF"/>
                </a:solidFill>
                <a:latin typeface="Arial" charset="0"/>
              </a:rPr>
              <a:t>với </a:t>
            </a:r>
            <a:r>
              <a:rPr lang="en-US" sz="3600" smtClean="0">
                <a:solidFill>
                  <a:srgbClr val="0000FF"/>
                </a:solidFill>
                <a:latin typeface="Arial" charset="0"/>
              </a:rPr>
              <a:t>50</a:t>
            </a:r>
            <a:r>
              <a:rPr lang="vi-VN" sz="3600" smtClean="0">
                <a:solidFill>
                  <a:srgbClr val="0000FF"/>
                </a:solidFill>
                <a:latin typeface="Arial" charset="0"/>
              </a:rPr>
              <a:t>% </a:t>
            </a:r>
            <a:r>
              <a:rPr lang="vi-VN" sz="3600">
                <a:solidFill>
                  <a:srgbClr val="0000FF"/>
                </a:solidFill>
                <a:latin typeface="Arial" charset="0"/>
              </a:rPr>
              <a:t>của </a:t>
            </a:r>
            <a:r>
              <a:rPr lang="en-US" sz="3600" smtClean="0">
                <a:solidFill>
                  <a:srgbClr val="0000FF"/>
                </a:solidFill>
                <a:latin typeface="Arial" charset="0"/>
              </a:rPr>
              <a:t>48.</a:t>
            </a:r>
            <a:endParaRPr lang="en-US" sz="36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524000" y="3733800"/>
            <a:ext cx="5562600" cy="64633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vi-VN" sz="3600" smtClean="0">
                <a:solidFill>
                  <a:srgbClr val="FF0000"/>
                </a:solidFill>
                <a:latin typeface="Arial" charset="0"/>
              </a:rPr>
              <a:t>% </a:t>
            </a:r>
            <a:r>
              <a:rPr lang="vi-VN" sz="3600">
                <a:solidFill>
                  <a:srgbClr val="FF0000"/>
                </a:solidFill>
                <a:latin typeface="Arial" charset="0"/>
              </a:rPr>
              <a:t>của </a:t>
            </a:r>
            <a:r>
              <a:rPr lang="en-US" sz="3600" smtClean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sz="360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Arial" charset="0"/>
              </a:rPr>
              <a:t>bằng</a:t>
            </a:r>
            <a:r>
              <a:rPr lang="vi-VN" sz="360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sz="3600" smtClean="0">
                <a:solidFill>
                  <a:srgbClr val="FF0000"/>
                </a:solidFill>
                <a:latin typeface="Arial" charset="0"/>
              </a:rPr>
              <a:t>% </a:t>
            </a:r>
            <a:r>
              <a:rPr lang="vi-VN" sz="3600">
                <a:solidFill>
                  <a:srgbClr val="FF0000"/>
                </a:solidFill>
                <a:latin typeface="Arial" charset="0"/>
              </a:rPr>
              <a:t>của </a:t>
            </a:r>
            <a:r>
              <a:rPr lang="en-US" sz="360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sz="3600" smtClean="0">
                <a:solidFill>
                  <a:srgbClr val="0000FF"/>
                </a:solidFill>
                <a:latin typeface="Arial" charset="0"/>
              </a:rPr>
              <a:t>.</a:t>
            </a:r>
            <a:endParaRPr lang="en-US" sz="360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animBg="1"/>
      <p:bldP spid="9234" grpId="0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C5"/>
              </a:gs>
              <a:gs pos="100000">
                <a:srgbClr val="5CD9D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.VnArial" pitchFamily="34" charset="0"/>
            </a:endParaRP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1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2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3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4</a:t>
            </a: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5</a:t>
            </a:r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6</a:t>
            </a: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7</a:t>
            </a: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8</a:t>
            </a: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9</a:t>
            </a: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10</a:t>
            </a:r>
          </a:p>
        </p:txBody>
      </p:sp>
      <p:pic>
        <p:nvPicPr>
          <p:cNvPr id="24588" name="Picture 13" descr="bells2med"/>
          <p:cNvPicPr>
            <a:picLocks noChangeAspect="1" noChangeArrowheads="1" noCrop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1905000" y="2697163"/>
            <a:ext cx="50022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1066800" y="381000"/>
            <a:ext cx="6781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066800" y="487363"/>
            <a:ext cx="66565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57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 ĐỘNG NHÓM ĐÔI – 3 PHÚT.</a:t>
            </a:r>
            <a:endParaRPr lang="en-US" sz="32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91" name="Picture 17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76400"/>
            <a:ext cx="5410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685800" y="23622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2400">
                <a:latin typeface="Arial" charset="0"/>
                <a:cs typeface="Arial" charset="0"/>
              </a:rPr>
              <a:t>A</a:t>
            </a:r>
            <a:r>
              <a:rPr lang="en-US" sz="2400">
                <a:latin typeface="Arial" charset="0"/>
                <a:cs typeface="Arial" charset="0"/>
              </a:rPr>
              <a:t>)</a:t>
            </a:r>
            <a:r>
              <a:rPr lang="vi-VN" sz="2400">
                <a:latin typeface="Arial" charset="0"/>
                <a:cs typeface="Arial" charset="0"/>
              </a:rPr>
              <a:t> </a:t>
            </a:r>
            <a:r>
              <a:rPr lang="vi-VN" sz="2400" smtClean="0">
                <a:latin typeface="Arial" charset="0"/>
                <a:cs typeface="Arial" charset="0"/>
              </a:rPr>
              <a:t>0,</a:t>
            </a:r>
            <a:r>
              <a:rPr lang="en-US" sz="2400" smtClean="0">
                <a:latin typeface="Arial" charset="0"/>
                <a:cs typeface="Arial" charset="0"/>
              </a:rPr>
              <a:t>07</a:t>
            </a:r>
            <a:r>
              <a:rPr lang="vi-VN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m</a:t>
            </a:r>
            <a:r>
              <a:rPr lang="vi-VN" sz="2400" smtClean="0">
                <a:latin typeface="Arial" charset="0"/>
                <a:cs typeface="Arial" charset="0"/>
              </a:rPr>
              <a:t>.      </a:t>
            </a:r>
            <a:r>
              <a:rPr lang="vi-VN" sz="2400">
                <a:latin typeface="Arial" charset="0"/>
                <a:cs typeface="Arial" charset="0"/>
              </a:rPr>
              <a:t>B</a:t>
            </a:r>
            <a:r>
              <a:rPr lang="en-US" sz="2400">
                <a:latin typeface="Arial" charset="0"/>
                <a:cs typeface="Arial" charset="0"/>
              </a:rPr>
              <a:t>)</a:t>
            </a:r>
            <a:r>
              <a:rPr lang="vi-VN" sz="240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70m</a:t>
            </a:r>
            <a:r>
              <a:rPr lang="vi-VN" sz="2400" smtClean="0">
                <a:latin typeface="Arial" charset="0"/>
                <a:cs typeface="Arial" charset="0"/>
              </a:rPr>
              <a:t>.          </a:t>
            </a:r>
            <a:r>
              <a:rPr lang="vi-VN" sz="2400">
                <a:latin typeface="Arial" charset="0"/>
                <a:cs typeface="Arial" charset="0"/>
              </a:rPr>
              <a:t>C</a:t>
            </a:r>
            <a:r>
              <a:rPr lang="en-US" sz="2400">
                <a:latin typeface="Arial" charset="0"/>
                <a:cs typeface="Arial" charset="0"/>
              </a:rPr>
              <a:t>)</a:t>
            </a:r>
            <a:r>
              <a:rPr lang="vi-VN" sz="240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7</a:t>
            </a:r>
            <a:r>
              <a:rPr lang="vi-VN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m</a:t>
            </a:r>
            <a:r>
              <a:rPr lang="vi-VN" sz="2400" smtClean="0">
                <a:latin typeface="Arial" charset="0"/>
                <a:cs typeface="Arial" charset="0"/>
              </a:rPr>
              <a:t> </a:t>
            </a:r>
            <a:r>
              <a:rPr lang="vi-VN" sz="2400">
                <a:latin typeface="Arial" charset="0"/>
                <a:cs typeface="Arial" charset="0"/>
              </a:rPr>
              <a:t>.        D</a:t>
            </a:r>
            <a:r>
              <a:rPr lang="en-US" sz="2400">
                <a:latin typeface="Arial" charset="0"/>
                <a:cs typeface="Arial" charset="0"/>
              </a:rPr>
              <a:t>)</a:t>
            </a:r>
            <a:r>
              <a:rPr lang="vi-VN" sz="240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700</a:t>
            </a:r>
            <a:r>
              <a:rPr lang="vi-VN" sz="2400" smtClean="0">
                <a:latin typeface="Arial" charset="0"/>
                <a:cs typeface="Arial" charset="0"/>
              </a:rPr>
              <a:t>kg</a:t>
            </a:r>
            <a:r>
              <a:rPr lang="en-US" sz="2400">
                <a:latin typeface="Arial" charset="0"/>
                <a:cs typeface="Arial" charset="0"/>
              </a:rPr>
              <a:t>.</a:t>
            </a:r>
            <a:endParaRPr lang="vi-VN" sz="2400">
              <a:latin typeface="Arial" charset="0"/>
              <a:cs typeface="Arial" charset="0"/>
            </a:endParaRPr>
          </a:p>
        </p:txBody>
      </p:sp>
      <p:sp>
        <p:nvSpPr>
          <p:cNvPr id="7178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pPr algn="l" eaLnBrk="1" hangingPunct="1"/>
            <a:r>
              <a:rPr lang="en-US" sz="2800" b="1" u="sng" smtClean="0">
                <a:solidFill>
                  <a:srgbClr val="FF0000"/>
                </a:solidFill>
                <a:latin typeface=".VnBahamasBH" pitchFamily="34" charset="0"/>
              </a:rPr>
              <a:t>Bµi 3</a:t>
            </a:r>
            <a:r>
              <a:rPr lang="en-US" sz="2800" b="1" smtClean="0">
                <a:solidFill>
                  <a:srgbClr val="FF0000"/>
                </a:solidFill>
              </a:rPr>
              <a:t>:    </a:t>
            </a:r>
            <a:r>
              <a:rPr lang="en-US" sz="2800" b="1" smtClean="0">
                <a:solidFill>
                  <a:srgbClr val="0000FF"/>
                </a:solidFill>
              </a:rPr>
              <a:t>Khoanh trßn ch÷ c¸i ®øng tr­íc c©u tr¶ lêi ®óng trong c¸c c©u sau:</a:t>
            </a:r>
            <a:endParaRPr lang="vi-VN" sz="2800" b="1" smtClean="0">
              <a:solidFill>
                <a:srgbClr val="0000FF"/>
              </a:solidFill>
            </a:endParaRPr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842963" y="1676400"/>
            <a:ext cx="73866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00FF"/>
                </a:solidFill>
              </a:rPr>
              <a:t>C©u 1:</a:t>
            </a:r>
            <a:r>
              <a:rPr lang="en-US" sz="2400" b="1"/>
              <a:t>  </a:t>
            </a:r>
            <a:r>
              <a:rPr lang="vi-VN" sz="2400" b="1"/>
              <a:t> </a:t>
            </a:r>
            <a:r>
              <a:rPr lang="en-US" sz="2400" b="1" smtClean="0"/>
              <a:t>0,07</a:t>
            </a:r>
            <a:r>
              <a:rPr lang="vi-VN" sz="2400" b="1" smtClean="0"/>
              <a:t> </a:t>
            </a:r>
            <a:r>
              <a:rPr lang="vi-VN" sz="2400" b="1"/>
              <a:t>c</a:t>
            </a:r>
            <a:r>
              <a:rPr lang="en-US" sz="2400" b="1"/>
              <a:t>ñ</a:t>
            </a:r>
            <a:r>
              <a:rPr lang="vi-VN" sz="2400" b="1"/>
              <a:t>a </a:t>
            </a:r>
            <a:r>
              <a:rPr lang="vi-VN" sz="2400" b="1" smtClean="0"/>
              <a:t>1</a:t>
            </a:r>
            <a:r>
              <a:rPr lang="en-US" sz="2400" b="1" smtClean="0"/>
              <a:t>km </a:t>
            </a:r>
            <a:r>
              <a:rPr lang="vi-VN" sz="2400" b="1" smtClean="0"/>
              <a:t>b</a:t>
            </a:r>
            <a:r>
              <a:rPr lang="en-US" sz="2400" b="1"/>
              <a:t>»</a:t>
            </a:r>
            <a:r>
              <a:rPr lang="vi-VN" sz="2400" b="1"/>
              <a:t>ng</a:t>
            </a:r>
            <a:r>
              <a:rPr lang="vi-VN" sz="2400"/>
              <a:t>:</a:t>
            </a:r>
            <a:r>
              <a:rPr lang="vi-VN" sz="2800" b="1"/>
              <a:t>     </a:t>
            </a:r>
            <a:endParaRPr lang="vi-VN" sz="3200"/>
          </a:p>
        </p:txBody>
      </p:sp>
      <p:sp>
        <p:nvSpPr>
          <p:cNvPr id="7180" name="Rectangle 22"/>
          <p:cNvSpPr>
            <a:spLocks noChangeArrowheads="1"/>
          </p:cNvSpPr>
          <p:nvPr/>
        </p:nvSpPr>
        <p:spPr bwMode="auto">
          <a:xfrm>
            <a:off x="838200" y="3124200"/>
            <a:ext cx="73866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00FF"/>
                </a:solidFill>
              </a:rPr>
              <a:t>C©u 2:</a:t>
            </a:r>
            <a:r>
              <a:rPr lang="en-US" sz="2400" b="1"/>
              <a:t>  </a:t>
            </a:r>
            <a:r>
              <a:rPr lang="vi-VN" sz="2400" b="1"/>
              <a:t> </a:t>
            </a:r>
            <a:r>
              <a:rPr lang="en-US" sz="2400" b="1"/>
              <a:t>             </a:t>
            </a:r>
            <a:r>
              <a:rPr lang="vi-VN" sz="2400" b="1" smtClean="0"/>
              <a:t>c</a:t>
            </a:r>
            <a:r>
              <a:rPr lang="en-US" sz="2400" b="1"/>
              <a:t>ñ</a:t>
            </a:r>
            <a:r>
              <a:rPr lang="vi-VN" sz="2400" b="1"/>
              <a:t>a </a:t>
            </a:r>
            <a:r>
              <a:rPr lang="en-US" sz="2400" b="1"/>
              <a:t>                </a:t>
            </a:r>
            <a:r>
              <a:rPr lang="vi-VN" sz="2400" b="1"/>
              <a:t>b</a:t>
            </a:r>
            <a:r>
              <a:rPr lang="en-US" sz="2400" b="1"/>
              <a:t>»</a:t>
            </a:r>
            <a:r>
              <a:rPr lang="vi-VN" sz="2400" b="1"/>
              <a:t>ng</a:t>
            </a:r>
            <a:r>
              <a:rPr lang="vi-VN" sz="2400"/>
              <a:t>:</a:t>
            </a:r>
            <a:r>
              <a:rPr lang="vi-VN" sz="2800" b="1"/>
              <a:t>     </a:t>
            </a:r>
            <a:endParaRPr lang="vi-VN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vi-VN" sz="2400"/>
          </a:p>
          <a:p>
            <a:pPr marL="342900" indent="-342900">
              <a:spcBef>
                <a:spcPct val="20000"/>
              </a:spcBef>
            </a:pPr>
            <a:endParaRPr lang="vi-VN" sz="3200"/>
          </a:p>
        </p:txBody>
      </p:sp>
      <p:graphicFrame>
        <p:nvGraphicFramePr>
          <p:cNvPr id="7170" name="Object 25"/>
          <p:cNvGraphicFramePr>
            <a:graphicFrameLocks noChangeAspect="1"/>
          </p:cNvGraphicFramePr>
          <p:nvPr/>
        </p:nvGraphicFramePr>
        <p:xfrm>
          <a:off x="2540000" y="2916238"/>
          <a:ext cx="590550" cy="979487"/>
        </p:xfrm>
        <a:graphic>
          <a:graphicData uri="http://schemas.openxmlformats.org/presentationml/2006/ole">
            <p:oleObj spid="_x0000_s7170" name="Equation" r:id="rId3" imgW="266400" imgH="444240" progId="Equation.DSMT4">
              <p:embed/>
            </p:oleObj>
          </a:graphicData>
        </a:graphic>
      </p:graphicFrame>
      <p:graphicFrame>
        <p:nvGraphicFramePr>
          <p:cNvPr id="7171" name="Object 26"/>
          <p:cNvGraphicFramePr>
            <a:graphicFrameLocks noChangeAspect="1"/>
          </p:cNvGraphicFramePr>
          <p:nvPr/>
        </p:nvGraphicFramePr>
        <p:xfrm>
          <a:off x="4086225" y="2901950"/>
          <a:ext cx="954088" cy="1008063"/>
        </p:xfrm>
        <a:graphic>
          <a:graphicData uri="http://schemas.openxmlformats.org/presentationml/2006/ole">
            <p:oleObj spid="_x0000_s7171" name="Equation" r:id="rId4" imgW="431640" imgH="457200" progId="Equation.DSMT4">
              <p:embed/>
            </p:oleObj>
          </a:graphicData>
        </a:graphic>
      </p:graphicFrame>
      <p:sp>
        <p:nvSpPr>
          <p:cNvPr id="7181" name="Rectangle 27"/>
          <p:cNvSpPr>
            <a:spLocks noChangeArrowheads="1"/>
          </p:cNvSpPr>
          <p:nvPr/>
        </p:nvSpPr>
        <p:spPr bwMode="auto">
          <a:xfrm>
            <a:off x="914400" y="4267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2400">
                <a:latin typeface="Arial" charset="0"/>
                <a:cs typeface="Arial" charset="0"/>
              </a:rPr>
              <a:t>A</a:t>
            </a:r>
            <a:r>
              <a:rPr lang="en-US" sz="2400">
                <a:latin typeface="Arial" charset="0"/>
                <a:cs typeface="Arial" charset="0"/>
              </a:rPr>
              <a:t>)</a:t>
            </a:r>
            <a:r>
              <a:rPr lang="vi-VN" sz="2400">
                <a:latin typeface="Arial" charset="0"/>
                <a:cs typeface="Arial" charset="0"/>
              </a:rPr>
              <a:t> </a:t>
            </a:r>
            <a:r>
              <a:rPr lang="en-US" sz="2400">
                <a:latin typeface="Arial" charset="0"/>
                <a:cs typeface="Arial" charset="0"/>
              </a:rPr>
              <a:t>      </a:t>
            </a:r>
            <a:r>
              <a:rPr lang="vi-VN" sz="2400">
                <a:latin typeface="Arial" charset="0"/>
                <a:cs typeface="Arial" charset="0"/>
              </a:rPr>
              <a:t>      </a:t>
            </a:r>
            <a:r>
              <a:rPr lang="en-US" sz="2400">
                <a:latin typeface="Arial" charset="0"/>
                <a:cs typeface="Arial" charset="0"/>
              </a:rPr>
              <a:t>   </a:t>
            </a:r>
            <a:r>
              <a:rPr lang="vi-VN" sz="2400">
                <a:latin typeface="Arial" charset="0"/>
                <a:cs typeface="Arial" charset="0"/>
              </a:rPr>
              <a:t>B</a:t>
            </a:r>
            <a:r>
              <a:rPr lang="en-US" sz="2400">
                <a:latin typeface="Arial" charset="0"/>
                <a:cs typeface="Arial" charset="0"/>
              </a:rPr>
              <a:t>)                  </a:t>
            </a:r>
            <a:r>
              <a:rPr lang="vi-VN" sz="2400">
                <a:latin typeface="Arial" charset="0"/>
                <a:cs typeface="Arial" charset="0"/>
              </a:rPr>
              <a:t> C</a:t>
            </a:r>
            <a:r>
              <a:rPr lang="en-US" sz="2400">
                <a:latin typeface="Arial" charset="0"/>
                <a:cs typeface="Arial" charset="0"/>
              </a:rPr>
              <a:t>)</a:t>
            </a:r>
            <a:r>
              <a:rPr lang="vi-VN" sz="2400">
                <a:latin typeface="Arial" charset="0"/>
                <a:cs typeface="Arial" charset="0"/>
              </a:rPr>
              <a:t> </a:t>
            </a:r>
            <a:r>
              <a:rPr lang="en-US" sz="2400">
                <a:latin typeface="Arial" charset="0"/>
                <a:cs typeface="Arial" charset="0"/>
              </a:rPr>
              <a:t>                    </a:t>
            </a:r>
            <a:r>
              <a:rPr lang="vi-VN" sz="2400">
                <a:latin typeface="Arial" charset="0"/>
                <a:cs typeface="Arial" charset="0"/>
              </a:rPr>
              <a:t>D</a:t>
            </a:r>
            <a:r>
              <a:rPr lang="en-US" sz="2400">
                <a:latin typeface="Arial" charset="0"/>
                <a:cs typeface="Arial" charset="0"/>
              </a:rPr>
              <a:t>)</a:t>
            </a:r>
            <a:r>
              <a:rPr lang="vi-VN" sz="2400"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7172" name="Object 28"/>
          <p:cNvGraphicFramePr>
            <a:graphicFrameLocks noChangeAspect="1"/>
          </p:cNvGraphicFramePr>
          <p:nvPr/>
        </p:nvGraphicFramePr>
        <p:xfrm>
          <a:off x="7002463" y="4029075"/>
          <a:ext cx="1150937" cy="981075"/>
        </p:xfrm>
        <a:graphic>
          <a:graphicData uri="http://schemas.openxmlformats.org/presentationml/2006/ole">
            <p:oleObj spid="_x0000_s7172" name="Equation" r:id="rId5" imgW="520560" imgH="444240" progId="Equation.DSMT4">
              <p:embed/>
            </p:oleObj>
          </a:graphicData>
        </a:graphic>
      </p:graphicFrame>
      <p:graphicFrame>
        <p:nvGraphicFramePr>
          <p:cNvPr id="7173" name="Object 29"/>
          <p:cNvGraphicFramePr>
            <a:graphicFrameLocks noChangeAspect="1"/>
          </p:cNvGraphicFramePr>
          <p:nvPr/>
        </p:nvGraphicFramePr>
        <p:xfrm>
          <a:off x="1409700" y="3962400"/>
          <a:ext cx="952500" cy="979487"/>
        </p:xfrm>
        <a:graphic>
          <a:graphicData uri="http://schemas.openxmlformats.org/presentationml/2006/ole">
            <p:oleObj spid="_x0000_s7173" name="Equation" r:id="rId6" imgW="431640" imgH="444240" progId="Equation.DSMT4">
              <p:embed/>
            </p:oleObj>
          </a:graphicData>
        </a:graphic>
      </p:graphicFrame>
      <p:graphicFrame>
        <p:nvGraphicFramePr>
          <p:cNvPr id="7174" name="Object 30"/>
          <p:cNvGraphicFramePr>
            <a:graphicFrameLocks noChangeAspect="1"/>
          </p:cNvGraphicFramePr>
          <p:nvPr/>
        </p:nvGraphicFramePr>
        <p:xfrm>
          <a:off x="3425825" y="3962400"/>
          <a:ext cx="533400" cy="981075"/>
        </p:xfrm>
        <a:graphic>
          <a:graphicData uri="http://schemas.openxmlformats.org/presentationml/2006/ole">
            <p:oleObj spid="_x0000_s7174" name="Equation" r:id="rId7" imgW="241200" imgH="444240" progId="Equation.DSMT4">
              <p:embed/>
            </p:oleObj>
          </a:graphicData>
        </a:graphic>
      </p:graphicFrame>
      <p:graphicFrame>
        <p:nvGraphicFramePr>
          <p:cNvPr id="7175" name="Object 31"/>
          <p:cNvGraphicFramePr>
            <a:graphicFrameLocks noChangeAspect="1"/>
          </p:cNvGraphicFramePr>
          <p:nvPr/>
        </p:nvGraphicFramePr>
        <p:xfrm>
          <a:off x="4953000" y="3962400"/>
          <a:ext cx="954087" cy="979487"/>
        </p:xfrm>
        <a:graphic>
          <a:graphicData uri="http://schemas.openxmlformats.org/presentationml/2006/ole">
            <p:oleObj spid="_x0000_s7175" name="Equation" r:id="rId8" imgW="431640" imgH="444240" progId="Equation.DSMT4">
              <p:embed/>
            </p:oleObj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C5"/>
              </a:gs>
              <a:gs pos="100000">
                <a:srgbClr val="5CD9D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.VnArial" pitchFamily="34" charset="0"/>
            </a:endParaRP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1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2</a:t>
            </a: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3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4</a:t>
            </a: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5</a:t>
            </a: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6</a:t>
            </a: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7</a:t>
            </a:r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8</a:t>
            </a:r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9</a:t>
            </a:r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2819400" y="2881313"/>
            <a:ext cx="3200400" cy="1871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89E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>
            <a:outerShdw dist="80322" dir="1106097" algn="ctr" rotWithShape="0">
              <a:srgbClr val="FFCC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8000">
                <a:latin typeface=".VnBodoniH" pitchFamily="34" charset="0"/>
              </a:rPr>
              <a:t>10</a:t>
            </a:r>
          </a:p>
        </p:txBody>
      </p:sp>
      <p:pic>
        <p:nvPicPr>
          <p:cNvPr id="37901" name="Picture 13" descr="bells2med"/>
          <p:cNvPicPr>
            <a:picLocks noChangeAspect="1" noChangeArrowheads="1" noCrop="1"/>
          </p:cNvPicPr>
          <p:nvPr/>
        </p:nvPicPr>
        <p:blipFill>
          <a:blip r:embed="rId4">
            <a:lum bright="6000" contrast="12000"/>
          </a:blip>
          <a:srcRect/>
          <a:stretch>
            <a:fillRect/>
          </a:stretch>
        </p:blipFill>
        <p:spPr bwMode="auto">
          <a:xfrm>
            <a:off x="1905000" y="2697163"/>
            <a:ext cx="50022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2" name="AutoShape 14"/>
          <p:cNvSpPr>
            <a:spLocks noChangeArrowheads="1"/>
          </p:cNvSpPr>
          <p:nvPr/>
        </p:nvSpPr>
        <p:spPr bwMode="auto">
          <a:xfrm>
            <a:off x="1219200" y="304800"/>
            <a:ext cx="63246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7904" name="Picture 16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676400"/>
            <a:ext cx="5410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1457325" y="487363"/>
            <a:ext cx="6086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57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99"/>
                </a:solidFill>
                <a:latin typeface=".VnBahamasBH" pitchFamily="34" charset="0"/>
              </a:rPr>
              <a:t>Ho¹t ®éng c¸ nh©n – 3 phót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1" grpId="1" animBg="1"/>
      <p:bldP spid="37892" grpId="0" animBg="1"/>
      <p:bldP spid="37892" grpId="1" animBg="1"/>
      <p:bldP spid="37893" grpId="0" animBg="1"/>
      <p:bldP spid="37893" grpId="1" animBg="1"/>
      <p:bldP spid="37894" grpId="0" animBg="1"/>
      <p:bldP spid="37894" grpId="1" animBg="1"/>
      <p:bldP spid="37895" grpId="0" animBg="1"/>
      <p:bldP spid="37895" grpId="1" animBg="1"/>
      <p:bldP spid="37896" grpId="0" animBg="1"/>
      <p:bldP spid="37896" grpId="1" animBg="1"/>
      <p:bldP spid="37897" grpId="0" animBg="1"/>
      <p:bldP spid="37897" grpId="1" animBg="1"/>
      <p:bldP spid="37898" grpId="0" animBg="1"/>
      <p:bldP spid="37898" grpId="1" animBg="1"/>
      <p:bldP spid="37899" grpId="0" animBg="1"/>
      <p:bldP spid="37899" grpId="1" animBg="1"/>
      <p:bldP spid="37900" grpId="0" animBg="1"/>
      <p:bldP spid="3790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981200" y="236220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70m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.        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1905000" y="2362200"/>
            <a:ext cx="13716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5943600" y="3733800"/>
            <a:ext cx="1676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Rectangle 10"/>
          <p:cNvSpPr>
            <a:spLocks noChangeArrowheads="1"/>
          </p:cNvSpPr>
          <p:nvPr/>
        </p:nvSpPr>
        <p:spPr bwMode="auto">
          <a:xfrm>
            <a:off x="385763" y="1676400"/>
            <a:ext cx="73866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0,07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của 1km bằng: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8" name="Rectangle 17"/>
          <p:cNvSpPr>
            <a:spLocks noChangeArrowheads="1"/>
          </p:cNvSpPr>
          <p:nvPr/>
        </p:nvSpPr>
        <p:spPr bwMode="auto">
          <a:xfrm>
            <a:off x="381000" y="3124200"/>
            <a:ext cx="73866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     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4" name="Object 18"/>
          <p:cNvGraphicFramePr>
            <a:graphicFrameLocks noChangeAspect="1"/>
          </p:cNvGraphicFramePr>
          <p:nvPr/>
        </p:nvGraphicFramePr>
        <p:xfrm>
          <a:off x="2000250" y="2916238"/>
          <a:ext cx="757238" cy="979487"/>
        </p:xfrm>
        <a:graphic>
          <a:graphicData uri="http://schemas.openxmlformats.org/presentationml/2006/ole">
            <p:oleObj spid="_x0000_s8194" name="Equation" r:id="rId7" imgW="342720" imgH="444240" progId="Equation.DSMT4">
              <p:embed/>
            </p:oleObj>
          </a:graphicData>
        </a:graphic>
      </p:graphicFrame>
      <p:graphicFrame>
        <p:nvGraphicFramePr>
          <p:cNvPr id="8195" name="Object 19"/>
          <p:cNvGraphicFramePr>
            <a:graphicFrameLocks noChangeAspect="1"/>
          </p:cNvGraphicFramePr>
          <p:nvPr/>
        </p:nvGraphicFramePr>
        <p:xfrm>
          <a:off x="3629025" y="2901950"/>
          <a:ext cx="954088" cy="1008063"/>
        </p:xfrm>
        <a:graphic>
          <a:graphicData uri="http://schemas.openxmlformats.org/presentationml/2006/ole">
            <p:oleObj spid="_x0000_s8195" name="Equation" r:id="rId8" imgW="431640" imgH="457200" progId="Equation.DSMT4">
              <p:embed/>
            </p:oleObj>
          </a:graphicData>
        </a:graphic>
      </p:graphicFrame>
      <p:graphicFrame>
        <p:nvGraphicFramePr>
          <p:cNvPr id="8196" name="Object 21"/>
          <p:cNvGraphicFramePr>
            <a:graphicFrameLocks noChangeAspect="1"/>
          </p:cNvGraphicFramePr>
          <p:nvPr/>
        </p:nvGraphicFramePr>
        <p:xfrm>
          <a:off x="6534150" y="3724275"/>
          <a:ext cx="1009650" cy="981075"/>
        </p:xfrm>
        <a:graphic>
          <a:graphicData uri="http://schemas.openxmlformats.org/presentationml/2006/ole">
            <p:oleObj spid="_x0000_s8196" name="Equation" r:id="rId9" imgW="457200" imgH="444240" progId="Equation.DSMT4">
              <p:embed/>
            </p:oleObj>
          </a:graphicData>
        </a:graphic>
      </p:graphicFrame>
      <p:graphicFrame>
        <p:nvGraphicFramePr>
          <p:cNvPr id="8197" name="Object 22"/>
          <p:cNvGraphicFramePr>
            <a:graphicFrameLocks noChangeAspect="1"/>
          </p:cNvGraphicFramePr>
          <p:nvPr/>
        </p:nvGraphicFramePr>
        <p:xfrm>
          <a:off x="923925" y="3754438"/>
          <a:ext cx="952500" cy="979487"/>
        </p:xfrm>
        <a:graphic>
          <a:graphicData uri="http://schemas.openxmlformats.org/presentationml/2006/ole">
            <p:oleObj spid="_x0000_s8197" name="Equation" r:id="rId10" imgW="431640" imgH="444240" progId="Equation.DSMT4">
              <p:embed/>
            </p:oleObj>
          </a:graphicData>
        </a:graphic>
      </p:graphicFrame>
      <p:graphicFrame>
        <p:nvGraphicFramePr>
          <p:cNvPr id="8198" name="Object 23"/>
          <p:cNvGraphicFramePr>
            <a:graphicFrameLocks noChangeAspect="1"/>
          </p:cNvGraphicFramePr>
          <p:nvPr/>
        </p:nvGraphicFramePr>
        <p:xfrm>
          <a:off x="2720975" y="3800475"/>
          <a:ext cx="533400" cy="981075"/>
        </p:xfrm>
        <a:graphic>
          <a:graphicData uri="http://schemas.openxmlformats.org/presentationml/2006/ole">
            <p:oleObj spid="_x0000_s8198" name="Equation" r:id="rId11" imgW="241200" imgH="444240" progId="Equation.DSMT4">
              <p:embed/>
            </p:oleObj>
          </a:graphicData>
        </a:graphic>
      </p:graphicFrame>
      <p:graphicFrame>
        <p:nvGraphicFramePr>
          <p:cNvPr id="8199" name="Object 68"/>
          <p:cNvGraphicFramePr>
            <a:graphicFrameLocks noChangeAspect="1"/>
          </p:cNvGraphicFramePr>
          <p:nvPr>
            <p:ph idx="1"/>
          </p:nvPr>
        </p:nvGraphicFramePr>
        <p:xfrm>
          <a:off x="4464050" y="3750221"/>
          <a:ext cx="869950" cy="1050379"/>
        </p:xfrm>
        <a:graphic>
          <a:graphicData uri="http://schemas.openxmlformats.org/presentationml/2006/ole">
            <p:oleObj spid="_x0000_s8199" name="Equation" r:id="rId12" imgW="368280" imgH="444240" progId="Equation.DSMT4">
              <p:embed/>
            </p:oleObj>
          </a:graphicData>
        </a:graphic>
      </p:graphicFrame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228600" y="23622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92" name="Rectangle 36"/>
          <p:cNvSpPr>
            <a:spLocks noChangeArrowheads="1"/>
          </p:cNvSpPr>
          <p:nvPr/>
        </p:nvSpPr>
        <p:spPr bwMode="auto">
          <a:xfrm>
            <a:off x="3962400" y="236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7m.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93" name="Rectangle 37"/>
          <p:cNvSpPr>
            <a:spLocks noChangeArrowheads="1"/>
          </p:cNvSpPr>
          <p:nvPr/>
        </p:nvSpPr>
        <p:spPr bwMode="auto">
          <a:xfrm>
            <a:off x="57912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700m.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46075" y="4010025"/>
            <a:ext cx="509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2133600" y="40100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3962400" y="4010025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6019800" y="401002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107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370888" y="3733800"/>
            <a:ext cx="696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0" name="vui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467600" y="3810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1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382000" y="3733800"/>
            <a:ext cx="696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2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370888" y="3733800"/>
            <a:ext cx="696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3" name="vui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620000" y="228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4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370888" y="2209800"/>
            <a:ext cx="696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5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382000" y="2209800"/>
            <a:ext cx="696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6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382000" y="2209800"/>
            <a:ext cx="696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smtClean="0">
                <a:solidFill>
                  <a:srgbClr val="FF0000"/>
                </a:solidFill>
                <a:latin typeface=".VnBahamasBH" pitchFamily="34" charset="0"/>
              </a:rPr>
              <a:t>Bµi 3</a:t>
            </a:r>
            <a:r>
              <a:rPr lang="en-US" sz="2800" b="1" smtClean="0">
                <a:solidFill>
                  <a:srgbClr val="FF0000"/>
                </a:solidFill>
              </a:rPr>
              <a:t>:</a:t>
            </a:r>
            <a:r>
              <a:rPr lang="en-US" sz="2800" b="1" smtClean="0">
                <a:solidFill>
                  <a:srgbClr val="0000FF"/>
                </a:solidFill>
              </a:rPr>
              <a:t>Khoanh trßn ch÷ c¸i ®øng tr­íc c©u tr¶ lêi ®óng trong c¸c c©u sau:</a:t>
            </a:r>
            <a:endParaRPr lang="en-US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107"/>
                </p:tgtEl>
              </p:cMediaNode>
            </p:video>
            <p:video>
              <p:cMediaNode>
                <p:cTn id="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110"/>
                </p:tgtEl>
              </p:cMediaNode>
            </p:video>
            <p:vide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111"/>
                </p:tgtEl>
              </p:cMediaNode>
            </p:video>
            <p:vide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112"/>
                </p:tgtEl>
              </p:cMediaNode>
            </p:vide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5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00" fill="hold"/>
                                        <p:tgtEl>
                                          <p:spTgt spid="4510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5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00" fill="hold"/>
                                        <p:tgtEl>
                                          <p:spTgt spid="4511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5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45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00" fill="hold"/>
                                        <p:tgtEl>
                                          <p:spTgt spid="4511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4"/>
                  </p:tgtEl>
                </p:cond>
              </p:nextCondLst>
            </p:seq>
            <p:video>
              <p:cMediaNode>
                <p:cTn id="4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113"/>
                </p:tgtEl>
              </p:cMediaNode>
            </p:video>
            <p:vide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114"/>
                </p:tgtEl>
              </p:cMediaNode>
            </p:video>
            <p:vide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115"/>
                </p:tgtEl>
              </p:cMediaNode>
            </p:video>
            <p:vide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116"/>
                </p:tgtEl>
              </p:cMediaNode>
            </p:vide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5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5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00" fill="hold"/>
                                        <p:tgtEl>
                                          <p:spTgt spid="4511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" fill="hold"/>
                                        <p:tgtEl>
                                          <p:spTgt spid="45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5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400" fill="hold"/>
                                        <p:tgtEl>
                                          <p:spTgt spid="4511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5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5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400" fill="hold"/>
                                        <p:tgtEl>
                                          <p:spTgt spid="4511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3"/>
                  </p:tgtEl>
                </p:cond>
              </p:nextCondLst>
            </p:seq>
          </p:childTnLst>
        </p:cTn>
      </p:par>
    </p:tnLst>
    <p:bldLst>
      <p:bldP spid="45059" grpId="0" animBg="1"/>
      <p:bldP spid="450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Slide 2&quot;/&gt;&lt;property id=&quot;20307&quot; value=&quot;273&quot;/&gt;&lt;/object&gt;&lt;object type=&quot;3&quot; unique_id=&quot;10011&quot;&gt;&lt;property id=&quot;20148&quot; value=&quot;5&quot;/&gt;&lt;property id=&quot;20300&quot; value=&quot;Slide 3 - &amp;quot;¸p dông&amp;quot;&quot;/&gt;&lt;property id=&quot;20307&quot; value=&quot;328&quot;/&gt;&lt;/object&gt;&lt;object type=&quot;3&quot; unique_id=&quot;10012&quot;&gt;&lt;property id=&quot;20148&quot; value=&quot;5&quot;/&gt;&lt;property id=&quot;20300&quot; value=&quot;Slide 5&quot;/&gt;&lt;property id=&quot;20307&quot; value=&quot;264&quot;/&gt;&lt;/object&gt;&lt;object type=&quot;3&quot; unique_id=&quot;10013&quot;&gt;&lt;property id=&quot;20148&quot; value=&quot;5&quot;/&gt;&lt;property id=&quot;20300&quot; value=&quot;Slide 6&quot;/&gt;&lt;property id=&quot;20307&quot; value=&quot;284&quot;/&gt;&lt;/object&gt;&lt;object type=&quot;3&quot; unique_id=&quot;10014&quot;&gt;&lt;property id=&quot;20148&quot; value=&quot;5&quot;/&gt;&lt;property id=&quot;20300&quot; value=&quot;Slide 7 - &amp;quot;Bµi 3:    Khoanh trßn ch÷ c¸i ®øng tr­íc c©u tr¶ lêi ®óng trong c¸c c©u sau:&amp;quot;&quot;/&gt;&lt;property id=&quot;20307&quot; value=&quot;276&quot;/&gt;&lt;/object&gt;&lt;object type=&quot;3&quot; unique_id=&quot;10015&quot;&gt;&lt;property id=&quot;20148&quot; value=&quot;5&quot;/&gt;&lt;property id=&quot;20300&quot; value=&quot;Slide 8&quot;/&gt;&lt;property id=&quot;20307&quot; value=&quot;288&quot;/&gt;&lt;/object&gt;&lt;object type=&quot;3&quot; unique_id=&quot;10016&quot;&gt;&lt;property id=&quot;20148&quot; value=&quot;5&quot;/&gt;&lt;property id=&quot;20300&quot; value=&quot;Slide 9 - &amp;quot;Bµi 3:Khoanh trßn ch÷ c¸i ®øng tr­íc c©u tr¶ lêi ®óng trong c¸c c©u sau:&amp;quot;&quot;/&gt;&lt;property id=&quot;20307&quot; value=&quot;295&quot;/&gt;&lt;/object&gt;&lt;object type=&quot;3&quot; unique_id=&quot;10017&quot;&gt;&lt;property id=&quot;20148&quot; value=&quot;5&quot;/&gt;&lt;property id=&quot;20300&quot; value=&quot;Slide 10&quot;/&gt;&lt;property id=&quot;20307&quot; value=&quot;326&quot;/&gt;&lt;/object&gt;&lt;object type=&quot;3&quot; unique_id=&quot;10018&quot;&gt;&lt;property id=&quot;20148&quot; value=&quot;5&quot;/&gt;&lt;property id=&quot;20300&quot; value=&quot;Slide 11&quot;/&gt;&lt;property id=&quot;20307&quot; value=&quot;317&quot;/&gt;&lt;/object&gt;&lt;object type=&quot;3&quot; unique_id=&quot;10019&quot;&gt;&lt;property id=&quot;20148&quot; value=&quot;5&quot;/&gt;&lt;property id=&quot;20300&quot; value=&quot;Slide 12&quot;/&gt;&lt;property id=&quot;20307&quot; value=&quot;308&quot;/&gt;&lt;/object&gt;&lt;object type=&quot;3&quot; unique_id=&quot;10020&quot;&gt;&lt;property id=&quot;20148&quot; value=&quot;5&quot;/&gt;&lt;property id=&quot;20300&quot; value=&quot;Slide 13&quot;/&gt;&lt;property id=&quot;20307&quot; value=&quot;331&quot;/&gt;&lt;/object&gt;&lt;object type=&quot;3&quot; unique_id=&quot;10021&quot;&gt;&lt;property id=&quot;20148&quot; value=&quot;5&quot;/&gt;&lt;property id=&quot;20300&quot; value=&quot;Slide 14&quot;/&gt;&lt;property id=&quot;20307&quot; value=&quot;310&quot;/&gt;&lt;/object&gt;&lt;object type=&quot;3&quot; unique_id=&quot;10022&quot;&gt;&lt;property id=&quot;20148&quot; value=&quot;5&quot;/&gt;&lt;property id=&quot;20300&quot; value=&quot;Slide 15&quot;/&gt;&lt;property id=&quot;20307&quot; value=&quot;318&quot;/&gt;&lt;/object&gt;&lt;object type=&quot;3&quot; unique_id=&quot;10023&quot;&gt;&lt;property id=&quot;20148&quot; value=&quot;5&quot;/&gt;&lt;property id=&quot;20300&quot; value=&quot;Slide 16&quot;/&gt;&lt;property id=&quot;20307&quot; value=&quot;334&quot;/&gt;&lt;/object&gt;&lt;object type=&quot;3&quot; unique_id=&quot;11993&quot;&gt;&lt;property id=&quot;20148&quot; value=&quot;5&quot;/&gt;&lt;property id=&quot;20300&quot; value=&quot;Slide 1&quot;/&gt;&lt;property id=&quot;20307&quot; value=&quot;335&quot;/&gt;&lt;/object&gt;&lt;object type=&quot;3&quot; unique_id=&quot;11994&quot;&gt;&lt;property id=&quot;20148&quot; value=&quot;5&quot;/&gt;&lt;property id=&quot;20300&quot; value=&quot;Slide 4&quot;/&gt;&lt;property id=&quot;20307&quot; value=&quot;33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3071</TotalTime>
  <Words>704</Words>
  <Application>Microsoft Office PowerPoint</Application>
  <PresentationFormat>On-screen Show (4:3)</PresentationFormat>
  <Paragraphs>103</Paragraphs>
  <Slides>16</Slides>
  <Notes>0</Notes>
  <HiddenSlides>0</HiddenSlides>
  <MMClips>9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Equation</vt:lpstr>
      <vt:lpstr>Slide 1</vt:lpstr>
      <vt:lpstr>Slide 2</vt:lpstr>
      <vt:lpstr>¸p dông</vt:lpstr>
      <vt:lpstr>Slide 4</vt:lpstr>
      <vt:lpstr>Slide 5</vt:lpstr>
      <vt:lpstr>Slide 6</vt:lpstr>
      <vt:lpstr>Bµi 3:    Khoanh trßn ch÷ c¸i ®øng tr­íc c©u tr¶ lêi ®óng trong c¸c c©u sau:</vt:lpstr>
      <vt:lpstr>Slide 8</vt:lpstr>
      <vt:lpstr>Bµi 3:Khoanh trßn ch÷ c¸i ®øng tr­íc c©u tr¶ lêi ®óng trong c¸c c©u sau: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Tel: 0983844783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minh tai</dc:creator>
  <cp:lastModifiedBy>TS624</cp:lastModifiedBy>
  <cp:revision>194</cp:revision>
  <dcterms:created xsi:type="dcterms:W3CDTF">2010-04-01T09:36:03Z</dcterms:created>
  <dcterms:modified xsi:type="dcterms:W3CDTF">2018-01-12T03:40:09Z</dcterms:modified>
</cp:coreProperties>
</file>