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5"/>
  </p:notesMasterIdLst>
  <p:sldIdLst>
    <p:sldId id="368" r:id="rId2"/>
    <p:sldId id="340" r:id="rId3"/>
    <p:sldId id="341" r:id="rId4"/>
    <p:sldId id="360" r:id="rId5"/>
    <p:sldId id="331" r:id="rId6"/>
    <p:sldId id="365" r:id="rId7"/>
    <p:sldId id="361" r:id="rId8"/>
    <p:sldId id="364" r:id="rId9"/>
    <p:sldId id="332" r:id="rId10"/>
    <p:sldId id="334" r:id="rId11"/>
    <p:sldId id="336" r:id="rId12"/>
    <p:sldId id="366" r:id="rId13"/>
    <p:sldId id="367" r:id="rId14"/>
    <p:sldId id="353" r:id="rId15"/>
    <p:sldId id="342" r:id="rId16"/>
    <p:sldId id="354" r:id="rId17"/>
    <p:sldId id="344" r:id="rId18"/>
    <p:sldId id="356" r:id="rId19"/>
    <p:sldId id="299" r:id="rId20"/>
    <p:sldId id="278" r:id="rId21"/>
    <p:sldId id="300" r:id="rId22"/>
    <p:sldId id="357" r:id="rId23"/>
    <p:sldId id="32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FFFF99"/>
    <a:srgbClr val="F9758B"/>
    <a:srgbClr val="CCECFF"/>
    <a:srgbClr val="F50B32"/>
    <a:srgbClr val="EF7F8A"/>
    <a:srgbClr val="CCFF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0" autoAdjust="0"/>
    <p:restoredTop sz="94660"/>
  </p:normalViewPr>
  <p:slideViewPr>
    <p:cSldViewPr>
      <p:cViewPr>
        <p:scale>
          <a:sx n="100" d="100"/>
          <a:sy n="100" d="100"/>
        </p:scale>
        <p:origin x="-378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C31B84-5A4D-410F-ADD1-7E6E1EEA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BD5C5A-8750-4F62-998F-B7B1AC908E1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Bài tập cho hđ nhóm bàn trong thời gian 3 phút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CC9FFB-D086-4F09-A2DB-90DF64FA59D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B455-B3A2-41D0-B175-C120BD624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D6C3-F445-4DA5-A9ED-C5AB00467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D660-9FE3-4F34-80BD-14445D120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FA0B-87D4-4CA7-8397-2F3673FE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E8B-8233-4B4F-970D-C12317651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C0EA-DFD2-4D99-80E1-1416BD18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3614-D057-484D-8935-FDD947466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B90F-48DC-4B6C-BD94-08CBF7E70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D8AF-4635-4801-9BD9-10BBA37C8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C366-289E-40A8-B977-B91B7CE1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0CBA-8B60-4962-9735-FDE82EDBB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9C46-12DD-4C90-BB75-B27B116CA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A40E-45AF-45DA-B0C3-6A00DA66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F229-26B8-4A77-BA48-FAC30C3A4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0B51E2-C951-4AAA-AAED-B988D735D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2" r:id="rId2"/>
    <p:sldLayoutId id="2147484091" r:id="rId3"/>
    <p:sldLayoutId id="2147484090" r:id="rId4"/>
    <p:sldLayoutId id="2147484089" r:id="rId5"/>
    <p:sldLayoutId id="2147484088" r:id="rId6"/>
    <p:sldLayoutId id="2147484087" r:id="rId7"/>
    <p:sldLayoutId id="2147484086" r:id="rId8"/>
    <p:sldLayoutId id="2147484085" r:id="rId9"/>
    <p:sldLayoutId id="2147484084" r:id="rId10"/>
    <p:sldLayoutId id="2147484083" r:id="rId11"/>
    <p:sldLayoutId id="2147484094" r:id="rId12"/>
    <p:sldLayoutId id="2147484095" r:id="rId13"/>
    <p:sldLayoutId id="2147484096" r:id="rId14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6" name="applause.wav"/>
          </p:stSnd>
        </p:sndAc>
      </p:transition>
    </mc:Choice>
    <mc:Fallback xmlns="">
      <p:transition>
        <p:sndAc>
          <p:stSnd>
            <p:snd r:embed="rId17" name="applause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8.jp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3.bin"/><Relationship Id="rId3" Type="http://schemas.openxmlformats.org/officeDocument/2006/relationships/audio" Target="../media/audio2.wav"/><Relationship Id="rId21" Type="http://schemas.openxmlformats.org/officeDocument/2006/relationships/image" Target="../media/image28.wmf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png"/><Relationship Id="rId11" Type="http://schemas.openxmlformats.org/officeDocument/2006/relationships/image" Target="../media/image35.gif"/><Relationship Id="rId5" Type="http://schemas.openxmlformats.org/officeDocument/2006/relationships/image" Target="../media/image29.png"/><Relationship Id="rId15" Type="http://schemas.openxmlformats.org/officeDocument/2006/relationships/image" Target="../media/image25.wmf"/><Relationship Id="rId10" Type="http://schemas.openxmlformats.org/officeDocument/2006/relationships/image" Target="../media/image34.gif"/><Relationship Id="rId19" Type="http://schemas.openxmlformats.org/officeDocument/2006/relationships/image" Target="../media/image27.wmf"/><Relationship Id="rId4" Type="http://schemas.openxmlformats.org/officeDocument/2006/relationships/image" Target="../media/image8.jpg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8.bin"/><Relationship Id="rId3" Type="http://schemas.openxmlformats.org/officeDocument/2006/relationships/audio" Target="../media/audio2.wav"/><Relationship Id="rId21" Type="http://schemas.openxmlformats.org/officeDocument/2006/relationships/image" Target="../media/image40.wmf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png"/><Relationship Id="rId11" Type="http://schemas.openxmlformats.org/officeDocument/2006/relationships/image" Target="../media/image35.gif"/><Relationship Id="rId5" Type="http://schemas.openxmlformats.org/officeDocument/2006/relationships/image" Target="../media/image29.png"/><Relationship Id="rId15" Type="http://schemas.openxmlformats.org/officeDocument/2006/relationships/image" Target="../media/image37.wmf"/><Relationship Id="rId10" Type="http://schemas.openxmlformats.org/officeDocument/2006/relationships/image" Target="../media/image34.gif"/><Relationship Id="rId19" Type="http://schemas.openxmlformats.org/officeDocument/2006/relationships/image" Target="../media/image39.wmf"/><Relationship Id="rId4" Type="http://schemas.openxmlformats.org/officeDocument/2006/relationships/image" Target="../media/image8.jpg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4.wm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5.gi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8.jpg"/><Relationship Id="rId9" Type="http://schemas.openxmlformats.org/officeDocument/2006/relationships/image" Target="../media/image34.gif"/><Relationship Id="rId1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9.wm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5.gi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8.jpg"/><Relationship Id="rId9" Type="http://schemas.openxmlformats.org/officeDocument/2006/relationships/image" Target="../media/image34.gif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slide" Target="slide14.xml"/><Relationship Id="rId18" Type="http://schemas.openxmlformats.org/officeDocument/2006/relationships/slide" Target="slide16.xml"/><Relationship Id="rId3" Type="http://schemas.openxmlformats.org/officeDocument/2006/relationships/slide" Target="slide15.xml"/><Relationship Id="rId21" Type="http://schemas.openxmlformats.org/officeDocument/2006/relationships/slide" Target="slide17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4.wmf"/><Relationship Id="rId17" Type="http://schemas.openxmlformats.org/officeDocument/2006/relationships/image" Target="../media/image56.wmf"/><Relationship Id="rId25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55.wmf"/><Relationship Id="rId23" Type="http://schemas.openxmlformats.org/officeDocument/2006/relationships/image" Target="../media/image58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46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2.wmf"/><Relationship Id="rId4" Type="http://schemas.openxmlformats.org/officeDocument/2006/relationships/image" Target="../media/image8.jpg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audio" Target="../media/audio1.wav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10" Type="http://schemas.openxmlformats.org/officeDocument/2006/relationships/audio" Target="../media/audio1.wav"/><Relationship Id="rId4" Type="http://schemas.openxmlformats.org/officeDocument/2006/relationships/image" Target="../media/image64.gif"/><Relationship Id="rId9" Type="http://schemas.openxmlformats.org/officeDocument/2006/relationships/image" Target="../media/image6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8.jp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lide0001_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9144000" cy="6858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27125" y="536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sz="2400">
              <a:latin typeface="Times New Roman" pitchFamily="18" charset="0"/>
            </a:endParaRPr>
          </a:p>
        </p:txBody>
      </p:sp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152400" y="266700"/>
          <a:ext cx="44196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"/>
                        <a:ext cx="44196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1200" y="4800600"/>
            <a:ext cx="6553200" cy="533400"/>
          </a:xfrm>
          <a:prstGeom prst="ribbon2">
            <a:avLst>
              <a:gd name="adj1" fmla="val 12500"/>
              <a:gd name="adj2" fmla="val 7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3000">
              <a:latin typeface="Times New Roman" pitchFamily="18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524000" y="2339975"/>
            <a:ext cx="7696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KÍNH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CHÀO QUÝ THẦY, CÔ ĐẾN DỰ GIỜ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MÔN TOÁN – LỚP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895600" y="4710113"/>
            <a:ext cx="495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>
                <a:latin typeface="Times New Roman" pitchFamily="18" charset="0"/>
              </a:rPr>
              <a:t>GV: Trần Thị Trà My</a:t>
            </a:r>
          </a:p>
        </p:txBody>
      </p:sp>
      <p:sp>
        <p:nvSpPr>
          <p:cNvPr id="2056" name="WordArt 7"/>
          <p:cNvSpPr>
            <a:spLocks noChangeArrowheads="1" noChangeShapeType="1" noTextEdit="1"/>
          </p:cNvSpPr>
          <p:nvPr/>
        </p:nvSpPr>
        <p:spPr bwMode="auto">
          <a:xfrm>
            <a:off x="1600200" y="307975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Trường: THCS Thượng Thanh</a:t>
            </a:r>
          </a:p>
          <a:p>
            <a:pPr algn="ctr"/>
            <a:endParaRPr lang="en-US" sz="24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8"/>
          <p:cNvSpPr>
            <a:spLocks noChangeArrowheads="1" noChangeShapeType="1" noTextEdit="1"/>
          </p:cNvSpPr>
          <p:nvPr/>
        </p:nvSpPr>
        <p:spPr bwMode="auto">
          <a:xfrm>
            <a:off x="2895600" y="4457700"/>
            <a:ext cx="5257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34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0500" y="1219200"/>
            <a:ext cx="511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.VnTimeH" pitchFamily="34" charset="0"/>
              </a:rPr>
              <a:t>[?</a:t>
            </a:r>
            <a:r>
              <a:rPr lang="en-US" sz="3600" b="1" dirty="0" smtClean="0">
                <a:latin typeface=".VnTimeH" pitchFamily="34" charset="0"/>
              </a:rPr>
              <a:t>3]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2443162"/>
            <a:ext cx="5040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[?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77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5701358"/>
              </p:ext>
            </p:extLst>
          </p:nvPr>
        </p:nvGraphicFramePr>
        <p:xfrm>
          <a:off x="5257800" y="2438400"/>
          <a:ext cx="12969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8" name="Equation" r:id="rId4" imgW="545760" imgH="419040" progId="Equation.DSMT4">
                  <p:embed/>
                </p:oleObj>
              </mc:Choice>
              <mc:Fallback>
                <p:oleObj name="Equation" r:id="rId4" imgW="54576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2969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0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23750327"/>
              </p:ext>
            </p:extLst>
          </p:nvPr>
        </p:nvGraphicFramePr>
        <p:xfrm>
          <a:off x="5080000" y="990600"/>
          <a:ext cx="177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" name="Equation" r:id="rId6" imgW="698400" imgH="419040" progId="Equation.DSMT4">
                  <p:embed/>
                </p:oleObj>
              </mc:Choice>
              <mc:Fallback>
                <p:oleObj name="Equation" r:id="rId6" imgW="69840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990600"/>
                        <a:ext cx="177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4" name="Object 3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67296420"/>
              </p:ext>
            </p:extLst>
          </p:nvPr>
        </p:nvGraphicFramePr>
        <p:xfrm>
          <a:off x="6172200" y="36576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0" name="Equation" r:id="rId8" imgW="393480" imgH="393480" progId="Equation.DSMT4">
                  <p:embed/>
                </p:oleObj>
              </mc:Choice>
              <mc:Fallback>
                <p:oleObj name="Equation" r:id="rId8" imgW="39348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766763"/>
            <a:ext cx="4924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[?4]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33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39966252"/>
              </p:ext>
            </p:extLst>
          </p:nvPr>
        </p:nvGraphicFramePr>
        <p:xfrm>
          <a:off x="5029200" y="685800"/>
          <a:ext cx="1295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3" name="Equation" r:id="rId4" imgW="545760" imgH="419040" progId="Equation.DSMT4">
                  <p:embed/>
                </p:oleObj>
              </mc:Choice>
              <mc:Fallback>
                <p:oleObj name="Equation" r:id="rId4" imgW="5457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85800"/>
                        <a:ext cx="12954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5037054"/>
              </p:ext>
            </p:extLst>
          </p:nvPr>
        </p:nvGraphicFramePr>
        <p:xfrm>
          <a:off x="1795463" y="2057400"/>
          <a:ext cx="4757737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Equation" r:id="rId6" imgW="1930320" imgH="1422360" progId="Equation.DSMT4">
                  <p:embed/>
                </p:oleObj>
              </mc:Choice>
              <mc:Fallback>
                <p:oleObj name="Equation" r:id="rId6" imgW="1930320" imgH="1422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057400"/>
                        <a:ext cx="4757737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0" y="54114"/>
            <a:ext cx="9144000" cy="7078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bài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3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</a:t>
            </a:r>
            <a:r>
              <a:rPr lang="vi-VN" sz="40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THỨC</a:t>
            </a:r>
            <a:endParaRPr lang="vi-VN" sz="40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228600" y="903982"/>
            <a:ext cx="4876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1.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Cách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rút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gọn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phân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thức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28600" y="144780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/39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28600" y="19050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304800" y="2463225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2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Chú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ý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3060700"/>
            <a:ext cx="4953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-(-A)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8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24716"/>
              </p:ext>
            </p:extLst>
          </p:nvPr>
        </p:nvGraphicFramePr>
        <p:xfrm>
          <a:off x="381000" y="1739899"/>
          <a:ext cx="8362950" cy="4051301"/>
        </p:xfrm>
        <a:graphic>
          <a:graphicData uri="http://schemas.openxmlformats.org/drawingml/2006/table">
            <a:tbl>
              <a:tblPr/>
              <a:tblGrid>
                <a:gridCol w="4114800"/>
                <a:gridCol w="4248150"/>
              </a:tblGrid>
              <a:tr h="6651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thức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Tìm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töû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maãu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</a:t>
                      </a:r>
                      <a:endParaRPr kumimoji="0" lang="vi-V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Tìm</a:t>
                      </a:r>
                      <a:r>
                        <a:rPr kumimoji="0" lang="en-US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……………….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töû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maãu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Chia</a:t>
                      </a:r>
                      <a:r>
                        <a:rPr kumimoji="0" lang="vi-VN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moät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öôùc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chung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Chia </a:t>
                      </a:r>
                      <a:r>
                        <a:rPr kumimoji="0" lang="en-US" alt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chung</a:t>
                      </a:r>
                      <a:r>
                        <a:rPr kumimoji="0" lang="en-US" alt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4419600" y="213360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US" altLang="vi-VN" sz="3200" b="1">
              <a:latin typeface="VNI-Times" pitchFamily="2" charset="0"/>
            </a:endParaRP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676400" y="2940050"/>
            <a:ext cx="245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öôùc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VNI-Times" pitchFamily="2" charset="0"/>
              </a:rPr>
              <a:t>chung</a:t>
            </a:r>
            <a:r>
              <a:rPr lang="en-US" altLang="vi-VN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62600" y="294005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1524000" y="41592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638800" y="415925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381000" y="228600"/>
            <a:ext cx="84216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065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5" grpId="0"/>
      <p:bldP spid="57363" grpId="0"/>
      <p:bldP spid="57364" grpId="0"/>
      <p:bldP spid="57365" grpId="0"/>
      <p:bldP spid="57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0"/>
          <p:cNvSpPr>
            <a:spLocks noChangeArrowheads="1" noChangeShapeType="1" noTextEdit="1"/>
          </p:cNvSpPr>
          <p:nvPr/>
        </p:nvSpPr>
        <p:spPr bwMode="auto">
          <a:xfrm>
            <a:off x="609600" y="1944687"/>
            <a:ext cx="1042988" cy="1331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4" name="Nhóm 3"/>
          <p:cNvGrpSpPr/>
          <p:nvPr/>
        </p:nvGrpSpPr>
        <p:grpSpPr>
          <a:xfrm>
            <a:off x="1676400" y="1752600"/>
            <a:ext cx="6477000" cy="2202597"/>
            <a:chOff x="1676400" y="1752600"/>
            <a:chExt cx="6477000" cy="2202597"/>
          </a:xfrm>
        </p:grpSpPr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1676400" y="1752600"/>
              <a:ext cx="6477000" cy="1135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Inflat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tập</a:t>
              </a:r>
              <a:r>
                <a:rPr lang="en-US" sz="4800" b="1" dirty="0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trắc</a:t>
              </a:r>
              <a:r>
                <a:rPr lang="en-US" sz="4800" b="1" dirty="0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nghiệm</a:t>
              </a:r>
              <a:endParaRPr lang="en-US" sz="4800" b="1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81200" y="3124200"/>
              <a:ext cx="5943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Chọn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đáp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án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đúng</a:t>
              </a:r>
              <a:endParaRPr lang="en-US" sz="48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aut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349375"/>
            <a:ext cx="6223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943600" y="273208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000250" y="286385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80902" name="Text Box 6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26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791200" y="426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80905" name="Picture 9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Arial" charset="0"/>
                </a:rPr>
                <a:t>Làm</a:t>
              </a:r>
              <a:r>
                <a:rPr lang="en-US" sz="2400" b="1" dirty="0"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Arial" charset="0"/>
                </a:rPr>
                <a:t>lại</a:t>
              </a:r>
              <a:endParaRPr lang="en-US" sz="2400" b="1" dirty="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7620000" y="5446713"/>
            <a:ext cx="1404938" cy="1279525"/>
            <a:chOff x="4875" y="3187"/>
            <a:chExt cx="885" cy="806"/>
          </a:xfrm>
        </p:grpSpPr>
        <p:pic>
          <p:nvPicPr>
            <p:cNvPr id="80908" name="Picture 12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Arial" charset="0"/>
                </a:rPr>
                <a:t>Đáp án</a:t>
              </a:r>
            </a:p>
          </p:txBody>
        </p:sp>
      </p:grpSp>
      <p:pic>
        <p:nvPicPr>
          <p:cNvPr id="80910" name="Picture 14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481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1" name="Picture 15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78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2" name="Picture 16" descr="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8938"/>
            <a:ext cx="239713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3" name="Picture 17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481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4" name="Picture 18" descr="D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2878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5" name="Picture 19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559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6" name="Picture 20" descr="D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9558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80918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80921" name="Picture 25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22" name="Text Box 26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graphicFrame>
        <p:nvGraphicFramePr>
          <p:cNvPr id="173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75542"/>
              </p:ext>
            </p:extLst>
          </p:nvPr>
        </p:nvGraphicFramePr>
        <p:xfrm>
          <a:off x="5805488" y="488950"/>
          <a:ext cx="13573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2" name="Equation" r:id="rId12" imgW="558720" imgH="444240" progId="Equation.DSMT4">
                  <p:embed/>
                </p:oleObj>
              </mc:Choice>
              <mc:Fallback>
                <p:oleObj name="Equation" r:id="rId12" imgW="55872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488950"/>
                        <a:ext cx="13573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4600" y="2590800"/>
          <a:ext cx="114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3" name="Equation" r:id="rId14" imgW="419040" imgH="419040" progId="Equation.DSMT4">
                  <p:embed/>
                </p:oleObj>
              </mc:Choice>
              <mc:Fallback>
                <p:oleObj name="Equation" r:id="rId14" imgW="4190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90800"/>
                        <a:ext cx="1143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83350" y="2514600"/>
          <a:ext cx="9080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4" name="Equation" r:id="rId16" imgW="342720" imgH="419040" progId="Equation.DSMT4">
                  <p:embed/>
                </p:oleObj>
              </mc:Choice>
              <mc:Fallback>
                <p:oleObj name="Equation" r:id="rId16" imgW="3427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514600"/>
                        <a:ext cx="9080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671763" y="4011613"/>
          <a:ext cx="909637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5" name="Equation" r:id="rId18" imgW="342720" imgH="444240" progId="Equation.DSMT4">
                  <p:embed/>
                </p:oleObj>
              </mc:Choice>
              <mc:Fallback>
                <p:oleObj name="Equation" r:id="rId18" imgW="34272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011613"/>
                        <a:ext cx="909637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248400" y="4038600"/>
          <a:ext cx="114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6" name="Equation" r:id="rId20" imgW="482400" imgH="419040" progId="Equation.DSMT4">
                  <p:embed/>
                </p:oleObj>
              </mc:Choice>
              <mc:Fallback>
                <p:oleObj name="Equation" r:id="rId20" imgW="482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143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876300" y="654050"/>
            <a:ext cx="735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rút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           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0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0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0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0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0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aut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349375"/>
            <a:ext cx="6223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3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631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39900" y="34290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663700" y="1600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93190" name="Text Box 6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1676400" y="25146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739900" y="44196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93193" name="Picture 9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cs typeface="Arial" charset="0"/>
                </a:rPr>
                <a:t>Làm lại</a:t>
              </a:r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7620000" y="5446713"/>
            <a:ext cx="1404938" cy="1279525"/>
            <a:chOff x="4875" y="3187"/>
            <a:chExt cx="885" cy="806"/>
          </a:xfrm>
        </p:grpSpPr>
        <p:pic>
          <p:nvPicPr>
            <p:cNvPr id="93196" name="Picture 12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Arial" charset="0"/>
                </a:rPr>
                <a:t>Đáp án</a:t>
              </a:r>
            </a:p>
          </p:txBody>
        </p:sp>
      </p:grpSp>
      <p:pic>
        <p:nvPicPr>
          <p:cNvPr id="93198" name="Picture 14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717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6114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0" name="Picture 16" descr="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665288"/>
            <a:ext cx="239713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1" name="Picture 17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400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 descr="D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4402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3" name="Picture 19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45281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4" name="Picture 20" descr="D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492500"/>
            <a:ext cx="258763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205" name="Group 21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93206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93209" name="Picture 25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10" name="Text Box 26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graphicFrame>
        <p:nvGraphicFramePr>
          <p:cNvPr id="173061" name="Object 2"/>
          <p:cNvGraphicFramePr>
            <a:graphicFrameLocks noChangeAspect="1"/>
          </p:cNvGraphicFramePr>
          <p:nvPr/>
        </p:nvGraphicFramePr>
        <p:xfrm>
          <a:off x="2368550" y="2228850"/>
          <a:ext cx="38798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8" name="Equation" r:id="rId12" imgW="1091880" imgH="304560" progId="Equation.DSMT4">
                  <p:embed/>
                </p:oleObj>
              </mc:Choice>
              <mc:Fallback>
                <p:oleObj name="Equation" r:id="rId12" imgW="10918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2228850"/>
                        <a:ext cx="38798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64249"/>
              </p:ext>
            </p:extLst>
          </p:nvPr>
        </p:nvGraphicFramePr>
        <p:xfrm>
          <a:off x="6261100" y="258763"/>
          <a:ext cx="13589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9" name="Equation" r:id="rId14" imgW="533160" imgH="457200" progId="Equation.DSMT4">
                  <p:embed/>
                </p:oleObj>
              </mc:Choice>
              <mc:Fallback>
                <p:oleObj name="Equation" r:id="rId14" imgW="533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258763"/>
                        <a:ext cx="13589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300288" y="1238250"/>
          <a:ext cx="3895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0" name="Equation" r:id="rId16" imgW="1091880" imgH="304560" progId="Equation.DSMT4">
                  <p:embed/>
                </p:oleObj>
              </mc:Choice>
              <mc:Fallback>
                <p:oleObj name="Equation" r:id="rId16" imgW="10918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1238250"/>
                        <a:ext cx="38957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71738" y="3271838"/>
          <a:ext cx="8810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1" name="Equation" r:id="rId18" imgW="355320" imgH="317160" progId="Equation.DSMT4">
                  <p:embed/>
                </p:oleObj>
              </mc:Choice>
              <mc:Fallback>
                <p:oleObj name="Equation" r:id="rId18" imgW="35532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3271838"/>
                        <a:ext cx="88106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359025" y="4106863"/>
          <a:ext cx="4041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2" name="Equation" r:id="rId20" imgW="1066680" imgH="304560" progId="Equation.DSMT4">
                  <p:embed/>
                </p:oleObj>
              </mc:Choice>
              <mc:Fallback>
                <p:oleObj name="Equation" r:id="rId20" imgW="10666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4106863"/>
                        <a:ext cx="40417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1143000" y="4254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rút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             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3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3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3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3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3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5896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74675" y="18272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82950" name="Text Box 6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067300" y="31750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82953" name="Picture 9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cs typeface="Arial" charset="0"/>
                </a:rPr>
                <a:t>Làm lại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7620000" y="5446713"/>
            <a:ext cx="1404938" cy="1341437"/>
            <a:chOff x="4875" y="3187"/>
            <a:chExt cx="885" cy="845"/>
          </a:xfrm>
        </p:grpSpPr>
        <p:pic>
          <p:nvPicPr>
            <p:cNvPr id="82956" name="Picture 12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Arial" charset="0"/>
                </a:rPr>
                <a:t>Đáp án</a:t>
              </a:r>
            </a:p>
          </p:txBody>
        </p:sp>
      </p:grpSp>
      <p:pic>
        <p:nvPicPr>
          <p:cNvPr id="82958" name="Picture 14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8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9" name="Picture 15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2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0" name="Picture 16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92300"/>
            <a:ext cx="23971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1" name="Picture 17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5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2" name="Picture 18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9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3" name="Picture 19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561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4" name="Picture 20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5300"/>
            <a:ext cx="258763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82966" name="Picture 22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82968" name="Group 24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82969" name="Picture 25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80190"/>
              </p:ext>
            </p:extLst>
          </p:nvPr>
        </p:nvGraphicFramePr>
        <p:xfrm>
          <a:off x="6092825" y="227013"/>
          <a:ext cx="1908175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0" name="Equation" r:id="rId11" imgW="698400" imgH="431640" progId="Equation.DSMT4">
                  <p:embed/>
                </p:oleObj>
              </mc:Choice>
              <mc:Fallback>
                <p:oleObj name="Equation" r:id="rId11" imgW="6984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227013"/>
                        <a:ext cx="1908175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2"/>
          <p:cNvGraphicFramePr>
            <a:graphicFrameLocks noChangeAspect="1"/>
          </p:cNvGraphicFramePr>
          <p:nvPr/>
        </p:nvGraphicFramePr>
        <p:xfrm>
          <a:off x="1195388" y="1209675"/>
          <a:ext cx="3376612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1" name="Equation" r:id="rId13" imgW="863280" imgH="380880" progId="Equation.DSMT4">
                  <p:embed/>
                </p:oleObj>
              </mc:Choice>
              <mc:Fallback>
                <p:oleObj name="Equation" r:id="rId13" imgW="86328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209675"/>
                        <a:ext cx="3376612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14413" y="2509838"/>
          <a:ext cx="36099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2" name="Equation" r:id="rId15" imgW="977760" imgH="368280" progId="Equation.DSMT4">
                  <p:embed/>
                </p:oleObj>
              </mc:Choice>
              <mc:Fallback>
                <p:oleObj name="Equation" r:id="rId15" imgW="9777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509838"/>
                        <a:ext cx="36099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15000" y="1566863"/>
          <a:ext cx="28956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3" name="Equation" r:id="rId17" imgW="1168200" imgH="444240" progId="Equation.DSMT4">
                  <p:embed/>
                </p:oleObj>
              </mc:Choice>
              <mc:Fallback>
                <p:oleObj name="Equation" r:id="rId17" imgW="11682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66863"/>
                        <a:ext cx="28956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641975" y="2697163"/>
          <a:ext cx="27400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4" name="Equation" r:id="rId19" imgW="1091880" imgH="444240" progId="Equation.DSMT4">
                  <p:embed/>
                </p:oleObj>
              </mc:Choice>
              <mc:Fallback>
                <p:oleObj name="Equation" r:id="rId19" imgW="109188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2697163"/>
                        <a:ext cx="27400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1066800" y="45720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rút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</a:rPr>
              <a:t>                   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:</a:t>
            </a:r>
          </a:p>
        </p:txBody>
      </p:sp>
      <p:sp>
        <p:nvSpPr>
          <p:cNvPr id="82979" name="Line 35"/>
          <p:cNvSpPr>
            <a:spLocks noChangeShapeType="1"/>
          </p:cNvSpPr>
          <p:nvPr/>
        </p:nvSpPr>
        <p:spPr bwMode="auto">
          <a:xfrm>
            <a:off x="4572000" y="1600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2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2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2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2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5896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74675" y="18272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95237" name="Text Box 5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067300" y="31750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95240" name="Picture 8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cs typeface="Arial" charset="0"/>
                </a:rPr>
                <a:t>Làm lại</a:t>
              </a:r>
            </a:p>
          </p:txBody>
        </p:sp>
      </p:grp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7620000" y="5446713"/>
            <a:ext cx="1404938" cy="1341437"/>
            <a:chOff x="4875" y="3187"/>
            <a:chExt cx="885" cy="845"/>
          </a:xfrm>
        </p:grpSpPr>
        <p:pic>
          <p:nvPicPr>
            <p:cNvPr id="95243" name="Picture 11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Arial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Arial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Arial" charset="0"/>
                </a:rPr>
                <a:t>án</a:t>
              </a:r>
              <a:endParaRPr lang="en-US" sz="2800" b="1" dirty="0"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95245" name="Picture 13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8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6" name="Picture 14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2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7" name="Picture 15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92300"/>
            <a:ext cx="23971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8" name="Picture 16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5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9" name="Picture 17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9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0" name="Picture 18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561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1" name="Picture 19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5300"/>
            <a:ext cx="258763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95253" name="Picture 21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95255" name="Group 23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95256" name="Picture 24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1050131" y="577850"/>
            <a:ext cx="778906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rút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</a:rPr>
              <a:t>          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:</a:t>
            </a:r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>
            <a:off x="4572000" y="1600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3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11738"/>
              </p:ext>
            </p:extLst>
          </p:nvPr>
        </p:nvGraphicFramePr>
        <p:xfrm>
          <a:off x="5943600" y="428625"/>
          <a:ext cx="1006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0" name="Equation" r:id="rId11" imgW="431640" imgH="431640" progId="Equation.DSMT4">
                  <p:embed/>
                </p:oleObj>
              </mc:Choice>
              <mc:Fallback>
                <p:oleObj name="Equation" r:id="rId11" imgW="43164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8625"/>
                        <a:ext cx="10064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284288" y="1524000"/>
          <a:ext cx="809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1" name="Equation" r:id="rId13" imgW="355320" imgH="419040" progId="Equation.DSMT4">
                  <p:embed/>
                </p:oleObj>
              </mc:Choice>
              <mc:Fallback>
                <p:oleObj name="Equation" r:id="rId13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1524000"/>
                        <a:ext cx="8096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3600" y="1371600"/>
          <a:ext cx="873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2" name="Equation" r:id="rId15" imgW="355320" imgH="419040" progId="Equation.DSMT4">
                  <p:embed/>
                </p:oleObj>
              </mc:Choice>
              <mc:Fallback>
                <p:oleObj name="Equation" r:id="rId15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8731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19200" y="2590800"/>
          <a:ext cx="809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3" name="Equation" r:id="rId17" imgW="355320" imgH="419040" progId="Equation.DSMT4">
                  <p:embed/>
                </p:oleObj>
              </mc:Choice>
              <mc:Fallback>
                <p:oleObj name="Equation" r:id="rId17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8096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562600" y="2819400"/>
          <a:ext cx="876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4" name="Equation" r:id="rId19" imgW="355320" imgH="419040" progId="Equation.DSMT4">
                  <p:embed/>
                </p:oleObj>
              </mc:Choice>
              <mc:Fallback>
                <p:oleObj name="Equation" r:id="rId19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876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5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5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5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5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5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/>
        </p:nvGraphicFramePr>
        <p:xfrm>
          <a:off x="609600" y="1647825"/>
          <a:ext cx="22098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0"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47825"/>
                        <a:ext cx="220980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3260"/>
              </p:ext>
            </p:extLst>
          </p:nvPr>
        </p:nvGraphicFramePr>
        <p:xfrm>
          <a:off x="381000" y="2714625"/>
          <a:ext cx="25669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14625"/>
                        <a:ext cx="25669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29242"/>
              </p:ext>
            </p:extLst>
          </p:nvPr>
        </p:nvGraphicFramePr>
        <p:xfrm>
          <a:off x="457200" y="3857625"/>
          <a:ext cx="24384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2" name="Equation" r:id="rId9" imgW="647640" imgH="444240" progId="Equation.DSMT4">
                  <p:embed/>
                </p:oleObj>
              </mc:Choice>
              <mc:Fallback>
                <p:oleObj name="Equation" r:id="rId9" imgW="64764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57625"/>
                        <a:ext cx="24384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49596"/>
              </p:ext>
            </p:extLst>
          </p:nvPr>
        </p:nvGraphicFramePr>
        <p:xfrm>
          <a:off x="457200" y="4924425"/>
          <a:ext cx="2819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" name="Equation" r:id="rId11" imgW="812520" imgH="419040" progId="Equation.DSMT4">
                  <p:embed/>
                </p:oleObj>
              </mc:Choice>
              <mc:Fallback>
                <p:oleObj name="Equation" r:id="rId11" imgW="81252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24425"/>
                        <a:ext cx="28194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hlinkClick r:id="rId13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41723"/>
              </p:ext>
            </p:extLst>
          </p:nvPr>
        </p:nvGraphicFramePr>
        <p:xfrm>
          <a:off x="5257800" y="1495425"/>
          <a:ext cx="2252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" name="Equation" r:id="rId14" imgW="507960" imgH="444240" progId="Equation.DSMT4">
                  <p:embed/>
                </p:oleObj>
              </mc:Choice>
              <mc:Fallback>
                <p:oleObj name="Equation" r:id="rId14" imgW="5079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95425"/>
                        <a:ext cx="22526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>
            <a:hlinkClick r:id="rId3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18334"/>
              </p:ext>
            </p:extLst>
          </p:nvPr>
        </p:nvGraphicFramePr>
        <p:xfrm>
          <a:off x="5334000" y="2438400"/>
          <a:ext cx="22050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" name="Equation" r:id="rId16" imgW="457200" imgH="393480" progId="Equation.DSMT4">
                  <p:embed/>
                </p:oleObj>
              </mc:Choice>
              <mc:Fallback>
                <p:oleObj name="Equation" r:id="rId16" imgW="4572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38400"/>
                        <a:ext cx="22050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>
            <a:hlinkClick r:id="rId18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002226"/>
              </p:ext>
            </p:extLst>
          </p:nvPr>
        </p:nvGraphicFramePr>
        <p:xfrm>
          <a:off x="5334000" y="3276600"/>
          <a:ext cx="2687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6" name="Equation" r:id="rId19" imgW="711000" imgH="393480" progId="Equation.DSMT4">
                  <p:embed/>
                </p:oleObj>
              </mc:Choice>
              <mc:Fallback>
                <p:oleObj name="Equation" r:id="rId19" imgW="7110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76600"/>
                        <a:ext cx="26876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>
            <a:hlinkClick r:id="rId21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29164"/>
              </p:ext>
            </p:extLst>
          </p:nvPr>
        </p:nvGraphicFramePr>
        <p:xfrm>
          <a:off x="5486400" y="5638800"/>
          <a:ext cx="2514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7" name="Equation" r:id="rId22" imgW="634680" imgH="393480" progId="Equation.DSMT4">
                  <p:embed/>
                </p:oleObj>
              </mc:Choice>
              <mc:Fallback>
                <p:oleObj name="Equation" r:id="rId22" imgW="6346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638800"/>
                        <a:ext cx="25146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2667000" y="1952625"/>
            <a:ext cx="3200400" cy="8667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2667000" y="2209800"/>
            <a:ext cx="3276600" cy="2286001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2971800" y="3962400"/>
            <a:ext cx="2590800" cy="16764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2667000" y="3224212"/>
            <a:ext cx="3048000" cy="279558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1:Nối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355725" y="1017588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Cột A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689725" y="941388"/>
            <a:ext cx="106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Cột B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4419600" y="1066800"/>
            <a:ext cx="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62000" y="1524000"/>
            <a:ext cx="762000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04622"/>
              </p:ext>
            </p:extLst>
          </p:nvPr>
        </p:nvGraphicFramePr>
        <p:xfrm>
          <a:off x="5486400" y="4602163"/>
          <a:ext cx="17383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8" name="Equation" r:id="rId24" imgW="634680" imgH="393480" progId="Equation.DSMT4">
                  <p:embed/>
                </p:oleObj>
              </mc:Choice>
              <mc:Fallback>
                <p:oleObj name="Equation" r:id="rId24" imgW="63468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02163"/>
                        <a:ext cx="1738313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533400" y="6858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474978" y="-85130"/>
            <a:ext cx="627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vi-VN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533400" y="3048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[</a:t>
            </a:r>
            <a:r>
              <a:rPr lang="en-US" sz="3200" b="1" dirty="0" err="1" smtClean="0">
                <a:latin typeface="Times New Roman" pitchFamily="18" charset="0"/>
              </a:rPr>
              <a:t>C2</a:t>
            </a:r>
            <a:r>
              <a:rPr lang="en-US" sz="3200" b="1" dirty="0" smtClean="0">
                <a:latin typeface="Times New Roman" pitchFamily="18" charset="0"/>
              </a:rPr>
              <a:t>]. </a:t>
            </a:r>
            <a:r>
              <a:rPr lang="en-US" sz="3200" b="1" dirty="0" err="1" smtClean="0">
                <a:latin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6708968"/>
              </p:ext>
            </p:extLst>
          </p:nvPr>
        </p:nvGraphicFramePr>
        <p:xfrm>
          <a:off x="1905000" y="4142035"/>
          <a:ext cx="349408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4" name="Equation" r:id="rId4" imgW="1231366" imgH="444307" progId="Equation.DSMT4">
                  <p:embed/>
                </p:oleObj>
              </mc:Choice>
              <mc:Fallback>
                <p:oleObj name="Equation" r:id="rId4" imgW="1231366" imgH="444307" progId="Equation.DSMT4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42035"/>
                        <a:ext cx="3494087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_Văn_Bản 5"/>
              <p:cNvSpPr txBox="1"/>
              <p:nvPr/>
            </p:nvSpPr>
            <p:spPr>
              <a:xfrm>
                <a:off x="685800" y="1540280"/>
                <a:ext cx="8305800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t/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c1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≠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0)  </a:t>
                </a:r>
              </a:p>
            </p:txBody>
          </p:sp>
        </mc:Choice>
        <mc:Fallback xmlns="">
          <p:sp>
            <p:nvSpPr>
              <p:cNvPr id="6" name="Hộp_Văn_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40280"/>
                <a:ext cx="8305800" cy="800027"/>
              </a:xfrm>
              <a:prstGeom prst="rect">
                <a:avLst/>
              </a:prstGeom>
              <a:blipFill rotWithShape="1">
                <a:blip r:embed="rId6"/>
                <a:stretch>
                  <a:fillRect l="-1909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Đối tượng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9221"/>
              </p:ext>
            </p:extLst>
          </p:nvPr>
        </p:nvGraphicFramePr>
        <p:xfrm>
          <a:off x="623888" y="5257800"/>
          <a:ext cx="69421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5" name="Equation" r:id="rId7" imgW="2679480" imgH="444240" progId="Equation.DSMT4">
                  <p:embed/>
                </p:oleObj>
              </mc:Choice>
              <mc:Fallback>
                <p:oleObj name="Equation" r:id="rId7" imgW="2679480" imgH="4442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5257800"/>
                        <a:ext cx="694213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Nhóm 20"/>
          <p:cNvGrpSpPr/>
          <p:nvPr/>
        </p:nvGrpSpPr>
        <p:grpSpPr>
          <a:xfrm>
            <a:off x="1905000" y="6248400"/>
            <a:ext cx="5334000" cy="533400"/>
            <a:chOff x="1752600" y="6324600"/>
            <a:chExt cx="5334000" cy="685800"/>
          </a:xfrm>
        </p:grpSpPr>
        <p:cxnSp>
          <p:nvCxnSpPr>
            <p:cNvPr id="12" name="Đường Kết nối Gấp khúc 11"/>
            <p:cNvCxnSpPr/>
            <p:nvPr/>
          </p:nvCxnSpPr>
          <p:spPr>
            <a:xfrm>
              <a:off x="1752600" y="6477000"/>
              <a:ext cx="5334000" cy="533400"/>
            </a:xfrm>
            <a:prstGeom prst="bentConnector3">
              <a:avLst>
                <a:gd name="adj1" fmla="val -238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kết nối Mũi tên Thẳng 19"/>
            <p:cNvCxnSpPr/>
            <p:nvPr/>
          </p:nvCxnSpPr>
          <p:spPr>
            <a:xfrm flipV="1">
              <a:off x="7086600" y="63246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743200" y="62785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Đối tượng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660927"/>
              </p:ext>
            </p:extLst>
          </p:nvPr>
        </p:nvGraphicFramePr>
        <p:xfrm>
          <a:off x="620713" y="5257800"/>
          <a:ext cx="6940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6" name="Equation" r:id="rId9" imgW="2679480" imgH="444240" progId="Equation.DSMT4">
                  <p:embed/>
                </p:oleObj>
              </mc:Choice>
              <mc:Fallback>
                <p:oleObj name="Equation" r:id="rId9" imgW="2679480" imgH="444240" progId="Equation.DSMT4">
                  <p:embed/>
                  <p:pic>
                    <p:nvPicPr>
                      <p:cNvPr id="0" name="Đối tượng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257800"/>
                        <a:ext cx="69405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_Văn_Bản 25"/>
              <p:cNvSpPr txBox="1"/>
              <p:nvPr/>
            </p:nvSpPr>
            <p:spPr>
              <a:xfrm>
                <a:off x="685800" y="2324173"/>
                <a:ext cx="8305800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t/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c2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b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chung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A; B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Hộp_Văn_Bản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24173"/>
                <a:ext cx="8305800" cy="800027"/>
              </a:xfrm>
              <a:prstGeom prst="rect">
                <a:avLst/>
              </a:prstGeom>
              <a:blipFill rotWithShape="1">
                <a:blip r:embed="rId11"/>
                <a:stretch>
                  <a:fillRect l="-1909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4" grpId="0"/>
      <p:bldP spid="6" grpId="0"/>
      <p:bldP spid="2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066800" y="2524125"/>
          <a:ext cx="61722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5" imgW="3136680" imgH="838080" progId="Equation.DSMT4">
                  <p:embed/>
                </p:oleObj>
              </mc:Choice>
              <mc:Fallback>
                <p:oleObj name="Equation" r:id="rId5" imgW="31366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24125"/>
                        <a:ext cx="61722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2286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66800" y="1447800"/>
            <a:ext cx="6019800" cy="981075"/>
            <a:chOff x="932" y="2784"/>
            <a:chExt cx="2424" cy="496"/>
          </a:xfrm>
        </p:grpSpPr>
        <p:graphicFrame>
          <p:nvGraphicFramePr>
            <p:cNvPr id="12292" name="Object 7"/>
            <p:cNvGraphicFramePr>
              <a:graphicFrameLocks noChangeAspect="1"/>
            </p:cNvGraphicFramePr>
            <p:nvPr/>
          </p:nvGraphicFramePr>
          <p:xfrm>
            <a:off x="932" y="2784"/>
            <a:ext cx="242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3" name="Equation" r:id="rId7" imgW="3848040" imgH="787320" progId="Equation.DSMT4">
                    <p:embed/>
                  </p:oleObj>
                </mc:Choice>
                <mc:Fallback>
                  <p:oleObj name="Equation" r:id="rId7" imgW="384804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2784"/>
                          <a:ext cx="242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Line 34"/>
            <p:cNvSpPr>
              <a:spLocks noChangeShapeType="1"/>
            </p:cNvSpPr>
            <p:nvPr/>
          </p:nvSpPr>
          <p:spPr bwMode="auto">
            <a:xfrm rot="-1200000">
              <a:off x="1944" y="281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8" name="Line 35"/>
            <p:cNvSpPr>
              <a:spLocks noChangeShapeType="1"/>
            </p:cNvSpPr>
            <p:nvPr/>
          </p:nvSpPr>
          <p:spPr bwMode="auto">
            <a:xfrm rot="-1200000">
              <a:off x="2360" y="2804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9" name="Line 36"/>
            <p:cNvSpPr>
              <a:spLocks noChangeShapeType="1"/>
            </p:cNvSpPr>
            <p:nvPr/>
          </p:nvSpPr>
          <p:spPr bwMode="auto">
            <a:xfrm rot="-1200000">
              <a:off x="1892" y="3060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0" name="Line 37"/>
            <p:cNvSpPr>
              <a:spLocks noChangeShapeType="1"/>
            </p:cNvSpPr>
            <p:nvPr/>
          </p:nvSpPr>
          <p:spPr bwMode="auto">
            <a:xfrm rot="-1200000">
              <a:off x="2356" y="305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90600" y="3876675"/>
            <a:ext cx="5562600" cy="1143000"/>
            <a:chOff x="1924" y="2724"/>
            <a:chExt cx="1888" cy="496"/>
          </a:xfrm>
        </p:grpSpPr>
        <p:graphicFrame>
          <p:nvGraphicFramePr>
            <p:cNvPr id="12291" name="Object 8"/>
            <p:cNvGraphicFramePr>
              <a:graphicFrameLocks noChangeAspect="1"/>
            </p:cNvGraphicFramePr>
            <p:nvPr/>
          </p:nvGraphicFramePr>
          <p:xfrm>
            <a:off x="1924" y="2724"/>
            <a:ext cx="188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4" name="Equation" r:id="rId9" imgW="2997000" imgH="787320" progId="Equation.DSMT4">
                    <p:embed/>
                  </p:oleObj>
                </mc:Choice>
                <mc:Fallback>
                  <p:oleObj name="Equation" r:id="rId9" imgW="299700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2724"/>
                          <a:ext cx="188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Line 26"/>
            <p:cNvSpPr>
              <a:spLocks noChangeShapeType="1"/>
            </p:cNvSpPr>
            <p:nvPr/>
          </p:nvSpPr>
          <p:spPr bwMode="auto">
            <a:xfrm rot="-1200000">
              <a:off x="2904" y="275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27"/>
            <p:cNvSpPr>
              <a:spLocks noChangeShapeType="1"/>
            </p:cNvSpPr>
            <p:nvPr/>
          </p:nvSpPr>
          <p:spPr bwMode="auto">
            <a:xfrm rot="-1200000">
              <a:off x="3336" y="2744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Line 28"/>
            <p:cNvSpPr>
              <a:spLocks noChangeShapeType="1"/>
            </p:cNvSpPr>
            <p:nvPr/>
          </p:nvSpPr>
          <p:spPr bwMode="auto">
            <a:xfrm rot="-1200000">
              <a:off x="2888" y="3000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 rot="-1200000">
              <a:off x="3320" y="299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4800" y="1524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4800" y="28098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41814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772400" y="1524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848600" y="39624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772400" y="2667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graphicFrame>
        <p:nvGraphicFramePr>
          <p:cNvPr id="12313" name="Object 8"/>
          <p:cNvGraphicFramePr>
            <a:graphicFrameLocks noChangeAspect="1"/>
          </p:cNvGraphicFramePr>
          <p:nvPr/>
        </p:nvGraphicFramePr>
        <p:xfrm>
          <a:off x="1443038" y="5141913"/>
          <a:ext cx="2616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11" imgW="1409400" imgH="723600" progId="Equation.DSMT4">
                  <p:embed/>
                </p:oleObj>
              </mc:Choice>
              <mc:Fallback>
                <p:oleObj name="Equation" r:id="rId11" imgW="1409400" imgH="723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5141913"/>
                        <a:ext cx="26162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04800" y="54006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7848600" y="51816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" name="Khung Chú Thích Bầu Dục 5"/>
          <p:cNvSpPr/>
          <p:nvPr/>
        </p:nvSpPr>
        <p:spPr>
          <a:xfrm>
            <a:off x="1676400" y="5020113"/>
            <a:ext cx="1524000" cy="1304487"/>
          </a:xfrm>
          <a:prstGeom prst="wedgeEllipseCallout">
            <a:avLst>
              <a:gd name="adj1" fmla="val 119294"/>
              <a:gd name="adj2" fmla="val 429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Khung Chú Thích Bầu Dục 6"/>
          <p:cNvSpPr/>
          <p:nvPr/>
        </p:nvSpPr>
        <p:spPr>
          <a:xfrm>
            <a:off x="3529450" y="5257800"/>
            <a:ext cx="493288" cy="661988"/>
          </a:xfrm>
          <a:prstGeom prst="wedgeEllipseCallout">
            <a:avLst>
              <a:gd name="adj1" fmla="val 103068"/>
              <a:gd name="adj2" fmla="val 874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_Văn_Bản 7"/>
          <p:cNvSpPr txBox="1"/>
          <p:nvPr/>
        </p:nvSpPr>
        <p:spPr>
          <a:xfrm>
            <a:off x="3505200" y="5068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191000" y="5919788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Cẩn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thận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trừ</a:t>
            </a:r>
            <a:endParaRPr lang="vi-VN" sz="3200" b="1" dirty="0">
              <a:solidFill>
                <a:srgbClr val="FF000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/>
      <p:bldP spid="46" grpId="0"/>
      <p:bldP spid="47" grpId="0"/>
      <p:bldP spid="48" grpId="0"/>
      <p:bldP spid="49" grpId="0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Bầu dục 1"/>
          <p:cNvSpPr/>
          <p:nvPr/>
        </p:nvSpPr>
        <p:spPr>
          <a:xfrm>
            <a:off x="3409950" y="1367692"/>
            <a:ext cx="1485900" cy="9065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Khuung Chú Thích Chữ Nhật Góc Tròn 11"/>
          <p:cNvSpPr/>
          <p:nvPr/>
        </p:nvSpPr>
        <p:spPr>
          <a:xfrm>
            <a:off x="457643" y="2819911"/>
            <a:ext cx="2209357" cy="1294889"/>
          </a:xfrm>
          <a:prstGeom prst="wedgeRoundRectCallout">
            <a:avLst>
              <a:gd name="adj1" fmla="val 95834"/>
              <a:gd name="adj2" fmla="val 96337"/>
              <a:gd name="adj3" fmla="val 16667"/>
            </a:avLst>
          </a:prstGeom>
          <a:solidFill>
            <a:srgbClr val="F975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ộp_Văn_Bản 30"/>
          <p:cNvSpPr txBox="1"/>
          <p:nvPr/>
        </p:nvSpPr>
        <p:spPr>
          <a:xfrm>
            <a:off x="2819400" y="4724400"/>
            <a:ext cx="32766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Khuung Chú Thích Chữ Nhật Góc Tròn 10"/>
          <p:cNvSpPr/>
          <p:nvPr/>
        </p:nvSpPr>
        <p:spPr>
          <a:xfrm>
            <a:off x="457643" y="2667001"/>
            <a:ext cx="2209357" cy="1274278"/>
          </a:xfrm>
          <a:prstGeom prst="wedgeRoundRectCallout">
            <a:avLst>
              <a:gd name="adj1" fmla="val 90835"/>
              <a:gd name="adj2" fmla="val -10058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2743200" y="1981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ộp_Văn_Bản 28"/>
          <p:cNvSpPr txBox="1"/>
          <p:nvPr/>
        </p:nvSpPr>
        <p:spPr>
          <a:xfrm>
            <a:off x="2781300" y="4114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Hộp_Văn_Bản 34"/>
          <p:cNvSpPr txBox="1"/>
          <p:nvPr/>
        </p:nvSpPr>
        <p:spPr>
          <a:xfrm>
            <a:off x="5257800" y="218182"/>
            <a:ext cx="3124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Hộp_Văn_Bản 35"/>
          <p:cNvSpPr txBox="1"/>
          <p:nvPr/>
        </p:nvSpPr>
        <p:spPr>
          <a:xfrm>
            <a:off x="6096000" y="2743200"/>
            <a:ext cx="1752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A= -(-A)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ộp_Văn_Bản 22"/>
          <p:cNvSpPr txBox="1"/>
          <p:nvPr/>
        </p:nvSpPr>
        <p:spPr>
          <a:xfrm>
            <a:off x="3352800" y="1371600"/>
            <a:ext cx="1752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188" name="Đường kết nối cong 50187"/>
          <p:cNvCxnSpPr>
            <a:stCxn id="35" idx="1"/>
            <a:endCxn id="23" idx="0"/>
          </p:cNvCxnSpPr>
          <p:nvPr/>
        </p:nvCxnSpPr>
        <p:spPr>
          <a:xfrm rot="10800000" flipV="1">
            <a:off x="4229100" y="756790"/>
            <a:ext cx="1028700" cy="61480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191" name="Đường kết nối cong 50190"/>
          <p:cNvCxnSpPr>
            <a:stCxn id="35" idx="3"/>
            <a:endCxn id="36" idx="3"/>
          </p:cNvCxnSpPr>
          <p:nvPr/>
        </p:nvCxnSpPr>
        <p:spPr>
          <a:xfrm flipH="1">
            <a:off x="7848600" y="756791"/>
            <a:ext cx="533400" cy="2525018"/>
          </a:xfrm>
          <a:prstGeom prst="curvedConnector3">
            <a:avLst>
              <a:gd name="adj1" fmla="val -42857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193" name="Đường kết nối cong 50192"/>
          <p:cNvCxnSpPr>
            <a:stCxn id="23" idx="2"/>
            <a:endCxn id="36" idx="1"/>
          </p:cNvCxnSpPr>
          <p:nvPr/>
        </p:nvCxnSpPr>
        <p:spPr>
          <a:xfrm rot="16200000" flipH="1">
            <a:off x="4746055" y="1931863"/>
            <a:ext cx="832991" cy="186690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1" grpId="0" animBg="1"/>
      <p:bldP spid="11" grpId="0" animBg="1"/>
      <p:bldP spid="22" grpId="0"/>
      <p:bldP spid="29" grpId="0"/>
      <p:bldP spid="35" grpId="0" animBg="1"/>
      <p:bldP spid="3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81000" y="773995"/>
            <a:ext cx="85344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tabLst>
                <a:tab pos="457200" algn="l"/>
              </a:tabLst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indent="266700">
              <a:buFontTx/>
              <a:buChar char="-"/>
              <a:tabLst>
                <a:tab pos="457200" algn="l"/>
              </a:tabLst>
            </a:pPr>
            <a:r>
              <a:rPr lang="vi-VN" altLang="vi-VN" sz="3600" b="1" dirty="0">
                <a:latin typeface="Times New Roman" pitchFamily="18" charset="0"/>
              </a:rPr>
              <a:t>H</a:t>
            </a:r>
            <a:r>
              <a:rPr lang="en-US" altLang="vi-VN" sz="3600" b="1" dirty="0" err="1">
                <a:latin typeface="Times New Roman" pitchFamily="18" charset="0"/>
              </a:rPr>
              <a:t>ọc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kỹ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nhận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xét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và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chú</a:t>
            </a:r>
            <a:r>
              <a:rPr lang="en-US" altLang="vi-VN" sz="3600" b="1" dirty="0">
                <a:latin typeface="Times New Roman" pitchFamily="18" charset="0"/>
              </a:rPr>
              <a:t> ý </a:t>
            </a:r>
            <a:r>
              <a:rPr lang="en-US" altLang="vi-VN" sz="3600" b="1" dirty="0" err="1">
                <a:latin typeface="Times New Roman" pitchFamily="18" charset="0"/>
              </a:rPr>
              <a:t>khi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rút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gọn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phân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thức</a:t>
            </a:r>
            <a:r>
              <a:rPr lang="en-US" altLang="vi-VN" sz="3600" b="1" dirty="0">
                <a:latin typeface="Times New Roman" pitchFamily="18" charset="0"/>
              </a:rPr>
              <a:t>.</a:t>
            </a:r>
            <a:endParaRPr lang="vi-VN" altLang="vi-VN" sz="3600" b="1" dirty="0">
              <a:latin typeface="Times New Roman" pitchFamily="18" charset="0"/>
            </a:endParaRPr>
          </a:p>
          <a:p>
            <a:pPr indent="266700">
              <a:buFontTx/>
              <a:buChar char="-"/>
              <a:tabLst>
                <a:tab pos="457200" algn="l"/>
              </a:tabLst>
            </a:pP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Xem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lại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các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bài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tập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đã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giải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trên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</a:rPr>
              <a:t>lớp</a:t>
            </a:r>
            <a:r>
              <a:rPr lang="en-US" altLang="vi-VN" sz="3600" b="1" dirty="0" smtClean="0">
                <a:latin typeface="Times New Roman" pitchFamily="18" charset="0"/>
              </a:rPr>
              <a:t>.</a:t>
            </a:r>
          </a:p>
          <a:p>
            <a:pPr indent="266700">
              <a:buFontTx/>
              <a:buChar char="-"/>
              <a:tabLst>
                <a:tab pos="457200" algn="l"/>
              </a:tabLst>
            </a:pPr>
            <a:r>
              <a:rPr lang="en-US" altLang="vi-VN" sz="3600" b="1" dirty="0" err="1" smtClean="0">
                <a:latin typeface="Times New Roman" pitchFamily="18" charset="0"/>
              </a:rPr>
              <a:t>Làm</a:t>
            </a:r>
            <a:r>
              <a:rPr lang="en-US" altLang="vi-VN" sz="3600" b="1" dirty="0" smtClean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bài</a:t>
            </a:r>
            <a:r>
              <a:rPr lang="en-US" altLang="vi-VN" sz="3600" b="1" dirty="0">
                <a:latin typeface="Times New Roman" pitchFamily="18" charset="0"/>
              </a:rPr>
              <a:t>: 7, 8, 9, 10 / </a:t>
            </a:r>
            <a:r>
              <a:rPr lang="en-US" altLang="vi-VN" sz="3600" b="1" dirty="0" err="1">
                <a:latin typeface="Times New Roman" pitchFamily="18" charset="0"/>
              </a:rPr>
              <a:t>sgk-tr</a:t>
            </a:r>
            <a:r>
              <a:rPr lang="en-US" altLang="vi-VN" sz="3600" b="1" dirty="0">
                <a:latin typeface="Times New Roman" pitchFamily="18" charset="0"/>
              </a:rPr>
              <a:t> 39; 40. </a:t>
            </a:r>
          </a:p>
          <a:p>
            <a:pPr indent="266700" algn="ctr">
              <a:tabLst>
                <a:tab pos="457200" algn="l"/>
              </a:tabLst>
            </a:pPr>
            <a:r>
              <a:rPr lang="en-US" altLang="vi-VN" sz="3600" b="1" dirty="0" err="1">
                <a:latin typeface="Times New Roman" pitchFamily="18" charset="0"/>
              </a:rPr>
              <a:t>Và</a:t>
            </a:r>
            <a:r>
              <a:rPr lang="en-US" altLang="vi-VN" sz="3600" b="1" dirty="0">
                <a:latin typeface="Times New Roman" pitchFamily="18" charset="0"/>
              </a:rPr>
              <a:t> 9, 10 </a:t>
            </a:r>
            <a:r>
              <a:rPr lang="en-US" altLang="vi-VN" sz="3600" b="1" dirty="0" err="1" smtClean="0">
                <a:latin typeface="Times New Roman" pitchFamily="18" charset="0"/>
              </a:rPr>
              <a:t>sbt-tr17</a:t>
            </a:r>
            <a:r>
              <a:rPr lang="en-US" altLang="vi-VN" sz="3600" b="1" dirty="0" smtClean="0">
                <a:latin typeface="Times New Roman" pitchFamily="18" charset="0"/>
              </a:rPr>
              <a:t> ( </a:t>
            </a:r>
            <a:r>
              <a:rPr lang="en-US" altLang="vi-VN" sz="3600" b="1" dirty="0" err="1" smtClean="0">
                <a:latin typeface="Times New Roman" pitchFamily="18" charset="0"/>
              </a:rPr>
              <a:t>lớp</a:t>
            </a:r>
            <a:r>
              <a:rPr lang="en-US" altLang="vi-VN" sz="3600" b="1" dirty="0" smtClean="0">
                <a:latin typeface="Times New Roman" pitchFamily="18" charset="0"/>
              </a:rPr>
              <a:t> 8/1) </a:t>
            </a:r>
            <a:endParaRPr lang="vi-VN" altLang="vi-VN" sz="3600" b="1" dirty="0">
              <a:latin typeface="Times New Roman" pitchFamily="18" charset="0"/>
            </a:endParaRPr>
          </a:p>
          <a:p>
            <a:pPr indent="266700">
              <a:tabLst>
                <a:tab pos="457200" algn="l"/>
              </a:tabLst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altLang="vi-VN" sz="3600" b="1" dirty="0" err="1" smtClean="0">
                <a:latin typeface="Times New Roman" pitchFamily="18" charset="0"/>
              </a:rPr>
              <a:t>Xem</a:t>
            </a:r>
            <a:r>
              <a:rPr lang="en-US" altLang="vi-VN" sz="3600" b="1" dirty="0" smtClean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lại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các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phương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pháp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phân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tích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đa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thức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thành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nhân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 smtClean="0">
                <a:latin typeface="Times New Roman" pitchFamily="18" charset="0"/>
              </a:rPr>
              <a:t>tử</a:t>
            </a:r>
            <a:r>
              <a:rPr lang="en-US" altLang="vi-VN" sz="3600" b="1" dirty="0" smtClean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3600" b="1" dirty="0" err="1" smtClean="0">
                <a:latin typeface="Times New Roman" pitchFamily="18" charset="0"/>
              </a:rPr>
              <a:t>Tiết</a:t>
            </a:r>
            <a:r>
              <a:rPr lang="en-US" altLang="vi-VN" sz="3600" b="1" dirty="0" smtClean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sau</a:t>
            </a:r>
            <a:r>
              <a:rPr lang="en-US" altLang="vi-VN" sz="3600" b="1" dirty="0">
                <a:latin typeface="Times New Roman" pitchFamily="18" charset="0"/>
              </a:rPr>
              <a:t>: </a:t>
            </a:r>
            <a:r>
              <a:rPr lang="en-US" altLang="vi-VN" sz="3600" b="1" dirty="0" err="1">
                <a:latin typeface="Times New Roman" pitchFamily="18" charset="0"/>
              </a:rPr>
              <a:t>Luyện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</a:rPr>
              <a:t>tập</a:t>
            </a:r>
            <a:r>
              <a:rPr lang="en-US" altLang="vi-VN" sz="3600" b="1" dirty="0">
                <a:latin typeface="Times New Roman" pitchFamily="18" charset="0"/>
              </a:rPr>
              <a:t>.</a:t>
            </a:r>
          </a:p>
          <a:p>
            <a:pPr indent="266700" eaLnBrk="1" hangingPunct="1">
              <a:tabLst>
                <a:tab pos="457200" algn="l"/>
              </a:tabLst>
            </a:pP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905000" y="136525"/>
            <a:ext cx="5029200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00" y="635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" y="2209800"/>
            <a:ext cx="9220200" cy="195393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2658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CCFF33"/>
              </a:extrusionClr>
            </a:sp3d>
          </a:bodyPr>
          <a:lstStyle/>
          <a:p>
            <a:pPr algn="ctr"/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Xin trân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thành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cảm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ơn</a:t>
            </a:r>
          </a:p>
          <a:p>
            <a:pPr algn="ctr"/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Chúc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các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thầy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cô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và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các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em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học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sinh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mạnh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vi-VN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khỏe</a:t>
            </a:r>
            <a:r>
              <a:rPr lang="vi-VN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25604" name="Picture 4" descr="KEE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KEE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609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KEET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81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Ho Gu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WING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8217">
            <a:off x="2220913" y="3951287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WING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874">
            <a:off x="1027113" y="4306888"/>
            <a:ext cx="658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applause.wav"/>
          </p:stSnd>
        </p:sndAc>
      </p:transition>
    </mc:Choice>
    <mc:Fallback xmlns="">
      <p:transition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12962 L -0.11511 -0.0432 C -0.12969 -0.02426 -0.15452 -0.00439 -0.18212 0.01133 C -0.21354 0.03004 -0.24045 0.04067 -0.26077 0.04159 L -0.35625 0.05361 " pathEditMode="relative" rAng="3978786" ptsTypes="FffFF">
                                      <p:cBhvr>
                                        <p:cTn id="6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16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1811E-6 L -0.16059 -0.00439 C -0.19497 -0.00739 -0.23941 0.00763 -0.28316 0.03327 C -0.33299 0.06192 -0.37014 0.09427 -0.3908 0.13078 L -0.49584 0.28997 " pathEditMode="relative" rAng="3978786" ptsTypes="FffFF">
                                      <p:cBhvr>
                                        <p:cTn id="8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89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13239 L -0.13264 -0.03442 C -0.15069 -0.0134 -0.1809 0.00948 -0.21441 0.02889 C -0.25191 0.05107 -0.28385 0.06447 -0.30781 0.06747 L -0.42101 0.08827 " pathEditMode="relative" rAng="3978786" ptsTypes="FffFF">
                                      <p:cBhvr>
                                        <p:cTn id="10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13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04801" y="5778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RÚT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95745" y="1612900"/>
            <a:ext cx="824345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0" y="541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bài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3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</a:t>
            </a:r>
            <a:r>
              <a:rPr lang="vi-VN" sz="40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THỨC</a:t>
            </a:r>
            <a:endParaRPr lang="vi-VN" sz="40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33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Rot="1" noChangeArrowheads="1"/>
          </p:cNvSpPr>
          <p:nvPr/>
        </p:nvSpPr>
        <p:spPr bwMode="auto">
          <a:xfrm>
            <a:off x="228600" y="762000"/>
            <a:ext cx="883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[?1]: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a)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b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b)Chia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6144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8302823"/>
              </p:ext>
            </p:extLst>
          </p:nvPr>
        </p:nvGraphicFramePr>
        <p:xfrm>
          <a:off x="4572000" y="796925"/>
          <a:ext cx="1257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5" name="Equation" r:id="rId4" imgW="634680" imgH="596880" progId="Equation.DSMT4">
                  <p:embed/>
                </p:oleObj>
              </mc:Choice>
              <mc:Fallback>
                <p:oleObj name="Equation" r:id="rId4" imgW="634680" imgH="596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96925"/>
                        <a:ext cx="12573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2400" y="3919478"/>
            <a:ext cx="8763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[?2]: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Cho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ph©n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thøc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ts val="0"/>
              </a:spcBef>
            </a:pPr>
            <a:endParaRPr lang="en-US" sz="3600" b="1" dirty="0" smtClean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a)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Ph©n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tÝch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mÉu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thµnh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råi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t×m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chung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chóng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b)Chia 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c¶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mÉu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" pitchFamily="34" charset="0"/>
              </a:rPr>
              <a:t>chung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88822"/>
              </p:ext>
            </p:extLst>
          </p:nvPr>
        </p:nvGraphicFramePr>
        <p:xfrm>
          <a:off x="4556125" y="3835400"/>
          <a:ext cx="2286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6" name="Equation" r:id="rId6" imgW="952200" imgH="495000" progId="Equation.DSMT4">
                  <p:embed/>
                </p:oleObj>
              </mc:Choice>
              <mc:Fallback>
                <p:oleObj name="Equation" r:id="rId6" imgW="95220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835400"/>
                        <a:ext cx="22860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352800" y="152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352800" y="30622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" name="Sao 24-Cánh 1"/>
          <p:cNvSpPr/>
          <p:nvPr/>
        </p:nvSpPr>
        <p:spPr>
          <a:xfrm>
            <a:off x="7315200" y="76200"/>
            <a:ext cx="1676400" cy="685800"/>
          </a:xfrm>
          <a:prstGeom prst="star2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8" grpId="0"/>
      <p:bldP spid="61449" grpId="0"/>
      <p:bldP spid="6145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7420180"/>
              </p:ext>
            </p:extLst>
          </p:nvPr>
        </p:nvGraphicFramePr>
        <p:xfrm>
          <a:off x="1263650" y="1709737"/>
          <a:ext cx="46037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0" name="Equation" r:id="rId4" imgW="2463480" imgH="634680" progId="Equation.DSMT4">
                  <p:embed/>
                </p:oleObj>
              </mc:Choice>
              <mc:Fallback>
                <p:oleObj name="Equation" r:id="rId4" imgW="2463480" imgH="634680" progId="Equation.DSMT4">
                  <p:embed/>
                  <p:pic>
                    <p:nvPicPr>
                      <p:cNvPr id="0" name="Đối tượng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1709737"/>
                        <a:ext cx="46037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73873"/>
              </p:ext>
            </p:extLst>
          </p:nvPr>
        </p:nvGraphicFramePr>
        <p:xfrm>
          <a:off x="1258888" y="2868613"/>
          <a:ext cx="7580312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1" name="Equation" r:id="rId6" imgW="3162240" imgH="787320" progId="Equation.DSMT4">
                  <p:embed/>
                </p:oleObj>
              </mc:Choice>
              <mc:Fallback>
                <p:oleObj name="Equation" r:id="rId6" imgW="3162240" imgH="787320" progId="Equation.DSMT4">
                  <p:embed/>
                  <p:pic>
                    <p:nvPicPr>
                      <p:cNvPr id="0" name="Đối tượng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868613"/>
                        <a:ext cx="7580312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ộp_Văn_Bản 6"/>
          <p:cNvSpPr txBox="1"/>
          <p:nvPr/>
        </p:nvSpPr>
        <p:spPr>
          <a:xfrm>
            <a:off x="152400" y="115669"/>
            <a:ext cx="106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[?1]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152400" y="2971800"/>
            <a:ext cx="99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[?2]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09417255"/>
              </p:ext>
            </p:extLst>
          </p:nvPr>
        </p:nvGraphicFramePr>
        <p:xfrm>
          <a:off x="1385887" y="280987"/>
          <a:ext cx="4938713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2" name="Equation" r:id="rId8" imgW="2641320" imgH="787320" progId="Equation.DSMT4">
                  <p:embed/>
                </p:oleObj>
              </mc:Choice>
              <mc:Fallback>
                <p:oleObj name="Equation" r:id="rId8" imgW="2641320" imgH="787320" progId="Equation.DSMT4">
                  <p:embed/>
                  <p:pic>
                    <p:nvPicPr>
                      <p:cNvPr id="0" name="Đối tượng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7" y="280987"/>
                        <a:ext cx="4938713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175780"/>
              </p:ext>
            </p:extLst>
          </p:nvPr>
        </p:nvGraphicFramePr>
        <p:xfrm>
          <a:off x="304800" y="4724400"/>
          <a:ext cx="76501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3" name="Equation" r:id="rId10" imgW="3187440" imgH="545760" progId="Equation.DSMT4">
                  <p:embed/>
                </p:oleObj>
              </mc:Choice>
              <mc:Fallback>
                <p:oleObj name="Equation" r:id="rId10" imgW="3187440" imgH="545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7650162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Nhóm 30"/>
          <p:cNvGrpSpPr/>
          <p:nvPr/>
        </p:nvGrpSpPr>
        <p:grpSpPr>
          <a:xfrm>
            <a:off x="3886200" y="609600"/>
            <a:ext cx="4953000" cy="5410200"/>
            <a:chOff x="3886200" y="609600"/>
            <a:chExt cx="4953000" cy="5410200"/>
          </a:xfrm>
        </p:grpSpPr>
        <p:sp>
          <p:nvSpPr>
            <p:cNvPr id="15" name="Khung Chú Thích Bầu Dục 14"/>
            <p:cNvSpPr/>
            <p:nvPr/>
          </p:nvSpPr>
          <p:spPr>
            <a:xfrm>
              <a:off x="3886200" y="1752600"/>
              <a:ext cx="1066800" cy="1066800"/>
            </a:xfrm>
            <a:prstGeom prst="wedgeEllipseCallout">
              <a:avLst>
                <a:gd name="adj1" fmla="val 255898"/>
                <a:gd name="adj2" fmla="val -12758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6" name="Khung Chú Thích Bầu Dục 15"/>
            <p:cNvSpPr/>
            <p:nvPr/>
          </p:nvSpPr>
          <p:spPr>
            <a:xfrm>
              <a:off x="4953000" y="4572000"/>
              <a:ext cx="1981200" cy="1447800"/>
            </a:xfrm>
            <a:prstGeom prst="wedgeEllipseCallout">
              <a:avLst>
                <a:gd name="adj1" fmla="val 61393"/>
                <a:gd name="adj2" fmla="val -28954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8" name="Hộp_Văn_Bản 17"/>
            <p:cNvSpPr txBox="1"/>
            <p:nvPr/>
          </p:nvSpPr>
          <p:spPr>
            <a:xfrm>
              <a:off x="7162800" y="609600"/>
              <a:ext cx="16764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NTC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Nhóm 31"/>
          <p:cNvGrpSpPr/>
          <p:nvPr/>
        </p:nvGrpSpPr>
        <p:grpSpPr>
          <a:xfrm>
            <a:off x="5867400" y="1143000"/>
            <a:ext cx="2895600" cy="3657600"/>
            <a:chOff x="5867400" y="1143000"/>
            <a:chExt cx="2895600" cy="3657600"/>
          </a:xfrm>
        </p:grpSpPr>
        <p:sp>
          <p:nvSpPr>
            <p:cNvPr id="20" name="Hộp_Văn_Bản 19"/>
            <p:cNvSpPr txBox="1"/>
            <p:nvPr/>
          </p:nvSpPr>
          <p:spPr>
            <a:xfrm>
              <a:off x="7239000" y="1534180"/>
              <a:ext cx="15240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gọn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Đường kết nối Mũi tên Thẳng 21"/>
            <p:cNvCxnSpPr/>
            <p:nvPr/>
          </p:nvCxnSpPr>
          <p:spPr>
            <a:xfrm>
              <a:off x="8001000" y="1143000"/>
              <a:ext cx="0" cy="40136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Gấp khúc 23"/>
            <p:cNvCxnSpPr>
              <a:stCxn id="20" idx="2"/>
            </p:cNvCxnSpPr>
            <p:nvPr/>
          </p:nvCxnSpPr>
          <p:spPr>
            <a:xfrm rot="5400000">
              <a:off x="6477000" y="3276600"/>
              <a:ext cx="2743200" cy="304800"/>
            </a:xfrm>
            <a:prstGeom prst="bentConnector3">
              <a:avLst>
                <a:gd name="adj1" fmla="val -926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Kết nối Gấp khúc 26"/>
            <p:cNvCxnSpPr>
              <a:endCxn id="5" idx="3"/>
            </p:cNvCxnSpPr>
            <p:nvPr/>
          </p:nvCxnSpPr>
          <p:spPr>
            <a:xfrm rot="10800000" flipV="1">
              <a:off x="5867400" y="2057400"/>
              <a:ext cx="1752600" cy="245268"/>
            </a:xfrm>
            <a:prstGeom prst="bentConnector3">
              <a:avLst>
                <a:gd name="adj1" fmla="val 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0" y="54114"/>
            <a:ext cx="9144000" cy="7078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bài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3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</a:t>
            </a:r>
            <a:r>
              <a:rPr lang="vi-VN" sz="40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THỨC</a:t>
            </a:r>
            <a:endParaRPr lang="vi-VN" sz="40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228600" y="903982"/>
            <a:ext cx="495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1.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Cách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rút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gọn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phân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thức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28600" y="2046982"/>
            <a:ext cx="8610600" cy="1077218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28600" y="3072825"/>
            <a:ext cx="86106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Hình chữ nhật 15"/>
          <p:cNvSpPr/>
          <p:nvPr/>
        </p:nvSpPr>
        <p:spPr>
          <a:xfrm>
            <a:off x="304800" y="14478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rút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162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0" y="54114"/>
            <a:ext cx="9144000" cy="7078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bài</a:t>
            </a:r>
            <a:r>
              <a:rPr lang="vi-VN" sz="4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3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40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4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</a:t>
            </a:r>
            <a:r>
              <a:rPr lang="vi-VN" sz="40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THỨC</a:t>
            </a:r>
            <a:endParaRPr lang="vi-VN" sz="40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228600" y="903982"/>
            <a:ext cx="4876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1.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Cách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rút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gọn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phân </a:t>
            </a:r>
            <a:r>
              <a:rPr lang="vi-VN" sz="3200" b="1" dirty="0" err="1" smtClean="0">
                <a:solidFill>
                  <a:srgbClr val="0000FF"/>
                </a:solidFill>
                <a:latin typeface="+mj-lt"/>
              </a:rPr>
              <a:t>thức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28600" y="144780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/39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28600" y="19050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Khuung Chú Thích Chữ Nhật Góc Tròn 3"/>
          <p:cNvSpPr/>
          <p:nvPr/>
        </p:nvSpPr>
        <p:spPr>
          <a:xfrm>
            <a:off x="2667000" y="2743200"/>
            <a:ext cx="6019800" cy="3962400"/>
          </a:xfrm>
          <a:prstGeom prst="wedgeRoundRectCallout">
            <a:avLst>
              <a:gd name="adj1" fmla="val -75542"/>
              <a:gd name="adj2" fmla="val -5994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_Văn_Bản 4"/>
              <p:cNvSpPr txBox="1"/>
              <p:nvPr/>
            </p:nvSpPr>
            <p:spPr>
              <a:xfrm>
                <a:off x="3733800" y="2743200"/>
                <a:ext cx="3581400" cy="144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Rút </a:t>
                </a:r>
                <a:r>
                  <a:rPr lang="vi-VN" sz="2800" dirty="0" err="1" smtClean="0">
                    <a:latin typeface="+mj-lt"/>
                  </a:rPr>
                  <a:t>gọn</a:t>
                </a:r>
                <a:r>
                  <a:rPr lang="vi-VN" sz="3200" dirty="0" smtClean="0">
                    <a:latin typeface="+mj-lt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vi-VN" sz="28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vi-VN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vi-VN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vi-VN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b="0" i="1" smtClean="0">
                              <a:latin typeface="Cambria Math"/>
                            </a:rPr>
                            <m:t>− </m:t>
                          </m:r>
                          <m:r>
                            <a:rPr lang="vi-VN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Hộp_Văn_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743200"/>
                <a:ext cx="3581400" cy="1449308"/>
              </a:xfrm>
              <a:prstGeom prst="rect">
                <a:avLst/>
              </a:prstGeom>
              <a:blipFill rotWithShape="1">
                <a:blip r:embed="rId3"/>
                <a:stretch>
                  <a:fillRect l="-3578" t="-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_Văn_Bản 6"/>
              <p:cNvSpPr txBox="1"/>
              <p:nvPr/>
            </p:nvSpPr>
            <p:spPr>
              <a:xfrm>
                <a:off x="3352800" y="4605735"/>
                <a:ext cx="2209800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4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/>
                            </a:rPr>
                            <m:t>− </m:t>
                          </m:r>
                          <m:r>
                            <a:rPr lang="vi-VN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Hộp_Văn_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05735"/>
                <a:ext cx="2209800" cy="956865"/>
              </a:xfrm>
              <a:prstGeom prst="rect">
                <a:avLst/>
              </a:prstGeom>
              <a:blipFill rotWithShape="1">
                <a:blip r:embed="rId4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5638800" y="5638800"/>
                <a:ext cx="1905000" cy="92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(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  <m:r>
                            <a:rPr lang="vi-VN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38800"/>
                <a:ext cx="1905000" cy="9201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5551789" y="4605440"/>
                <a:ext cx="2982611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latin typeface="Cambria Math"/>
                            </a:rPr>
                            <m:t>4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4</m:t>
                          </m:r>
                          <m:r>
                            <a:rPr lang="vi-VN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(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  <m:r>
                            <a:rPr lang="vi-VN" sz="2800" i="1">
                              <a:latin typeface="Cambria Math"/>
                            </a:rPr>
                            <m:t>)(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  <m:r>
                            <a:rPr lang="vi-VN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89" y="4605440"/>
                <a:ext cx="2982611" cy="10333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_Văn_Bản 11"/>
          <p:cNvSpPr txBox="1"/>
          <p:nvPr/>
        </p:nvSpPr>
        <p:spPr>
          <a:xfrm>
            <a:off x="5181600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err="1" smtClean="0">
                <a:solidFill>
                  <a:srgbClr val="FF0000"/>
                </a:solidFill>
                <a:latin typeface="+mj-lt"/>
              </a:rPr>
              <a:t>Giải</a:t>
            </a:r>
            <a:endParaRPr lang="vi-VN" sz="3200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Hình Bầu dục 13"/>
          <p:cNvSpPr/>
          <p:nvPr/>
        </p:nvSpPr>
        <p:spPr>
          <a:xfrm>
            <a:off x="5334000" y="1153180"/>
            <a:ext cx="1905000" cy="120902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Phân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tích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tử</a:t>
            </a:r>
            <a:r>
              <a:rPr lang="en-US" b="1" dirty="0">
                <a:solidFill>
                  <a:srgbClr val="FFFF00"/>
                </a:solidFill>
              </a:rPr>
              <a:t>; </a:t>
            </a:r>
            <a:r>
              <a:rPr lang="en-US" b="1" dirty="0" err="1">
                <a:solidFill>
                  <a:srgbClr val="FFFF00"/>
                </a:solidFill>
              </a:rPr>
              <a:t>mẫu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thành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nhân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tử</a:t>
            </a:r>
            <a:endParaRPr lang="vi-VN" b="1" dirty="0">
              <a:solidFill>
                <a:srgbClr val="FFFF00"/>
              </a:solidFill>
            </a:endParaRPr>
          </a:p>
        </p:txBody>
      </p:sp>
      <p:cxnSp>
        <p:nvCxnSpPr>
          <p:cNvPr id="16" name="Đường kết nối cong 15"/>
          <p:cNvCxnSpPr/>
          <p:nvPr/>
        </p:nvCxnSpPr>
        <p:spPr>
          <a:xfrm rot="16200000" flipH="1">
            <a:off x="5695950" y="3105150"/>
            <a:ext cx="2438400" cy="952500"/>
          </a:xfrm>
          <a:prstGeom prst="curvedConnector3">
            <a:avLst>
              <a:gd name="adj1" fmla="val -664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Hình Bầu dục 26"/>
          <p:cNvSpPr/>
          <p:nvPr/>
        </p:nvSpPr>
        <p:spPr>
          <a:xfrm>
            <a:off x="6934200" y="1305580"/>
            <a:ext cx="1143000" cy="904220"/>
          </a:xfrm>
          <a:prstGeom prst="ellipse">
            <a:avLst/>
          </a:prstGeom>
          <a:solidFill>
            <a:srgbClr val="FF006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N</a:t>
            </a:r>
            <a:r>
              <a:rPr lang="en-US" b="1" dirty="0" err="1" smtClean="0">
                <a:solidFill>
                  <a:srgbClr val="FFFF00"/>
                </a:solidFill>
              </a:rPr>
              <a:t>hân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tử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chung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vi-VN" b="1" dirty="0">
              <a:solidFill>
                <a:srgbClr val="FFFF00"/>
              </a:solidFill>
            </a:endParaRPr>
          </a:p>
        </p:txBody>
      </p:sp>
      <p:cxnSp>
        <p:nvCxnSpPr>
          <p:cNvPr id="28" name="Đường kết nối cong 27"/>
          <p:cNvCxnSpPr>
            <a:stCxn id="27" idx="5"/>
          </p:cNvCxnSpPr>
          <p:nvPr/>
        </p:nvCxnSpPr>
        <p:spPr>
          <a:xfrm rot="5400000">
            <a:off x="4688796" y="2722584"/>
            <a:ext cx="3866220" cy="25758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2888033" y="5596040"/>
                <a:ext cx="2903167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(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  <m:r>
                            <a:rPr lang="vi-VN" sz="2800" i="1">
                              <a:latin typeface="Cambria Math"/>
                            </a:rPr>
                            <m:t>)(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  <m:r>
                            <a:rPr lang="vi-VN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33" y="5596040"/>
                <a:ext cx="2903167" cy="10333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ình chữ nhật 37"/>
              <p:cNvSpPr/>
              <p:nvPr/>
            </p:nvSpPr>
            <p:spPr>
              <a:xfrm>
                <a:off x="2888033" y="5596040"/>
                <a:ext cx="2903167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(</m:t>
                          </m:r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  <m:r>
                            <a:rPr lang="vi-VN" sz="2800" i="1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  <m:r>
                            <a:rPr lang="vi-VN" sz="2800" i="1">
                              <a:latin typeface="Cambria Math"/>
                            </a:rPr>
                            <m:t>)(</m:t>
                          </m:r>
                          <m:r>
                            <a:rPr lang="vi-V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vi-V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vi-VN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8" name="Hình chữ nhậ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33" y="5596040"/>
                <a:ext cx="2903167" cy="10333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8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4" grpId="0" animBg="1"/>
      <p:bldP spid="5" grpId="0"/>
      <p:bldP spid="7" grpId="0"/>
      <p:bldP spid="2" grpId="0"/>
      <p:bldP spid="3" grpId="0"/>
      <p:bldP spid="12" grpId="0"/>
      <p:bldP spid="14" grpId="0" animBg="1"/>
      <p:bldP spid="27" grpId="0" animBg="1"/>
      <p:bldP spid="11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60586"/>
              </p:ext>
            </p:extLst>
          </p:nvPr>
        </p:nvGraphicFramePr>
        <p:xfrm>
          <a:off x="1828800" y="354013"/>
          <a:ext cx="5591176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1" name="Equation" r:id="rId4" imgW="1752480" imgH="583920" progId="Equation.DSMT4">
                  <p:embed/>
                </p:oleObj>
              </mc:Choice>
              <mc:Fallback>
                <p:oleObj name="Equation" r:id="rId4" imgW="175248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4013"/>
                        <a:ext cx="5591176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22997"/>
              </p:ext>
            </p:extLst>
          </p:nvPr>
        </p:nvGraphicFramePr>
        <p:xfrm>
          <a:off x="1905000" y="1774825"/>
          <a:ext cx="563403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2" name="Equation" r:id="rId6" imgW="1765080" imgH="583920" progId="Equation.DSMT4">
                  <p:embed/>
                </p:oleObj>
              </mc:Choice>
              <mc:Fallback>
                <p:oleObj name="Equation" r:id="rId6" imgW="1765080" imgH="5839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74825"/>
                        <a:ext cx="563403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084831"/>
              </p:ext>
            </p:extLst>
          </p:nvPr>
        </p:nvGraphicFramePr>
        <p:xfrm>
          <a:off x="1905000" y="3070225"/>
          <a:ext cx="59578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3" name="Equation" r:id="rId8" imgW="1866600" imgH="583920" progId="Equation.DSMT4">
                  <p:embed/>
                </p:oleObj>
              </mc:Choice>
              <mc:Fallback>
                <p:oleObj name="Equation" r:id="rId8" imgW="1866600" imgH="583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70225"/>
                        <a:ext cx="59578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57200" y="685800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Hà</a:t>
            </a:r>
            <a:r>
              <a:rPr lang="en-US" sz="36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81000" y="476885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Thư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457200" y="3468469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635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00560"/>
              </p:ext>
            </p:extLst>
          </p:nvPr>
        </p:nvGraphicFramePr>
        <p:xfrm>
          <a:off x="1905000" y="4594225"/>
          <a:ext cx="5308601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4" name="Equation" r:id="rId10" imgW="1663560" imgH="583920" progId="Equation.DSMT4">
                  <p:embed/>
                </p:oleObj>
              </mc:Choice>
              <mc:Fallback>
                <p:oleObj name="Equation" r:id="rId10" imgW="1663560" imgH="5839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94225"/>
                        <a:ext cx="5308601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381000" y="2096869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/>
      <p:bldP spid="63506" grpId="0"/>
      <p:bldP spid="63507" grpId="0"/>
      <p:bldP spid="635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951</Words>
  <Application>Microsoft Office PowerPoint</Application>
  <PresentationFormat>On-screen Show (4:3)</PresentationFormat>
  <Paragraphs>152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vhc</cp:lastModifiedBy>
  <cp:revision>212</cp:revision>
  <dcterms:created xsi:type="dcterms:W3CDTF">2010-11-03T06:28:18Z</dcterms:created>
  <dcterms:modified xsi:type="dcterms:W3CDTF">2018-01-07T02:44:06Z</dcterms:modified>
</cp:coreProperties>
</file>