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61" r:id="rId5"/>
    <p:sldId id="262" r:id="rId6"/>
    <p:sldId id="268" r:id="rId7"/>
    <p:sldId id="264" r:id="rId8"/>
    <p:sldId id="265" r:id="rId9"/>
    <p:sldId id="266" r:id="rId10"/>
    <p:sldId id="269" r:id="rId11"/>
    <p:sldId id="267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1608D2"/>
    <a:srgbClr val="105DDA"/>
    <a:srgbClr val="0CD21F"/>
    <a:srgbClr val="FF967D"/>
    <a:srgbClr val="990099"/>
    <a:srgbClr val="60E856"/>
    <a:srgbClr val="085CB8"/>
    <a:srgbClr val="1407B9"/>
    <a:srgbClr val="17A0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574" autoAdjust="0"/>
  </p:normalViewPr>
  <p:slideViewPr>
    <p:cSldViewPr>
      <p:cViewPr>
        <p:scale>
          <a:sx n="64" d="100"/>
          <a:sy n="64" d="100"/>
        </p:scale>
        <p:origin x="-845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C1A6D-60A2-447A-AD7A-F050BBCEB7BF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F6FAE-FAAF-4154-8875-DE42E02452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05C0F-BAFB-449C-BAE6-EEA5AD49FD16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014FE-AA16-4D71-872C-F989A8075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5DD9DE-9431-466E-9FE2-6CE141834C8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C9-1B87-49B7-9FDF-69D2F54C7F92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499-79F6-429D-97F7-0DCF357A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C9-1B87-49B7-9FDF-69D2F54C7F92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499-79F6-429D-97F7-0DCF357A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C9-1B87-49B7-9FDF-69D2F54C7F92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499-79F6-429D-97F7-0DCF357A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C9-1B87-49B7-9FDF-69D2F54C7F92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499-79F6-429D-97F7-0DCF357A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C9-1B87-49B7-9FDF-69D2F54C7F92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499-79F6-429D-97F7-0DCF357A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C9-1B87-49B7-9FDF-69D2F54C7F92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499-79F6-429D-97F7-0DCF357A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C9-1B87-49B7-9FDF-69D2F54C7F92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499-79F6-429D-97F7-0DCF357A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C9-1B87-49B7-9FDF-69D2F54C7F92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499-79F6-429D-97F7-0DCF357A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C9-1B87-49B7-9FDF-69D2F54C7F92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499-79F6-429D-97F7-0DCF357A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C9-1B87-49B7-9FDF-69D2F54C7F92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499-79F6-429D-97F7-0DCF357A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26C9-1B87-49B7-9FDF-69D2F54C7F92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499-79F6-429D-97F7-0DCF357A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526C9-1B87-49B7-9FDF-69D2F54C7F92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DF499-79F6-429D-97F7-0DCF357A8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wmf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gi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20.jpeg"/><Relationship Id="rId7" Type="http://schemas.openxmlformats.org/officeDocument/2006/relationships/image" Target="../media/image38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wmf"/><Relationship Id="rId4" Type="http://schemas.openxmlformats.org/officeDocument/2006/relationships/image" Target="../media/image21.png"/><Relationship Id="rId9" Type="http://schemas.openxmlformats.org/officeDocument/2006/relationships/image" Target="../media/image4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44.jpeg"/><Relationship Id="rId7" Type="http://schemas.openxmlformats.org/officeDocument/2006/relationships/image" Target="../media/image4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rdArt 29"/>
          <p:cNvSpPr>
            <a:spLocks noChangeArrowheads="1" noChangeShapeType="1" noTextEdit="1"/>
          </p:cNvSpPr>
          <p:nvPr/>
        </p:nvSpPr>
        <p:spPr bwMode="auto">
          <a:xfrm>
            <a:off x="1676400" y="3429000"/>
            <a:ext cx="5472112" cy="1368425"/>
          </a:xfrm>
          <a:prstGeom prst="rect">
            <a:avLst/>
          </a:prstGeom>
        </p:spPr>
        <p:txBody>
          <a:bodyPr wrap="none" fromWordArt="1">
            <a:prstTxWarp prst="textChevron">
              <a:avLst/>
            </a:prstTxWarp>
          </a:bodyPr>
          <a:lstStyle/>
          <a:p>
            <a:pPr algn="ctr"/>
            <a:r>
              <a:rPr lang="en-US" sz="1400" b="1" i="1" kern="10" dirty="0" err="1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1400" b="1" i="1" kern="10" dirty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400" b="1" i="1" kern="10" dirty="0" err="1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1400" b="1" i="1" kern="10" dirty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400" b="1" i="1" kern="10" dirty="0" err="1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1400" b="1" i="1" kern="10" dirty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400" b="1" i="1" kern="10" dirty="0" err="1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1400" b="1" i="1" kern="10" dirty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400" b="1" i="1" kern="10" dirty="0" smtClean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6A</a:t>
            </a:r>
            <a:endParaRPr lang="en-US" sz="1400" b="1" i="1" kern="10" dirty="0">
              <a:ln w="12700" cap="sq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685800" y="1981200"/>
            <a:ext cx="77724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ea typeface="Tahoma"/>
                <a:cs typeface="Times New Roman" pitchFamily="18" charset="0"/>
              </a:rPr>
              <a:t>KÍNH CHÀO QUÝ THẦY CÔ GIÁO 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!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pic>
        <p:nvPicPr>
          <p:cNvPr id="35" name="Picture 34" descr="988279Barres_fleurs__16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84800"/>
            <a:ext cx="2209800" cy="1473200"/>
          </a:xfrm>
          <a:prstGeom prst="rect">
            <a:avLst/>
          </a:prstGeom>
        </p:spPr>
      </p:pic>
      <p:pic>
        <p:nvPicPr>
          <p:cNvPr id="36" name="Picture 35" descr="988279Barres_fleurs__16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5384800"/>
            <a:ext cx="2209800" cy="1473200"/>
          </a:xfrm>
          <a:prstGeom prst="rect">
            <a:avLst/>
          </a:prstGeom>
        </p:spPr>
      </p:pic>
      <p:pic>
        <p:nvPicPr>
          <p:cNvPr id="37" name="Picture 36" descr="988279Barres_fleurs__16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5384800"/>
            <a:ext cx="2209800" cy="1473200"/>
          </a:xfrm>
          <a:prstGeom prst="rect">
            <a:avLst/>
          </a:prstGeom>
        </p:spPr>
      </p:pic>
      <p:pic>
        <p:nvPicPr>
          <p:cNvPr id="38" name="Picture 37" descr="988279Barres_fleurs__16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5384800"/>
            <a:ext cx="2209800" cy="1473200"/>
          </a:xfrm>
          <a:prstGeom prst="rect">
            <a:avLst/>
          </a:prstGeom>
        </p:spPr>
      </p:pic>
      <p:pic>
        <p:nvPicPr>
          <p:cNvPr id="39" name="Picture 38" descr="988279Barres_fleurs__16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5384800"/>
            <a:ext cx="2209800" cy="1473200"/>
          </a:xfrm>
          <a:prstGeom prst="rect">
            <a:avLst/>
          </a:prstGeom>
        </p:spPr>
      </p:pic>
      <p:pic>
        <p:nvPicPr>
          <p:cNvPr id="40" name="Picture 39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57610">
            <a:off x="523567" y="5266582"/>
            <a:ext cx="651206" cy="629131"/>
          </a:xfrm>
          <a:prstGeom prst="rect">
            <a:avLst/>
          </a:prstGeom>
        </p:spPr>
      </p:pic>
      <p:pic>
        <p:nvPicPr>
          <p:cNvPr id="42" name="Picture 41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017750">
            <a:off x="1246712" y="5065574"/>
            <a:ext cx="692329" cy="668860"/>
          </a:xfrm>
          <a:prstGeom prst="rect">
            <a:avLst/>
          </a:prstGeom>
        </p:spPr>
      </p:pic>
      <p:pic>
        <p:nvPicPr>
          <p:cNvPr id="43" name="Picture 42" descr="3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168731">
            <a:off x="7443258" y="5077471"/>
            <a:ext cx="823354" cy="823354"/>
          </a:xfrm>
          <a:prstGeom prst="rect">
            <a:avLst/>
          </a:prstGeom>
        </p:spPr>
      </p:pic>
      <p:pic>
        <p:nvPicPr>
          <p:cNvPr id="44" name="Picture 43" descr="3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219340">
            <a:off x="8462721" y="5204675"/>
            <a:ext cx="582003" cy="582003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057400"/>
            <a:ext cx="762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2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BCNN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BCNN(5;7;8)=5.7.8=280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6576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BCNN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BCNN(12;16;48)=48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yworld013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620" y="2819400"/>
            <a:ext cx="921380" cy="2682240"/>
          </a:xfrm>
          <a:prstGeom prst="rect">
            <a:avLst/>
          </a:prstGeom>
        </p:spPr>
      </p:pic>
      <p:pic>
        <p:nvPicPr>
          <p:cNvPr id="7" name="Picture 6" descr="11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5562600"/>
            <a:ext cx="609600" cy="609600"/>
          </a:xfrm>
          <a:prstGeom prst="rect">
            <a:avLst/>
          </a:prstGeom>
        </p:spPr>
      </p:pic>
      <p:pic>
        <p:nvPicPr>
          <p:cNvPr id="8" name="Picture 7" descr="11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5715000"/>
            <a:ext cx="304800" cy="304800"/>
          </a:xfrm>
          <a:prstGeom prst="rect">
            <a:avLst/>
          </a:prstGeom>
        </p:spPr>
      </p:pic>
      <p:pic>
        <p:nvPicPr>
          <p:cNvPr id="9" name="Picture 8" descr="11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6172200"/>
            <a:ext cx="396240" cy="396240"/>
          </a:xfrm>
          <a:prstGeom prst="rect">
            <a:avLst/>
          </a:prstGeom>
        </p:spPr>
      </p:pic>
      <p:pic>
        <p:nvPicPr>
          <p:cNvPr id="10" name="Picture 9" descr="11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066800"/>
            <a:ext cx="396240" cy="396240"/>
          </a:xfrm>
          <a:prstGeom prst="rect">
            <a:avLst/>
          </a:prstGeom>
        </p:spPr>
      </p:pic>
      <p:pic>
        <p:nvPicPr>
          <p:cNvPr id="11" name="Picture 10" descr="11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609600"/>
            <a:ext cx="396240" cy="396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 Arrow 7"/>
          <p:cNvSpPr/>
          <p:nvPr/>
        </p:nvSpPr>
        <p:spPr>
          <a:xfrm rot="4505947">
            <a:off x="6034871" y="1561241"/>
            <a:ext cx="960456" cy="1906718"/>
          </a:xfrm>
          <a:prstGeom prst="upArrow">
            <a:avLst/>
          </a:prstGeom>
          <a:solidFill>
            <a:schemeClr val="bg1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endParaRPr lang="en-US" sz="20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3962400" y="4038600"/>
            <a:ext cx="1752600" cy="1371600"/>
          </a:xfrm>
          <a:prstGeom prst="downArrow">
            <a:avLst>
              <a:gd name="adj1" fmla="val 51732"/>
              <a:gd name="adj2" fmla="val 44006"/>
            </a:avLst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0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endParaRPr lang="en-US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5638800" y="0"/>
            <a:ext cx="3124200" cy="1524000"/>
          </a:xfrm>
          <a:prstGeom prst="cloudCallout">
            <a:avLst>
              <a:gd name="adj1" fmla="val 1667"/>
              <a:gd name="adj2" fmla="val 84653"/>
            </a:avLst>
          </a:prstGeom>
          <a:solidFill>
            <a:schemeClr val="bg1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đn</a:t>
            </a:r>
            <a:r>
              <a:rPr lang="en-US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BC=&gt; </a:t>
            </a:r>
            <a:r>
              <a:rPr lang="en-US" b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endParaRPr lang="en-US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 rot="20790287">
            <a:off x="6774922" y="2801462"/>
            <a:ext cx="2643046" cy="1559876"/>
          </a:xfrm>
          <a:prstGeom prst="cloudCallout">
            <a:avLst>
              <a:gd name="adj1" fmla="val -13124"/>
              <a:gd name="adj2" fmla="val -80093"/>
            </a:avLst>
          </a:prstGeom>
          <a:solidFill>
            <a:schemeClr val="bg1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TSNT (SGK/</a:t>
            </a:r>
            <a:r>
              <a:rPr lang="en-US" b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58)</a:t>
            </a:r>
            <a:endParaRPr lang="en-US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447800" y="-304800"/>
            <a:ext cx="2852117" cy="1712212"/>
          </a:xfrm>
          <a:prstGeom prst="cloudCallout">
            <a:avLst>
              <a:gd name="adj1" fmla="val 63409"/>
              <a:gd name="adj2" fmla="val 30257"/>
            </a:avLst>
          </a:prstGeom>
          <a:solidFill>
            <a:schemeClr val="bg1"/>
          </a:solidFill>
          <a:ln>
            <a:solidFill>
              <a:srgbClr val="0CD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CD21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0CD2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b="1" dirty="0" smtClean="0">
                <a:solidFill>
                  <a:srgbClr val="0CD2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CD21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0CD2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CD21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solidFill>
                  <a:srgbClr val="0CD2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CD21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685800" y="4724400"/>
            <a:ext cx="2514600" cy="1447800"/>
          </a:xfrm>
          <a:prstGeom prst="cloudCallout">
            <a:avLst>
              <a:gd name="adj1" fmla="val 90064"/>
              <a:gd name="adj2" fmla="val -13945"/>
            </a:avLst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BCNN(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a;b;c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)=a</a:t>
            </a:r>
            <a:endParaRPr lang="en-US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6248400" y="4800600"/>
            <a:ext cx="2895600" cy="1752600"/>
          </a:xfrm>
          <a:prstGeom prst="cloudCallout">
            <a:avLst>
              <a:gd name="adj1" fmla="val -82914"/>
              <a:gd name="adj2" fmla="val -28482"/>
            </a:avLst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a,b,c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BCNN(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a;b;c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a.b.c</a:t>
            </a:r>
            <a:endParaRPr lang="en-US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6ea8736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3400" y="5867400"/>
            <a:ext cx="2177143" cy="381000"/>
          </a:xfrm>
          <a:prstGeom prst="rect">
            <a:avLst/>
          </a:prstGeom>
        </p:spPr>
      </p:pic>
      <p:sp>
        <p:nvSpPr>
          <p:cNvPr id="19" name="Cloud Callout 18"/>
          <p:cNvSpPr/>
          <p:nvPr/>
        </p:nvSpPr>
        <p:spPr>
          <a:xfrm>
            <a:off x="2971800" y="5715000"/>
            <a:ext cx="2667000" cy="1524000"/>
          </a:xfrm>
          <a:prstGeom prst="cloudCallout">
            <a:avLst>
              <a:gd name="adj1" fmla="val 17461"/>
              <a:gd name="adj2" fmla="val -72700"/>
            </a:avLst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BCNN(a;1)=a</a:t>
            </a:r>
          </a:p>
          <a:p>
            <a:pPr algn="ctr"/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BCNN(a;b;1)=BCNN(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a;b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en-US" sz="1600" dirty="0">
              <a:solidFill>
                <a:srgbClr val="085CB8"/>
              </a:solidFill>
            </a:endParaRPr>
          </a:p>
        </p:txBody>
      </p:sp>
      <p:sp>
        <p:nvSpPr>
          <p:cNvPr id="28" name="Cloud Callout 27"/>
          <p:cNvSpPr/>
          <p:nvPr/>
        </p:nvSpPr>
        <p:spPr>
          <a:xfrm>
            <a:off x="-457200" y="1600200"/>
            <a:ext cx="3429000" cy="3048000"/>
          </a:xfrm>
          <a:prstGeom prst="cloudCallout">
            <a:avLst>
              <a:gd name="adj1" fmla="val 119685"/>
              <a:gd name="adj2" fmla="val -16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rgbClr val="105DD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105DD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105DDA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b="1" dirty="0" smtClean="0">
              <a:solidFill>
                <a:srgbClr val="105DDA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b="1" dirty="0" smtClean="0">
              <a:solidFill>
                <a:srgbClr val="105DDA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b="1" dirty="0" smtClean="0">
              <a:solidFill>
                <a:srgbClr val="105DDA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BTVN</a:t>
            </a:r>
            <a:r>
              <a:rPr lang="en-US" b="1" dirty="0" smtClean="0">
                <a:solidFill>
                  <a:srgbClr val="105DDA"/>
                </a:solidFill>
                <a:latin typeface="Times New Roman" pitchFamily="18" charset="0"/>
                <a:cs typeface="Times New Roman" pitchFamily="18" charset="0"/>
              </a:rPr>
              <a:t>: 149,150,tr 59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BT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b="1" dirty="0" smtClean="0">
                <a:solidFill>
                  <a:srgbClr val="105DDA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105DDA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105DD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105DDA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solidFill>
                  <a:srgbClr val="105DD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105DDA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solidFill>
                  <a:srgbClr val="105DD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105DDA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b="1" dirty="0" smtClean="0">
                <a:solidFill>
                  <a:srgbClr val="105DD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105DDA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b="1" dirty="0" smtClean="0">
                <a:solidFill>
                  <a:srgbClr val="105DD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105DDA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b="1" dirty="0" smtClean="0">
                <a:solidFill>
                  <a:srgbClr val="105DD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105DDA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 smtClean="0">
                <a:solidFill>
                  <a:srgbClr val="105DD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105DDA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105DDA"/>
                </a:solidFill>
                <a:latin typeface="Times New Roman" pitchFamily="18" charset="0"/>
                <a:cs typeface="Times New Roman" pitchFamily="18" charset="0"/>
              </a:rPr>
              <a:t> 2 hay </a:t>
            </a:r>
            <a:r>
              <a:rPr lang="en-US" b="1" dirty="0" err="1" smtClean="0">
                <a:solidFill>
                  <a:srgbClr val="105DDA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b="1" dirty="0" smtClean="0">
                <a:solidFill>
                  <a:srgbClr val="105DD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105DDA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105DD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105DDA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solidFill>
                  <a:srgbClr val="105DDA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="1" dirty="0" err="1" smtClean="0">
                <a:solidFill>
                  <a:srgbClr val="105DDA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dirty="0" smtClean="0">
                <a:solidFill>
                  <a:srgbClr val="105DD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105DDA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dirty="0" smtClean="0">
                <a:solidFill>
                  <a:srgbClr val="105DDA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3600" dirty="0">
              <a:solidFill>
                <a:srgbClr val="085CB8"/>
              </a:solidFill>
            </a:endParaRPr>
          </a:p>
        </p:txBody>
      </p:sp>
      <p:sp>
        <p:nvSpPr>
          <p:cNvPr id="27" name="Left Arrow 26"/>
          <p:cNvSpPr/>
          <p:nvPr/>
        </p:nvSpPr>
        <p:spPr>
          <a:xfrm rot="506199">
            <a:off x="2086061" y="2498357"/>
            <a:ext cx="1497018" cy="7620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85CB8"/>
                </a:solidFill>
                <a:latin typeface="Times New Roman" pitchFamily="18" charset="0"/>
                <a:cs typeface="Times New Roman" pitchFamily="18" charset="0"/>
              </a:rPr>
              <a:t>BTVN</a:t>
            </a:r>
            <a:endParaRPr lang="en-US" b="1" dirty="0">
              <a:solidFill>
                <a:srgbClr val="085CB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eft Arrow 11"/>
          <p:cNvSpPr/>
          <p:nvPr/>
        </p:nvSpPr>
        <p:spPr>
          <a:xfrm rot="5148482">
            <a:off x="4159742" y="800698"/>
            <a:ext cx="1184440" cy="1190929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rgbClr val="0CD21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 smtClean="0">
                <a:solidFill>
                  <a:srgbClr val="0CD2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CD21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000" b="1" dirty="0">
              <a:solidFill>
                <a:srgbClr val="0CD2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Sun 24"/>
          <p:cNvSpPr/>
          <p:nvPr/>
        </p:nvSpPr>
        <p:spPr>
          <a:xfrm>
            <a:off x="3200400" y="1600200"/>
            <a:ext cx="3124200" cy="2819400"/>
          </a:xfrm>
          <a:prstGeom prst="sun">
            <a:avLst>
              <a:gd name="adj" fmla="val 22166"/>
            </a:avLst>
          </a:prstGeom>
          <a:gradFill flip="none" rotWithShape="1">
            <a:gsLst>
              <a:gs pos="51000">
                <a:srgbClr val="FFF200">
                  <a:alpha val="58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8900000" scaled="1"/>
            <a:tileRect/>
          </a:gradFill>
          <a:ln>
            <a:solidFill>
              <a:srgbClr val="FFFF00"/>
            </a:solidFill>
          </a:ln>
          <a:effectLst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365760" bIns="91440" rtlCol="0" anchor="ctr" anchorCtr="0">
            <a:normAutofit/>
          </a:bodyPr>
          <a:lstStyle/>
          <a:p>
            <a:pPr algn="ctr"/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BCNN</a:t>
            </a:r>
          </a:p>
          <a:p>
            <a:pPr algn="ctr"/>
            <a:endParaRPr lang="en-US" sz="2800" dirty="0">
              <a:solidFill>
                <a:srgbClr val="085CB8"/>
              </a:solidFill>
            </a:endParaRPr>
          </a:p>
        </p:txBody>
      </p:sp>
      <p:pic>
        <p:nvPicPr>
          <p:cNvPr id="29" name="Picture 14" descr="homewor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52600"/>
            <a:ext cx="1447800" cy="11601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4" grpId="0" animBg="1"/>
      <p:bldP spid="15" grpId="0" animBg="1"/>
      <p:bldP spid="18" grpId="0" animBg="1"/>
      <p:bldP spid="23" grpId="0" animBg="1"/>
      <p:bldP spid="24" grpId="0" animBg="1"/>
      <p:bldP spid="19" grpId="0" animBg="1"/>
      <p:bldP spid="28" grpId="0" animBg="1"/>
      <p:bldP spid="27" grpId="0" animBg="1"/>
      <p:bldP spid="12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676400"/>
            <a:ext cx="4953000" cy="208756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149: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BCNN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 60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280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b) 84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108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c) 13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703888epemuh1sl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-152400"/>
            <a:ext cx="1143000" cy="42862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2438400" y="381000"/>
            <a:ext cx="38100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KIỂM TRA BÀI CŨ</a:t>
            </a:r>
            <a:endParaRPr lang="en-US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457200" y="16002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bội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chung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</a:rPr>
              <a:t>?</a:t>
            </a:r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533400" y="2209800"/>
            <a:ext cx="419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</a:rPr>
              <a:t> BC. </a:t>
            </a:r>
            <a:r>
              <a:rPr lang="en-US" sz="2800" dirty="0" err="1" smtClean="0">
                <a:latin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</a:rPr>
              <a:t> BC(4;6)</a:t>
            </a:r>
            <a:endParaRPr lang="en-US" sz="2800" dirty="0">
              <a:latin typeface="Times New Roman" pitchFamily="18" charset="0"/>
            </a:endParaRPr>
          </a:p>
        </p:txBody>
      </p:sp>
      <p:pic>
        <p:nvPicPr>
          <p:cNvPr id="179221" name="Picture 21" descr="BOOK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0"/>
            <a:ext cx="1447800" cy="1147763"/>
          </a:xfrm>
          <a:prstGeom prst="rect">
            <a:avLst/>
          </a:prstGeom>
          <a:noFill/>
        </p:spPr>
      </p:pic>
      <p:pic>
        <p:nvPicPr>
          <p:cNvPr id="17" name="Picture 5" descr="BAR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343" y="380998"/>
            <a:ext cx="3810057" cy="68037"/>
          </a:xfrm>
          <a:prstGeom prst="rect">
            <a:avLst/>
          </a:prstGeom>
          <a:noFill/>
        </p:spPr>
      </p:pic>
      <p:pic>
        <p:nvPicPr>
          <p:cNvPr id="18" name="Picture 5" descr="BAR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914400"/>
            <a:ext cx="3810057" cy="68037"/>
          </a:xfrm>
          <a:prstGeom prst="rect">
            <a:avLst/>
          </a:prstGeom>
          <a:noFill/>
        </p:spPr>
      </p:pic>
      <p:pic>
        <p:nvPicPr>
          <p:cNvPr id="19" name="Picture 5" descr="BAR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2095500" y="647700"/>
            <a:ext cx="609600" cy="76200"/>
          </a:xfrm>
          <a:prstGeom prst="rect">
            <a:avLst/>
          </a:prstGeom>
          <a:noFill/>
        </p:spPr>
      </p:pic>
      <p:pic>
        <p:nvPicPr>
          <p:cNvPr id="20" name="Picture 5" descr="BAR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5981700" y="647700"/>
            <a:ext cx="609600" cy="76200"/>
          </a:xfrm>
          <a:prstGeom prst="rect">
            <a:avLst/>
          </a:prstGeom>
          <a:noFill/>
        </p:spPr>
      </p:pic>
      <p:sp>
        <p:nvSpPr>
          <p:cNvPr id="11" name="Cloud Callout 10"/>
          <p:cNvSpPr/>
          <p:nvPr/>
        </p:nvSpPr>
        <p:spPr>
          <a:xfrm>
            <a:off x="5943600" y="1981200"/>
            <a:ext cx="3733800" cy="2209800"/>
          </a:xfrm>
          <a:prstGeom prst="cloudCallout">
            <a:avLst>
              <a:gd name="adj1" fmla="val -26674"/>
              <a:gd name="adj2" fmla="val -5835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hay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-228600" y="3657600"/>
            <a:ext cx="2743200" cy="2286000"/>
          </a:xfrm>
          <a:prstGeom prst="cloudCallout">
            <a:avLst>
              <a:gd name="adj1" fmla="val 40903"/>
              <a:gd name="adj2" fmla="val -936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B1: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1981200" y="3962400"/>
            <a:ext cx="5562600" cy="2895600"/>
          </a:xfrm>
          <a:prstGeom prst="cloudCallout">
            <a:avLst>
              <a:gd name="adj1" fmla="val -15956"/>
              <a:gd name="adj2" fmla="val -9499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B(4)={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;4;8;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;16;20;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;…}</a:t>
            </a:r>
          </a:p>
          <a:p>
            <a:endParaRPr lang="en-US" sz="2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B(6)={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;6;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;18;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;…}</a:t>
            </a:r>
          </a:p>
          <a:p>
            <a:endParaRPr lang="en-US" sz="2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BC(4;6)={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;...}</a:t>
            </a:r>
          </a:p>
          <a:p>
            <a:pPr algn="ctr"/>
            <a:endParaRPr lang="en-US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267200" y="5638800"/>
            <a:ext cx="381000" cy="457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514600" y="5562600"/>
            <a:ext cx="3657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9" descr="ARROPINK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733918" flipH="1">
            <a:off x="4360850" y="5939875"/>
            <a:ext cx="973535" cy="671196"/>
          </a:xfrm>
          <a:prstGeom prst="rect">
            <a:avLst/>
          </a:prstGeom>
          <a:noFill/>
        </p:spPr>
      </p:pic>
      <p:pic>
        <p:nvPicPr>
          <p:cNvPr id="21" name="Picture 20" descr="659204qfhni5vgxw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838200" cy="18859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/>
      <p:bldP spid="179206" grpId="0"/>
      <p:bldP spid="11" grpId="0" animBg="1"/>
      <p:bldP spid="12" grpId="0" animBg="1"/>
      <p:bldP spid="13" grpId="0" animBg="1"/>
      <p:bldP spid="15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n 8"/>
          <p:cNvSpPr/>
          <p:nvPr/>
        </p:nvSpPr>
        <p:spPr>
          <a:xfrm>
            <a:off x="0" y="1752600"/>
            <a:ext cx="3733800" cy="2819400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innerShdw blurRad="63500" dist="50800" dir="13500000">
              <a:srgbClr val="FFC000">
                <a:alpha val="85000"/>
              </a:srgbClr>
            </a:innerShdw>
          </a:effectLst>
          <a:scene3d>
            <a:camera prst="perspectiveAbove"/>
            <a:lightRig rig="contrasting" dir="t"/>
          </a:scene3d>
          <a:sp3d extrusionH="76200" contourW="12700" prstMaterial="dkEdge">
            <a:bevelT w="57150"/>
            <a:bevelB/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1608D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3657600" y="762000"/>
            <a:ext cx="2362200" cy="1219200"/>
          </a:xfrm>
          <a:prstGeom prst="cloudCallout">
            <a:avLst>
              <a:gd name="adj1" fmla="val -49219"/>
              <a:gd name="adj2" fmla="val 102061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3" name="Cloud Callout 12"/>
          <p:cNvSpPr/>
          <p:nvPr/>
        </p:nvSpPr>
        <p:spPr>
          <a:xfrm>
            <a:off x="4724400" y="2590800"/>
            <a:ext cx="2133600" cy="990600"/>
          </a:xfrm>
          <a:prstGeom prst="cloudCallout">
            <a:avLst>
              <a:gd name="adj1" fmla="val -94303"/>
              <a:gd name="adj2" fmla="val 14548"/>
            </a:avLst>
          </a:prstGeom>
          <a:solidFill>
            <a:srgbClr val="0FA7D7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loud Callout 13"/>
          <p:cNvSpPr/>
          <p:nvPr/>
        </p:nvSpPr>
        <p:spPr>
          <a:xfrm>
            <a:off x="4267200" y="4191000"/>
            <a:ext cx="4114800" cy="1371600"/>
          </a:xfrm>
          <a:prstGeom prst="cloudCallout">
            <a:avLst>
              <a:gd name="adj1" fmla="val -71221"/>
              <a:gd name="adj2" fmla="val -90294"/>
            </a:avLst>
          </a:prstGeom>
          <a:solidFill>
            <a:srgbClr val="0FA7D7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2895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608D2"/>
                </a:solidFill>
                <a:latin typeface="Times New Roman" pitchFamily="18" charset="0"/>
                <a:cs typeface="Times New Roman" pitchFamily="18" charset="0"/>
              </a:rPr>
              <a:t>BỘI CHUNG NHỎ NHẤT</a:t>
            </a:r>
            <a:endParaRPr lang="en-US" b="1" dirty="0">
              <a:solidFill>
                <a:srgbClr val="1608D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11430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953000" y="28194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953000" y="4419600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BCNN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UCLN 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pic>
        <p:nvPicPr>
          <p:cNvPr id="22" name="Picture 21" descr="j0232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87082">
            <a:off x="134525" y="142007"/>
            <a:ext cx="20574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724608s7aonrbep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648200"/>
            <a:ext cx="609600" cy="1958340"/>
          </a:xfrm>
          <a:prstGeom prst="rect">
            <a:avLst/>
          </a:prstGeom>
        </p:spPr>
      </p:pic>
      <p:pic>
        <p:nvPicPr>
          <p:cNvPr id="35" name="Picture 34" descr="696935moqx8boxau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43400"/>
            <a:ext cx="685800" cy="1905000"/>
          </a:xfrm>
          <a:prstGeom prst="rect">
            <a:avLst/>
          </a:prstGeom>
        </p:spPr>
      </p:pic>
      <p:pic>
        <p:nvPicPr>
          <p:cNvPr id="33" name="Picture 32" descr="729747d8za2kbusq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66831"/>
            <a:ext cx="1600200" cy="991169"/>
          </a:xfrm>
          <a:prstGeom prst="rect">
            <a:avLst/>
          </a:prstGeom>
        </p:spPr>
      </p:pic>
      <p:pic>
        <p:nvPicPr>
          <p:cNvPr id="36" name="Picture 35" descr="th2_1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0" y="5105400"/>
            <a:ext cx="488686" cy="784860"/>
          </a:xfrm>
          <a:prstGeom prst="rect">
            <a:avLst/>
          </a:prstGeom>
        </p:spPr>
      </p:pic>
      <p:pic>
        <p:nvPicPr>
          <p:cNvPr id="37" name="Picture 36" descr="729747d8za2kbusq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5866831"/>
            <a:ext cx="1600200" cy="991169"/>
          </a:xfrm>
          <a:prstGeom prst="rect">
            <a:avLst/>
          </a:prstGeom>
        </p:spPr>
      </p:pic>
      <p:pic>
        <p:nvPicPr>
          <p:cNvPr id="38" name="Picture 37" descr="s_cc34_6633 (1)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3400" y="-228600"/>
            <a:ext cx="990600" cy="1761067"/>
          </a:xfrm>
          <a:prstGeom prst="rect">
            <a:avLst/>
          </a:prstGeom>
        </p:spPr>
      </p:pic>
      <p:pic>
        <p:nvPicPr>
          <p:cNvPr id="39" name="Picture 38" descr="s_cc34_6633 (1)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7600" y="304800"/>
            <a:ext cx="685800" cy="1219200"/>
          </a:xfrm>
          <a:prstGeom prst="rect">
            <a:avLst/>
          </a:prstGeom>
        </p:spPr>
      </p:pic>
      <p:pic>
        <p:nvPicPr>
          <p:cNvPr id="40" name="Picture 6" descr="8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6934200" y="381000"/>
            <a:ext cx="626864" cy="685800"/>
          </a:xfrm>
          <a:prstGeom prst="rect">
            <a:avLst/>
          </a:prstGeom>
          <a:noFill/>
        </p:spPr>
      </p:pic>
      <p:pic>
        <p:nvPicPr>
          <p:cNvPr id="41" name="Picture 6" descr="8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6248400" y="0"/>
            <a:ext cx="759442" cy="8308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7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smiley_66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6115050"/>
            <a:ext cx="1371600" cy="742950"/>
          </a:xfrm>
          <a:prstGeom prst="rect">
            <a:avLst/>
          </a:prstGeom>
        </p:spPr>
      </p:pic>
      <p:grpSp>
        <p:nvGrpSpPr>
          <p:cNvPr id="3" name="Group 41"/>
          <p:cNvGrpSpPr>
            <a:grpSpLocks/>
          </p:cNvGrpSpPr>
          <p:nvPr/>
        </p:nvGrpSpPr>
        <p:grpSpPr bwMode="auto">
          <a:xfrm flipH="1">
            <a:off x="6858000" y="4572000"/>
            <a:ext cx="1047750" cy="495300"/>
            <a:chOff x="1714500" y="3094038"/>
            <a:chExt cx="1047750" cy="551111"/>
          </a:xfrm>
        </p:grpSpPr>
        <p:sp>
          <p:nvSpPr>
            <p:cNvPr id="46" name="Freeform 45"/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1816100" y="3154095"/>
              <a:ext cx="919162" cy="436297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236663" y="3003550"/>
            <a:ext cx="1047750" cy="493713"/>
            <a:chOff x="1714500" y="3094038"/>
            <a:chExt cx="1047750" cy="551111"/>
          </a:xfrm>
        </p:grpSpPr>
        <p:sp>
          <p:nvSpPr>
            <p:cNvPr id="17" name="Freeform 16"/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816100" y="3152517"/>
              <a:ext cx="919162" cy="437698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133600" y="2590800"/>
            <a:ext cx="4651375" cy="1219200"/>
            <a:chOff x="2530645" y="2460171"/>
            <a:chExt cx="4651820" cy="1219014"/>
          </a:xfrm>
        </p:grpSpPr>
        <p:pic>
          <p:nvPicPr>
            <p:cNvPr id="5167" name="Picture 4" descr="C:\Users\dell\Desktop\Icon sale page\Icon tĩnh\200wide.jpg"/>
            <p:cNvPicPr>
              <a:picLocks noChangeAspect="1" noChangeArrowheads="1"/>
            </p:cNvPicPr>
            <p:nvPr/>
          </p:nvPicPr>
          <p:blipFill>
            <a:blip r:embed="rId5"/>
            <a:srcRect l="14159"/>
            <a:stretch>
              <a:fillRect/>
            </a:stretch>
          </p:blipFill>
          <p:spPr bwMode="auto">
            <a:xfrm>
              <a:off x="3233624" y="3433093"/>
              <a:ext cx="3744118" cy="246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2530645" y="2460171"/>
              <a:ext cx="4651820" cy="1011238"/>
              <a:chOff x="2671148" y="1311915"/>
              <a:chExt cx="3938587" cy="1011238"/>
            </a:xfrm>
          </p:grpSpPr>
          <p:pic>
            <p:nvPicPr>
              <p:cNvPr id="5169" name="Picture 3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4" name="Rounded Rectangle 13"/>
              <p:cNvSpPr/>
              <p:nvPr/>
            </p:nvSpPr>
            <p:spPr>
              <a:xfrm>
                <a:off x="2762555" y="1386516"/>
                <a:ext cx="3777280" cy="861882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12" name="Group 1"/>
          <p:cNvGrpSpPr>
            <a:grpSpLocks/>
          </p:cNvGrpSpPr>
          <p:nvPr/>
        </p:nvGrpSpPr>
        <p:grpSpPr bwMode="auto">
          <a:xfrm>
            <a:off x="1143000" y="1828800"/>
            <a:ext cx="6519862" cy="560387"/>
            <a:chOff x="1631147" y="1316985"/>
            <a:chExt cx="5761832" cy="559049"/>
          </a:xfrm>
        </p:grpSpPr>
        <p:sp>
          <p:nvSpPr>
            <p:cNvPr id="5" name="Freeform 4"/>
            <p:cNvSpPr/>
            <p:nvPr/>
          </p:nvSpPr>
          <p:spPr>
            <a:xfrm>
              <a:off x="1631147" y="1316985"/>
              <a:ext cx="5761832" cy="559049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EA9C00"/>
                </a:gs>
                <a:gs pos="14000">
                  <a:srgbClr val="BC7D00"/>
                </a:gs>
                <a:gs pos="50000">
                  <a:srgbClr val="EA9C00"/>
                </a:gs>
                <a:gs pos="99000">
                  <a:srgbClr val="EA9C00"/>
                </a:gs>
                <a:gs pos="86000">
                  <a:srgbClr val="BC7D00"/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732158" y="1373999"/>
              <a:ext cx="5562616" cy="45294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1981200" y="1447800"/>
            <a:ext cx="4651375" cy="1143000"/>
            <a:chOff x="2530645" y="1066800"/>
            <a:chExt cx="4651820" cy="1220177"/>
          </a:xfrm>
        </p:grpSpPr>
        <p:pic>
          <p:nvPicPr>
            <p:cNvPr id="5161" name="Picture 4" descr="C:\Users\dell\Desktop\Icon sale page\Icon tĩnh\200wide.jpg"/>
            <p:cNvPicPr>
              <a:picLocks noChangeAspect="1" noChangeArrowheads="1"/>
            </p:cNvPicPr>
            <p:nvPr/>
          </p:nvPicPr>
          <p:blipFill>
            <a:blip r:embed="rId5"/>
            <a:srcRect l="14159"/>
            <a:stretch>
              <a:fillRect/>
            </a:stretch>
          </p:blipFill>
          <p:spPr bwMode="auto">
            <a:xfrm flipH="1">
              <a:off x="2631272" y="2040885"/>
              <a:ext cx="3744118" cy="246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6"/>
            <p:cNvGrpSpPr>
              <a:grpSpLocks/>
            </p:cNvGrpSpPr>
            <p:nvPr/>
          </p:nvGrpSpPr>
          <p:grpSpPr bwMode="auto">
            <a:xfrm>
              <a:off x="2530645" y="1066800"/>
              <a:ext cx="4651820" cy="1011238"/>
              <a:chOff x="2671148" y="1311915"/>
              <a:chExt cx="3938587" cy="1011238"/>
            </a:xfrm>
          </p:grpSpPr>
          <p:pic>
            <p:nvPicPr>
              <p:cNvPr id="5163" name="Picture 3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" name="Rounded Rectangle 5"/>
              <p:cNvSpPr/>
              <p:nvPr/>
            </p:nvSpPr>
            <p:spPr>
              <a:xfrm>
                <a:off x="2762555" y="1386588"/>
                <a:ext cx="3777280" cy="861115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920875" y="2760663"/>
            <a:ext cx="1819275" cy="663575"/>
            <a:chOff x="2452688" y="2863775"/>
            <a:chExt cx="1819275" cy="662858"/>
          </a:xfrm>
        </p:grpSpPr>
        <p:sp>
          <p:nvSpPr>
            <p:cNvPr id="10" name="Freeform 9"/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9" name="Group 8"/>
          <p:cNvGrpSpPr>
            <a:grpSpLocks/>
          </p:cNvGrpSpPr>
          <p:nvPr/>
        </p:nvGrpSpPr>
        <p:grpSpPr bwMode="auto">
          <a:xfrm>
            <a:off x="2168525" y="4084638"/>
            <a:ext cx="4651375" cy="1239837"/>
            <a:chOff x="2530645" y="3933371"/>
            <a:chExt cx="4651820" cy="1238901"/>
          </a:xfrm>
        </p:grpSpPr>
        <p:pic>
          <p:nvPicPr>
            <p:cNvPr id="5153" name="Picture 4" descr="C:\Users\dell\Desktop\Icon sale page\Icon tĩnh\200wide.jpg"/>
            <p:cNvPicPr>
              <a:picLocks noChangeAspect="1" noChangeArrowheads="1"/>
            </p:cNvPicPr>
            <p:nvPr/>
          </p:nvPicPr>
          <p:blipFill>
            <a:blip r:embed="rId5"/>
            <a:srcRect l="14159"/>
            <a:stretch>
              <a:fillRect/>
            </a:stretch>
          </p:blipFill>
          <p:spPr bwMode="auto">
            <a:xfrm flipH="1">
              <a:off x="2656682" y="4926180"/>
              <a:ext cx="3744118" cy="246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Group 23"/>
            <p:cNvGrpSpPr>
              <a:grpSpLocks/>
            </p:cNvGrpSpPr>
            <p:nvPr/>
          </p:nvGrpSpPr>
          <p:grpSpPr bwMode="auto">
            <a:xfrm>
              <a:off x="2530645" y="3933371"/>
              <a:ext cx="4651820" cy="1011238"/>
              <a:chOff x="2671148" y="1311915"/>
              <a:chExt cx="3938587" cy="1011238"/>
            </a:xfrm>
          </p:grpSpPr>
          <p:pic>
            <p:nvPicPr>
              <p:cNvPr id="5155" name="Picture 3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6" name="Rounded Rectangle 25"/>
              <p:cNvSpPr/>
              <p:nvPr/>
            </p:nvSpPr>
            <p:spPr>
              <a:xfrm>
                <a:off x="2762555" y="1386471"/>
                <a:ext cx="3777280" cy="861362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24" name="Group 47"/>
          <p:cNvGrpSpPr>
            <a:grpSpLocks/>
          </p:cNvGrpSpPr>
          <p:nvPr/>
        </p:nvGrpSpPr>
        <p:grpSpPr bwMode="auto">
          <a:xfrm flipH="1">
            <a:off x="5943600" y="4419600"/>
            <a:ext cx="1057275" cy="663575"/>
            <a:chOff x="2452688" y="2863775"/>
            <a:chExt cx="1819275" cy="662858"/>
          </a:xfrm>
        </p:grpSpPr>
        <p:sp>
          <p:nvSpPr>
            <p:cNvPr id="49" name="Freeform 48"/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5" name="Group 53"/>
          <p:cNvGrpSpPr>
            <a:grpSpLocks/>
          </p:cNvGrpSpPr>
          <p:nvPr/>
        </p:nvGrpSpPr>
        <p:grpSpPr bwMode="auto">
          <a:xfrm>
            <a:off x="1920875" y="4276725"/>
            <a:ext cx="1819275" cy="661988"/>
            <a:chOff x="2452688" y="2863775"/>
            <a:chExt cx="1819275" cy="662858"/>
          </a:xfrm>
        </p:grpSpPr>
        <p:sp>
          <p:nvSpPr>
            <p:cNvPr id="55" name="Freeform 54"/>
            <p:cNvSpPr/>
            <p:nvPr/>
          </p:nvSpPr>
          <p:spPr>
            <a:xfrm>
              <a:off x="2452688" y="2863775"/>
              <a:ext cx="1819275" cy="584968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895600" y="1752600"/>
            <a:ext cx="31526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HOẠT ĐỘNG NHÓM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134" name="Rectangle 20"/>
          <p:cNvSpPr>
            <a:spLocks noChangeArrowheads="1"/>
          </p:cNvSpPr>
          <p:nvPr/>
        </p:nvSpPr>
        <p:spPr bwMode="auto">
          <a:xfrm>
            <a:off x="3970338" y="2844800"/>
            <a:ext cx="2659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BCNN(8;1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044753" y="2854138"/>
            <a:ext cx="1491447" cy="40011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err="1" smtClean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b="1" kern="0" dirty="0" smtClean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 1,3</a:t>
            </a:r>
            <a:endParaRPr lang="en-US" sz="2000" b="1" kern="0" dirty="0"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581400" y="4267200"/>
            <a:ext cx="2659062" cy="52322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BCNN(4;6;1)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044753" y="4354377"/>
            <a:ext cx="1491447" cy="40011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err="1" smtClean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b="1" kern="0" dirty="0" smtClean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 2,4</a:t>
            </a:r>
            <a:endParaRPr lang="en-US" sz="2000" b="1" kern="0" dirty="0"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981200" y="609600"/>
            <a:ext cx="5939447" cy="58477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BCNN(8;1) </a:t>
            </a:r>
            <a:r>
              <a:rPr lang="en-US" sz="3200" b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BCNN(4;6;1)</a:t>
            </a:r>
            <a:endParaRPr lang="en-US" sz="3200" b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42" name="Picture 33" descr="teacher_and_student_hg_clr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 descr="smiley_66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6115050"/>
            <a:ext cx="1371600" cy="742950"/>
          </a:xfrm>
          <a:prstGeom prst="rect">
            <a:avLst/>
          </a:prstGeom>
        </p:spPr>
      </p:pic>
      <p:pic>
        <p:nvPicPr>
          <p:cNvPr id="48" name="Picture 47" descr="smiley_66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6115050"/>
            <a:ext cx="1371600" cy="742950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3429000" y="1219200"/>
            <a:ext cx="6781800" cy="1676400"/>
          </a:xfrm>
          <a:prstGeom prst="cloudCallout">
            <a:avLst>
              <a:gd name="adj1" fmla="val -43523"/>
              <a:gd name="adj2" fmla="val 34567"/>
            </a:avLst>
          </a:prstGeom>
          <a:solidFill>
            <a:schemeClr val="bg1"/>
          </a:solidFill>
          <a:ln w="9525">
            <a:solidFill>
              <a:srgbClr val="0FA7D7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 dirty="0" err="1" smtClean="0">
                <a:solidFill>
                  <a:srgbClr val="085CB8"/>
                </a:solidFill>
                <a:latin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85CB8"/>
                </a:solidFill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85CB8"/>
                </a:solidFill>
                <a:latin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85CB8"/>
                </a:solidFill>
                <a:latin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85CB8"/>
                </a:solidFill>
                <a:latin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85CB8"/>
                </a:solidFill>
                <a:latin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85CB8"/>
                </a:solidFill>
                <a:latin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85CB8"/>
                </a:solidFill>
                <a:latin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85CB8"/>
                </a:solidFill>
                <a:latin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85CB8"/>
                </a:solidFill>
                <a:latin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85CB8"/>
                </a:solidFill>
                <a:latin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85CB8"/>
                </a:solidFill>
                <a:latin typeface="Times New Roman" pitchFamily="18" charset="0"/>
              </a:rPr>
              <a:t> BC(8;1) </a:t>
            </a:r>
            <a:r>
              <a:rPr lang="en-US" sz="2800" b="1" dirty="0" err="1" smtClean="0">
                <a:solidFill>
                  <a:srgbClr val="085CB8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85CB8"/>
                </a:solidFill>
                <a:latin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85CB8"/>
                </a:solidFill>
                <a:latin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85CB8"/>
                </a:solidFill>
                <a:latin typeface="Times New Roman" pitchFamily="18" charset="0"/>
              </a:rPr>
              <a:t> BCNN(8;1)?</a:t>
            </a:r>
            <a:endParaRPr lang="en-US" sz="2400" b="1" dirty="0">
              <a:solidFill>
                <a:srgbClr val="085CB8"/>
              </a:solidFill>
              <a:latin typeface="Times New Roman" pitchFamily="18" charset="0"/>
            </a:endParaRP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3429000" y="1219200"/>
            <a:ext cx="6781800" cy="1676400"/>
          </a:xfrm>
          <a:prstGeom prst="cloudCallout">
            <a:avLst>
              <a:gd name="adj1" fmla="val -43523"/>
              <a:gd name="adj2" fmla="val 34567"/>
            </a:avLst>
          </a:prstGeom>
          <a:solidFill>
            <a:schemeClr val="bg1"/>
          </a:solidFill>
          <a:ln w="9525">
            <a:solidFill>
              <a:srgbClr val="0FA7D7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085CB8"/>
                </a:solidFill>
                <a:latin typeface="Times New Roman" pitchFamily="18" charset="0"/>
              </a:rPr>
              <a:t>BC(8;1) </a:t>
            </a:r>
            <a:r>
              <a:rPr lang="en-US" sz="2800" b="1" dirty="0" err="1" smtClean="0">
                <a:solidFill>
                  <a:srgbClr val="085CB8"/>
                </a:solidFill>
                <a:latin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85CB8"/>
                </a:solidFill>
                <a:latin typeface="Times New Roman" pitchFamily="18" charset="0"/>
              </a:rPr>
              <a:t>bội</a:t>
            </a:r>
            <a:r>
              <a:rPr lang="en-US" sz="2800" b="1" dirty="0" smtClean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85CB8"/>
                </a:solidFill>
                <a:latin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85CB8"/>
                </a:solidFill>
                <a:latin typeface="Times New Roman" pitchFamily="18" charset="0"/>
              </a:rPr>
              <a:t> BCNN(8;1)</a:t>
            </a:r>
            <a:endParaRPr lang="en-US" sz="2400" b="1" dirty="0">
              <a:solidFill>
                <a:srgbClr val="085CB8"/>
              </a:solidFill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505200" y="3962400"/>
            <a:ext cx="6781800" cy="1447800"/>
          </a:xfrm>
          <a:prstGeom prst="cloudCallout">
            <a:avLst>
              <a:gd name="adj1" fmla="val -44646"/>
              <a:gd name="adj2" fmla="val 362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n-US" sz="2400" b="1" dirty="0" err="1">
                <a:solidFill>
                  <a:srgbClr val="085CB8"/>
                </a:solidFill>
                <a:latin typeface="Times New Roman" pitchFamily="18" charset="0"/>
              </a:rPr>
              <a:t>Nhận</a:t>
            </a:r>
            <a:r>
              <a:rPr lang="en-US" sz="2400" b="1" dirty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85CB8"/>
                </a:solidFill>
                <a:latin typeface="Times New Roman" pitchFamily="18" charset="0"/>
              </a:rPr>
              <a:t>xét</a:t>
            </a:r>
            <a:r>
              <a:rPr lang="en-US" sz="2400" b="1" dirty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85CB8"/>
                </a:solidFill>
                <a:latin typeface="Times New Roman" pitchFamily="18" charset="0"/>
              </a:rPr>
              <a:t>gì</a:t>
            </a:r>
            <a:r>
              <a:rPr lang="en-US" sz="2400" b="1" dirty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85CB8"/>
                </a:solidFill>
                <a:latin typeface="Times New Roman" pitchFamily="18" charset="0"/>
              </a:rPr>
              <a:t>về</a:t>
            </a:r>
            <a:r>
              <a:rPr lang="en-US" sz="2400" b="1" dirty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</a:rPr>
              <a:t>BCNN(8;1</a:t>
            </a:r>
            <a:r>
              <a:rPr lang="en-US" sz="2400" b="1" dirty="0">
                <a:solidFill>
                  <a:srgbClr val="085CB8"/>
                </a:solidFill>
                <a:latin typeface="Times New Roman" pitchFamily="18" charset="0"/>
              </a:rPr>
              <a:t>) </a:t>
            </a:r>
            <a:r>
              <a:rPr lang="en-US" sz="2400" b="1" dirty="0" err="1">
                <a:solidFill>
                  <a:srgbClr val="085CB8"/>
                </a:solidFill>
                <a:latin typeface="Times New Roman" pitchFamily="18" charset="0"/>
              </a:rPr>
              <a:t>với</a:t>
            </a:r>
            <a:r>
              <a:rPr lang="en-US" sz="2400" b="1" dirty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</a:rPr>
              <a:t>8</a:t>
            </a:r>
            <a:endParaRPr lang="en-US" sz="2400" b="1" dirty="0">
              <a:solidFill>
                <a:srgbClr val="085CB8"/>
              </a:solidFill>
              <a:latin typeface="Times New Roman" pitchFamily="18" charset="0"/>
            </a:endParaRPr>
          </a:p>
          <a:p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</a:rPr>
              <a:t>BCNN(4;6</a:t>
            </a:r>
            <a:r>
              <a:rPr lang="en-US" sz="2400" b="1" dirty="0">
                <a:solidFill>
                  <a:srgbClr val="085CB8"/>
                </a:solidFill>
                <a:latin typeface="Times New Roman" pitchFamily="18" charset="0"/>
              </a:rPr>
              <a:t>;</a:t>
            </a:r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085CB8"/>
                </a:solidFill>
                <a:latin typeface="Times New Roman" pitchFamily="18" charset="0"/>
              </a:rPr>
              <a:t>1) </a:t>
            </a:r>
            <a:r>
              <a:rPr lang="en-US" sz="2400" b="1" dirty="0" err="1">
                <a:solidFill>
                  <a:srgbClr val="085CB8"/>
                </a:solidFill>
                <a:latin typeface="Times New Roman" pitchFamily="18" charset="0"/>
              </a:rPr>
              <a:t>với</a:t>
            </a:r>
            <a:r>
              <a:rPr lang="en-US" sz="2400" b="1" dirty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</a:rPr>
              <a:t>BCNN(4; </a:t>
            </a:r>
            <a:r>
              <a:rPr lang="en-US" sz="2400" b="1" dirty="0">
                <a:solidFill>
                  <a:srgbClr val="085CB8"/>
                </a:solidFill>
                <a:latin typeface="Times New Roman" pitchFamily="18" charset="0"/>
              </a:rPr>
              <a:t>6)?</a:t>
            </a: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3581400" y="3733800"/>
            <a:ext cx="6781800" cy="1447800"/>
          </a:xfrm>
          <a:prstGeom prst="cloudCallout">
            <a:avLst>
              <a:gd name="adj1" fmla="val -43523"/>
              <a:gd name="adj2" fmla="val 34567"/>
            </a:avLst>
          </a:prstGeom>
          <a:solidFill>
            <a:schemeClr val="bg1"/>
          </a:solidFill>
          <a:ln w="9525">
            <a:solidFill>
              <a:srgbClr val="0FA7D7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085CB8"/>
                </a:solidFill>
                <a:latin typeface="Times New Roman" pitchFamily="18" charset="0"/>
              </a:rPr>
              <a:t>BCNN(8; </a:t>
            </a:r>
            <a:r>
              <a:rPr lang="en-US" sz="2800" b="1" dirty="0">
                <a:solidFill>
                  <a:srgbClr val="085CB8"/>
                </a:solidFill>
                <a:latin typeface="Times New Roman" pitchFamily="18" charset="0"/>
              </a:rPr>
              <a:t>1) = </a:t>
            </a:r>
            <a:r>
              <a:rPr lang="en-US" sz="2800" b="1" dirty="0" smtClean="0">
                <a:solidFill>
                  <a:srgbClr val="085CB8"/>
                </a:solidFill>
                <a:latin typeface="Times New Roman" pitchFamily="18" charset="0"/>
              </a:rPr>
              <a:t>8</a:t>
            </a:r>
          </a:p>
          <a:p>
            <a:pPr algn="ctr"/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</a:rPr>
              <a:t>BCNN(4;6</a:t>
            </a:r>
            <a:r>
              <a:rPr lang="en-US" sz="2400" b="1" dirty="0">
                <a:solidFill>
                  <a:srgbClr val="085CB8"/>
                </a:solidFill>
                <a:latin typeface="Times New Roman" pitchFamily="18" charset="0"/>
              </a:rPr>
              <a:t>;</a:t>
            </a:r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085CB8"/>
                </a:solidFill>
                <a:latin typeface="Times New Roman" pitchFamily="18" charset="0"/>
              </a:rPr>
              <a:t>1) = </a:t>
            </a:r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</a:rPr>
              <a:t>BCNN(4; </a:t>
            </a:r>
            <a:r>
              <a:rPr lang="en-US" sz="2400" b="1" dirty="0">
                <a:solidFill>
                  <a:srgbClr val="085CB8"/>
                </a:solidFill>
                <a:latin typeface="Times New Roman" pitchFamily="18" charset="0"/>
              </a:rPr>
              <a:t>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33400"/>
            <a:ext cx="533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BCNN(8;1)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B(1)={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;1;2;3;4;5;6;7;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;9;10;11;12;13;14;15;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;…}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B(8)={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;24;32;…}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BC(8;1)={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8;16….}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BCNN(8;1)=8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819400"/>
            <a:ext cx="5486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BCNN(4;6;1)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B(1)={</a:t>
            </a:r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;1;2;3;4;5;6;7;8;9;10;11;</a:t>
            </a:r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;…}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B(4)={</a:t>
            </a:r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;4;8;</a:t>
            </a:r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;16;20;24;…}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B(6)={</a:t>
            </a:r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;6;</a:t>
            </a:r>
            <a:r>
              <a:rPr lang="en-US" sz="2400" b="1" dirty="0" smtClean="0">
                <a:solidFill>
                  <a:srgbClr val="105DDA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;18;24;30;…}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BC(4;6;1)={</a:t>
            </a:r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;…}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BCNN(4;6;1)=12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228600"/>
            <a:ext cx="1371600" cy="523220"/>
          </a:xfrm>
          <a:prstGeom prst="rect">
            <a:avLst/>
          </a:prstGeom>
          <a:solidFill>
            <a:schemeClr val="bg1"/>
          </a:solidFill>
          <a:ln w="25400" cmpd="dbl">
            <a:solidFill>
              <a:srgbClr val="1608D2"/>
            </a:solidFill>
          </a:ln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1407B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 descr="695072k2m8tfrqy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4377"/>
            <a:ext cx="1600200" cy="1373623"/>
          </a:xfrm>
          <a:prstGeom prst="rect">
            <a:avLst/>
          </a:prstGeom>
        </p:spPr>
      </p:pic>
      <p:pic>
        <p:nvPicPr>
          <p:cNvPr id="20" name="Picture 19" descr="695072k2m8tfrqy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5484377"/>
            <a:ext cx="1600200" cy="1373623"/>
          </a:xfrm>
          <a:prstGeom prst="rect">
            <a:avLst/>
          </a:prstGeom>
        </p:spPr>
      </p:pic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3429000" y="1219200"/>
            <a:ext cx="6781800" cy="1676400"/>
          </a:xfrm>
          <a:prstGeom prst="cloudCallout">
            <a:avLst>
              <a:gd name="adj1" fmla="val -43523"/>
              <a:gd name="adj2" fmla="val 34567"/>
            </a:avLst>
          </a:prstGeom>
          <a:solidFill>
            <a:schemeClr val="bg1"/>
          </a:solidFill>
          <a:ln w="9525">
            <a:solidFill>
              <a:srgbClr val="0FA7D7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BCNN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3505200" y="3581400"/>
            <a:ext cx="7010400" cy="2286000"/>
          </a:xfrm>
          <a:prstGeom prst="cloudCallout">
            <a:avLst>
              <a:gd name="adj1" fmla="val -43523"/>
              <a:gd name="adj2" fmla="val 34567"/>
            </a:avLst>
          </a:prstGeom>
          <a:solidFill>
            <a:schemeClr val="bg1"/>
          </a:solidFill>
          <a:ln w="9525">
            <a:solidFill>
              <a:srgbClr val="0FA7D7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a;b</a:t>
            </a:r>
            <a:r>
              <a:rPr 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0:</a:t>
            </a:r>
          </a:p>
          <a:p>
            <a:r>
              <a:rPr 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BCNN(a;1)=a (a&gt;1)</a:t>
            </a:r>
            <a:endParaRPr lang="en-US" sz="2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BCNN(a;b;1)=BCNN(</a:t>
            </a:r>
            <a:r>
              <a:rPr lang="en-US" sz="2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a;b</a:t>
            </a:r>
            <a:r>
              <a:rPr 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3" grpId="0" animBg="1"/>
      <p:bldP spid="6" grpId="0" animBg="1"/>
      <p:bldP spid="7" grpId="2" animBg="1"/>
      <p:bldP spid="4" grpId="0"/>
      <p:bldP spid="5" grpId="0"/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7620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1</a:t>
            </a: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BCNN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524000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a; b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0:</a:t>
            </a: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BCNN(a;1)=a(a&gt;1),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dụ:BCNN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(8;1)=8</a:t>
            </a: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BCNN(a;b;1)=BCNN(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a;b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BCNN(4;6;1)=BCNN(4;6)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590800"/>
            <a:ext cx="6629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BC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BCNN:</a:t>
            </a:r>
          </a:p>
          <a:p>
            <a:pPr>
              <a:buFontTx/>
              <a:buChar char="-"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BC(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a;b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12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BC(4;6) 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BCNN(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a;b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x=BCNN(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a;b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12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BCNN(4;6),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12=BCNN(4;6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4495800" y="2971800"/>
          <a:ext cx="1400176" cy="355600"/>
        </p:xfrm>
        <a:graphic>
          <a:graphicData uri="http://schemas.openxmlformats.org/presentationml/2006/ole">
            <p:oleObj spid="_x0000_s23554" name="Equation" r:id="rId4" imgW="799920" imgH="203040" progId="Equation.DSMT4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4800600" y="3276600"/>
          <a:ext cx="1600200" cy="422030"/>
        </p:xfrm>
        <a:graphic>
          <a:graphicData uri="http://schemas.openxmlformats.org/presentationml/2006/ole">
            <p:oleObj spid="_x0000_s23555" name="Equation" r:id="rId5" imgW="850680" imgH="203040" progId="Equation.DSMT4">
              <p:embed/>
            </p:oleObj>
          </a:graphicData>
        </a:graphic>
      </p:graphicFrame>
      <p:pic>
        <p:nvPicPr>
          <p:cNvPr id="11" name="Picture 10" descr="878060mzmb0yx9vo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5235102"/>
            <a:ext cx="1981200" cy="1622898"/>
          </a:xfrm>
          <a:prstGeom prst="rect">
            <a:avLst/>
          </a:prstGeom>
        </p:spPr>
      </p:pic>
      <p:pic>
        <p:nvPicPr>
          <p:cNvPr id="13" name="Picture 12" descr="th_9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648200"/>
            <a:ext cx="838200" cy="774700"/>
          </a:xfrm>
          <a:prstGeom prst="rect">
            <a:avLst/>
          </a:prstGeom>
        </p:spPr>
      </p:pic>
      <p:pic>
        <p:nvPicPr>
          <p:cNvPr id="14" name="Picture 13" descr="th_9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5334000"/>
            <a:ext cx="533400" cy="49299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315200" cy="777875"/>
          </a:xfrm>
        </p:spPr>
        <p:txBody>
          <a:bodyPr>
            <a:normAutofit fontScale="90000"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ƯCLN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BCNN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323850" y="1557338"/>
            <a:ext cx="39735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B.1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:Phân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tố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323850" y="2419350"/>
            <a:ext cx="39163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B.2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:Chọn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608D2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250825" y="3284538"/>
            <a:ext cx="39909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B.3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Lập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chọn,mỗi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250825" y="4868863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ƯCLN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4643438" y="1484313"/>
            <a:ext cx="3973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B.1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:Phân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tố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4643438" y="2349500"/>
            <a:ext cx="39163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B.2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:Chọn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4643438" y="3284538"/>
            <a:ext cx="39909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B.3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:Lập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chọn,mỗi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4716463" y="4868863"/>
            <a:ext cx="3887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BCNN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" y="1066800"/>
            <a:ext cx="4191000" cy="449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419600" y="1066800"/>
            <a:ext cx="4191000" cy="449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219200" y="11430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ƯCLN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0200" y="1066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BCNN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 descr="659204qfhni5vgx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95867" cy="1790700"/>
          </a:xfrm>
          <a:prstGeom prst="rect">
            <a:avLst/>
          </a:prstGeom>
        </p:spPr>
      </p:pic>
      <p:pic>
        <p:nvPicPr>
          <p:cNvPr id="33" name="Picture 32" descr="916380xpqefk44q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33814">
            <a:off x="8153306" y="4771356"/>
            <a:ext cx="532643" cy="2187641"/>
          </a:xfrm>
          <a:prstGeom prst="rect">
            <a:avLst/>
          </a:prstGeom>
        </p:spPr>
      </p:pic>
      <p:pic>
        <p:nvPicPr>
          <p:cNvPr id="31" name="Picture 30" descr="762698p8tktixeb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68514">
            <a:off x="8422923" y="4699292"/>
            <a:ext cx="914400" cy="2090057"/>
          </a:xfrm>
          <a:prstGeom prst="rect">
            <a:avLst/>
          </a:prstGeom>
        </p:spPr>
      </p:pic>
      <p:pic>
        <p:nvPicPr>
          <p:cNvPr id="34" name="Picture 33" descr="1087810i8chjggxty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508512">
            <a:off x="8305800" y="3962400"/>
            <a:ext cx="609600" cy="16764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2" grpId="0"/>
      <p:bldP spid="31763" grpId="0"/>
      <p:bldP spid="31764" grpId="0"/>
      <p:bldP spid="31765" grpId="0"/>
      <p:bldP spid="31768" grpId="0"/>
      <p:bldP spid="31769" grpId="0"/>
      <p:bldP spid="31770" grpId="0"/>
      <p:bldP spid="317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1225550" y="1450975"/>
            <a:ext cx="6505575" cy="558800"/>
            <a:chOff x="1631147" y="1316985"/>
            <a:chExt cx="5761832" cy="559049"/>
          </a:xfrm>
        </p:grpSpPr>
        <p:sp>
          <p:nvSpPr>
            <p:cNvPr id="63" name="Freeform 62"/>
            <p:cNvSpPr/>
            <p:nvPr/>
          </p:nvSpPr>
          <p:spPr>
            <a:xfrm>
              <a:off x="1631147" y="1316985"/>
              <a:ext cx="5761832" cy="559049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E347D"/>
                </a:gs>
                <a:gs pos="14000">
                  <a:srgbClr val="C42D70"/>
                </a:gs>
                <a:gs pos="50000">
                  <a:srgbClr val="DE347D"/>
                </a:gs>
                <a:gs pos="100000">
                  <a:srgbClr val="DE347D"/>
                </a:gs>
                <a:gs pos="86000">
                  <a:srgbClr val="C42D70"/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732380" y="1374160"/>
              <a:ext cx="5563585" cy="452640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noFill/>
            <a:ln w="19050">
              <a:solidFill>
                <a:srgbClr val="F1A9C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1219200" y="2984500"/>
            <a:ext cx="1047750" cy="495300"/>
            <a:chOff x="1714500" y="3094038"/>
            <a:chExt cx="1047750" cy="551111"/>
          </a:xfrm>
        </p:grpSpPr>
        <p:sp>
          <p:nvSpPr>
            <p:cNvPr id="57" name="Freeform 56"/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E347D"/>
                </a:gs>
                <a:gs pos="14000">
                  <a:srgbClr val="DE347D">
                    <a:lumMod val="91000"/>
                  </a:srgbClr>
                </a:gs>
                <a:gs pos="50000">
                  <a:srgbClr val="DE347D"/>
                </a:gs>
                <a:gs pos="100000">
                  <a:srgbClr val="DE347D"/>
                </a:gs>
                <a:gs pos="86000">
                  <a:srgbClr val="C42D70"/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816100" y="3154095"/>
              <a:ext cx="919163" cy="436297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1A9C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5" name="Group 58"/>
          <p:cNvGrpSpPr>
            <a:grpSpLocks/>
          </p:cNvGrpSpPr>
          <p:nvPr/>
        </p:nvGrpSpPr>
        <p:grpSpPr bwMode="auto">
          <a:xfrm flipH="1">
            <a:off x="6781800" y="4419600"/>
            <a:ext cx="1371600" cy="493712"/>
            <a:chOff x="1714500" y="3094038"/>
            <a:chExt cx="1047750" cy="551111"/>
          </a:xfrm>
        </p:grpSpPr>
        <p:sp>
          <p:nvSpPr>
            <p:cNvPr id="60" name="Freeform 59"/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E347D"/>
                </a:gs>
                <a:gs pos="14000">
                  <a:srgbClr val="DE347D">
                    <a:lumMod val="91000"/>
                  </a:srgbClr>
                </a:gs>
                <a:gs pos="50000">
                  <a:srgbClr val="DE347D"/>
                </a:gs>
                <a:gs pos="100000">
                  <a:srgbClr val="DE347D"/>
                </a:gs>
                <a:gs pos="86000">
                  <a:srgbClr val="C42D70"/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1816100" y="3140112"/>
              <a:ext cx="919162" cy="457192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1A9C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155825" y="2593975"/>
            <a:ext cx="4651375" cy="1219200"/>
            <a:chOff x="2530645" y="2460171"/>
            <a:chExt cx="4651820" cy="1219014"/>
          </a:xfrm>
        </p:grpSpPr>
        <p:pic>
          <p:nvPicPr>
            <p:cNvPr id="6190" name="Picture 4" descr="C:\Users\dell\Desktop\Icon sale page\Icon tĩnh\200wide.jpg"/>
            <p:cNvPicPr>
              <a:picLocks noChangeAspect="1" noChangeArrowheads="1"/>
            </p:cNvPicPr>
            <p:nvPr/>
          </p:nvPicPr>
          <p:blipFill>
            <a:blip r:embed="rId3"/>
            <a:srcRect l="14159"/>
            <a:stretch>
              <a:fillRect/>
            </a:stretch>
          </p:blipFill>
          <p:spPr bwMode="auto">
            <a:xfrm>
              <a:off x="3233624" y="3433093"/>
              <a:ext cx="3744118" cy="246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2530645" y="2460171"/>
              <a:ext cx="4651820" cy="1011238"/>
              <a:chOff x="2671148" y="1311915"/>
              <a:chExt cx="3938587" cy="1011238"/>
            </a:xfrm>
          </p:grpSpPr>
          <p:pic>
            <p:nvPicPr>
              <p:cNvPr id="6192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Rounded Rectangle 32"/>
              <p:cNvSpPr/>
              <p:nvPr/>
            </p:nvSpPr>
            <p:spPr>
              <a:xfrm>
                <a:off x="2762555" y="1386517"/>
                <a:ext cx="3777280" cy="861881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2133600" y="1143000"/>
            <a:ext cx="4651375" cy="1220788"/>
            <a:chOff x="2530645" y="1066800"/>
            <a:chExt cx="4651820" cy="1220177"/>
          </a:xfrm>
        </p:grpSpPr>
        <p:pic>
          <p:nvPicPr>
            <p:cNvPr id="6186" name="Picture 4" descr="C:\Users\dell\Desktop\Icon sale page\Icon tĩnh\200wide.jpg"/>
            <p:cNvPicPr>
              <a:picLocks noChangeAspect="1" noChangeArrowheads="1"/>
            </p:cNvPicPr>
            <p:nvPr/>
          </p:nvPicPr>
          <p:blipFill>
            <a:blip r:embed="rId3"/>
            <a:srcRect l="14159"/>
            <a:stretch>
              <a:fillRect/>
            </a:stretch>
          </p:blipFill>
          <p:spPr bwMode="auto">
            <a:xfrm flipH="1">
              <a:off x="2631272" y="2040885"/>
              <a:ext cx="3744118" cy="246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35"/>
            <p:cNvGrpSpPr>
              <a:grpSpLocks/>
            </p:cNvGrpSpPr>
            <p:nvPr/>
          </p:nvGrpSpPr>
          <p:grpSpPr bwMode="auto">
            <a:xfrm>
              <a:off x="2530645" y="1066800"/>
              <a:ext cx="4651820" cy="1011238"/>
              <a:chOff x="2671148" y="1311915"/>
              <a:chExt cx="3938587" cy="1011238"/>
            </a:xfrm>
          </p:grpSpPr>
          <p:pic>
            <p:nvPicPr>
              <p:cNvPr id="6188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Rounded Rectangle 37"/>
              <p:cNvSpPr/>
              <p:nvPr/>
            </p:nvSpPr>
            <p:spPr>
              <a:xfrm>
                <a:off x="2762555" y="1386491"/>
                <a:ext cx="3777280" cy="861581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2155825" y="4067175"/>
            <a:ext cx="4651375" cy="1238250"/>
            <a:chOff x="2530645" y="3933371"/>
            <a:chExt cx="4651820" cy="1238901"/>
          </a:xfrm>
        </p:grpSpPr>
        <p:pic>
          <p:nvPicPr>
            <p:cNvPr id="6182" name="Picture 4" descr="C:\Users\dell\Desktop\Icon sale page\Icon tĩnh\200wide.jpg"/>
            <p:cNvPicPr>
              <a:picLocks noChangeAspect="1" noChangeArrowheads="1"/>
            </p:cNvPicPr>
            <p:nvPr/>
          </p:nvPicPr>
          <p:blipFill>
            <a:blip r:embed="rId3"/>
            <a:srcRect l="14159"/>
            <a:stretch>
              <a:fillRect/>
            </a:stretch>
          </p:blipFill>
          <p:spPr bwMode="auto">
            <a:xfrm flipH="1">
              <a:off x="2656682" y="4926180"/>
              <a:ext cx="3744118" cy="246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40"/>
            <p:cNvGrpSpPr>
              <a:grpSpLocks/>
            </p:cNvGrpSpPr>
            <p:nvPr/>
          </p:nvGrpSpPr>
          <p:grpSpPr bwMode="auto">
            <a:xfrm>
              <a:off x="2530645" y="3933371"/>
              <a:ext cx="4651820" cy="1011238"/>
              <a:chOff x="2671148" y="1311915"/>
              <a:chExt cx="3938587" cy="1011238"/>
            </a:xfrm>
          </p:grpSpPr>
          <p:pic>
            <p:nvPicPr>
              <p:cNvPr id="6184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Rounded Rectangle 42"/>
              <p:cNvSpPr/>
              <p:nvPr/>
            </p:nvSpPr>
            <p:spPr>
              <a:xfrm>
                <a:off x="2762555" y="1386567"/>
                <a:ext cx="3777280" cy="862465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12" name="Group 64"/>
          <p:cNvGrpSpPr>
            <a:grpSpLocks/>
          </p:cNvGrpSpPr>
          <p:nvPr/>
        </p:nvGrpSpPr>
        <p:grpSpPr bwMode="auto">
          <a:xfrm>
            <a:off x="1901825" y="2743200"/>
            <a:ext cx="1819275" cy="660400"/>
            <a:chOff x="2452688" y="2863775"/>
            <a:chExt cx="1819275" cy="660476"/>
          </a:xfrm>
        </p:grpSpPr>
        <p:sp>
          <p:nvSpPr>
            <p:cNvPr id="66" name="Freeform 65"/>
            <p:cNvSpPr/>
            <p:nvPr/>
          </p:nvSpPr>
          <p:spPr>
            <a:xfrm>
              <a:off x="2452688" y="2863775"/>
              <a:ext cx="1819275" cy="584267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DE347D"/>
                </a:gs>
                <a:gs pos="0">
                  <a:srgbClr val="E35391"/>
                </a:gs>
                <a:gs pos="50000">
                  <a:srgbClr val="DC2D78">
                    <a:lumMod val="90000"/>
                  </a:srgbClr>
                </a:gs>
                <a:gs pos="60000">
                  <a:srgbClr val="DE347D">
                    <a:lumMod val="96000"/>
                  </a:srgbClr>
                </a:gs>
                <a:gs pos="100000">
                  <a:srgbClr val="DE347D"/>
                </a:gs>
                <a:gs pos="84000">
                  <a:srgbClr val="F1A9C8"/>
                </a:gs>
                <a:gs pos="80000">
                  <a:srgbClr val="F1A9C8"/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452688" y="3369468"/>
              <a:ext cx="245268" cy="154783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268" h="154783">
                  <a:moveTo>
                    <a:pt x="240506" y="154783"/>
                  </a:moveTo>
                  <a:cubicBezTo>
                    <a:pt x="241300" y="105570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1450" y="153989"/>
                    <a:pt x="240506" y="154783"/>
                  </a:cubicBezTo>
                  <a:close/>
                </a:path>
              </a:pathLst>
            </a:custGeom>
            <a:solidFill>
              <a:srgbClr val="BF1F64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1908175" y="4238625"/>
            <a:ext cx="1819275" cy="660400"/>
            <a:chOff x="2452688" y="2863775"/>
            <a:chExt cx="1819275" cy="660476"/>
          </a:xfrm>
        </p:grpSpPr>
        <p:sp>
          <p:nvSpPr>
            <p:cNvPr id="69" name="Freeform 68"/>
            <p:cNvSpPr/>
            <p:nvPr/>
          </p:nvSpPr>
          <p:spPr>
            <a:xfrm>
              <a:off x="2452688" y="2863775"/>
              <a:ext cx="1819275" cy="584267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DE347D"/>
                </a:gs>
                <a:gs pos="0">
                  <a:srgbClr val="E35391"/>
                </a:gs>
                <a:gs pos="50000">
                  <a:srgbClr val="DC2D78">
                    <a:lumMod val="90000"/>
                  </a:srgbClr>
                </a:gs>
                <a:gs pos="60000">
                  <a:srgbClr val="DE347D">
                    <a:lumMod val="96000"/>
                  </a:srgbClr>
                </a:gs>
                <a:gs pos="100000">
                  <a:srgbClr val="DE347D"/>
                </a:gs>
                <a:gs pos="84000">
                  <a:srgbClr val="F1A9C8"/>
                </a:gs>
                <a:gs pos="80000">
                  <a:srgbClr val="F1A9C8"/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452688" y="3367088"/>
              <a:ext cx="250031" cy="157163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7163 h 157163"/>
                <a:gd name="connsiteX1" fmla="*/ 245268 w 245268"/>
                <a:gd name="connsiteY1" fmla="*/ 0 h 157163"/>
                <a:gd name="connsiteX2" fmla="*/ 0 w 245268"/>
                <a:gd name="connsiteY2" fmla="*/ 76199 h 157163"/>
                <a:gd name="connsiteX3" fmla="*/ 240506 w 245268"/>
                <a:gd name="connsiteY3" fmla="*/ 157163 h 157163"/>
                <a:gd name="connsiteX0" fmla="*/ 250031 w 250031"/>
                <a:gd name="connsiteY0" fmla="*/ 157163 h 157163"/>
                <a:gd name="connsiteX1" fmla="*/ 245268 w 250031"/>
                <a:gd name="connsiteY1" fmla="*/ 0 h 157163"/>
                <a:gd name="connsiteX2" fmla="*/ 0 w 250031"/>
                <a:gd name="connsiteY2" fmla="*/ 76199 h 157163"/>
                <a:gd name="connsiteX3" fmla="*/ 250031 w 250031"/>
                <a:gd name="connsiteY3" fmla="*/ 157163 h 15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031" h="157163">
                  <a:moveTo>
                    <a:pt x="250031" y="157163"/>
                  </a:moveTo>
                  <a:lnTo>
                    <a:pt x="245268" y="0"/>
                  </a:lnTo>
                  <a:cubicBezTo>
                    <a:pt x="192087" y="2382"/>
                    <a:pt x="22225" y="7142"/>
                    <a:pt x="0" y="76199"/>
                  </a:cubicBezTo>
                  <a:cubicBezTo>
                    <a:pt x="35718" y="124618"/>
                    <a:pt x="180975" y="156369"/>
                    <a:pt x="250031" y="157163"/>
                  </a:cubicBezTo>
                  <a:close/>
                </a:path>
              </a:pathLst>
            </a:custGeom>
            <a:solidFill>
              <a:srgbClr val="BF1F64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4" name="Group 73"/>
          <p:cNvGrpSpPr>
            <a:grpSpLocks/>
          </p:cNvGrpSpPr>
          <p:nvPr/>
        </p:nvGrpSpPr>
        <p:grpSpPr bwMode="auto">
          <a:xfrm flipH="1">
            <a:off x="6248399" y="4267200"/>
            <a:ext cx="676275" cy="660400"/>
            <a:chOff x="2452688" y="2863775"/>
            <a:chExt cx="1819275" cy="660476"/>
          </a:xfrm>
        </p:grpSpPr>
        <p:sp>
          <p:nvSpPr>
            <p:cNvPr id="75" name="Freeform 74"/>
            <p:cNvSpPr/>
            <p:nvPr/>
          </p:nvSpPr>
          <p:spPr>
            <a:xfrm>
              <a:off x="2452688" y="2863775"/>
              <a:ext cx="1819275" cy="584267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DE347D"/>
                </a:gs>
                <a:gs pos="0">
                  <a:srgbClr val="E35391"/>
                </a:gs>
                <a:gs pos="50000">
                  <a:srgbClr val="DC2D78">
                    <a:lumMod val="90000"/>
                  </a:srgbClr>
                </a:gs>
                <a:gs pos="60000">
                  <a:srgbClr val="DE347D">
                    <a:lumMod val="96000"/>
                  </a:srgbClr>
                </a:gs>
                <a:gs pos="100000">
                  <a:srgbClr val="DE347D"/>
                </a:gs>
                <a:gs pos="84000">
                  <a:srgbClr val="F1A9C8"/>
                </a:gs>
                <a:gs pos="80000">
                  <a:srgbClr val="F1A9C8"/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2452688" y="3364706"/>
              <a:ext cx="245268" cy="15954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268" h="159545">
                  <a:moveTo>
                    <a:pt x="240506" y="159545"/>
                  </a:moveTo>
                  <a:lnTo>
                    <a:pt x="245268" y="0"/>
                  </a:lnTo>
                  <a:cubicBezTo>
                    <a:pt x="192087" y="2382"/>
                    <a:pt x="22225" y="9524"/>
                    <a:pt x="0" y="78581"/>
                  </a:cubicBezTo>
                  <a:cubicBezTo>
                    <a:pt x="35718" y="127000"/>
                    <a:pt x="171450" y="158751"/>
                    <a:pt x="240506" y="159545"/>
                  </a:cubicBezTo>
                  <a:close/>
                </a:path>
              </a:pathLst>
            </a:custGeom>
            <a:solidFill>
              <a:srgbClr val="BF1F64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2051853" y="4321271"/>
            <a:ext cx="1491447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 smtClean="0">
                <a:solidFill>
                  <a:schemeClr val="bg1"/>
                </a:solidFill>
                <a:effectLst>
                  <a:glow rad="127000">
                    <a:srgbClr val="A21A54">
                      <a:alpha val="8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Tổ</a:t>
            </a:r>
            <a:r>
              <a:rPr lang="en-US" b="1" kern="0" dirty="0" smtClean="0">
                <a:solidFill>
                  <a:schemeClr val="bg1"/>
                </a:solidFill>
                <a:effectLst>
                  <a:glow rad="127000">
                    <a:srgbClr val="A21A54">
                      <a:alpha val="8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 2,4</a:t>
            </a:r>
            <a:endParaRPr lang="en-US" b="1" kern="0" dirty="0">
              <a:solidFill>
                <a:schemeClr val="bg1"/>
              </a:solidFill>
              <a:effectLst>
                <a:glow rad="127000">
                  <a:srgbClr val="A21A54">
                    <a:alpha val="8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0338" y="144463"/>
            <a:ext cx="8831262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6" name="Picture 6" descr="BOYWRI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Box 62"/>
          <p:cNvSpPr txBox="1">
            <a:spLocks noChangeArrowheads="1"/>
          </p:cNvSpPr>
          <p:nvPr/>
        </p:nvSpPr>
        <p:spPr bwMode="auto">
          <a:xfrm>
            <a:off x="1981200" y="457200"/>
            <a:ext cx="68964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BCNN(5;7;8) </a:t>
            </a:r>
            <a:r>
              <a:rPr lang="en-US" sz="3200" b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BCNN(12;16;48)</a:t>
            </a:r>
            <a:endParaRPr lang="en-US" sz="3200" b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971800" y="1447800"/>
            <a:ext cx="31527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HOẠT ĐỘNG NHÓM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905000" y="2819400"/>
            <a:ext cx="1491447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 smtClean="0">
                <a:solidFill>
                  <a:schemeClr val="bg1"/>
                </a:solidFill>
                <a:effectLst>
                  <a:glow rad="127000">
                    <a:srgbClr val="A21A54">
                      <a:alpha val="8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Tổ</a:t>
            </a:r>
            <a:r>
              <a:rPr lang="en-US" b="1" kern="0" dirty="0" smtClean="0">
                <a:solidFill>
                  <a:schemeClr val="bg1"/>
                </a:solidFill>
                <a:effectLst>
                  <a:glow rad="127000">
                    <a:srgbClr val="A21A54">
                      <a:alpha val="8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 1,3</a:t>
            </a:r>
            <a:endParaRPr lang="en-US" b="1" kern="0" dirty="0">
              <a:solidFill>
                <a:schemeClr val="bg1"/>
              </a:solidFill>
              <a:effectLst>
                <a:glow rad="127000">
                  <a:srgbClr val="A21A54">
                    <a:alpha val="8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20"/>
          <p:cNvSpPr>
            <a:spLocks noChangeArrowheads="1"/>
          </p:cNvSpPr>
          <p:nvPr/>
        </p:nvSpPr>
        <p:spPr bwMode="auto">
          <a:xfrm>
            <a:off x="3886200" y="2743200"/>
            <a:ext cx="2659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Clr>
                <a:srgbClr val="D7181F"/>
              </a:buClr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BCNN(5;7;8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4" name="Rectangle 20"/>
          <p:cNvSpPr>
            <a:spLocks noChangeArrowheads="1"/>
          </p:cNvSpPr>
          <p:nvPr/>
        </p:nvSpPr>
        <p:spPr bwMode="auto">
          <a:xfrm>
            <a:off x="3657600" y="4343400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buClr>
                <a:srgbClr val="D7181F"/>
              </a:buClr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BCNN(12;16;48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9" name="Picture 48" descr="658939p1utulfmey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3352800"/>
            <a:ext cx="2286000" cy="3265714"/>
          </a:xfrm>
          <a:prstGeom prst="rect">
            <a:avLst/>
          </a:prstGeom>
        </p:spPr>
      </p:pic>
      <p:pic>
        <p:nvPicPr>
          <p:cNvPr id="51" name="Picture 50" descr="658939p1utulfmey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3352800"/>
            <a:ext cx="2286000" cy="3265714"/>
          </a:xfrm>
          <a:prstGeom prst="rect">
            <a:avLst/>
          </a:prstGeom>
        </p:spPr>
      </p:pic>
      <p:pic>
        <p:nvPicPr>
          <p:cNvPr id="52" name="Picture 51" descr="658939p1utulfmey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3352800"/>
            <a:ext cx="2286000" cy="3265714"/>
          </a:xfrm>
          <a:prstGeom prst="rect">
            <a:avLst/>
          </a:prstGeom>
        </p:spPr>
      </p:pic>
      <p:pic>
        <p:nvPicPr>
          <p:cNvPr id="47" name="Picture 46" descr="3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5562600"/>
            <a:ext cx="403860" cy="365760"/>
          </a:xfrm>
          <a:prstGeom prst="rect">
            <a:avLst/>
          </a:prstGeom>
        </p:spPr>
      </p:pic>
      <p:pic>
        <p:nvPicPr>
          <p:cNvPr id="54" name="Picture 53" descr="30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00" y="5791200"/>
            <a:ext cx="373380" cy="365760"/>
          </a:xfrm>
          <a:prstGeom prst="rect">
            <a:avLst/>
          </a:prstGeom>
        </p:spPr>
      </p:pic>
      <p:pic>
        <p:nvPicPr>
          <p:cNvPr id="55" name="Picture 54" descr="33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2600" y="5638800"/>
            <a:ext cx="441960" cy="434340"/>
          </a:xfrm>
          <a:prstGeom prst="rect">
            <a:avLst/>
          </a:prstGeom>
        </p:spPr>
      </p:pic>
      <p:pic>
        <p:nvPicPr>
          <p:cNvPr id="50" name="Picture 49" descr="658939p1utulfmey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3352800"/>
            <a:ext cx="2286000" cy="326571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362200" y="4343400"/>
            <a:ext cx="6781800" cy="1447800"/>
          </a:xfrm>
          <a:prstGeom prst="cloudCallout">
            <a:avLst>
              <a:gd name="adj1" fmla="val -44646"/>
              <a:gd name="adj2" fmla="val 362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n-US" sz="2400" b="1" dirty="0" err="1" smtClean="0">
                <a:solidFill>
                  <a:srgbClr val="085CB8"/>
                </a:solidFill>
                <a:latin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85CB8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85CB8"/>
                </a:solidFill>
                <a:latin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85CB8"/>
                </a:solidFill>
                <a:latin typeface="Times New Roman" pitchFamily="18" charset="0"/>
              </a:rPr>
              <a:t>xét</a:t>
            </a:r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85CB8"/>
                </a:solidFill>
                <a:latin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85CB8"/>
                </a:solidFill>
                <a:latin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85CB8"/>
                </a:solidFill>
                <a:latin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</a:rPr>
              <a:t> 48 </a:t>
            </a:r>
            <a:r>
              <a:rPr lang="en-US" sz="2400" b="1" dirty="0" err="1" smtClean="0">
                <a:solidFill>
                  <a:srgbClr val="085CB8"/>
                </a:solidFill>
                <a:latin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85CB8"/>
                </a:solidFill>
                <a:latin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85CB8"/>
                </a:solidFill>
                <a:latin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</a:rPr>
              <a:t> 12 </a:t>
            </a:r>
            <a:r>
              <a:rPr lang="en-US" sz="2400" b="1" dirty="0" err="1" smtClean="0">
                <a:solidFill>
                  <a:srgbClr val="085CB8"/>
                </a:solidFill>
                <a:latin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</a:rPr>
              <a:t> 16?</a:t>
            </a:r>
            <a:endParaRPr lang="en-US" sz="2400" b="1" dirty="0">
              <a:solidFill>
                <a:srgbClr val="085CB8"/>
              </a:solidFill>
              <a:latin typeface="Times New Roman" pitchFamily="18" charset="0"/>
            </a:endParaRP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2362200" y="4191000"/>
            <a:ext cx="6781800" cy="1752600"/>
          </a:xfrm>
          <a:prstGeom prst="cloudCallout">
            <a:avLst>
              <a:gd name="adj1" fmla="val -43523"/>
              <a:gd name="adj2" fmla="val 34567"/>
            </a:avLst>
          </a:prstGeom>
          <a:solidFill>
            <a:schemeClr val="bg1"/>
          </a:solidFill>
          <a:ln w="9525">
            <a:solidFill>
              <a:srgbClr val="0FA7D7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</a:rPr>
              <a:t>48 </a:t>
            </a:r>
            <a:r>
              <a:rPr lang="en-US" sz="2400" b="1" dirty="0" err="1" smtClean="0">
                <a:solidFill>
                  <a:srgbClr val="085CB8"/>
                </a:solidFill>
                <a:latin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85CB8"/>
                </a:solidFill>
                <a:latin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85CB8"/>
                </a:solidFill>
                <a:latin typeface="Times New Roman" pitchFamily="18" charset="0"/>
              </a:rPr>
              <a:t>lớn</a:t>
            </a:r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85CB8"/>
                </a:solidFill>
                <a:latin typeface="Times New Roman" pitchFamily="18" charset="0"/>
              </a:rPr>
              <a:t>nhất</a:t>
            </a:r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</a:rPr>
              <a:t>, 48 </a:t>
            </a:r>
            <a:r>
              <a:rPr lang="en-US" sz="2400" b="1" dirty="0" err="1" smtClean="0">
                <a:solidFill>
                  <a:srgbClr val="085CB8"/>
                </a:solidFill>
                <a:latin typeface="Times New Roman" pitchFamily="18" charset="0"/>
              </a:rPr>
              <a:t>chia</a:t>
            </a:r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85CB8"/>
                </a:solidFill>
                <a:latin typeface="Times New Roman" pitchFamily="18" charset="0"/>
              </a:rPr>
              <a:t>hết</a:t>
            </a:r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85CB8"/>
                </a:solidFill>
                <a:latin typeface="Times New Roman" pitchFamily="18" charset="0"/>
              </a:rPr>
              <a:t>cho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</a:rPr>
              <a:t>12 </a:t>
            </a:r>
            <a:r>
              <a:rPr lang="en-US" sz="2400" b="1" dirty="0" err="1" smtClean="0">
                <a:solidFill>
                  <a:srgbClr val="085CB8"/>
                </a:solidFill>
                <a:latin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85CB8"/>
                </a:solidFill>
                <a:latin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</a:rPr>
              <a:t> 16</a:t>
            </a: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3429000" y="1524000"/>
            <a:ext cx="6096000" cy="1676400"/>
          </a:xfrm>
          <a:prstGeom prst="cloudCallout">
            <a:avLst>
              <a:gd name="adj1" fmla="val -43523"/>
              <a:gd name="adj2" fmla="val 34567"/>
            </a:avLst>
          </a:prstGeom>
          <a:solidFill>
            <a:schemeClr val="bg1"/>
          </a:solidFill>
          <a:ln w="9525">
            <a:solidFill>
              <a:srgbClr val="0FA7D7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 dirty="0" err="1" smtClean="0">
                <a:solidFill>
                  <a:srgbClr val="085CB8"/>
                </a:solidFill>
                <a:latin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85CB8"/>
                </a:solidFill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85CB8"/>
                </a:solidFill>
                <a:latin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85CB8"/>
                </a:solidFill>
                <a:latin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85CB8"/>
                </a:solidFill>
                <a:latin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85CB8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05DDA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105DD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05DDA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105DD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05DDA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105DDA"/>
                </a:solidFill>
                <a:latin typeface="Times New Roman" pitchFamily="18" charset="0"/>
                <a:cs typeface="Times New Roman" pitchFamily="18" charset="0"/>
              </a:rPr>
              <a:t> 5 ,7,8?</a:t>
            </a:r>
          </a:p>
          <a:p>
            <a:pPr algn="ctr"/>
            <a:endParaRPr lang="en-US" sz="2400" b="1" dirty="0">
              <a:solidFill>
                <a:srgbClr val="085CB8"/>
              </a:solidFill>
              <a:latin typeface="Times New Roman" pitchFamily="18" charset="0"/>
            </a:endParaRP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3429000" y="1524000"/>
            <a:ext cx="6096000" cy="1676400"/>
          </a:xfrm>
          <a:prstGeom prst="cloudCallout">
            <a:avLst>
              <a:gd name="adj1" fmla="val -43523"/>
              <a:gd name="adj2" fmla="val 34567"/>
            </a:avLst>
          </a:prstGeom>
          <a:solidFill>
            <a:schemeClr val="bg1"/>
          </a:solidFill>
          <a:ln w="9525">
            <a:solidFill>
              <a:srgbClr val="0FA7D7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dirty="0" smtClean="0">
                <a:solidFill>
                  <a:srgbClr val="085CB8"/>
                </a:solidFill>
                <a:latin typeface="Times New Roman" pitchFamily="18" charset="0"/>
              </a:rPr>
              <a:t>ƯCLN(5;7;8)=1</a:t>
            </a:r>
            <a:endParaRPr lang="en-US" sz="2400" b="1" dirty="0">
              <a:solidFill>
                <a:srgbClr val="085CB8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3340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BCNN(5;7;8)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5=5; 7=7; 8=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BCNN(5;7;8)=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5146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BCNN(12;16;48)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BCNN(12;16;48)=48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228600"/>
            <a:ext cx="1371600" cy="523220"/>
          </a:xfrm>
          <a:prstGeom prst="rect">
            <a:avLst/>
          </a:prstGeom>
          <a:solidFill>
            <a:schemeClr val="bg1"/>
          </a:solidFill>
          <a:ln w="25400" cmpd="dbl">
            <a:solidFill>
              <a:srgbClr val="1608D2"/>
            </a:solidFill>
          </a:ln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407B9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1407B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828800" y="914400"/>
          <a:ext cx="457200" cy="381000"/>
        </p:xfrm>
        <a:graphic>
          <a:graphicData uri="http://schemas.openxmlformats.org/presentationml/2006/ole">
            <p:oleObj spid="_x0000_s1027" name="Equation" r:id="rId4" imgW="164880" imgH="190440" progId="Equation.DSMT4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133600" y="1295400"/>
          <a:ext cx="2120900" cy="380999"/>
        </p:xfrm>
        <a:graphic>
          <a:graphicData uri="http://schemas.openxmlformats.org/presentationml/2006/ole">
            <p:oleObj spid="_x0000_s1028" name="Equation" r:id="rId5" imgW="1244520" imgH="203040" progId="Equation.DSMT4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04800" y="2895600"/>
          <a:ext cx="3666565" cy="483191"/>
        </p:xfrm>
        <a:graphic>
          <a:graphicData uri="http://schemas.openxmlformats.org/presentationml/2006/ole">
            <p:oleObj spid="_x0000_s1029" name="Equation" r:id="rId6" imgW="1638000" imgH="21564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581400" y="22098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Hay 5;7;8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51816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Hay 48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bội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12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16</a:t>
            </a:r>
            <a:endParaRPr lang="en-US" sz="2400" b="1" dirty="0" smtClean="0">
              <a:solidFill>
                <a:srgbClr val="085CB8"/>
              </a:solidFill>
              <a:latin typeface="Times New Roman" pitchFamily="18" charset="0"/>
            </a:endParaRPr>
          </a:p>
          <a:p>
            <a:endParaRPr lang="en-US" sz="2400" dirty="0"/>
          </a:p>
        </p:txBody>
      </p:sp>
      <p:pic>
        <p:nvPicPr>
          <p:cNvPr id="20" name="Picture 4" descr="3d butterfly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6172200"/>
            <a:ext cx="534980" cy="454176"/>
          </a:xfrm>
          <a:prstGeom prst="rect">
            <a:avLst/>
          </a:prstGeom>
          <a:noFill/>
        </p:spPr>
      </p:pic>
      <p:pic>
        <p:nvPicPr>
          <p:cNvPr id="21" name="Picture 4" descr="3d butterfly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5257800"/>
            <a:ext cx="534980" cy="454176"/>
          </a:xfrm>
          <a:prstGeom prst="rect">
            <a:avLst/>
          </a:prstGeom>
          <a:noFill/>
        </p:spPr>
      </p:pic>
      <p:pic>
        <p:nvPicPr>
          <p:cNvPr id="17" name="Picture 16" descr="44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170241">
            <a:off x="88777" y="5441494"/>
            <a:ext cx="696049" cy="672454"/>
          </a:xfrm>
          <a:prstGeom prst="rect">
            <a:avLst/>
          </a:prstGeom>
        </p:spPr>
      </p:pic>
      <p:pic>
        <p:nvPicPr>
          <p:cNvPr id="19" name="Picture 18" descr="44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170241">
            <a:off x="666940" y="5022430"/>
            <a:ext cx="449580" cy="434340"/>
          </a:xfrm>
          <a:prstGeom prst="rect">
            <a:avLst/>
          </a:prstGeom>
        </p:spPr>
      </p:pic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048000" y="1447800"/>
            <a:ext cx="6553200" cy="1676400"/>
          </a:xfrm>
          <a:prstGeom prst="cloudCallout">
            <a:avLst>
              <a:gd name="adj1" fmla="val -43523"/>
              <a:gd name="adj2" fmla="val 34567"/>
            </a:avLst>
          </a:prstGeom>
          <a:solidFill>
            <a:schemeClr val="bg1"/>
          </a:solidFill>
          <a:ln w="9525">
            <a:solidFill>
              <a:srgbClr val="0FA7D7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BCNN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3" name="AutoShape 17"/>
          <p:cNvSpPr>
            <a:spLocks noChangeArrowheads="1"/>
          </p:cNvSpPr>
          <p:nvPr/>
        </p:nvSpPr>
        <p:spPr bwMode="auto">
          <a:xfrm>
            <a:off x="2209800" y="4038600"/>
            <a:ext cx="6934200" cy="1981200"/>
          </a:xfrm>
          <a:prstGeom prst="cloudCallout">
            <a:avLst>
              <a:gd name="adj1" fmla="val -43523"/>
              <a:gd name="adj2" fmla="val 34567"/>
            </a:avLst>
          </a:prstGeom>
          <a:solidFill>
            <a:schemeClr val="bg1"/>
          </a:solidFill>
          <a:ln w="9525">
            <a:solidFill>
              <a:srgbClr val="0FA7D7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BCNN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3" grpId="0" animBg="1"/>
      <p:bldP spid="12" grpId="0"/>
      <p:bldP spid="14" grpId="0"/>
      <p:bldP spid="18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dirty="0">
            <a:solidFill>
              <a:srgbClr val="085CB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742</Words>
  <Application>Microsoft Office PowerPoint</Application>
  <PresentationFormat>On-screen Show (4:3)</PresentationFormat>
  <Paragraphs>123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Tìm ƯCLN và BCNN bằng phân tích các số ra thừa số nguyên tố</vt:lpstr>
      <vt:lpstr>Slide 8</vt:lpstr>
      <vt:lpstr>Slide 9</vt:lpstr>
      <vt:lpstr>Slide 10</vt:lpstr>
      <vt:lpstr>Slide 11</vt:lpstr>
      <vt:lpstr>  Bài tập: Bài 149: Tìm BCNN của: a) 60 và 280 b) 84 và 108 c) 13 và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158</cp:revision>
  <dcterms:created xsi:type="dcterms:W3CDTF">2016-10-28T15:56:46Z</dcterms:created>
  <dcterms:modified xsi:type="dcterms:W3CDTF">2016-11-07T03:42:34Z</dcterms:modified>
</cp:coreProperties>
</file>