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2"/>
  </p:notesMasterIdLst>
  <p:sldIdLst>
    <p:sldId id="257" r:id="rId2"/>
    <p:sldId id="280" r:id="rId3"/>
    <p:sldId id="283" r:id="rId4"/>
    <p:sldId id="284" r:id="rId5"/>
    <p:sldId id="302" r:id="rId6"/>
    <p:sldId id="260" r:id="rId7"/>
    <p:sldId id="296" r:id="rId8"/>
    <p:sldId id="298" r:id="rId9"/>
    <p:sldId id="300" r:id="rId10"/>
    <p:sldId id="303" r:id="rId11"/>
    <p:sldId id="265" r:id="rId12"/>
    <p:sldId id="264" r:id="rId13"/>
    <p:sldId id="286" r:id="rId14"/>
    <p:sldId id="282" r:id="rId15"/>
    <p:sldId id="266" r:id="rId16"/>
    <p:sldId id="291" r:id="rId17"/>
    <p:sldId id="268" r:id="rId18"/>
    <p:sldId id="292" r:id="rId19"/>
    <p:sldId id="279" r:id="rId20"/>
    <p:sldId id="290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FF0000"/>
    <a:srgbClr val="33CCFF"/>
    <a:srgbClr val="E80606"/>
    <a:srgbClr val="3D0F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97" autoAdjust="0"/>
    <p:restoredTop sz="94660"/>
  </p:normalViewPr>
  <p:slideViewPr>
    <p:cSldViewPr>
      <p:cViewPr>
        <p:scale>
          <a:sx n="70" d="100"/>
          <a:sy n="70" d="100"/>
        </p:scale>
        <p:origin x="-66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4" Type="http://schemas.openxmlformats.org/officeDocument/2006/relationships/image" Target="../media/image4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9D6AEF5-18CE-4767-B803-8245186F7E39}" type="datetimeFigureOut">
              <a:rPr lang="en-US"/>
              <a:pPr>
                <a:defRPr/>
              </a:pPr>
              <a:t>10/24/2017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A99DED8-F1A2-4B7D-8605-929AF519F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4772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84CCF23B-5866-4309-9BCE-82C43F95011C}" type="slidenum">
              <a:rPr lang="en-US" sz="1200"/>
              <a:pPr eaLnBrk="1" hangingPunct="1">
                <a:defRPr/>
              </a:pPr>
              <a:t>9</a:t>
            </a:fld>
            <a:endParaRPr lang="en-US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643DD22-60BA-4A32-A267-3A3A29CDFA4A}" type="slidenum">
              <a:rPr lang="en-US" altLang="en-US" smtClean="0"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D313E-370E-4081-AFEB-F1E8F72E1A4A}" type="datetimeFigureOut">
              <a:rPr lang="en-US"/>
              <a:pPr>
                <a:defRPr/>
              </a:pPr>
              <a:t>10/24/2017</a:t>
            </a:fld>
            <a:endParaRPr lang="en-US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413A5-0BAF-4322-AB70-2C42E7E0FB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5709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B1732-D50F-4B02-8F87-A923527383F7}" type="datetimeFigureOut">
              <a:rPr lang="en-US"/>
              <a:pPr>
                <a:defRPr/>
              </a:pPr>
              <a:t>10/24/2017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EC754-27D2-40E2-927B-9DC402DEFA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947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D100C-C00D-43FA-9A84-013D7A5E50E1}" type="datetimeFigureOut">
              <a:rPr lang="en-US"/>
              <a:pPr>
                <a:defRPr/>
              </a:pPr>
              <a:t>10/24/2017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93E34-A5AB-4832-9A83-6CD33AF296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85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ội dung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4CCCB-A911-4200-BC7D-8A654DB741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3565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1918114-368C-4396-B3E3-4B4A31775940}" type="datetimeFigureOut">
              <a:rPr lang="en-US"/>
              <a:pPr>
                <a:defRPr/>
              </a:pPr>
              <a:t>10/24/2017</a:t>
            </a:fld>
            <a:endParaRPr lang="en-US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5C04C4F-20D4-48C6-8C7F-450A1397E7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617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439C4-563B-4B4B-BDFE-457CF05699C4}" type="datetimeFigureOut">
              <a:rPr lang="en-US"/>
              <a:pPr>
                <a:defRPr/>
              </a:pPr>
              <a:t>10/24/2017</a:t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95096-D627-459B-8860-A40581E8E7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4387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7A83C-3492-4FCE-BCB7-56D29BB5CFBD}" type="datetimeFigureOut">
              <a:rPr lang="en-US"/>
              <a:pPr>
                <a:defRPr/>
              </a:pPr>
              <a:t>10/24/2017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67A2C-8375-46F1-A56E-9A48A84127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003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E3DC7-A3CB-49E7-B073-166C605FFD51}" type="datetimeFigureOut">
              <a:rPr lang="en-US"/>
              <a:pPr>
                <a:defRPr/>
              </a:pPr>
              <a:t>10/24/2017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F506D-1BDA-4B60-8D5D-EF21D7383C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414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5F78805-44A8-4EFC-B5BD-EBE2698B6D39}" type="datetimeFigureOut">
              <a:rPr lang="en-US"/>
              <a:pPr>
                <a:defRPr/>
              </a:pPr>
              <a:t>10/24/2017</a:t>
            </a:fld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81BBDA5-0C58-4DB7-8E72-7DC4CBB4EC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870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7A2D2-0C33-4C36-BEEE-8F4C0E635480}" type="datetimeFigureOut">
              <a:rPr lang="en-US"/>
              <a:pPr>
                <a:defRPr/>
              </a:pPr>
              <a:t>10/24/2017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A0492-4F1B-4B4B-AE69-591FF5A9AA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857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Straight Connector 17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Straight Connector 1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2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B9E046D-49B2-4AD5-9658-45B73FB1B6DF}" type="datetimeFigureOut">
              <a:rPr lang="en-US"/>
              <a:pPr>
                <a:defRPr/>
              </a:pPr>
              <a:t>10/24/2017</a:t>
            </a:fld>
            <a:endParaRPr lang="en-US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B439ADA-6FE1-4F20-9DB6-448331C0C0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5405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Straight Connector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traight Connector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Straight Connector 23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F891DDA-1420-49F1-9A0B-38942FBA8B27}" type="datetimeFigureOut">
              <a:rPr lang="en-US"/>
              <a:pPr>
                <a:defRPr/>
              </a:pPr>
              <a:t>10/24/2017</a:t>
            </a:fld>
            <a:endParaRPr lang="en-US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67467F3-7F1A-4919-877B-7BB27F0AB3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572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481852-7ADA-4572-B3E8-7279669CE5EF}" type="datetimeFigureOut">
              <a:rPr lang="en-US"/>
              <a:pPr>
                <a:defRPr/>
              </a:pPr>
              <a:t>10/24/2017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32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4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30ECE2-2DB6-4770-924F-A976C1E4D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0" r:id="rId1"/>
    <p:sldLayoutId id="2147484221" r:id="rId2"/>
    <p:sldLayoutId id="2147484222" r:id="rId3"/>
    <p:sldLayoutId id="2147484215" r:id="rId4"/>
    <p:sldLayoutId id="2147484216" r:id="rId5"/>
    <p:sldLayoutId id="2147484223" r:id="rId6"/>
    <p:sldLayoutId id="2147484217" r:id="rId7"/>
    <p:sldLayoutId id="2147484224" r:id="rId8"/>
    <p:sldLayoutId id="2147484225" r:id="rId9"/>
    <p:sldLayoutId id="2147484218" r:id="rId10"/>
    <p:sldLayoutId id="2147484219" r:id="rId11"/>
    <p:sldLayoutId id="214748422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oleObject" Target="../embeddings/oleObject7.bin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5.wmf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oleObject" Target="../embeddings/oleObject14.bin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5" Type="http://schemas.openxmlformats.org/officeDocument/2006/relationships/image" Target="../media/image37.png"/><Relationship Id="rId10" Type="http://schemas.openxmlformats.org/officeDocument/2006/relationships/image" Target="../media/image34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36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42.wmf"/><Relationship Id="rId3" Type="http://schemas.openxmlformats.org/officeDocument/2006/relationships/oleObject" Target="../embeddings/oleObject15.bin"/><Relationship Id="rId7" Type="http://schemas.openxmlformats.org/officeDocument/2006/relationships/image" Target="../media/image44.jpeg"/><Relationship Id="rId12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5.png"/><Relationship Id="rId1" Type="http://schemas.openxmlformats.org/officeDocument/2006/relationships/vmlDrawing" Target="../drawings/vmlDrawing4.vml"/><Relationship Id="rId6" Type="http://schemas.openxmlformats.org/officeDocument/2006/relationships/image" Target="../media/image39.wmf"/><Relationship Id="rId11" Type="http://schemas.openxmlformats.org/officeDocument/2006/relationships/image" Target="../media/image41.wmf"/><Relationship Id="rId5" Type="http://schemas.openxmlformats.org/officeDocument/2006/relationships/oleObject" Target="../embeddings/oleObject16.bin"/><Relationship Id="rId15" Type="http://schemas.openxmlformats.org/officeDocument/2006/relationships/image" Target="../media/image43.wmf"/><Relationship Id="rId10" Type="http://schemas.openxmlformats.org/officeDocument/2006/relationships/oleObject" Target="../embeddings/oleObject18.bin"/><Relationship Id="rId4" Type="http://schemas.openxmlformats.org/officeDocument/2006/relationships/image" Target="../media/image38.wmf"/><Relationship Id="rId9" Type="http://schemas.openxmlformats.org/officeDocument/2006/relationships/image" Target="../media/image40.wmf"/><Relationship Id="rId14" Type="http://schemas.openxmlformats.org/officeDocument/2006/relationships/oleObject" Target="../embeddings/oleObject20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3.wmf"/><Relationship Id="rId11" Type="http://schemas.openxmlformats.org/officeDocument/2006/relationships/image" Target="../media/image45.png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41.wmf"/><Relationship Id="rId4" Type="http://schemas.openxmlformats.org/officeDocument/2006/relationships/image" Target="../media/image42.wmf"/><Relationship Id="rId9" Type="http://schemas.openxmlformats.org/officeDocument/2006/relationships/oleObject" Target="../embeddings/oleObject24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oleObject" Target="../embeddings/oleObject25.bin"/><Relationship Id="rId7" Type="http://schemas.openxmlformats.org/officeDocument/2006/relationships/image" Target="../media/image50.png"/><Relationship Id="rId12" Type="http://schemas.openxmlformats.org/officeDocument/2006/relationships/oleObject" Target="../embeddings/oleObject2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7.wmf"/><Relationship Id="rId11" Type="http://schemas.openxmlformats.org/officeDocument/2006/relationships/image" Target="../media/image49.wmf"/><Relationship Id="rId5" Type="http://schemas.openxmlformats.org/officeDocument/2006/relationships/oleObject" Target="../embeddings/oleObject26.bin"/><Relationship Id="rId10" Type="http://schemas.openxmlformats.org/officeDocument/2006/relationships/oleObject" Target="../embeddings/oleObject28.bin"/><Relationship Id="rId4" Type="http://schemas.openxmlformats.org/officeDocument/2006/relationships/image" Target="../media/image46.wmf"/><Relationship Id="rId9" Type="http://schemas.openxmlformats.org/officeDocument/2006/relationships/image" Target="../media/image48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0.wmf"/><Relationship Id="rId1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2.png"/><Relationship Id="rId2" Type="http://schemas.openxmlformats.org/officeDocument/2006/relationships/audio" Target="file:///C:\Users\vhc\Desktop\c&#273;%20QU&#7852;N\Em%20La%20Hoa%20Hong%20Nho%20-%20Thu%20Ngoccut.mp3" TargetMode="External"/><Relationship Id="rId16" Type="http://schemas.openxmlformats.org/officeDocument/2006/relationships/slide" Target="slide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9.wmf"/><Relationship Id="rId5" Type="http://schemas.openxmlformats.org/officeDocument/2006/relationships/image" Target="../media/image6.wmf"/><Relationship Id="rId15" Type="http://schemas.openxmlformats.org/officeDocument/2006/relationships/image" Target="../media/image11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wmf"/><Relationship Id="rId14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16.gif"/><Relationship Id="rId4" Type="http://schemas.openxmlformats.org/officeDocument/2006/relationships/image" Target="../media/image15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1547813" y="1196975"/>
            <a:ext cx="6924675" cy="2352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CHÀO MỪNG QUÝ THẦY CÔ </a:t>
            </a:r>
          </a:p>
          <a:p>
            <a:pPr algn="ctr"/>
            <a:endParaRPr lang="en-US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ĐẾN DỰ GIỜ MÔN TOÁN LỚP 7A3</a:t>
            </a:r>
          </a:p>
        </p:txBody>
      </p:sp>
      <p:pic>
        <p:nvPicPr>
          <p:cNvPr id="921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789363"/>
            <a:ext cx="424815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5" name="Picture 3" descr="vtc_183433_6-forth_rail_brid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84600"/>
            <a:ext cx="2667000" cy="2362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436" name="Picture 4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117600"/>
            <a:ext cx="2667000" cy="2362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437" name="Picture 5" descr="PyramidsGiza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771900"/>
            <a:ext cx="2667000" cy="2362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438" name="Picture 6" descr="untitl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784600"/>
            <a:ext cx="2667000" cy="2362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439" name="Picture 7" descr="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17600"/>
            <a:ext cx="2667000" cy="2362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440" name="Picture 8" descr="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117600"/>
            <a:ext cx="2667000" cy="2362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4809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46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46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46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46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46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146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339975" y="4797425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36550" y="268288"/>
            <a:ext cx="78549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u="sng" dirty="0">
                <a:solidFill>
                  <a:srgbClr val="0000FF"/>
                </a:solidFill>
                <a:latin typeface="Arial" charset="0"/>
              </a:rPr>
              <a:t>2</a:t>
            </a:r>
            <a:r>
              <a:rPr lang="en-US" altLang="en-US" sz="2400" u="sng" dirty="0" smtClean="0">
                <a:solidFill>
                  <a:srgbClr val="0000FF"/>
                </a:solidFill>
                <a:latin typeface="Arial" charset="0"/>
              </a:rPr>
              <a:t>. </a:t>
            </a:r>
            <a:r>
              <a:rPr lang="en-US" altLang="en-US" sz="2400" u="sng" dirty="0" err="1">
                <a:solidFill>
                  <a:srgbClr val="0000FF"/>
                </a:solidFill>
                <a:latin typeface="Arial" charset="0"/>
              </a:rPr>
              <a:t>Trường</a:t>
            </a:r>
            <a:r>
              <a:rPr lang="en-US" altLang="en-US" sz="2400" u="sng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altLang="en-US" sz="2400" u="sng" dirty="0" err="1">
                <a:solidFill>
                  <a:srgbClr val="0000FF"/>
                </a:solidFill>
                <a:latin typeface="Arial" charset="0"/>
              </a:rPr>
              <a:t>hợp</a:t>
            </a:r>
            <a:r>
              <a:rPr lang="en-US" altLang="en-US" sz="2400" u="sng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altLang="en-US" sz="2400" u="sng" dirty="0" err="1">
                <a:solidFill>
                  <a:srgbClr val="0000FF"/>
                </a:solidFill>
                <a:latin typeface="Arial" charset="0"/>
              </a:rPr>
              <a:t>bằng</a:t>
            </a:r>
            <a:r>
              <a:rPr lang="en-US" altLang="en-US" sz="2400" u="sng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altLang="en-US" sz="2400" u="sng" dirty="0" err="1">
                <a:solidFill>
                  <a:srgbClr val="0000FF"/>
                </a:solidFill>
                <a:latin typeface="Arial" charset="0"/>
              </a:rPr>
              <a:t>nhau</a:t>
            </a:r>
            <a:r>
              <a:rPr lang="en-US" altLang="en-US" sz="2400" u="sng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altLang="en-US" sz="2400" u="sng" dirty="0" err="1">
                <a:solidFill>
                  <a:srgbClr val="0000FF"/>
                </a:solidFill>
                <a:latin typeface="Arial" charset="0"/>
              </a:rPr>
              <a:t>cạnh</a:t>
            </a:r>
            <a:r>
              <a:rPr lang="en-US" altLang="en-US" sz="2400" u="sng" dirty="0">
                <a:solidFill>
                  <a:srgbClr val="0000FF"/>
                </a:solidFill>
                <a:latin typeface="Arial" charset="0"/>
              </a:rPr>
              <a:t> - </a:t>
            </a:r>
            <a:r>
              <a:rPr lang="en-US" altLang="en-US" sz="2400" u="sng" dirty="0" err="1">
                <a:solidFill>
                  <a:srgbClr val="0000FF"/>
                </a:solidFill>
                <a:latin typeface="Arial" charset="0"/>
              </a:rPr>
              <a:t>cạnh</a:t>
            </a:r>
            <a:r>
              <a:rPr lang="en-US" altLang="en-US" sz="2400" u="sng" dirty="0">
                <a:solidFill>
                  <a:srgbClr val="0000FF"/>
                </a:solidFill>
                <a:latin typeface="Arial" charset="0"/>
              </a:rPr>
              <a:t> - </a:t>
            </a:r>
            <a:r>
              <a:rPr lang="en-US" altLang="en-US" sz="2400" u="sng" dirty="0" err="1">
                <a:solidFill>
                  <a:srgbClr val="0000FF"/>
                </a:solidFill>
                <a:latin typeface="Arial" charset="0"/>
              </a:rPr>
              <a:t>cạnh</a:t>
            </a:r>
            <a:endParaRPr lang="en-US" altLang="en-US" sz="2400" u="sng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4340" name="Text Box 12"/>
          <p:cNvSpPr txBox="1">
            <a:spLocks noChangeArrowheads="1"/>
          </p:cNvSpPr>
          <p:nvPr/>
        </p:nvSpPr>
        <p:spPr bwMode="auto">
          <a:xfrm>
            <a:off x="3298825" y="57165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341" name="Text Box 25"/>
          <p:cNvSpPr txBox="1">
            <a:spLocks noChangeArrowheads="1"/>
          </p:cNvSpPr>
          <p:nvPr/>
        </p:nvSpPr>
        <p:spPr bwMode="auto">
          <a:xfrm>
            <a:off x="3908425" y="59563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342" name="Line 26"/>
          <p:cNvSpPr>
            <a:spLocks noChangeShapeType="1"/>
          </p:cNvSpPr>
          <p:nvPr/>
        </p:nvSpPr>
        <p:spPr bwMode="auto">
          <a:xfrm>
            <a:off x="2095500" y="6464300"/>
            <a:ext cx="101600" cy="889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3" name="Line 27"/>
          <p:cNvSpPr>
            <a:spLocks noChangeShapeType="1"/>
          </p:cNvSpPr>
          <p:nvPr/>
        </p:nvSpPr>
        <p:spPr bwMode="auto">
          <a:xfrm flipH="1">
            <a:off x="2438400" y="5791200"/>
            <a:ext cx="139700" cy="9525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4" name="Line 28"/>
          <p:cNvSpPr>
            <a:spLocks noChangeShapeType="1"/>
          </p:cNvSpPr>
          <p:nvPr/>
        </p:nvSpPr>
        <p:spPr bwMode="auto">
          <a:xfrm flipH="1">
            <a:off x="2457450" y="5822950"/>
            <a:ext cx="139700" cy="9525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5" name="Line 29"/>
          <p:cNvSpPr>
            <a:spLocks noChangeShapeType="1"/>
          </p:cNvSpPr>
          <p:nvPr/>
        </p:nvSpPr>
        <p:spPr bwMode="auto">
          <a:xfrm flipH="1" flipV="1">
            <a:off x="1257300" y="5867400"/>
            <a:ext cx="127000" cy="5715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6" name="Line 30"/>
          <p:cNvSpPr>
            <a:spLocks noChangeShapeType="1"/>
          </p:cNvSpPr>
          <p:nvPr/>
        </p:nvSpPr>
        <p:spPr bwMode="auto">
          <a:xfrm flipH="1">
            <a:off x="2082800" y="6470650"/>
            <a:ext cx="139700" cy="9525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082800" y="4319588"/>
            <a:ext cx="4254500" cy="2389187"/>
            <a:chOff x="2082800" y="4319588"/>
            <a:chExt cx="4254500" cy="2389187"/>
          </a:xfrm>
        </p:grpSpPr>
        <p:sp>
          <p:nvSpPr>
            <p:cNvPr id="22540" name="Rectangle 31"/>
            <p:cNvSpPr>
              <a:spLocks noChangeArrowheads="1"/>
            </p:cNvSpPr>
            <p:nvPr/>
          </p:nvSpPr>
          <p:spPr bwMode="auto">
            <a:xfrm>
              <a:off x="2809875" y="4572000"/>
              <a:ext cx="2908300" cy="400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FF00"/>
                  </a:solidFill>
                  <a:prstDash val="dash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dirty="0">
                  <a:sym typeface="Wingdings 3" pitchFamily="18" charset="2"/>
                </a:rPr>
                <a:t>  ABC </a:t>
              </a:r>
              <a:r>
                <a:rPr lang="en-US" altLang="en-US" sz="2000" dirty="0" err="1">
                  <a:sym typeface="Wingdings 3" pitchFamily="18" charset="2"/>
                </a:rPr>
                <a:t>và</a:t>
              </a:r>
              <a:r>
                <a:rPr lang="en-US" altLang="en-US" sz="2000" dirty="0">
                  <a:sym typeface="Wingdings 3" pitchFamily="18" charset="2"/>
                </a:rPr>
                <a:t>  </a:t>
              </a:r>
              <a:r>
                <a:rPr lang="en-US" altLang="en-US" sz="2000" dirty="0" smtClean="0">
                  <a:sym typeface="Wingdings 3" pitchFamily="18" charset="2"/>
                </a:rPr>
                <a:t>A'B'C’ </a:t>
              </a:r>
              <a:r>
                <a:rPr lang="en-US" altLang="en-US" sz="2000" dirty="0" err="1">
                  <a:sym typeface="Wingdings 3" pitchFamily="18" charset="2"/>
                </a:rPr>
                <a:t>có</a:t>
              </a:r>
              <a:endParaRPr lang="en-US" altLang="en-US" sz="2000" dirty="0">
                <a:sym typeface="Wingdings 3" pitchFamily="18" charset="2"/>
              </a:endParaRPr>
            </a:p>
          </p:txBody>
        </p:sp>
        <p:sp>
          <p:nvSpPr>
            <p:cNvPr id="22541" name="Text Box 32"/>
            <p:cNvSpPr txBox="1">
              <a:spLocks noChangeArrowheads="1"/>
            </p:cNvSpPr>
            <p:nvPr/>
          </p:nvSpPr>
          <p:spPr bwMode="auto">
            <a:xfrm>
              <a:off x="3403600" y="4935538"/>
              <a:ext cx="216058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FF00"/>
                  </a:solidFill>
                  <a:prstDash val="dash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entury Schoolbook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Schoolbook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Schoolbook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Schoolbook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Schoolbook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Schoolbook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Schoolbook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Schoolbook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Schoolbook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dirty="0">
                  <a:latin typeface="Arial" charset="0"/>
                </a:rPr>
                <a:t>    </a:t>
              </a:r>
              <a:r>
                <a:rPr lang="en-US" altLang="en-US" sz="2000" dirty="0">
                  <a:latin typeface="Arial" charset="0"/>
                </a:rPr>
                <a:t>AB = A'B'</a:t>
              </a:r>
            </a:p>
          </p:txBody>
        </p:sp>
        <p:sp>
          <p:nvSpPr>
            <p:cNvPr id="22542" name="Text Box 33"/>
            <p:cNvSpPr txBox="1">
              <a:spLocks noChangeArrowheads="1"/>
            </p:cNvSpPr>
            <p:nvPr/>
          </p:nvSpPr>
          <p:spPr bwMode="auto">
            <a:xfrm>
              <a:off x="3708400" y="5434013"/>
              <a:ext cx="15113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FF00"/>
                  </a:solidFill>
                  <a:prstDash val="dash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entury Schoolbook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Schoolbook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Schoolbook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Schoolbook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Schoolbook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Schoolbook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Schoolbook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Schoolbook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Schoolbook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latin typeface="Arial" charset="0"/>
                </a:rPr>
                <a:t>AC = A'C'</a:t>
              </a:r>
            </a:p>
          </p:txBody>
        </p:sp>
        <p:sp>
          <p:nvSpPr>
            <p:cNvPr id="22543" name="Text Box 34"/>
            <p:cNvSpPr txBox="1">
              <a:spLocks noChangeArrowheads="1"/>
            </p:cNvSpPr>
            <p:nvPr/>
          </p:nvSpPr>
          <p:spPr bwMode="auto">
            <a:xfrm>
              <a:off x="3708400" y="5883275"/>
              <a:ext cx="172878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FF00"/>
                  </a:solidFill>
                  <a:prstDash val="dash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entury Schoolbook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Schoolbook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Schoolbook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Schoolbook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Schoolbook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Schoolbook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Schoolbook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Schoolbook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Schoolbook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latin typeface="Arial" charset="0"/>
                </a:rPr>
                <a:t>BC = B'C'</a:t>
              </a:r>
            </a:p>
          </p:txBody>
        </p:sp>
        <p:sp>
          <p:nvSpPr>
            <p:cNvPr id="22544" name="Text Box 35"/>
            <p:cNvSpPr txBox="1">
              <a:spLocks noChangeArrowheads="1"/>
            </p:cNvSpPr>
            <p:nvPr/>
          </p:nvSpPr>
          <p:spPr bwMode="auto">
            <a:xfrm>
              <a:off x="2897188" y="6280150"/>
              <a:ext cx="2368550" cy="400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FF00"/>
                  </a:solidFill>
                  <a:prstDash val="dash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entury Schoolbook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Schoolbook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Schoolbook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Schoolbook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Schoolbook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Schoolbook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Schoolbook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Schoolbook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Schoolbook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latin typeface="Arial" charset="0"/>
                  <a:sym typeface="Wingdings 3" pitchFamily="18" charset="2"/>
                </a:rPr>
                <a:t> ABC =  A'B'C'</a:t>
              </a:r>
            </a:p>
          </p:txBody>
        </p:sp>
        <p:sp>
          <p:nvSpPr>
            <p:cNvPr id="22545" name="Text Box 37"/>
            <p:cNvSpPr txBox="1">
              <a:spLocks noChangeArrowheads="1"/>
            </p:cNvSpPr>
            <p:nvPr/>
          </p:nvSpPr>
          <p:spPr bwMode="auto">
            <a:xfrm>
              <a:off x="5219700" y="6251575"/>
              <a:ext cx="108108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entury Schoolbook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Schoolbook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Schoolbook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Schoolbook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Schoolbook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Schoolbook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Schoolbook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Schoolbook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Schoolbook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>
                  <a:latin typeface="Arial" charset="0"/>
                </a:rPr>
                <a:t>(c.c.c)</a:t>
              </a:r>
            </a:p>
          </p:txBody>
        </p:sp>
        <p:cxnSp>
          <p:nvCxnSpPr>
            <p:cNvPr id="3" name="Straight Connector 2"/>
            <p:cNvCxnSpPr/>
            <p:nvPr/>
          </p:nvCxnSpPr>
          <p:spPr>
            <a:xfrm>
              <a:off x="2809875" y="4319588"/>
              <a:ext cx="0" cy="23606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339975" y="6251575"/>
              <a:ext cx="399732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2082800" y="5310188"/>
              <a:ext cx="6477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entury Schoolbook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Schoolbook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Schoolbook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Schoolbook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Schoolbook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Schoolbook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Schoolbook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Schoolbook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Schoolbook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/>
                <a:t>GT</a:t>
              </a:r>
            </a:p>
          </p:txBody>
        </p:sp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2095500" y="6296025"/>
              <a:ext cx="71437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entury Schoolbook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Schoolbook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Schoolbook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Schoolbook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Schoolbook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Schoolbook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Schoolbook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Schoolbook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Schoolbook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/>
                <a:t>KL</a:t>
              </a:r>
            </a:p>
          </p:txBody>
        </p:sp>
      </p:grp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39750" y="1052513"/>
            <a:ext cx="8424863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 thừa nhận tính chất: </a:t>
            </a:r>
            <a:r>
              <a:rPr lang="en-US" sz="280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Nếu ba cạnh của tam giác này bằng ba cạnh của tam giác kia thì hai tam giác đó bằng nhau</a:t>
            </a:r>
          </a:p>
        </p:txBody>
      </p:sp>
      <p:sp>
        <p:nvSpPr>
          <p:cNvPr id="14358" name="Line 29"/>
          <p:cNvSpPr>
            <a:spLocks noChangeShapeType="1"/>
          </p:cNvSpPr>
          <p:nvPr/>
        </p:nvSpPr>
        <p:spPr bwMode="auto">
          <a:xfrm flipH="1" flipV="1">
            <a:off x="1257300" y="5867400"/>
            <a:ext cx="127000" cy="5715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9" name="Line 6"/>
          <p:cNvSpPr>
            <a:spLocks noChangeShapeType="1"/>
          </p:cNvSpPr>
          <p:nvPr/>
        </p:nvSpPr>
        <p:spPr bwMode="auto">
          <a:xfrm flipH="1">
            <a:off x="2670175" y="2817813"/>
            <a:ext cx="452438" cy="1093787"/>
          </a:xfrm>
          <a:prstGeom prst="line">
            <a:avLst/>
          </a:prstGeom>
          <a:noFill/>
          <a:ln w="444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0" name="Line 7"/>
          <p:cNvSpPr>
            <a:spLocks noChangeShapeType="1"/>
          </p:cNvSpPr>
          <p:nvPr/>
        </p:nvSpPr>
        <p:spPr bwMode="auto">
          <a:xfrm>
            <a:off x="3113088" y="2822575"/>
            <a:ext cx="1443037" cy="1089025"/>
          </a:xfrm>
          <a:prstGeom prst="line">
            <a:avLst/>
          </a:prstGeom>
          <a:noFill/>
          <a:ln w="444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" name="Line 8"/>
          <p:cNvSpPr>
            <a:spLocks noChangeShapeType="1"/>
          </p:cNvSpPr>
          <p:nvPr/>
        </p:nvSpPr>
        <p:spPr bwMode="auto">
          <a:xfrm flipH="1" flipV="1">
            <a:off x="2660650" y="3911600"/>
            <a:ext cx="1911350" cy="0"/>
          </a:xfrm>
          <a:prstGeom prst="line">
            <a:avLst/>
          </a:prstGeom>
          <a:noFill/>
          <a:ln w="444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2" name="Text Box 9"/>
          <p:cNvSpPr txBox="1">
            <a:spLocks noChangeArrowheads="1"/>
          </p:cNvSpPr>
          <p:nvPr/>
        </p:nvSpPr>
        <p:spPr bwMode="auto">
          <a:xfrm>
            <a:off x="2874963" y="2482850"/>
            <a:ext cx="4968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Arial" charset="0"/>
              </a:rPr>
              <a:t>A</a:t>
            </a:r>
          </a:p>
        </p:txBody>
      </p:sp>
      <p:sp>
        <p:nvSpPr>
          <p:cNvPr id="63" name="Text Box 10"/>
          <p:cNvSpPr txBox="1">
            <a:spLocks noChangeArrowheads="1"/>
          </p:cNvSpPr>
          <p:nvPr/>
        </p:nvSpPr>
        <p:spPr bwMode="auto">
          <a:xfrm>
            <a:off x="4370388" y="3952875"/>
            <a:ext cx="4016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Arial" charset="0"/>
              </a:rPr>
              <a:t>C</a:t>
            </a:r>
          </a:p>
        </p:txBody>
      </p:sp>
      <p:sp>
        <p:nvSpPr>
          <p:cNvPr id="64" name="Text Box 11"/>
          <p:cNvSpPr txBox="1">
            <a:spLocks noChangeArrowheads="1"/>
          </p:cNvSpPr>
          <p:nvPr/>
        </p:nvSpPr>
        <p:spPr bwMode="auto">
          <a:xfrm>
            <a:off x="2339975" y="3952875"/>
            <a:ext cx="4016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Arial" charset="0"/>
              </a:rPr>
              <a:t>B</a:t>
            </a:r>
          </a:p>
        </p:txBody>
      </p:sp>
      <p:sp>
        <p:nvSpPr>
          <p:cNvPr id="65" name="Line 13"/>
          <p:cNvSpPr>
            <a:spLocks noChangeShapeType="1"/>
          </p:cNvSpPr>
          <p:nvPr/>
        </p:nvSpPr>
        <p:spPr bwMode="auto">
          <a:xfrm>
            <a:off x="4338638" y="4256088"/>
            <a:ext cx="100012" cy="8255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6" name="Line 14"/>
          <p:cNvSpPr>
            <a:spLocks noChangeShapeType="1"/>
          </p:cNvSpPr>
          <p:nvPr/>
        </p:nvSpPr>
        <p:spPr bwMode="auto">
          <a:xfrm flipH="1">
            <a:off x="4678363" y="3630613"/>
            <a:ext cx="138112" cy="889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7" name="Line 15"/>
          <p:cNvSpPr>
            <a:spLocks noChangeShapeType="1"/>
          </p:cNvSpPr>
          <p:nvPr/>
        </p:nvSpPr>
        <p:spPr bwMode="auto">
          <a:xfrm flipH="1">
            <a:off x="4697413" y="3660775"/>
            <a:ext cx="138112" cy="87313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8" name="Line 16"/>
          <p:cNvSpPr>
            <a:spLocks noChangeShapeType="1"/>
          </p:cNvSpPr>
          <p:nvPr/>
        </p:nvSpPr>
        <p:spPr bwMode="auto">
          <a:xfrm flipH="1" flipV="1">
            <a:off x="3508375" y="3702050"/>
            <a:ext cx="127000" cy="52388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9" name="Line 17"/>
          <p:cNvSpPr>
            <a:spLocks noChangeShapeType="1"/>
          </p:cNvSpPr>
          <p:nvPr/>
        </p:nvSpPr>
        <p:spPr bwMode="auto">
          <a:xfrm flipH="1">
            <a:off x="4325938" y="4260850"/>
            <a:ext cx="138112" cy="889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0" name="Line 19"/>
          <p:cNvSpPr>
            <a:spLocks noChangeShapeType="1"/>
          </p:cNvSpPr>
          <p:nvPr/>
        </p:nvSpPr>
        <p:spPr bwMode="auto">
          <a:xfrm flipH="1">
            <a:off x="4810125" y="2749550"/>
            <a:ext cx="455613" cy="1162050"/>
          </a:xfrm>
          <a:prstGeom prst="line">
            <a:avLst/>
          </a:prstGeom>
          <a:noFill/>
          <a:ln w="444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" name="Line 20"/>
          <p:cNvSpPr>
            <a:spLocks noChangeShapeType="1"/>
          </p:cNvSpPr>
          <p:nvPr/>
        </p:nvSpPr>
        <p:spPr bwMode="auto">
          <a:xfrm>
            <a:off x="5254625" y="2754313"/>
            <a:ext cx="1454150" cy="1157287"/>
          </a:xfrm>
          <a:prstGeom prst="line">
            <a:avLst/>
          </a:prstGeom>
          <a:noFill/>
          <a:ln w="444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2" name="Line 21"/>
          <p:cNvSpPr>
            <a:spLocks noChangeShapeType="1"/>
          </p:cNvSpPr>
          <p:nvPr/>
        </p:nvSpPr>
        <p:spPr bwMode="auto">
          <a:xfrm flipH="1" flipV="1">
            <a:off x="4799013" y="3911600"/>
            <a:ext cx="1925637" cy="0"/>
          </a:xfrm>
          <a:prstGeom prst="line">
            <a:avLst/>
          </a:prstGeom>
          <a:noFill/>
          <a:ln w="444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3" name="Text Box 22"/>
          <p:cNvSpPr txBox="1">
            <a:spLocks noChangeArrowheads="1"/>
          </p:cNvSpPr>
          <p:nvPr/>
        </p:nvSpPr>
        <p:spPr bwMode="auto">
          <a:xfrm>
            <a:off x="5088226" y="2440709"/>
            <a:ext cx="403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Arial" charset="0"/>
              </a:rPr>
              <a:t>A'</a:t>
            </a:r>
          </a:p>
        </p:txBody>
      </p:sp>
      <p:sp>
        <p:nvSpPr>
          <p:cNvPr id="74" name="Text Box 23"/>
          <p:cNvSpPr txBox="1">
            <a:spLocks noChangeArrowheads="1"/>
          </p:cNvSpPr>
          <p:nvPr/>
        </p:nvSpPr>
        <p:spPr bwMode="auto">
          <a:xfrm>
            <a:off x="6438900" y="3952875"/>
            <a:ext cx="4016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Arial" charset="0"/>
              </a:rPr>
              <a:t>C'</a:t>
            </a:r>
          </a:p>
        </p:txBody>
      </p:sp>
      <p:sp>
        <p:nvSpPr>
          <p:cNvPr id="75" name="Text Box 24"/>
          <p:cNvSpPr txBox="1">
            <a:spLocks noChangeArrowheads="1"/>
          </p:cNvSpPr>
          <p:nvPr/>
        </p:nvSpPr>
        <p:spPr bwMode="auto">
          <a:xfrm>
            <a:off x="4725988" y="3952875"/>
            <a:ext cx="403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Arial" charset="0"/>
              </a:rPr>
              <a:t>B'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7" presetClass="emph" presetSubtype="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7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mph" presetSubtype="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7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7" presetClass="emph" presetSubtype="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7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2" grpId="0" build="allAtOnce"/>
      <p:bldP spid="59" grpId="0" animBg="1"/>
      <p:bldP spid="60" grpId="0" animBg="1"/>
      <p:bldP spid="61" grpId="0" animBg="1"/>
      <p:bldP spid="62" grpId="0"/>
      <p:bldP spid="63" grpId="0"/>
      <p:bldP spid="64" grpId="0"/>
      <p:bldP spid="70" grpId="0" animBg="1"/>
      <p:bldP spid="71" grpId="0" animBg="1"/>
      <p:bldP spid="72" grpId="0" animBg="1"/>
      <p:bldP spid="73" grpId="0"/>
      <p:bldP spid="74" grpId="0"/>
      <p:bldP spid="7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476250"/>
            <a:ext cx="8208962" cy="94138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ÁP DỤNG</a:t>
            </a:r>
            <a:b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7" name="TextBox 6"/>
          <p:cNvSpPr txBox="1">
            <a:spLocks noChangeArrowheads="1"/>
          </p:cNvSpPr>
          <p:nvPr/>
        </p:nvSpPr>
        <p:spPr bwMode="auto">
          <a:xfrm>
            <a:off x="1000125" y="4656138"/>
            <a:ext cx="863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a)</a:t>
            </a:r>
          </a:p>
        </p:txBody>
      </p:sp>
      <p:sp>
        <p:nvSpPr>
          <p:cNvPr id="13318" name="TextBox 12"/>
          <p:cNvSpPr txBox="1">
            <a:spLocks noChangeArrowheads="1"/>
          </p:cNvSpPr>
          <p:nvPr/>
        </p:nvSpPr>
        <p:spPr bwMode="auto">
          <a:xfrm>
            <a:off x="4541838" y="4481513"/>
            <a:ext cx="4333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b)</a:t>
            </a:r>
          </a:p>
        </p:txBody>
      </p:sp>
      <p:sp>
        <p:nvSpPr>
          <p:cNvPr id="13319" name="TextBox 13"/>
          <p:cNvSpPr txBox="1">
            <a:spLocks noChangeArrowheads="1"/>
          </p:cNvSpPr>
          <p:nvPr/>
        </p:nvSpPr>
        <p:spPr bwMode="auto">
          <a:xfrm>
            <a:off x="7934325" y="4605338"/>
            <a:ext cx="863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c)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084638" y="4973638"/>
            <a:ext cx="25463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B050"/>
                </a:solidFill>
              </a:rPr>
              <a:t>Không có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539750" y="5065713"/>
          <a:ext cx="241776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9" name="Equation" r:id="rId3" imgW="1346200" imgH="203200" progId="Equation.DSMT4">
                  <p:embed/>
                </p:oleObj>
              </mc:Choice>
              <mc:Fallback>
                <p:oleObj name="Equation" r:id="rId3" imgW="1346200" imgH="203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5065713"/>
                        <a:ext cx="2417763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6886575" y="5091113"/>
          <a:ext cx="2305050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0" name="Equation" r:id="rId5" imgW="1320227" imgH="203112" progId="Equation.DSMT4">
                  <p:embed/>
                </p:oleObj>
              </mc:Choice>
              <mc:Fallback>
                <p:oleObj name="Equation" r:id="rId5" imgW="1320227" imgH="203112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6575" y="5091113"/>
                        <a:ext cx="2305050" cy="354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79475" y="1412875"/>
            <a:ext cx="59229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2200" dirty="0"/>
              <a:t>- </a:t>
            </a:r>
            <a:r>
              <a:rPr lang="en-US" sz="2200" dirty="0" err="1"/>
              <a:t>Hình</a:t>
            </a:r>
            <a:r>
              <a:rPr lang="en-US" sz="2200" dirty="0"/>
              <a:t> </a:t>
            </a:r>
            <a:r>
              <a:rPr lang="en-US" sz="2200" dirty="0" err="1"/>
              <a:t>thức</a:t>
            </a:r>
            <a:r>
              <a:rPr lang="en-US" sz="2200" dirty="0"/>
              <a:t>: </a:t>
            </a:r>
            <a:r>
              <a:rPr lang="en-US" sz="2200" dirty="0" err="1"/>
              <a:t>cá</a:t>
            </a:r>
            <a:r>
              <a:rPr lang="en-US" sz="2200" dirty="0"/>
              <a:t> </a:t>
            </a:r>
            <a:r>
              <a:rPr lang="en-US" sz="2200" dirty="0" err="1"/>
              <a:t>nhân</a:t>
            </a:r>
            <a:r>
              <a:rPr lang="en-US" sz="2200" dirty="0"/>
              <a:t>, </a:t>
            </a:r>
            <a:r>
              <a:rPr lang="en-US" sz="2200" dirty="0" err="1"/>
              <a:t>làm</a:t>
            </a:r>
            <a:r>
              <a:rPr lang="en-US" sz="2200" dirty="0"/>
              <a:t> </a:t>
            </a:r>
            <a:r>
              <a:rPr lang="en-US" sz="2200" dirty="0" err="1"/>
              <a:t>ra</a:t>
            </a:r>
            <a:r>
              <a:rPr lang="en-US" sz="2200" dirty="0"/>
              <a:t> </a:t>
            </a:r>
            <a:r>
              <a:rPr lang="en-US" sz="2200" dirty="0" err="1"/>
              <a:t>phiếu</a:t>
            </a:r>
            <a:r>
              <a:rPr lang="en-US" sz="2200" dirty="0"/>
              <a:t> </a:t>
            </a:r>
            <a:r>
              <a:rPr lang="en-US" sz="2200" dirty="0" err="1"/>
              <a:t>học</a:t>
            </a:r>
            <a:r>
              <a:rPr lang="en-US" sz="2200" dirty="0"/>
              <a:t> </a:t>
            </a:r>
            <a:r>
              <a:rPr lang="en-US" sz="2200" dirty="0" err="1"/>
              <a:t>tập</a:t>
            </a:r>
            <a:endParaRPr lang="en-US" sz="2200" dirty="0"/>
          </a:p>
          <a:p>
            <a:pPr eaLnBrk="1" hangingPunct="1"/>
            <a:r>
              <a:rPr lang="en-US" sz="2200" dirty="0"/>
              <a:t>- </a:t>
            </a:r>
            <a:r>
              <a:rPr lang="en-US" sz="2200" dirty="0" err="1"/>
              <a:t>Thời</a:t>
            </a:r>
            <a:r>
              <a:rPr lang="en-US" sz="2200" dirty="0"/>
              <a:t> </a:t>
            </a:r>
            <a:r>
              <a:rPr lang="en-US" sz="2200" dirty="0" err="1"/>
              <a:t>gian</a:t>
            </a:r>
            <a:r>
              <a:rPr lang="en-US" sz="2200" dirty="0"/>
              <a:t>: 2 </a:t>
            </a:r>
            <a:r>
              <a:rPr lang="en-US" sz="2200" dirty="0" err="1"/>
              <a:t>phút</a:t>
            </a:r>
            <a:endParaRPr lang="en-US" sz="2200" dirty="0"/>
          </a:p>
        </p:txBody>
      </p:sp>
      <p:pic>
        <p:nvPicPr>
          <p:cNvPr id="15376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2014537"/>
            <a:ext cx="2051050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7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2228850"/>
            <a:ext cx="2052637" cy="242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3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0" y="2173288"/>
            <a:ext cx="3551238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317" grpId="0"/>
      <p:bldP spid="13318" grpId="0"/>
      <p:bldP spid="13319" grpId="0"/>
      <p:bldP spid="8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9750" y="1196975"/>
            <a:ext cx="8147050" cy="4873625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LUYỆN TẬP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4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205038"/>
            <a:ext cx="5076825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sz="quarter" idx="1"/>
          </p:nvPr>
        </p:nvSpPr>
        <p:spPr>
          <a:xfrm>
            <a:off x="23813" y="1700213"/>
            <a:ext cx="5264150" cy="452755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2200" dirty="0" smtClean="0">
                <a:solidFill>
                  <a:srgbClr val="FF0000"/>
                </a:solidFill>
              </a:rPr>
              <a:t>   * </a:t>
            </a:r>
            <a:r>
              <a:rPr lang="en-US" sz="2200" dirty="0" err="1" smtClean="0"/>
              <a:t>Xét</a:t>
            </a:r>
            <a:r>
              <a:rPr lang="en-US" sz="2200" dirty="0" smtClean="0"/>
              <a:t>               </a:t>
            </a:r>
            <a:r>
              <a:rPr lang="en-US" sz="2200" dirty="0" err="1" smtClean="0"/>
              <a:t>và</a:t>
            </a:r>
            <a:r>
              <a:rPr lang="en-US" sz="2200" dirty="0" smtClean="0"/>
              <a:t>            </a:t>
            </a:r>
            <a:r>
              <a:rPr lang="en-US" sz="2200" dirty="0" err="1" smtClean="0"/>
              <a:t>có</a:t>
            </a:r>
            <a:endParaRPr lang="en-US" sz="2200" dirty="0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200" dirty="0" smtClean="0">
                <a:solidFill>
                  <a:srgbClr val="FF0000"/>
                </a:solidFill>
              </a:rPr>
              <a:t>   * </a:t>
            </a:r>
            <a:r>
              <a:rPr lang="en-US" sz="2200" dirty="0" smtClean="0"/>
              <a:t>CD: </a:t>
            </a:r>
            <a:r>
              <a:rPr lang="en-US" sz="2200" dirty="0" err="1" smtClean="0"/>
              <a:t>cạnh</a:t>
            </a:r>
            <a:r>
              <a:rPr lang="en-US" sz="2200" dirty="0" smtClean="0"/>
              <a:t> </a:t>
            </a:r>
            <a:r>
              <a:rPr lang="en-US" sz="2200" dirty="0" err="1" smtClean="0"/>
              <a:t>chung</a:t>
            </a:r>
            <a:endParaRPr lang="en-US" sz="2200" dirty="0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200" dirty="0" smtClean="0"/>
              <a:t>     AB = BC (</a:t>
            </a:r>
            <a:r>
              <a:rPr lang="en-US" sz="2200" dirty="0" err="1" smtClean="0"/>
              <a:t>giả</a:t>
            </a:r>
            <a:r>
              <a:rPr lang="en-US" sz="2200" dirty="0" smtClean="0"/>
              <a:t> </a:t>
            </a:r>
            <a:r>
              <a:rPr lang="en-US" sz="2200" dirty="0" err="1" smtClean="0"/>
              <a:t>thiết</a:t>
            </a:r>
            <a:r>
              <a:rPr lang="en-US" sz="2200" dirty="0" smtClean="0"/>
              <a:t>)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200" dirty="0" smtClean="0"/>
              <a:t>     AD = BD (</a:t>
            </a:r>
            <a:r>
              <a:rPr lang="en-US" sz="2200" dirty="0" err="1" smtClean="0"/>
              <a:t>giả</a:t>
            </a:r>
            <a:r>
              <a:rPr lang="en-US" sz="2200" dirty="0" smtClean="0"/>
              <a:t> </a:t>
            </a:r>
            <a:r>
              <a:rPr lang="en-US" sz="2200" dirty="0" err="1" smtClean="0"/>
              <a:t>thiết</a:t>
            </a:r>
            <a:r>
              <a:rPr lang="en-US" sz="2200" dirty="0" smtClean="0"/>
              <a:t>)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200" dirty="0" smtClean="0">
                <a:solidFill>
                  <a:srgbClr val="FF0000"/>
                </a:solidFill>
              </a:rPr>
              <a:t>   * </a:t>
            </a:r>
            <a:r>
              <a:rPr lang="en-US" sz="2200" dirty="0" smtClean="0"/>
              <a:t>Do </a:t>
            </a:r>
            <a:r>
              <a:rPr lang="en-US" sz="2200" dirty="0" err="1" smtClean="0"/>
              <a:t>đó</a:t>
            </a:r>
            <a:endParaRPr lang="en-US" sz="2200" dirty="0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200" dirty="0" smtClean="0">
                <a:solidFill>
                  <a:srgbClr val="FF0000"/>
                </a:solidFill>
              </a:rPr>
              <a:t>     </a:t>
            </a:r>
            <a:r>
              <a:rPr lang="en-US" sz="2200" dirty="0" err="1" smtClean="0"/>
              <a:t>Suy</a:t>
            </a:r>
            <a:r>
              <a:rPr lang="en-US" sz="2200" dirty="0" smtClean="0"/>
              <a:t> </a:t>
            </a:r>
            <a:r>
              <a:rPr lang="en-US" sz="2200" dirty="0" err="1" smtClean="0"/>
              <a:t>ra</a:t>
            </a:r>
            <a:r>
              <a:rPr lang="en-US" sz="2200" dirty="0" smtClean="0"/>
              <a:t>                 (2 </a:t>
            </a:r>
            <a:r>
              <a:rPr lang="en-US" sz="2200" dirty="0" err="1" smtClean="0"/>
              <a:t>góc</a:t>
            </a:r>
            <a:r>
              <a:rPr lang="en-US" sz="2200" dirty="0" smtClean="0"/>
              <a:t> </a:t>
            </a:r>
            <a:r>
              <a:rPr lang="en-US" sz="2200" dirty="0" err="1" smtClean="0"/>
              <a:t>tương</a:t>
            </a:r>
            <a:r>
              <a:rPr lang="en-US" sz="2200" dirty="0" smtClean="0"/>
              <a:t> </a:t>
            </a:r>
            <a:r>
              <a:rPr lang="en-US" sz="2200" dirty="0" err="1" smtClean="0"/>
              <a:t>ứng</a:t>
            </a:r>
            <a:r>
              <a:rPr lang="en-US" sz="2200" dirty="0" smtClean="0"/>
              <a:t>)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200" dirty="0" smtClean="0"/>
              <a:t>     </a:t>
            </a:r>
            <a:r>
              <a:rPr lang="en-US" sz="2200" dirty="0" err="1" smtClean="0"/>
              <a:t>Mà</a:t>
            </a:r>
            <a:r>
              <a:rPr lang="en-US" sz="2200" dirty="0" smtClean="0"/>
              <a:t>                   (</a:t>
            </a:r>
            <a:r>
              <a:rPr lang="en-US" sz="2200" dirty="0" err="1" smtClean="0"/>
              <a:t>giả</a:t>
            </a:r>
            <a:r>
              <a:rPr lang="en-US" sz="2200" dirty="0" smtClean="0"/>
              <a:t> </a:t>
            </a:r>
            <a:r>
              <a:rPr lang="en-US" sz="2200" dirty="0" err="1" smtClean="0"/>
              <a:t>thiết</a:t>
            </a:r>
            <a:r>
              <a:rPr lang="en-US" sz="2200" dirty="0" smtClean="0"/>
              <a:t>)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200" dirty="0" smtClean="0"/>
              <a:t>     </a:t>
            </a:r>
            <a:r>
              <a:rPr lang="en-US" sz="2200" dirty="0" err="1" smtClean="0"/>
              <a:t>Vậy</a:t>
            </a:r>
            <a:r>
              <a:rPr lang="en-US" sz="2200" dirty="0" smtClean="0"/>
              <a:t>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4795838"/>
              </p:ext>
            </p:extLst>
          </p:nvPr>
        </p:nvGraphicFramePr>
        <p:xfrm>
          <a:off x="1177925" y="1800225"/>
          <a:ext cx="739775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39" name="Equation" r:id="rId3" imgW="457200" imgH="177480" progId="Equation.DSMT4">
                  <p:embed/>
                </p:oleObj>
              </mc:Choice>
              <mc:Fallback>
                <p:oleObj name="Equation" r:id="rId3" imgW="457200" imgH="177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7925" y="1800225"/>
                        <a:ext cx="739775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627313" y="1800225"/>
          <a:ext cx="739775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40" name="Equation" r:id="rId5" imgW="457002" imgH="177723" progId="Equation.DSMT4">
                  <p:embed/>
                </p:oleObj>
              </mc:Choice>
              <mc:Fallback>
                <p:oleObj name="Equation" r:id="rId5" imgW="457002" imgH="177723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1800225"/>
                        <a:ext cx="739775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403350" y="3462338"/>
          <a:ext cx="2241550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41" name="Equation" r:id="rId7" imgW="1384300" imgH="203200" progId="Equation.DSMT4">
                  <p:embed/>
                </p:oleObj>
              </mc:Choice>
              <mc:Fallback>
                <p:oleObj name="Equation" r:id="rId7" imgW="1384300" imgH="203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3462338"/>
                        <a:ext cx="2241550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331913" y="3768725"/>
          <a:ext cx="135890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42" name="Equation" r:id="rId9" imgW="863225" imgH="228501" progId="Equation.DSMT4">
                  <p:embed/>
                </p:oleObj>
              </mc:Choice>
              <mc:Fallback>
                <p:oleObj name="Equation" r:id="rId9" imgW="863225" imgH="228501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3768725"/>
                        <a:ext cx="135890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5292725" y="1458913"/>
            <a:ext cx="0" cy="5257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 Box 44"/>
          <p:cNvSpPr txBox="1">
            <a:spLocks noChangeArrowheads="1"/>
          </p:cNvSpPr>
          <p:nvPr/>
        </p:nvSpPr>
        <p:spPr bwMode="auto">
          <a:xfrm>
            <a:off x="5220072" y="1774624"/>
            <a:ext cx="4643438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alt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tam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alt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</a:t>
            </a:r>
          </a:p>
        </p:txBody>
      </p:sp>
      <p:sp>
        <p:nvSpPr>
          <p:cNvPr id="13" name="Text Box 45"/>
          <p:cNvSpPr txBox="1">
            <a:spLocks noChangeArrowheads="1"/>
          </p:cNvSpPr>
          <p:nvPr/>
        </p:nvSpPr>
        <p:spPr bwMode="auto">
          <a:xfrm>
            <a:off x="5220072" y="2274888"/>
            <a:ext cx="3959225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-&gt;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alt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alt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alt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alt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alt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do)</a:t>
            </a:r>
          </a:p>
        </p:txBody>
      </p:sp>
      <p:sp>
        <p:nvSpPr>
          <p:cNvPr id="14" name="Text Box 46"/>
          <p:cNvSpPr txBox="1">
            <a:spLocks noChangeArrowheads="1"/>
          </p:cNvSpPr>
          <p:nvPr/>
        </p:nvSpPr>
        <p:spPr bwMode="auto">
          <a:xfrm>
            <a:off x="5279705" y="3570349"/>
            <a:ext cx="40989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alt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alt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c.c.c</a:t>
            </a:r>
            <a:r>
              <a:rPr lang="en-US" alt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alt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alt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alt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alt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alt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alt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7420" name="TextBox 14"/>
          <p:cNvSpPr txBox="1">
            <a:spLocks noChangeArrowheads="1"/>
          </p:cNvSpPr>
          <p:nvPr/>
        </p:nvSpPr>
        <p:spPr bwMode="auto">
          <a:xfrm>
            <a:off x="395288" y="14288"/>
            <a:ext cx="7993062" cy="156966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400" b="1" dirty="0" err="1" smtClean="0"/>
              <a:t>Bài</a:t>
            </a:r>
            <a:r>
              <a:rPr lang="en-US" sz="2400" b="1" dirty="0" smtClean="0"/>
              <a:t> 1</a:t>
            </a:r>
            <a:r>
              <a:rPr lang="en-US" sz="2400" dirty="0" smtClean="0"/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67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?2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113)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-</a:t>
            </a:r>
            <a:r>
              <a:rPr lang="en-US" sz="24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endParaRPr lang="en-US" sz="2400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4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1 </a:t>
            </a:r>
            <a:r>
              <a:rPr lang="en-US" sz="24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4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971550" y="4192588"/>
          <a:ext cx="1298575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43" name="Equation" r:id="rId11" imgW="825500" imgH="228600" progId="Equation.DSMT4">
                  <p:embed/>
                </p:oleObj>
              </mc:Choice>
              <mc:Fallback>
                <p:oleObj name="Equation" r:id="rId11" imgW="825500" imgH="2286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4192588"/>
                        <a:ext cx="1298575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971550" y="4586288"/>
          <a:ext cx="1298575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44" name="Equation" r:id="rId13" imgW="825500" imgH="228600" progId="Equation.DSMT4">
                  <p:embed/>
                </p:oleObj>
              </mc:Choice>
              <mc:Fallback>
                <p:oleObj name="Equation" r:id="rId13" imgW="825500" imgH="2286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4586288"/>
                        <a:ext cx="1298575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22" name="Picture 1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100" y="4619625"/>
            <a:ext cx="2879725" cy="216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uiExpand="1" build="p"/>
      <p:bldP spid="12" grpId="0"/>
      <p:bldP spid="13" grpId="0"/>
      <p:bldP spid="14" grpId="0"/>
      <p:bldP spid="174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9750" y="1044575"/>
            <a:ext cx="8280400" cy="4873625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b="1" dirty="0" err="1" smtClean="0">
                <a:solidFill>
                  <a:srgbClr val="FF0000"/>
                </a:solidFill>
              </a:rPr>
              <a:t>Bài</a:t>
            </a:r>
            <a:r>
              <a:rPr lang="en-US" b="1" dirty="0" smtClean="0">
                <a:solidFill>
                  <a:srgbClr val="FF0000"/>
                </a:solidFill>
              </a:rPr>
              <a:t> 2 ( </a:t>
            </a:r>
            <a:r>
              <a:rPr lang="en-US" b="1" dirty="0" err="1" smtClean="0">
                <a:solidFill>
                  <a:srgbClr val="FF0000"/>
                </a:solidFill>
              </a:rPr>
              <a:t>Bài</a:t>
            </a:r>
            <a:r>
              <a:rPr lang="en-US" b="1" dirty="0" smtClean="0">
                <a:solidFill>
                  <a:srgbClr val="FF0000"/>
                </a:solidFill>
              </a:rPr>
              <a:t> 18 – </a:t>
            </a:r>
            <a:r>
              <a:rPr lang="en-US" b="1" dirty="0" err="1" smtClean="0">
                <a:solidFill>
                  <a:srgbClr val="FF0000"/>
                </a:solidFill>
              </a:rPr>
              <a:t>sgk</a:t>
            </a:r>
            <a:r>
              <a:rPr lang="en-US" b="1" dirty="0" smtClean="0">
                <a:solidFill>
                  <a:srgbClr val="FF0000"/>
                </a:solidFill>
              </a:rPr>
              <a:t> tr114)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dirty="0" err="1" smtClean="0">
                <a:solidFill>
                  <a:srgbClr val="FF0000"/>
                </a:solidFill>
              </a:rPr>
              <a:t>Sắp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xếp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lại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trình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tự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các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bước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chứng</a:t>
            </a:r>
            <a:r>
              <a:rPr lang="en-US" dirty="0" smtClean="0">
                <a:solidFill>
                  <a:srgbClr val="FF0000"/>
                </a:solidFill>
              </a:rPr>
              <a:t> minh </a:t>
            </a:r>
            <a:r>
              <a:rPr lang="en-US" dirty="0" err="1" smtClean="0">
                <a:solidFill>
                  <a:srgbClr val="FF0000"/>
                </a:solidFill>
              </a:rPr>
              <a:t>bài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toán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sau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b="1" dirty="0" err="1" smtClean="0"/>
              <a:t>Bài</a:t>
            </a:r>
            <a:r>
              <a:rPr lang="en-US" b="1" dirty="0" smtClean="0"/>
              <a:t> </a:t>
            </a:r>
            <a:r>
              <a:rPr lang="en-US" b="1" dirty="0" err="1" smtClean="0"/>
              <a:t>toán</a:t>
            </a:r>
            <a:r>
              <a:rPr lang="en-US" b="1" dirty="0" smtClean="0"/>
              <a:t> </a:t>
            </a:r>
            <a:r>
              <a:rPr lang="en-US" dirty="0" smtClean="0"/>
              <a:t>: “Cho                      </a:t>
            </a:r>
            <a:r>
              <a:rPr lang="en-US" dirty="0" err="1" smtClean="0"/>
              <a:t>có</a:t>
            </a:r>
            <a:r>
              <a:rPr lang="en-US" dirty="0" smtClean="0"/>
              <a:t> MA = MB, NA = NB. </a:t>
            </a:r>
            <a:r>
              <a:rPr lang="en-US" dirty="0" err="1" smtClean="0"/>
              <a:t>Chứng</a:t>
            </a:r>
            <a:r>
              <a:rPr lang="en-US" dirty="0" smtClean="0"/>
              <a:t> minh </a:t>
            </a:r>
            <a:r>
              <a:rPr lang="en-US" dirty="0" err="1" smtClean="0"/>
              <a:t>rằng</a:t>
            </a:r>
            <a:r>
              <a:rPr lang="en-US" dirty="0" smtClean="0"/>
              <a:t> 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/>
              <a:t>1) Do </a:t>
            </a:r>
            <a:r>
              <a:rPr lang="en-US" dirty="0" err="1" smtClean="0"/>
              <a:t>đó</a:t>
            </a:r>
            <a:endParaRPr lang="en-US" dirty="0" smtClean="0"/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/>
              <a:t>2) MN: </a:t>
            </a:r>
            <a:r>
              <a:rPr lang="en-US" dirty="0" err="1" smtClean="0"/>
              <a:t>cạnh</a:t>
            </a:r>
            <a:r>
              <a:rPr lang="en-US" dirty="0" smtClean="0"/>
              <a:t> </a:t>
            </a:r>
            <a:r>
              <a:rPr lang="en-US" dirty="0" err="1" smtClean="0"/>
              <a:t>chung</a:t>
            </a:r>
            <a:endParaRPr lang="en-US" dirty="0" smtClean="0"/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 MA = MB (</a:t>
            </a:r>
            <a:r>
              <a:rPr lang="en-US" dirty="0" err="1" smtClean="0"/>
              <a:t>giả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)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 NA = NB (</a:t>
            </a:r>
            <a:r>
              <a:rPr lang="en-US" dirty="0" err="1" smtClean="0"/>
              <a:t>giả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)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/>
              <a:t>3) </a:t>
            </a:r>
            <a:r>
              <a:rPr lang="en-US" dirty="0" err="1" smtClean="0"/>
              <a:t>Suy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                    (2 </a:t>
            </a:r>
            <a:r>
              <a:rPr lang="en-US" dirty="0" err="1" smtClean="0"/>
              <a:t>góc</a:t>
            </a:r>
            <a:r>
              <a:rPr lang="en-US" dirty="0" smtClean="0"/>
              <a:t> </a:t>
            </a:r>
            <a:r>
              <a:rPr lang="en-US" dirty="0" err="1" smtClean="0"/>
              <a:t>tương</a:t>
            </a:r>
            <a:r>
              <a:rPr lang="en-US" dirty="0" smtClean="0"/>
              <a:t> </a:t>
            </a:r>
            <a:r>
              <a:rPr lang="en-US" dirty="0" err="1" smtClean="0"/>
              <a:t>ứng</a:t>
            </a:r>
            <a:r>
              <a:rPr lang="en-US" dirty="0" smtClean="0"/>
              <a:t>)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/>
              <a:t>4) </a:t>
            </a:r>
            <a:r>
              <a:rPr lang="en-US" dirty="0" err="1" smtClean="0"/>
              <a:t>Xét</a:t>
            </a:r>
            <a:r>
              <a:rPr lang="en-US" dirty="0" smtClean="0"/>
              <a:t>               </a:t>
            </a:r>
            <a:r>
              <a:rPr lang="en-US" dirty="0" err="1" smtClean="0"/>
              <a:t>và</a:t>
            </a:r>
            <a:r>
              <a:rPr lang="en-US" dirty="0" smtClean="0"/>
              <a:t>            </a:t>
            </a:r>
            <a:r>
              <a:rPr lang="en-US" dirty="0" err="1" smtClean="0"/>
              <a:t>có</a:t>
            </a:r>
            <a:endParaRPr lang="en-US" dirty="0"/>
          </a:p>
        </p:txBody>
      </p:sp>
      <p:graphicFrame>
        <p:nvGraphicFramePr>
          <p:cNvPr id="14340" name="Object 3"/>
          <p:cNvGraphicFramePr>
            <a:graphicFrameLocks noChangeAspect="1"/>
          </p:cNvGraphicFramePr>
          <p:nvPr/>
        </p:nvGraphicFramePr>
        <p:xfrm>
          <a:off x="3059113" y="2060575"/>
          <a:ext cx="1584325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53" name="Equation" r:id="rId3" imgW="977476" imgH="203112" progId="Equation.DSMT4">
                  <p:embed/>
                </p:oleObj>
              </mc:Choice>
              <mc:Fallback>
                <p:oleObj name="Equation" r:id="rId3" imgW="977476" imgH="203112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2060575"/>
                        <a:ext cx="1584325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4"/>
          <p:cNvGraphicFramePr>
            <a:graphicFrameLocks noChangeAspect="1"/>
          </p:cNvGraphicFramePr>
          <p:nvPr/>
        </p:nvGraphicFramePr>
        <p:xfrm>
          <a:off x="3276600" y="2349500"/>
          <a:ext cx="14795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54" name="Equation" r:id="rId5" imgW="939800" imgH="228600" progId="Equation.DSMT4">
                  <p:embed/>
                </p:oleObj>
              </mc:Choice>
              <mc:Fallback>
                <p:oleObj name="Equation" r:id="rId5" imgW="93980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349500"/>
                        <a:ext cx="14795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37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663" y="0"/>
            <a:ext cx="17430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343" name="Object 6"/>
          <p:cNvGraphicFramePr>
            <a:graphicFrameLocks noChangeAspect="1"/>
          </p:cNvGraphicFramePr>
          <p:nvPr/>
        </p:nvGraphicFramePr>
        <p:xfrm>
          <a:off x="1908175" y="2886075"/>
          <a:ext cx="2344738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55" name="Equation" r:id="rId8" imgW="1447172" imgH="203112" progId="Equation.DSMT4">
                  <p:embed/>
                </p:oleObj>
              </mc:Choice>
              <mc:Fallback>
                <p:oleObj name="Equation" r:id="rId8" imgW="1447172" imgH="203112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2886075"/>
                        <a:ext cx="2344738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4" name="Object 7"/>
          <p:cNvGraphicFramePr>
            <a:graphicFrameLocks noChangeAspect="1"/>
          </p:cNvGraphicFramePr>
          <p:nvPr/>
        </p:nvGraphicFramePr>
        <p:xfrm>
          <a:off x="2051050" y="4565650"/>
          <a:ext cx="14795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56" name="Equation" r:id="rId10" imgW="939800" imgH="228600" progId="Equation.DSMT4">
                  <p:embed/>
                </p:oleObj>
              </mc:Choice>
              <mc:Fallback>
                <p:oleObj name="Equation" r:id="rId10" imgW="93980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4565650"/>
                        <a:ext cx="14795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5" name="Object 8"/>
          <p:cNvGraphicFramePr>
            <a:graphicFrameLocks noChangeAspect="1"/>
          </p:cNvGraphicFramePr>
          <p:nvPr/>
        </p:nvGraphicFramePr>
        <p:xfrm>
          <a:off x="1619250" y="5084763"/>
          <a:ext cx="801688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57" name="Equation" r:id="rId12" imgW="494870" imgH="177646" progId="Equation.DSMT4">
                  <p:embed/>
                </p:oleObj>
              </mc:Choice>
              <mc:Fallback>
                <p:oleObj name="Equation" r:id="rId12" imgW="494870" imgH="177646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5084763"/>
                        <a:ext cx="801688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6" name="Object 9"/>
          <p:cNvGraphicFramePr>
            <a:graphicFrameLocks noChangeAspect="1"/>
          </p:cNvGraphicFramePr>
          <p:nvPr/>
        </p:nvGraphicFramePr>
        <p:xfrm>
          <a:off x="3276600" y="5084763"/>
          <a:ext cx="801688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58" name="Equation" r:id="rId14" imgW="494870" imgH="177646" progId="Equation.DSMT4">
                  <p:embed/>
                </p:oleObj>
              </mc:Choice>
              <mc:Fallback>
                <p:oleObj name="Equation" r:id="rId14" imgW="494870" imgH="177646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5084763"/>
                        <a:ext cx="801688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47" name="Picture 1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913" y="3213100"/>
            <a:ext cx="2438400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2200" dirty="0" smtClean="0">
                <a:solidFill>
                  <a:srgbClr val="FF0000"/>
                </a:solidFill>
              </a:rPr>
              <a:t>   4)  </a:t>
            </a:r>
            <a:r>
              <a:rPr lang="en-US" sz="2200" dirty="0" err="1" smtClean="0"/>
              <a:t>Xét</a:t>
            </a:r>
            <a:r>
              <a:rPr lang="en-US" sz="2200" dirty="0" smtClean="0"/>
              <a:t>               </a:t>
            </a:r>
            <a:r>
              <a:rPr lang="en-US" sz="2200" dirty="0" err="1" smtClean="0"/>
              <a:t>và</a:t>
            </a:r>
            <a:r>
              <a:rPr lang="en-US" sz="2200" dirty="0" smtClean="0"/>
              <a:t>            </a:t>
            </a:r>
            <a:r>
              <a:rPr lang="en-US" sz="2200" dirty="0" err="1" smtClean="0"/>
              <a:t>có</a:t>
            </a:r>
            <a:endParaRPr lang="en-US" sz="2200" dirty="0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200" dirty="0" smtClean="0">
                <a:solidFill>
                  <a:srgbClr val="FF0000"/>
                </a:solidFill>
              </a:rPr>
              <a:t>   2) </a:t>
            </a:r>
            <a:r>
              <a:rPr lang="en-US" sz="2200" dirty="0" smtClean="0"/>
              <a:t>MN: </a:t>
            </a:r>
            <a:r>
              <a:rPr lang="en-US" sz="2200" dirty="0" err="1" smtClean="0"/>
              <a:t>cạnh</a:t>
            </a:r>
            <a:r>
              <a:rPr lang="en-US" sz="2200" dirty="0" smtClean="0"/>
              <a:t> </a:t>
            </a:r>
            <a:r>
              <a:rPr lang="en-US" sz="2200" dirty="0" err="1" smtClean="0"/>
              <a:t>chung</a:t>
            </a:r>
            <a:endParaRPr lang="en-US" sz="2200" dirty="0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200" dirty="0" smtClean="0"/>
              <a:t>     MA = MB (</a:t>
            </a:r>
            <a:r>
              <a:rPr lang="en-US" sz="2200" dirty="0" err="1" smtClean="0"/>
              <a:t>giả</a:t>
            </a:r>
            <a:r>
              <a:rPr lang="en-US" sz="2200" dirty="0" smtClean="0"/>
              <a:t> </a:t>
            </a:r>
            <a:r>
              <a:rPr lang="en-US" sz="2200" dirty="0" err="1" smtClean="0"/>
              <a:t>thiết</a:t>
            </a:r>
            <a:r>
              <a:rPr lang="en-US" sz="2200" dirty="0" smtClean="0"/>
              <a:t>)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200" dirty="0" smtClean="0"/>
              <a:t>     NA = NB (</a:t>
            </a:r>
            <a:r>
              <a:rPr lang="en-US" sz="2200" dirty="0" err="1" smtClean="0"/>
              <a:t>giả</a:t>
            </a:r>
            <a:r>
              <a:rPr lang="en-US" sz="2200" dirty="0" smtClean="0"/>
              <a:t> </a:t>
            </a:r>
            <a:r>
              <a:rPr lang="en-US" sz="2200" dirty="0" err="1" smtClean="0"/>
              <a:t>thiết</a:t>
            </a:r>
            <a:r>
              <a:rPr lang="en-US" sz="2200" dirty="0" smtClean="0"/>
              <a:t>)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200" dirty="0" smtClean="0">
                <a:solidFill>
                  <a:srgbClr val="FF0000"/>
                </a:solidFill>
              </a:rPr>
              <a:t>   1) </a:t>
            </a:r>
            <a:r>
              <a:rPr lang="en-US" sz="2200" dirty="0" smtClean="0"/>
              <a:t>Do </a:t>
            </a:r>
            <a:r>
              <a:rPr lang="en-US" sz="2200" dirty="0" err="1" smtClean="0"/>
              <a:t>đó</a:t>
            </a:r>
            <a:endParaRPr lang="en-US" sz="2200" dirty="0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200" dirty="0" smtClean="0">
                <a:solidFill>
                  <a:srgbClr val="FF0000"/>
                </a:solidFill>
              </a:rPr>
              <a:t>   3) </a:t>
            </a:r>
            <a:r>
              <a:rPr lang="en-US" sz="2200" dirty="0" err="1" smtClean="0"/>
              <a:t>Suy</a:t>
            </a:r>
            <a:r>
              <a:rPr lang="en-US" sz="2200" dirty="0" smtClean="0"/>
              <a:t> </a:t>
            </a:r>
            <a:r>
              <a:rPr lang="en-US" sz="2200" dirty="0" err="1" smtClean="0"/>
              <a:t>ra</a:t>
            </a:r>
            <a:r>
              <a:rPr lang="en-US" sz="2200" dirty="0" smtClean="0"/>
              <a:t>                   (2 </a:t>
            </a:r>
            <a:r>
              <a:rPr lang="en-US" sz="2200" dirty="0" err="1" smtClean="0"/>
              <a:t>góc</a:t>
            </a:r>
            <a:r>
              <a:rPr lang="en-US" sz="2200" dirty="0" smtClean="0"/>
              <a:t> </a:t>
            </a:r>
            <a:r>
              <a:rPr lang="en-US" sz="2200" dirty="0" err="1" smtClean="0"/>
              <a:t>tương</a:t>
            </a:r>
            <a:r>
              <a:rPr lang="en-US" sz="2200" dirty="0" smtClean="0"/>
              <a:t> </a:t>
            </a:r>
            <a:r>
              <a:rPr lang="en-US" sz="2200" dirty="0" err="1" smtClean="0"/>
              <a:t>ứng</a:t>
            </a:r>
            <a:r>
              <a:rPr lang="en-US" sz="2200" dirty="0" smtClean="0"/>
              <a:t>)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200" dirty="0" smtClean="0"/>
              <a:t>    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687513" y="1685925"/>
          <a:ext cx="88265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98" name="Equation" r:id="rId3" imgW="494870" imgH="177646" progId="Equation.DSMT4">
                  <p:embed/>
                </p:oleObj>
              </mc:Choice>
              <mc:Fallback>
                <p:oleObj name="Equation" r:id="rId3" imgW="494870" imgH="177646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7513" y="1685925"/>
                        <a:ext cx="882650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203575" y="1700213"/>
          <a:ext cx="88265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99" name="Equation" r:id="rId5" imgW="494870" imgH="177646" progId="Equation.DSMT4">
                  <p:embed/>
                </p:oleObj>
              </mc:Choice>
              <mc:Fallback>
                <p:oleObj name="Equation" r:id="rId5" imgW="494870" imgH="177646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1700213"/>
                        <a:ext cx="882650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124075" y="3357563"/>
          <a:ext cx="2344738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00" name="Equation" r:id="rId7" imgW="1447172" imgH="203112" progId="Equation.DSMT4">
                  <p:embed/>
                </p:oleObj>
              </mc:Choice>
              <mc:Fallback>
                <p:oleObj name="Equation" r:id="rId7" imgW="1447172" imgH="203112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3357563"/>
                        <a:ext cx="2344738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979613" y="3689350"/>
          <a:ext cx="14795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01" name="Equation" r:id="rId9" imgW="939800" imgH="228600" progId="Equation.DSMT4">
                  <p:embed/>
                </p:oleObj>
              </mc:Choice>
              <mc:Fallback>
                <p:oleObj name="Equation" r:id="rId9" imgW="93980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3689350"/>
                        <a:ext cx="14795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3" name="TextBox 8"/>
          <p:cNvSpPr txBox="1">
            <a:spLocks noChangeArrowheads="1"/>
          </p:cNvSpPr>
          <p:nvPr/>
        </p:nvSpPr>
        <p:spPr bwMode="auto">
          <a:xfrm>
            <a:off x="2627313" y="301625"/>
            <a:ext cx="43211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FF0000"/>
                </a:solidFill>
              </a:rPr>
              <a:t>ĐÁP ÁN</a:t>
            </a:r>
          </a:p>
        </p:txBody>
      </p:sp>
      <p:pic>
        <p:nvPicPr>
          <p:cNvPr id="10" name="Picture 1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700213"/>
            <a:ext cx="2438400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519362" y="5085184"/>
            <a:ext cx="4537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E80606"/>
                </a:solidFill>
              </a:rPr>
              <a:t>ĐÁP ÁN:    4 – 2 – 1 – 3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42" name="Rectangle 14"/>
          <p:cNvSpPr>
            <a:spLocks noChangeArrowheads="1"/>
          </p:cNvSpPr>
          <p:nvPr/>
        </p:nvSpPr>
        <p:spPr bwMode="auto">
          <a:xfrm>
            <a:off x="4938713" y="2949575"/>
            <a:ext cx="4000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altLang="en-US" sz="2000" dirty="0"/>
              <a:t>a) </a:t>
            </a:r>
            <a:r>
              <a:rPr lang="en-US" altLang="en-US" sz="2000" dirty="0" err="1"/>
              <a:t>Xét</a:t>
            </a:r>
            <a:r>
              <a:rPr lang="en-US" altLang="en-US" sz="2000" dirty="0"/>
              <a:t> </a:t>
            </a:r>
            <a:r>
              <a:rPr lang="en-US" altLang="en-US" sz="2000" dirty="0" smtClean="0"/>
              <a:t>    </a:t>
            </a:r>
            <a:r>
              <a:rPr lang="en-US" altLang="en-US" sz="2000" dirty="0"/>
              <a:t>ABD </a:t>
            </a:r>
            <a:r>
              <a:rPr lang="en-US" altLang="en-US" sz="2000" dirty="0" err="1"/>
              <a:t>và</a:t>
            </a:r>
            <a:r>
              <a:rPr lang="en-US" altLang="en-US" sz="2000" dirty="0"/>
              <a:t> </a:t>
            </a:r>
            <a:r>
              <a:rPr lang="en-US" altLang="en-US" sz="2000" dirty="0" smtClean="0"/>
              <a:t>     ACD </a:t>
            </a:r>
            <a:r>
              <a:rPr lang="en-US" altLang="en-US" sz="2000" dirty="0" err="1"/>
              <a:t>có</a:t>
            </a:r>
            <a:endParaRPr lang="en-US" altLang="en-US" sz="2000" dirty="0"/>
          </a:p>
        </p:txBody>
      </p:sp>
      <p:sp>
        <p:nvSpPr>
          <p:cNvPr id="176143" name="AutoShape 15"/>
          <p:cNvSpPr>
            <a:spLocks noChangeArrowheads="1"/>
          </p:cNvSpPr>
          <p:nvPr/>
        </p:nvSpPr>
        <p:spPr bwMode="auto">
          <a:xfrm>
            <a:off x="5859382" y="3024211"/>
            <a:ext cx="156136" cy="156136"/>
          </a:xfrm>
          <a:prstGeom prst="triangle">
            <a:avLst>
              <a:gd name="adj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76144" name="AutoShape 16"/>
          <p:cNvSpPr>
            <a:spLocks noChangeArrowheads="1"/>
          </p:cNvSpPr>
          <p:nvPr/>
        </p:nvSpPr>
        <p:spPr bwMode="auto">
          <a:xfrm>
            <a:off x="7253481" y="3007817"/>
            <a:ext cx="147249" cy="160389"/>
          </a:xfrm>
          <a:prstGeom prst="triangle">
            <a:avLst>
              <a:gd name="adj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76146" name="AutoShape 18"/>
          <p:cNvSpPr>
            <a:spLocks noChangeArrowheads="1"/>
          </p:cNvSpPr>
          <p:nvPr/>
        </p:nvSpPr>
        <p:spPr bwMode="auto">
          <a:xfrm>
            <a:off x="5159375" y="4676774"/>
            <a:ext cx="284163" cy="176893"/>
          </a:xfrm>
          <a:prstGeom prst="triangle">
            <a:avLst>
              <a:gd name="adj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76147" name="Text Box 19"/>
          <p:cNvSpPr txBox="1">
            <a:spLocks noChangeArrowheads="1"/>
          </p:cNvSpPr>
          <p:nvPr/>
        </p:nvSpPr>
        <p:spPr bwMode="auto">
          <a:xfrm>
            <a:off x="5023644" y="3285445"/>
            <a:ext cx="23034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AB=AC (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gt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76148" name="Text Box 20"/>
          <p:cNvSpPr txBox="1">
            <a:spLocks noChangeArrowheads="1"/>
          </p:cNvSpPr>
          <p:nvPr/>
        </p:nvSpPr>
        <p:spPr bwMode="auto">
          <a:xfrm>
            <a:off x="5022850" y="3709987"/>
            <a:ext cx="44575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BD=DC(D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BC)</a:t>
            </a: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6149" name="Text Box 21"/>
          <p:cNvSpPr txBox="1">
            <a:spLocks noChangeArrowheads="1"/>
          </p:cNvSpPr>
          <p:nvPr/>
        </p:nvSpPr>
        <p:spPr bwMode="auto">
          <a:xfrm>
            <a:off x="4987131" y="4137634"/>
            <a:ext cx="2376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AD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chung</a:t>
            </a: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6150" name="Rectangle 22"/>
          <p:cNvSpPr>
            <a:spLocks noChangeArrowheads="1"/>
          </p:cNvSpPr>
          <p:nvPr/>
        </p:nvSpPr>
        <p:spPr bwMode="auto">
          <a:xfrm>
            <a:off x="4454525" y="4514850"/>
            <a:ext cx="4841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>
                <a:sym typeface="Symbol" pitchFamily="18" charset="2"/>
              </a:rPr>
              <a:t></a:t>
            </a:r>
          </a:p>
        </p:txBody>
      </p:sp>
      <p:sp>
        <p:nvSpPr>
          <p:cNvPr id="176151" name="Text Box 23"/>
          <p:cNvSpPr txBox="1">
            <a:spLocks noChangeArrowheads="1"/>
          </p:cNvSpPr>
          <p:nvPr/>
        </p:nvSpPr>
        <p:spPr bwMode="auto">
          <a:xfrm>
            <a:off x="5443538" y="4530725"/>
            <a:ext cx="1514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ABD</a:t>
            </a:r>
            <a:r>
              <a:rPr lang="en-US" altLang="en-US" sz="2400" dirty="0">
                <a:latin typeface="Arial" charset="0"/>
              </a:rPr>
              <a:t> =</a:t>
            </a:r>
          </a:p>
        </p:txBody>
      </p:sp>
      <p:sp>
        <p:nvSpPr>
          <p:cNvPr id="176152" name="AutoShape 24"/>
          <p:cNvSpPr>
            <a:spLocks noChangeArrowheads="1"/>
          </p:cNvSpPr>
          <p:nvPr/>
        </p:nvSpPr>
        <p:spPr bwMode="auto">
          <a:xfrm>
            <a:off x="6683830" y="4720318"/>
            <a:ext cx="333375" cy="133349"/>
          </a:xfrm>
          <a:prstGeom prst="triangle">
            <a:avLst>
              <a:gd name="adj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76153" name="Text Box 25"/>
          <p:cNvSpPr txBox="1">
            <a:spLocks noChangeArrowheads="1"/>
          </p:cNvSpPr>
          <p:nvPr/>
        </p:nvSpPr>
        <p:spPr bwMode="auto">
          <a:xfrm>
            <a:off x="7053263" y="4530725"/>
            <a:ext cx="1971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ACD (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c.c.c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76154" name="Text Box 26"/>
          <p:cNvSpPr txBox="1">
            <a:spLocks noChangeArrowheads="1"/>
          </p:cNvSpPr>
          <p:nvPr/>
        </p:nvSpPr>
        <p:spPr bwMode="auto">
          <a:xfrm>
            <a:off x="100013" y="196850"/>
            <a:ext cx="8924925" cy="193833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Cho tam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ABC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AB = AC,              .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 D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BC.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alt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6155" name="Text Box 27"/>
          <p:cNvSpPr txBox="1">
            <a:spLocks noChangeArrowheads="1"/>
          </p:cNvSpPr>
          <p:nvPr/>
        </p:nvSpPr>
        <p:spPr bwMode="auto">
          <a:xfrm>
            <a:off x="6157913" y="5451475"/>
            <a:ext cx="270033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(Hai góc tương ứng)</a:t>
            </a:r>
          </a:p>
        </p:txBody>
      </p:sp>
      <p:sp>
        <p:nvSpPr>
          <p:cNvPr id="20495" name="Rectangle 45"/>
          <p:cNvSpPr>
            <a:spLocks noChangeArrowheads="1"/>
          </p:cNvSpPr>
          <p:nvPr/>
        </p:nvSpPr>
        <p:spPr bwMode="auto">
          <a:xfrm>
            <a:off x="250825" y="138113"/>
            <a:ext cx="88931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en-US" altLang="en-US" sz="2800">
              <a:solidFill>
                <a:srgbClr val="0000FF"/>
              </a:solidFill>
            </a:endParaRPr>
          </a:p>
        </p:txBody>
      </p:sp>
      <p:sp>
        <p:nvSpPr>
          <p:cNvPr id="2" name="Cloud Callout 1"/>
          <p:cNvSpPr/>
          <p:nvPr/>
        </p:nvSpPr>
        <p:spPr>
          <a:xfrm>
            <a:off x="2952750" y="1381893"/>
            <a:ext cx="6410325" cy="2286000"/>
          </a:xfrm>
          <a:prstGeom prst="cloudCallout">
            <a:avLst>
              <a:gd name="adj1" fmla="val -36226"/>
              <a:gd name="adj2" fmla="val 600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altLang="en-US" sz="2200" dirty="0">
                <a:solidFill>
                  <a:schemeClr val="bg1"/>
                </a:solidFill>
              </a:rPr>
              <a:t>? </a:t>
            </a:r>
            <a:r>
              <a:rPr lang="en-US" altLang="en-US" sz="2200" dirty="0" err="1">
                <a:solidFill>
                  <a:schemeClr val="bg1"/>
                </a:solidFill>
              </a:rPr>
              <a:t>Em</a:t>
            </a:r>
            <a:r>
              <a:rPr lang="en-US" altLang="en-US" sz="2200" dirty="0">
                <a:solidFill>
                  <a:schemeClr val="bg1"/>
                </a:solidFill>
              </a:rPr>
              <a:t> </a:t>
            </a:r>
            <a:r>
              <a:rPr lang="en-US" altLang="en-US" sz="2200" dirty="0" err="1">
                <a:solidFill>
                  <a:schemeClr val="bg1"/>
                </a:solidFill>
              </a:rPr>
              <a:t>hãy</a:t>
            </a:r>
            <a:r>
              <a:rPr lang="en-US" altLang="en-US" sz="2200" dirty="0">
                <a:solidFill>
                  <a:schemeClr val="bg1"/>
                </a:solidFill>
              </a:rPr>
              <a:t> </a:t>
            </a:r>
            <a:r>
              <a:rPr lang="en-US" altLang="en-US" sz="2200" dirty="0" err="1">
                <a:solidFill>
                  <a:schemeClr val="bg1"/>
                </a:solidFill>
              </a:rPr>
              <a:t>đặt</a:t>
            </a:r>
            <a:r>
              <a:rPr lang="en-US" altLang="en-US" sz="2200" dirty="0">
                <a:solidFill>
                  <a:schemeClr val="bg1"/>
                </a:solidFill>
              </a:rPr>
              <a:t> </a:t>
            </a:r>
            <a:r>
              <a:rPr lang="en-US" altLang="en-US" sz="2200" dirty="0" err="1">
                <a:solidFill>
                  <a:schemeClr val="bg1"/>
                </a:solidFill>
              </a:rPr>
              <a:t>thêm</a:t>
            </a:r>
            <a:r>
              <a:rPr lang="en-US" altLang="en-US" sz="2200" dirty="0">
                <a:solidFill>
                  <a:schemeClr val="bg1"/>
                </a:solidFill>
              </a:rPr>
              <a:t> </a:t>
            </a:r>
            <a:r>
              <a:rPr lang="en-US" altLang="en-US" sz="2200" dirty="0" err="1">
                <a:solidFill>
                  <a:schemeClr val="bg1"/>
                </a:solidFill>
              </a:rPr>
              <a:t>câu</a:t>
            </a:r>
            <a:r>
              <a:rPr lang="en-US" altLang="en-US" sz="2200" dirty="0">
                <a:solidFill>
                  <a:schemeClr val="bg1"/>
                </a:solidFill>
              </a:rPr>
              <a:t> </a:t>
            </a:r>
            <a:r>
              <a:rPr lang="en-US" altLang="en-US" sz="2200" dirty="0" err="1">
                <a:solidFill>
                  <a:schemeClr val="bg1"/>
                </a:solidFill>
              </a:rPr>
              <a:t>hỏi</a:t>
            </a:r>
            <a:r>
              <a:rPr lang="en-US" altLang="en-US" sz="2200" dirty="0">
                <a:solidFill>
                  <a:schemeClr val="bg1"/>
                </a:solidFill>
              </a:rPr>
              <a:t> </a:t>
            </a:r>
            <a:r>
              <a:rPr lang="en-US" altLang="en-US" sz="2200" dirty="0" err="1">
                <a:solidFill>
                  <a:schemeClr val="bg1"/>
                </a:solidFill>
              </a:rPr>
              <a:t>cho</a:t>
            </a:r>
            <a:r>
              <a:rPr lang="en-US" altLang="en-US" sz="2200" dirty="0">
                <a:solidFill>
                  <a:schemeClr val="bg1"/>
                </a:solidFill>
              </a:rPr>
              <a:t> </a:t>
            </a:r>
            <a:r>
              <a:rPr lang="en-US" altLang="en-US" sz="2200" dirty="0" err="1">
                <a:solidFill>
                  <a:schemeClr val="bg1"/>
                </a:solidFill>
              </a:rPr>
              <a:t>bài</a:t>
            </a:r>
            <a:r>
              <a:rPr lang="en-US" altLang="en-US" sz="2200" dirty="0">
                <a:solidFill>
                  <a:schemeClr val="bg1"/>
                </a:solidFill>
              </a:rPr>
              <a:t> </a:t>
            </a:r>
            <a:r>
              <a:rPr lang="en-US" altLang="en-US" sz="2200" dirty="0" err="1">
                <a:solidFill>
                  <a:schemeClr val="bg1"/>
                </a:solidFill>
              </a:rPr>
              <a:t>toán</a:t>
            </a:r>
            <a:r>
              <a:rPr lang="en-US" altLang="en-US" sz="2200" dirty="0">
                <a:solidFill>
                  <a:schemeClr val="bg1"/>
                </a:solidFill>
              </a:rPr>
              <a:t> </a:t>
            </a:r>
            <a:r>
              <a:rPr lang="en-US" altLang="en-US" sz="2200" dirty="0" err="1" smtClean="0">
                <a:solidFill>
                  <a:schemeClr val="bg1"/>
                </a:solidFill>
              </a:rPr>
              <a:t>trên</a:t>
            </a:r>
            <a:r>
              <a:rPr lang="en-US" altLang="en-US" sz="2200" dirty="0" smtClean="0">
                <a:solidFill>
                  <a:schemeClr val="bg1"/>
                </a:solidFill>
              </a:rPr>
              <a:t>. </a:t>
            </a:r>
            <a:r>
              <a:rPr lang="en-US" altLang="en-US" sz="2200" dirty="0" err="1" smtClean="0">
                <a:solidFill>
                  <a:schemeClr val="bg1"/>
                </a:solidFill>
              </a:rPr>
              <a:t>Giải</a:t>
            </a:r>
            <a:r>
              <a:rPr lang="en-US" altLang="en-US" sz="2200" dirty="0" smtClean="0">
                <a:solidFill>
                  <a:schemeClr val="bg1"/>
                </a:solidFill>
              </a:rPr>
              <a:t> </a:t>
            </a:r>
            <a:r>
              <a:rPr lang="en-US" altLang="en-US" sz="2200" dirty="0" err="1" smtClean="0">
                <a:solidFill>
                  <a:schemeClr val="bg1"/>
                </a:solidFill>
              </a:rPr>
              <a:t>thích</a:t>
            </a:r>
            <a:endParaRPr lang="en-US" altLang="en-US" sz="2200" dirty="0">
              <a:solidFill>
                <a:schemeClr val="bg1"/>
              </a:solidFill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altLang="en-US" sz="2000" dirty="0" err="1">
                <a:solidFill>
                  <a:schemeClr val="tx1"/>
                </a:solidFill>
              </a:rPr>
              <a:t>Hình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thức</a:t>
            </a:r>
            <a:r>
              <a:rPr lang="en-US" altLang="en-US" sz="2000" dirty="0">
                <a:solidFill>
                  <a:schemeClr val="tx1"/>
                </a:solidFill>
              </a:rPr>
              <a:t>: </a:t>
            </a:r>
            <a:r>
              <a:rPr lang="en-US" altLang="en-US" sz="2000" dirty="0" err="1">
                <a:solidFill>
                  <a:schemeClr val="tx1"/>
                </a:solidFill>
              </a:rPr>
              <a:t>nhóm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lớn</a:t>
            </a:r>
            <a:r>
              <a:rPr lang="en-US" altLang="en-US" sz="2000" dirty="0">
                <a:solidFill>
                  <a:schemeClr val="tx1"/>
                </a:solidFill>
              </a:rPr>
              <a:t>, </a:t>
            </a:r>
            <a:r>
              <a:rPr lang="en-US" altLang="en-US" sz="2000" dirty="0" err="1">
                <a:solidFill>
                  <a:schemeClr val="tx1"/>
                </a:solidFill>
              </a:rPr>
              <a:t>bảng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phụ</a:t>
            </a:r>
            <a:endParaRPr lang="en-US" altLang="en-US" sz="2000" dirty="0">
              <a:solidFill>
                <a:schemeClr val="tx1"/>
              </a:solidFill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altLang="en-US" sz="2000" dirty="0" err="1">
                <a:solidFill>
                  <a:schemeClr val="tx1"/>
                </a:solidFill>
              </a:rPr>
              <a:t>Thời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gian</a:t>
            </a:r>
            <a:r>
              <a:rPr lang="en-US" altLang="en-US" sz="2000" dirty="0">
                <a:solidFill>
                  <a:schemeClr val="tx1"/>
                </a:solidFill>
              </a:rPr>
              <a:t>: 2 </a:t>
            </a:r>
            <a:r>
              <a:rPr lang="en-US" altLang="en-US" sz="2000" dirty="0" err="1">
                <a:solidFill>
                  <a:schemeClr val="tx1"/>
                </a:solidFill>
              </a:rPr>
              <a:t>phút</a:t>
            </a:r>
            <a:endParaRPr lang="en-US" altLang="en-US" sz="20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29" name="Group 45"/>
          <p:cNvGrpSpPr>
            <a:grpSpLocks/>
          </p:cNvGrpSpPr>
          <p:nvPr/>
        </p:nvGrpSpPr>
        <p:grpSpPr bwMode="auto">
          <a:xfrm>
            <a:off x="4629150" y="1092200"/>
            <a:ext cx="4751388" cy="3209925"/>
            <a:chOff x="-725" y="1776"/>
            <a:chExt cx="4722" cy="2981"/>
          </a:xfrm>
        </p:grpSpPr>
        <p:sp>
          <p:nvSpPr>
            <p:cNvPr id="20509" name="AutoShape 46"/>
            <p:cNvSpPr>
              <a:spLocks noChangeAspect="1" noChangeArrowheads="1" noTextEdit="1"/>
            </p:cNvSpPr>
            <p:nvPr/>
          </p:nvSpPr>
          <p:spPr bwMode="auto">
            <a:xfrm>
              <a:off x="-725" y="3579"/>
              <a:ext cx="1597" cy="1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0" name="Freeform 47"/>
            <p:cNvSpPr>
              <a:spLocks/>
            </p:cNvSpPr>
            <p:nvPr/>
          </p:nvSpPr>
          <p:spPr bwMode="auto">
            <a:xfrm>
              <a:off x="2400" y="1776"/>
              <a:ext cx="1597" cy="1094"/>
            </a:xfrm>
            <a:custGeom>
              <a:avLst/>
              <a:gdLst>
                <a:gd name="T0" fmla="*/ 1 w 3194"/>
                <a:gd name="T1" fmla="*/ 1 h 2188"/>
                <a:gd name="T2" fmla="*/ 1 w 3194"/>
                <a:gd name="T3" fmla="*/ 1 h 2188"/>
                <a:gd name="T4" fmla="*/ 1 w 3194"/>
                <a:gd name="T5" fmla="*/ 1 h 2188"/>
                <a:gd name="T6" fmla="*/ 1 w 3194"/>
                <a:gd name="T7" fmla="*/ 1 h 2188"/>
                <a:gd name="T8" fmla="*/ 1 w 3194"/>
                <a:gd name="T9" fmla="*/ 1 h 2188"/>
                <a:gd name="T10" fmla="*/ 1 w 3194"/>
                <a:gd name="T11" fmla="*/ 1 h 2188"/>
                <a:gd name="T12" fmla="*/ 1 w 3194"/>
                <a:gd name="T13" fmla="*/ 1 h 2188"/>
                <a:gd name="T14" fmla="*/ 1 w 3194"/>
                <a:gd name="T15" fmla="*/ 1 h 2188"/>
                <a:gd name="T16" fmla="*/ 1 w 3194"/>
                <a:gd name="T17" fmla="*/ 1 h 2188"/>
                <a:gd name="T18" fmla="*/ 1 w 3194"/>
                <a:gd name="T19" fmla="*/ 1 h 2188"/>
                <a:gd name="T20" fmla="*/ 1 w 3194"/>
                <a:gd name="T21" fmla="*/ 1 h 2188"/>
                <a:gd name="T22" fmla="*/ 1 w 3194"/>
                <a:gd name="T23" fmla="*/ 1 h 2188"/>
                <a:gd name="T24" fmla="*/ 1 w 3194"/>
                <a:gd name="T25" fmla="*/ 1 h 2188"/>
                <a:gd name="T26" fmla="*/ 1 w 3194"/>
                <a:gd name="T27" fmla="*/ 1 h 2188"/>
                <a:gd name="T28" fmla="*/ 1 w 3194"/>
                <a:gd name="T29" fmla="*/ 1 h 2188"/>
                <a:gd name="T30" fmla="*/ 1 w 3194"/>
                <a:gd name="T31" fmla="*/ 1 h 2188"/>
                <a:gd name="T32" fmla="*/ 1 w 3194"/>
                <a:gd name="T33" fmla="*/ 1 h 2188"/>
                <a:gd name="T34" fmla="*/ 1 w 3194"/>
                <a:gd name="T35" fmla="*/ 1 h 2188"/>
                <a:gd name="T36" fmla="*/ 1 w 3194"/>
                <a:gd name="T37" fmla="*/ 1 h 2188"/>
                <a:gd name="T38" fmla="*/ 1 w 3194"/>
                <a:gd name="T39" fmla="*/ 1 h 2188"/>
                <a:gd name="T40" fmla="*/ 1 w 3194"/>
                <a:gd name="T41" fmla="*/ 1 h 2188"/>
                <a:gd name="T42" fmla="*/ 1 w 3194"/>
                <a:gd name="T43" fmla="*/ 1 h 2188"/>
                <a:gd name="T44" fmla="*/ 1 w 3194"/>
                <a:gd name="T45" fmla="*/ 1 h 2188"/>
                <a:gd name="T46" fmla="*/ 1 w 3194"/>
                <a:gd name="T47" fmla="*/ 1 h 2188"/>
                <a:gd name="T48" fmla="*/ 1 w 3194"/>
                <a:gd name="T49" fmla="*/ 1 h 2188"/>
                <a:gd name="T50" fmla="*/ 1 w 3194"/>
                <a:gd name="T51" fmla="*/ 1 h 2188"/>
                <a:gd name="T52" fmla="*/ 1 w 3194"/>
                <a:gd name="T53" fmla="*/ 1 h 2188"/>
                <a:gd name="T54" fmla="*/ 1 w 3194"/>
                <a:gd name="T55" fmla="*/ 1 h 2188"/>
                <a:gd name="T56" fmla="*/ 1 w 3194"/>
                <a:gd name="T57" fmla="*/ 1 h 2188"/>
                <a:gd name="T58" fmla="*/ 1 w 3194"/>
                <a:gd name="T59" fmla="*/ 1 h 2188"/>
                <a:gd name="T60" fmla="*/ 1 w 3194"/>
                <a:gd name="T61" fmla="*/ 1 h 2188"/>
                <a:gd name="T62" fmla="*/ 1 w 3194"/>
                <a:gd name="T63" fmla="*/ 1 h 2188"/>
                <a:gd name="T64" fmla="*/ 1 w 3194"/>
                <a:gd name="T65" fmla="*/ 1 h 2188"/>
                <a:gd name="T66" fmla="*/ 1 w 3194"/>
                <a:gd name="T67" fmla="*/ 1 h 2188"/>
                <a:gd name="T68" fmla="*/ 1 w 3194"/>
                <a:gd name="T69" fmla="*/ 1 h 2188"/>
                <a:gd name="T70" fmla="*/ 1 w 3194"/>
                <a:gd name="T71" fmla="*/ 1 h 2188"/>
                <a:gd name="T72" fmla="*/ 1 w 3194"/>
                <a:gd name="T73" fmla="*/ 1 h 2188"/>
                <a:gd name="T74" fmla="*/ 1 w 3194"/>
                <a:gd name="T75" fmla="*/ 1 h 2188"/>
                <a:gd name="T76" fmla="*/ 1 w 3194"/>
                <a:gd name="T77" fmla="*/ 1 h 2188"/>
                <a:gd name="T78" fmla="*/ 1 w 3194"/>
                <a:gd name="T79" fmla="*/ 1 h 2188"/>
                <a:gd name="T80" fmla="*/ 1 w 3194"/>
                <a:gd name="T81" fmla="*/ 1 h 2188"/>
                <a:gd name="T82" fmla="*/ 1 w 3194"/>
                <a:gd name="T83" fmla="*/ 1 h 2188"/>
                <a:gd name="T84" fmla="*/ 1 w 3194"/>
                <a:gd name="T85" fmla="*/ 1 h 2188"/>
                <a:gd name="T86" fmla="*/ 1 w 3194"/>
                <a:gd name="T87" fmla="*/ 1 h 2188"/>
                <a:gd name="T88" fmla="*/ 1 w 3194"/>
                <a:gd name="T89" fmla="*/ 1 h 2188"/>
                <a:gd name="T90" fmla="*/ 1 w 3194"/>
                <a:gd name="T91" fmla="*/ 1 h 2188"/>
                <a:gd name="T92" fmla="*/ 1 w 3194"/>
                <a:gd name="T93" fmla="*/ 1 h 2188"/>
                <a:gd name="T94" fmla="*/ 1 w 3194"/>
                <a:gd name="T95" fmla="*/ 1 h 218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3194" h="2188">
                  <a:moveTo>
                    <a:pt x="2662" y="1808"/>
                  </a:moveTo>
                  <a:lnTo>
                    <a:pt x="2722" y="1733"/>
                  </a:lnTo>
                  <a:lnTo>
                    <a:pt x="2774" y="1653"/>
                  </a:lnTo>
                  <a:lnTo>
                    <a:pt x="2819" y="1569"/>
                  </a:lnTo>
                  <a:lnTo>
                    <a:pt x="2858" y="1481"/>
                  </a:lnTo>
                  <a:lnTo>
                    <a:pt x="2888" y="1388"/>
                  </a:lnTo>
                  <a:lnTo>
                    <a:pt x="2910" y="1293"/>
                  </a:lnTo>
                  <a:lnTo>
                    <a:pt x="2925" y="1196"/>
                  </a:lnTo>
                  <a:lnTo>
                    <a:pt x="2929" y="1095"/>
                  </a:lnTo>
                  <a:lnTo>
                    <a:pt x="2923" y="983"/>
                  </a:lnTo>
                  <a:lnTo>
                    <a:pt x="2907" y="875"/>
                  </a:lnTo>
                  <a:lnTo>
                    <a:pt x="2881" y="770"/>
                  </a:lnTo>
                  <a:lnTo>
                    <a:pt x="2843" y="670"/>
                  </a:lnTo>
                  <a:lnTo>
                    <a:pt x="2797" y="573"/>
                  </a:lnTo>
                  <a:lnTo>
                    <a:pt x="2743" y="483"/>
                  </a:lnTo>
                  <a:lnTo>
                    <a:pt x="2679" y="399"/>
                  </a:lnTo>
                  <a:lnTo>
                    <a:pt x="2608" y="321"/>
                  </a:lnTo>
                  <a:lnTo>
                    <a:pt x="2530" y="250"/>
                  </a:lnTo>
                  <a:lnTo>
                    <a:pt x="2446" y="187"/>
                  </a:lnTo>
                  <a:lnTo>
                    <a:pt x="2356" y="132"/>
                  </a:lnTo>
                  <a:lnTo>
                    <a:pt x="2259" y="86"/>
                  </a:lnTo>
                  <a:lnTo>
                    <a:pt x="2159" y="49"/>
                  </a:lnTo>
                  <a:lnTo>
                    <a:pt x="2054" y="22"/>
                  </a:lnTo>
                  <a:lnTo>
                    <a:pt x="1946" y="6"/>
                  </a:lnTo>
                  <a:lnTo>
                    <a:pt x="1834" y="0"/>
                  </a:lnTo>
                  <a:lnTo>
                    <a:pt x="1834" y="63"/>
                  </a:lnTo>
                  <a:lnTo>
                    <a:pt x="1938" y="69"/>
                  </a:lnTo>
                  <a:lnTo>
                    <a:pt x="2041" y="84"/>
                  </a:lnTo>
                  <a:lnTo>
                    <a:pt x="2140" y="110"/>
                  </a:lnTo>
                  <a:lnTo>
                    <a:pt x="2235" y="146"/>
                  </a:lnTo>
                  <a:lnTo>
                    <a:pt x="2325" y="188"/>
                  </a:lnTo>
                  <a:lnTo>
                    <a:pt x="2410" y="241"/>
                  </a:lnTo>
                  <a:lnTo>
                    <a:pt x="2489" y="298"/>
                  </a:lnTo>
                  <a:lnTo>
                    <a:pt x="2562" y="366"/>
                  </a:lnTo>
                  <a:lnTo>
                    <a:pt x="2629" y="438"/>
                  </a:lnTo>
                  <a:lnTo>
                    <a:pt x="2688" y="519"/>
                  </a:lnTo>
                  <a:lnTo>
                    <a:pt x="2739" y="604"/>
                  </a:lnTo>
                  <a:lnTo>
                    <a:pt x="2784" y="694"/>
                  </a:lnTo>
                  <a:lnTo>
                    <a:pt x="2817" y="789"/>
                  </a:lnTo>
                  <a:lnTo>
                    <a:pt x="2843" y="888"/>
                  </a:lnTo>
                  <a:lnTo>
                    <a:pt x="2858" y="991"/>
                  </a:lnTo>
                  <a:lnTo>
                    <a:pt x="2864" y="1095"/>
                  </a:lnTo>
                  <a:lnTo>
                    <a:pt x="2858" y="1196"/>
                  </a:lnTo>
                  <a:lnTo>
                    <a:pt x="2845" y="1293"/>
                  </a:lnTo>
                  <a:lnTo>
                    <a:pt x="2821" y="1386"/>
                  </a:lnTo>
                  <a:lnTo>
                    <a:pt x="2789" y="1477"/>
                  </a:lnTo>
                  <a:lnTo>
                    <a:pt x="2750" y="1563"/>
                  </a:lnTo>
                  <a:lnTo>
                    <a:pt x="2703" y="1645"/>
                  </a:lnTo>
                  <a:lnTo>
                    <a:pt x="2649" y="1724"/>
                  </a:lnTo>
                  <a:lnTo>
                    <a:pt x="2588" y="1795"/>
                  </a:lnTo>
                  <a:lnTo>
                    <a:pt x="2520" y="1860"/>
                  </a:lnTo>
                  <a:lnTo>
                    <a:pt x="2448" y="1919"/>
                  </a:lnTo>
                  <a:lnTo>
                    <a:pt x="2369" y="1974"/>
                  </a:lnTo>
                  <a:lnTo>
                    <a:pt x="2285" y="2018"/>
                  </a:lnTo>
                  <a:lnTo>
                    <a:pt x="2198" y="2056"/>
                  </a:lnTo>
                  <a:lnTo>
                    <a:pt x="2106" y="2086"/>
                  </a:lnTo>
                  <a:lnTo>
                    <a:pt x="2011" y="2108"/>
                  </a:lnTo>
                  <a:lnTo>
                    <a:pt x="1912" y="2119"/>
                  </a:lnTo>
                  <a:lnTo>
                    <a:pt x="1778" y="2119"/>
                  </a:lnTo>
                  <a:lnTo>
                    <a:pt x="1778" y="2121"/>
                  </a:lnTo>
                  <a:lnTo>
                    <a:pt x="1705" y="2113"/>
                  </a:lnTo>
                  <a:lnTo>
                    <a:pt x="1634" y="2102"/>
                  </a:lnTo>
                  <a:lnTo>
                    <a:pt x="1563" y="2086"/>
                  </a:lnTo>
                  <a:lnTo>
                    <a:pt x="1496" y="2065"/>
                  </a:lnTo>
                  <a:lnTo>
                    <a:pt x="1429" y="2039"/>
                  </a:lnTo>
                  <a:lnTo>
                    <a:pt x="1366" y="2009"/>
                  </a:lnTo>
                  <a:lnTo>
                    <a:pt x="1304" y="1974"/>
                  </a:lnTo>
                  <a:lnTo>
                    <a:pt x="1244" y="1936"/>
                  </a:lnTo>
                  <a:lnTo>
                    <a:pt x="1187" y="1893"/>
                  </a:lnTo>
                  <a:lnTo>
                    <a:pt x="1134" y="1847"/>
                  </a:lnTo>
                  <a:lnTo>
                    <a:pt x="1084" y="1796"/>
                  </a:lnTo>
                  <a:lnTo>
                    <a:pt x="1035" y="1742"/>
                  </a:lnTo>
                  <a:lnTo>
                    <a:pt x="993" y="1684"/>
                  </a:lnTo>
                  <a:lnTo>
                    <a:pt x="953" y="1625"/>
                  </a:lnTo>
                  <a:lnTo>
                    <a:pt x="918" y="1561"/>
                  </a:lnTo>
                  <a:lnTo>
                    <a:pt x="886" y="1494"/>
                  </a:lnTo>
                  <a:lnTo>
                    <a:pt x="826" y="1518"/>
                  </a:lnTo>
                  <a:lnTo>
                    <a:pt x="845" y="1558"/>
                  </a:lnTo>
                  <a:lnTo>
                    <a:pt x="864" y="1597"/>
                  </a:lnTo>
                  <a:lnTo>
                    <a:pt x="884" y="1634"/>
                  </a:lnTo>
                  <a:lnTo>
                    <a:pt x="907" y="1671"/>
                  </a:lnTo>
                  <a:lnTo>
                    <a:pt x="929" y="1707"/>
                  </a:lnTo>
                  <a:lnTo>
                    <a:pt x="953" y="1740"/>
                  </a:lnTo>
                  <a:lnTo>
                    <a:pt x="979" y="1774"/>
                  </a:lnTo>
                  <a:lnTo>
                    <a:pt x="1006" y="1808"/>
                  </a:lnTo>
                  <a:lnTo>
                    <a:pt x="312" y="1808"/>
                  </a:lnTo>
                  <a:lnTo>
                    <a:pt x="312" y="1871"/>
                  </a:lnTo>
                  <a:lnTo>
                    <a:pt x="1045" y="1871"/>
                  </a:lnTo>
                  <a:lnTo>
                    <a:pt x="1048" y="1873"/>
                  </a:lnTo>
                  <a:lnTo>
                    <a:pt x="1058" y="1880"/>
                  </a:lnTo>
                  <a:lnTo>
                    <a:pt x="1071" y="1890"/>
                  </a:lnTo>
                  <a:lnTo>
                    <a:pt x="1088" y="1901"/>
                  </a:lnTo>
                  <a:lnTo>
                    <a:pt x="1106" y="1914"/>
                  </a:lnTo>
                  <a:lnTo>
                    <a:pt x="1125" y="1929"/>
                  </a:lnTo>
                  <a:lnTo>
                    <a:pt x="1144" y="1942"/>
                  </a:lnTo>
                  <a:lnTo>
                    <a:pt x="1160" y="1955"/>
                  </a:lnTo>
                  <a:lnTo>
                    <a:pt x="0" y="1955"/>
                  </a:lnTo>
                  <a:lnTo>
                    <a:pt x="0" y="2018"/>
                  </a:lnTo>
                  <a:lnTo>
                    <a:pt x="1252" y="2018"/>
                  </a:lnTo>
                  <a:lnTo>
                    <a:pt x="1284" y="2039"/>
                  </a:lnTo>
                  <a:lnTo>
                    <a:pt x="1317" y="2058"/>
                  </a:lnTo>
                  <a:lnTo>
                    <a:pt x="1351" y="2074"/>
                  </a:lnTo>
                  <a:lnTo>
                    <a:pt x="1386" y="2091"/>
                  </a:lnTo>
                  <a:lnTo>
                    <a:pt x="1420" y="2106"/>
                  </a:lnTo>
                  <a:lnTo>
                    <a:pt x="1455" y="2119"/>
                  </a:lnTo>
                  <a:lnTo>
                    <a:pt x="1493" y="2132"/>
                  </a:lnTo>
                  <a:lnTo>
                    <a:pt x="1528" y="2143"/>
                  </a:lnTo>
                  <a:lnTo>
                    <a:pt x="1565" y="2155"/>
                  </a:lnTo>
                  <a:lnTo>
                    <a:pt x="1603" y="2162"/>
                  </a:lnTo>
                  <a:lnTo>
                    <a:pt x="1640" y="2171"/>
                  </a:lnTo>
                  <a:lnTo>
                    <a:pt x="1679" y="2177"/>
                  </a:lnTo>
                  <a:lnTo>
                    <a:pt x="1716" y="2183"/>
                  </a:lnTo>
                  <a:lnTo>
                    <a:pt x="1756" y="2184"/>
                  </a:lnTo>
                  <a:lnTo>
                    <a:pt x="1795" y="2188"/>
                  </a:lnTo>
                  <a:lnTo>
                    <a:pt x="1834" y="2188"/>
                  </a:lnTo>
                  <a:lnTo>
                    <a:pt x="1845" y="2188"/>
                  </a:lnTo>
                  <a:lnTo>
                    <a:pt x="1854" y="2188"/>
                  </a:lnTo>
                  <a:lnTo>
                    <a:pt x="1866" y="2188"/>
                  </a:lnTo>
                  <a:lnTo>
                    <a:pt x="1875" y="2186"/>
                  </a:lnTo>
                  <a:lnTo>
                    <a:pt x="1884" y="2186"/>
                  </a:lnTo>
                  <a:lnTo>
                    <a:pt x="1894" y="2186"/>
                  </a:lnTo>
                  <a:lnTo>
                    <a:pt x="1905" y="2184"/>
                  </a:lnTo>
                  <a:lnTo>
                    <a:pt x="1914" y="2184"/>
                  </a:lnTo>
                  <a:lnTo>
                    <a:pt x="2866" y="2184"/>
                  </a:lnTo>
                  <a:lnTo>
                    <a:pt x="2866" y="2119"/>
                  </a:lnTo>
                  <a:lnTo>
                    <a:pt x="2215" y="2119"/>
                  </a:lnTo>
                  <a:lnTo>
                    <a:pt x="2243" y="2108"/>
                  </a:lnTo>
                  <a:lnTo>
                    <a:pt x="2271" y="2097"/>
                  </a:lnTo>
                  <a:lnTo>
                    <a:pt x="2298" y="2084"/>
                  </a:lnTo>
                  <a:lnTo>
                    <a:pt x="2325" y="2071"/>
                  </a:lnTo>
                  <a:lnTo>
                    <a:pt x="2351" y="2058"/>
                  </a:lnTo>
                  <a:lnTo>
                    <a:pt x="2377" y="2043"/>
                  </a:lnTo>
                  <a:lnTo>
                    <a:pt x="2403" y="2028"/>
                  </a:lnTo>
                  <a:lnTo>
                    <a:pt x="2427" y="2013"/>
                  </a:lnTo>
                  <a:lnTo>
                    <a:pt x="2453" y="1996"/>
                  </a:lnTo>
                  <a:lnTo>
                    <a:pt x="2478" y="1979"/>
                  </a:lnTo>
                  <a:lnTo>
                    <a:pt x="2500" y="1961"/>
                  </a:lnTo>
                  <a:lnTo>
                    <a:pt x="2524" y="1942"/>
                  </a:lnTo>
                  <a:lnTo>
                    <a:pt x="2547" y="1923"/>
                  </a:lnTo>
                  <a:lnTo>
                    <a:pt x="2569" y="1903"/>
                  </a:lnTo>
                  <a:lnTo>
                    <a:pt x="2591" y="1882"/>
                  </a:lnTo>
                  <a:lnTo>
                    <a:pt x="2612" y="1862"/>
                  </a:lnTo>
                  <a:lnTo>
                    <a:pt x="2612" y="1871"/>
                  </a:lnTo>
                  <a:lnTo>
                    <a:pt x="3194" y="1871"/>
                  </a:lnTo>
                  <a:lnTo>
                    <a:pt x="3194" y="1808"/>
                  </a:lnTo>
                  <a:lnTo>
                    <a:pt x="2662" y="18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1" name="Rectangle 48"/>
            <p:cNvSpPr>
              <a:spLocks noChangeArrowheads="1"/>
            </p:cNvSpPr>
            <p:nvPr/>
          </p:nvSpPr>
          <p:spPr bwMode="auto">
            <a:xfrm>
              <a:off x="2922" y="2922"/>
              <a:ext cx="635" cy="3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altLang="en-US"/>
            </a:p>
          </p:txBody>
        </p:sp>
        <p:sp>
          <p:nvSpPr>
            <p:cNvPr id="20512" name="Oval 49"/>
            <p:cNvSpPr>
              <a:spLocks noChangeArrowheads="1"/>
            </p:cNvSpPr>
            <p:nvPr/>
          </p:nvSpPr>
          <p:spPr bwMode="auto">
            <a:xfrm>
              <a:off x="2880" y="1872"/>
              <a:ext cx="912" cy="91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513" name="WordArt 50"/>
            <p:cNvSpPr>
              <a:spLocks noChangeArrowheads="1" noChangeShapeType="1" noTextEdit="1"/>
            </p:cNvSpPr>
            <p:nvPr/>
          </p:nvSpPr>
          <p:spPr bwMode="auto">
            <a:xfrm>
              <a:off x="3144" y="2000"/>
              <a:ext cx="384" cy="66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latin typeface=".VnTifani Heavy"/>
                </a:rPr>
                <a:t>?</a:t>
              </a:r>
            </a:p>
          </p:txBody>
        </p:sp>
      </p:grp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5191125" y="5489575"/>
          <a:ext cx="93345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9" name="Equation" r:id="rId3" imgW="393529" imgH="228501" progId="Equation.DSMT4">
                  <p:embed/>
                </p:oleObj>
              </mc:Choice>
              <mc:Fallback>
                <p:oleObj name="Equation" r:id="rId3" imgW="393529" imgH="228501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25" y="5489575"/>
                        <a:ext cx="933450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Rectangle 22"/>
          <p:cNvSpPr>
            <a:spLocks noChangeArrowheads="1"/>
          </p:cNvSpPr>
          <p:nvPr/>
        </p:nvSpPr>
        <p:spPr bwMode="auto">
          <a:xfrm>
            <a:off x="4538663" y="5448300"/>
            <a:ext cx="48418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>
                <a:sym typeface="Symbol" pitchFamily="18" charset="2"/>
              </a:rPr>
              <a:t>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454525" y="5911850"/>
            <a:ext cx="704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2400"/>
              <a:t>Mà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286375" y="5875338"/>
          <a:ext cx="2846388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0" name="Equation" r:id="rId5" imgW="1422400" imgH="254000" progId="Equation.DSMT4">
                  <p:embed/>
                </p:oleObj>
              </mc:Choice>
              <mc:Fallback>
                <p:oleObj name="Equation" r:id="rId5" imgW="1422400" imgH="254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75" y="5875338"/>
                        <a:ext cx="2846388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78" name="Picture 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881313"/>
            <a:ext cx="2676525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087938" y="147638"/>
          <a:ext cx="101441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1" name="Equation" r:id="rId8" imgW="508000" imgH="228600" progId="Equation.DSMT4">
                  <p:embed/>
                </p:oleObj>
              </mc:Choice>
              <mc:Fallback>
                <p:oleObj name="Equation" r:id="rId8" imgW="50800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7938" y="147638"/>
                        <a:ext cx="1014412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676525" y="1141413"/>
          <a:ext cx="2097088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2" name="Equation" r:id="rId10" imgW="1028254" imgH="177723" progId="Equation.DSMT4">
                  <p:embed/>
                </p:oleObj>
              </mc:Choice>
              <mc:Fallback>
                <p:oleObj name="Equation" r:id="rId10" imgW="1028254" imgH="177723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6525" y="1141413"/>
                        <a:ext cx="2097088" cy="40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4138" y="1674813"/>
            <a:ext cx="2590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latin typeface="Times New Roman" pitchFamily="18" charset="0"/>
                <a:cs typeface="Times New Roman" pitchFamily="18" charset="0"/>
              </a:rPr>
              <a:t>b) Tính góc B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697413" y="4987925"/>
            <a:ext cx="38433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b) </a:t>
            </a:r>
            <a:r>
              <a:rPr lang="en-US" dirty="0" err="1"/>
              <a:t>Vì</a:t>
            </a:r>
            <a:r>
              <a:rPr lang="en-US" dirty="0"/>
              <a:t>                                (</a:t>
            </a:r>
            <a:r>
              <a:rPr lang="en-US" dirty="0" err="1"/>
              <a:t>Cmt</a:t>
            </a:r>
            <a:r>
              <a:rPr lang="en-US" dirty="0"/>
              <a:t>) 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4975815"/>
              </p:ext>
            </p:extLst>
          </p:nvPr>
        </p:nvGraphicFramePr>
        <p:xfrm>
          <a:off x="5366342" y="5033948"/>
          <a:ext cx="1686921" cy="3238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3" name="Equation" r:id="rId12" imgW="1028254" imgH="177723" progId="Equation.DSMT4">
                  <p:embed/>
                </p:oleObj>
              </mc:Choice>
              <mc:Fallback>
                <p:oleObj name="Equation" r:id="rId12" imgW="1028254" imgH="177723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6342" y="5033948"/>
                        <a:ext cx="1686921" cy="3238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6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"/>
                                        <p:tgtEl>
                                          <p:spTgt spid="176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" fill="hold"/>
                                        <p:tgtEl>
                                          <p:spTgt spid="176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" fill="hold"/>
                                        <p:tgtEl>
                                          <p:spTgt spid="176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"/>
                                        <p:tgtEl>
                                          <p:spTgt spid="176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" fill="hold"/>
                                        <p:tgtEl>
                                          <p:spTgt spid="176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" fill="hold"/>
                                        <p:tgtEl>
                                          <p:spTgt spid="176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"/>
                                        <p:tgtEl>
                                          <p:spTgt spid="176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" fill="hold"/>
                                        <p:tgtEl>
                                          <p:spTgt spid="176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" fill="hold"/>
                                        <p:tgtEl>
                                          <p:spTgt spid="176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"/>
                                        <p:tgtEl>
                                          <p:spTgt spid="17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" fill="hold"/>
                                        <p:tgtEl>
                                          <p:spTgt spid="17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" fill="hold"/>
                                        <p:tgtEl>
                                          <p:spTgt spid="17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"/>
                                        <p:tgtEl>
                                          <p:spTgt spid="17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" fill="hold"/>
                                        <p:tgtEl>
                                          <p:spTgt spid="17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" fill="hold"/>
                                        <p:tgtEl>
                                          <p:spTgt spid="17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"/>
                                        <p:tgtEl>
                                          <p:spTgt spid="17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" fill="hold"/>
                                        <p:tgtEl>
                                          <p:spTgt spid="17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" fill="hold"/>
                                        <p:tgtEl>
                                          <p:spTgt spid="17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"/>
                                        <p:tgtEl>
                                          <p:spTgt spid="17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" fill="hold"/>
                                        <p:tgtEl>
                                          <p:spTgt spid="17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" fill="hold"/>
                                        <p:tgtEl>
                                          <p:spTgt spid="17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3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"/>
                                        <p:tgtEl>
                                          <p:spTgt spid="17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" fill="hold"/>
                                        <p:tgtEl>
                                          <p:spTgt spid="17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" fill="hold"/>
                                        <p:tgtEl>
                                          <p:spTgt spid="17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40"/>
                            </p:stCondLst>
                            <p:childTnLst>
                              <p:par>
                                <p:cTn id="7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"/>
                                        <p:tgtEl>
                                          <p:spTgt spid="17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" fill="hold"/>
                                        <p:tgtEl>
                                          <p:spTgt spid="17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" fill="hold"/>
                                        <p:tgtEl>
                                          <p:spTgt spid="17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"/>
                                        <p:tgtEl>
                                          <p:spTgt spid="17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" fill="hold"/>
                                        <p:tgtEl>
                                          <p:spTgt spid="17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" fill="hold"/>
                                        <p:tgtEl>
                                          <p:spTgt spid="17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60"/>
                            </p:stCondLst>
                            <p:childTnLst>
                              <p:par>
                                <p:cTn id="8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"/>
                                        <p:tgtEl>
                                          <p:spTgt spid="176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" fill="hold"/>
                                        <p:tgtEl>
                                          <p:spTgt spid="17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" fill="hold"/>
                                        <p:tgtEl>
                                          <p:spTgt spid="17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"/>
                                        <p:tgtEl>
                                          <p:spTgt spid="176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" fill="hold"/>
                                        <p:tgtEl>
                                          <p:spTgt spid="17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" fill="hold"/>
                                        <p:tgtEl>
                                          <p:spTgt spid="17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42" grpId="0"/>
      <p:bldP spid="176143" grpId="0" animBg="1"/>
      <p:bldP spid="176144" grpId="0" animBg="1"/>
      <p:bldP spid="176146" grpId="0" animBg="1"/>
      <p:bldP spid="176147" grpId="0"/>
      <p:bldP spid="176148" grpId="0"/>
      <p:bldP spid="176149" grpId="0"/>
      <p:bldP spid="176150" grpId="0"/>
      <p:bldP spid="176151" grpId="0"/>
      <p:bldP spid="176152" grpId="0" animBg="1"/>
      <p:bldP spid="176153" grpId="0"/>
      <p:bldP spid="176154" grpId="0" animBg="1"/>
      <p:bldP spid="176155" grpId="0"/>
      <p:bldP spid="2" grpId="0" animBg="1"/>
      <p:bldP spid="2" grpId="1" animBg="1"/>
      <p:bldP spid="38" grpId="0"/>
      <p:bldP spid="4" grpId="0"/>
      <p:bldP spid="8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1772816"/>
            <a:ext cx="2676525" cy="379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2915816" y="997446"/>
            <a:ext cx="6148388" cy="1982788"/>
          </a:xfrm>
          <a:prstGeom prst="wedgeEllipseCallout">
            <a:avLst>
              <a:gd name="adj1" fmla="val -46560"/>
              <a:gd name="adj2" fmla="val 615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</a:rPr>
              <a:t>? </a:t>
            </a:r>
            <a:r>
              <a:rPr lang="en-US" sz="2000" b="1" dirty="0" err="1">
                <a:solidFill>
                  <a:schemeClr val="tx1"/>
                </a:solidFill>
              </a:rPr>
              <a:t>Trên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nửa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mặt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phẳng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bờ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là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cạnh</a:t>
            </a:r>
            <a:r>
              <a:rPr lang="en-US" sz="2000" b="1" dirty="0">
                <a:solidFill>
                  <a:schemeClr val="tx1"/>
                </a:solidFill>
              </a:rPr>
              <a:t> BC </a:t>
            </a:r>
            <a:r>
              <a:rPr lang="en-US" sz="2000" b="1" dirty="0" err="1">
                <a:solidFill>
                  <a:schemeClr val="tx1"/>
                </a:solidFill>
              </a:rPr>
              <a:t>không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chứa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điểm</a:t>
            </a:r>
            <a:r>
              <a:rPr lang="en-US" sz="2000" b="1" dirty="0">
                <a:solidFill>
                  <a:schemeClr val="tx1"/>
                </a:solidFill>
              </a:rPr>
              <a:t> A, </a:t>
            </a:r>
            <a:r>
              <a:rPr lang="en-US" sz="2000" b="1" dirty="0" err="1">
                <a:solidFill>
                  <a:schemeClr val="tx1"/>
                </a:solidFill>
              </a:rPr>
              <a:t>vẽ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điểm</a:t>
            </a:r>
            <a:r>
              <a:rPr lang="en-US" sz="2000" b="1" dirty="0">
                <a:solidFill>
                  <a:schemeClr val="tx1"/>
                </a:solidFill>
              </a:rPr>
              <a:t> E </a:t>
            </a:r>
            <a:r>
              <a:rPr lang="en-US" sz="2000" b="1" dirty="0" err="1">
                <a:solidFill>
                  <a:schemeClr val="tx1"/>
                </a:solidFill>
              </a:rPr>
              <a:t>sao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cho</a:t>
            </a:r>
            <a:r>
              <a:rPr lang="en-US" sz="2000" b="1" dirty="0">
                <a:solidFill>
                  <a:schemeClr val="tx1"/>
                </a:solidFill>
              </a:rPr>
              <a:t> BE = CE. </a:t>
            </a:r>
            <a:r>
              <a:rPr lang="en-US" sz="2000" b="1" dirty="0" err="1">
                <a:solidFill>
                  <a:schemeClr val="tx1"/>
                </a:solidFill>
              </a:rPr>
              <a:t>Chứng</a:t>
            </a:r>
            <a:r>
              <a:rPr lang="en-US" sz="2000" b="1" dirty="0">
                <a:solidFill>
                  <a:schemeClr val="tx1"/>
                </a:solidFill>
              </a:rPr>
              <a:t> minh </a:t>
            </a:r>
            <a:r>
              <a:rPr lang="en-US" sz="2000" b="1" dirty="0" err="1">
                <a:solidFill>
                  <a:schemeClr val="tx1"/>
                </a:solidFill>
              </a:rPr>
              <a:t>rằng</a:t>
            </a:r>
            <a:r>
              <a:rPr lang="en-US" sz="2000" b="1" dirty="0">
                <a:solidFill>
                  <a:schemeClr val="tx1"/>
                </a:solidFill>
              </a:rPr>
              <a:t> 3 </a:t>
            </a:r>
            <a:r>
              <a:rPr lang="en-US" sz="2000" b="1" dirty="0" err="1">
                <a:solidFill>
                  <a:schemeClr val="tx1"/>
                </a:solidFill>
              </a:rPr>
              <a:t>điểm</a:t>
            </a:r>
            <a:r>
              <a:rPr lang="en-US" sz="2000" b="1" dirty="0">
                <a:solidFill>
                  <a:schemeClr val="tx1"/>
                </a:solidFill>
              </a:rPr>
              <a:t> A,D, E </a:t>
            </a:r>
            <a:r>
              <a:rPr lang="en-US" sz="2000" b="1" dirty="0" err="1">
                <a:solidFill>
                  <a:schemeClr val="tx1"/>
                </a:solidFill>
              </a:rPr>
              <a:t>thẳng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hàng</a:t>
            </a:r>
            <a:endParaRPr lang="en-US" sz="20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41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2514600" y="1447800"/>
            <a:ext cx="457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Arial" charset="0"/>
            </a:endParaRPr>
          </a:p>
        </p:txBody>
      </p:sp>
      <p:sp>
        <p:nvSpPr>
          <p:cNvPr id="23555" name="Text Box 8"/>
          <p:cNvSpPr txBox="1">
            <a:spLocks noChangeArrowheads="1"/>
          </p:cNvSpPr>
          <p:nvPr/>
        </p:nvSpPr>
        <p:spPr bwMode="auto">
          <a:xfrm>
            <a:off x="7016750" y="5424488"/>
            <a:ext cx="20748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  <a:latin typeface="Arial" charset="0"/>
              </a:rPr>
              <a:t>MP = M'P'</a:t>
            </a:r>
          </a:p>
        </p:txBody>
      </p:sp>
      <p:sp>
        <p:nvSpPr>
          <p:cNvPr id="23556" name="Rectangle 42"/>
          <p:cNvSpPr>
            <a:spLocks noChangeArrowheads="1"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Hướng dẫn về nhà</a:t>
            </a:r>
          </a:p>
        </p:txBody>
      </p:sp>
      <p:sp>
        <p:nvSpPr>
          <p:cNvPr id="23557" name="Rectangle 43"/>
          <p:cNvSpPr>
            <a:spLocks noChangeArrowheads="1"/>
          </p:cNvSpPr>
          <p:nvPr/>
        </p:nvSpPr>
        <p:spPr bwMode="auto">
          <a:xfrm>
            <a:off x="0" y="-100013"/>
            <a:ext cx="9144000" cy="100013"/>
          </a:xfrm>
          <a:prstGeom prst="rect">
            <a:avLst/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grpSp>
        <p:nvGrpSpPr>
          <p:cNvPr id="23558" name="Group 45"/>
          <p:cNvGrpSpPr>
            <a:grpSpLocks/>
          </p:cNvGrpSpPr>
          <p:nvPr/>
        </p:nvGrpSpPr>
        <p:grpSpPr bwMode="auto">
          <a:xfrm>
            <a:off x="179388" y="0"/>
            <a:ext cx="1655762" cy="1268413"/>
            <a:chOff x="2400" y="1776"/>
            <a:chExt cx="1597" cy="1178"/>
          </a:xfrm>
        </p:grpSpPr>
        <p:sp>
          <p:nvSpPr>
            <p:cNvPr id="23561" name="AutoShape 46"/>
            <p:cNvSpPr>
              <a:spLocks noChangeAspect="1" noChangeArrowheads="1" noTextEdit="1"/>
            </p:cNvSpPr>
            <p:nvPr/>
          </p:nvSpPr>
          <p:spPr bwMode="auto">
            <a:xfrm>
              <a:off x="2400" y="1776"/>
              <a:ext cx="1597" cy="1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2" name="Freeform 47"/>
            <p:cNvSpPr>
              <a:spLocks/>
            </p:cNvSpPr>
            <p:nvPr/>
          </p:nvSpPr>
          <p:spPr bwMode="auto">
            <a:xfrm>
              <a:off x="2400" y="1776"/>
              <a:ext cx="1597" cy="1094"/>
            </a:xfrm>
            <a:custGeom>
              <a:avLst/>
              <a:gdLst>
                <a:gd name="T0" fmla="*/ 1 w 3194"/>
                <a:gd name="T1" fmla="*/ 1 h 2188"/>
                <a:gd name="T2" fmla="*/ 1 w 3194"/>
                <a:gd name="T3" fmla="*/ 1 h 2188"/>
                <a:gd name="T4" fmla="*/ 1 w 3194"/>
                <a:gd name="T5" fmla="*/ 1 h 2188"/>
                <a:gd name="T6" fmla="*/ 1 w 3194"/>
                <a:gd name="T7" fmla="*/ 1 h 2188"/>
                <a:gd name="T8" fmla="*/ 1 w 3194"/>
                <a:gd name="T9" fmla="*/ 1 h 2188"/>
                <a:gd name="T10" fmla="*/ 1 w 3194"/>
                <a:gd name="T11" fmla="*/ 1 h 2188"/>
                <a:gd name="T12" fmla="*/ 1 w 3194"/>
                <a:gd name="T13" fmla="*/ 1 h 2188"/>
                <a:gd name="T14" fmla="*/ 1 w 3194"/>
                <a:gd name="T15" fmla="*/ 1 h 2188"/>
                <a:gd name="T16" fmla="*/ 1 w 3194"/>
                <a:gd name="T17" fmla="*/ 1 h 2188"/>
                <a:gd name="T18" fmla="*/ 1 w 3194"/>
                <a:gd name="T19" fmla="*/ 1 h 2188"/>
                <a:gd name="T20" fmla="*/ 1 w 3194"/>
                <a:gd name="T21" fmla="*/ 1 h 2188"/>
                <a:gd name="T22" fmla="*/ 1 w 3194"/>
                <a:gd name="T23" fmla="*/ 1 h 2188"/>
                <a:gd name="T24" fmla="*/ 1 w 3194"/>
                <a:gd name="T25" fmla="*/ 1 h 2188"/>
                <a:gd name="T26" fmla="*/ 1 w 3194"/>
                <a:gd name="T27" fmla="*/ 1 h 2188"/>
                <a:gd name="T28" fmla="*/ 1 w 3194"/>
                <a:gd name="T29" fmla="*/ 1 h 2188"/>
                <a:gd name="T30" fmla="*/ 1 w 3194"/>
                <a:gd name="T31" fmla="*/ 1 h 2188"/>
                <a:gd name="T32" fmla="*/ 1 w 3194"/>
                <a:gd name="T33" fmla="*/ 1 h 2188"/>
                <a:gd name="T34" fmla="*/ 1 w 3194"/>
                <a:gd name="T35" fmla="*/ 1 h 2188"/>
                <a:gd name="T36" fmla="*/ 1 w 3194"/>
                <a:gd name="T37" fmla="*/ 1 h 2188"/>
                <a:gd name="T38" fmla="*/ 1 w 3194"/>
                <a:gd name="T39" fmla="*/ 1 h 2188"/>
                <a:gd name="T40" fmla="*/ 1 w 3194"/>
                <a:gd name="T41" fmla="*/ 1 h 2188"/>
                <a:gd name="T42" fmla="*/ 1 w 3194"/>
                <a:gd name="T43" fmla="*/ 1 h 2188"/>
                <a:gd name="T44" fmla="*/ 1 w 3194"/>
                <a:gd name="T45" fmla="*/ 1 h 2188"/>
                <a:gd name="T46" fmla="*/ 1 w 3194"/>
                <a:gd name="T47" fmla="*/ 1 h 2188"/>
                <a:gd name="T48" fmla="*/ 1 w 3194"/>
                <a:gd name="T49" fmla="*/ 1 h 2188"/>
                <a:gd name="T50" fmla="*/ 1 w 3194"/>
                <a:gd name="T51" fmla="*/ 1 h 2188"/>
                <a:gd name="T52" fmla="*/ 1 w 3194"/>
                <a:gd name="T53" fmla="*/ 1 h 2188"/>
                <a:gd name="T54" fmla="*/ 1 w 3194"/>
                <a:gd name="T55" fmla="*/ 1 h 2188"/>
                <a:gd name="T56" fmla="*/ 1 w 3194"/>
                <a:gd name="T57" fmla="*/ 1 h 2188"/>
                <a:gd name="T58" fmla="*/ 1 w 3194"/>
                <a:gd name="T59" fmla="*/ 1 h 2188"/>
                <a:gd name="T60" fmla="*/ 1 w 3194"/>
                <a:gd name="T61" fmla="*/ 1 h 2188"/>
                <a:gd name="T62" fmla="*/ 1 w 3194"/>
                <a:gd name="T63" fmla="*/ 1 h 2188"/>
                <a:gd name="T64" fmla="*/ 1 w 3194"/>
                <a:gd name="T65" fmla="*/ 1 h 2188"/>
                <a:gd name="T66" fmla="*/ 1 w 3194"/>
                <a:gd name="T67" fmla="*/ 1 h 2188"/>
                <a:gd name="T68" fmla="*/ 1 w 3194"/>
                <a:gd name="T69" fmla="*/ 1 h 2188"/>
                <a:gd name="T70" fmla="*/ 1 w 3194"/>
                <a:gd name="T71" fmla="*/ 1 h 2188"/>
                <a:gd name="T72" fmla="*/ 1 w 3194"/>
                <a:gd name="T73" fmla="*/ 1 h 2188"/>
                <a:gd name="T74" fmla="*/ 1 w 3194"/>
                <a:gd name="T75" fmla="*/ 1 h 2188"/>
                <a:gd name="T76" fmla="*/ 1 w 3194"/>
                <a:gd name="T77" fmla="*/ 1 h 2188"/>
                <a:gd name="T78" fmla="*/ 1 w 3194"/>
                <a:gd name="T79" fmla="*/ 1 h 2188"/>
                <a:gd name="T80" fmla="*/ 1 w 3194"/>
                <a:gd name="T81" fmla="*/ 1 h 2188"/>
                <a:gd name="T82" fmla="*/ 1 w 3194"/>
                <a:gd name="T83" fmla="*/ 1 h 2188"/>
                <a:gd name="T84" fmla="*/ 1 w 3194"/>
                <a:gd name="T85" fmla="*/ 1 h 2188"/>
                <a:gd name="T86" fmla="*/ 1 w 3194"/>
                <a:gd name="T87" fmla="*/ 1 h 2188"/>
                <a:gd name="T88" fmla="*/ 1 w 3194"/>
                <a:gd name="T89" fmla="*/ 1 h 2188"/>
                <a:gd name="T90" fmla="*/ 1 w 3194"/>
                <a:gd name="T91" fmla="*/ 1 h 2188"/>
                <a:gd name="T92" fmla="*/ 1 w 3194"/>
                <a:gd name="T93" fmla="*/ 1 h 2188"/>
                <a:gd name="T94" fmla="*/ 1 w 3194"/>
                <a:gd name="T95" fmla="*/ 1 h 218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3194" h="2188">
                  <a:moveTo>
                    <a:pt x="2662" y="1808"/>
                  </a:moveTo>
                  <a:lnTo>
                    <a:pt x="2722" y="1733"/>
                  </a:lnTo>
                  <a:lnTo>
                    <a:pt x="2774" y="1653"/>
                  </a:lnTo>
                  <a:lnTo>
                    <a:pt x="2819" y="1569"/>
                  </a:lnTo>
                  <a:lnTo>
                    <a:pt x="2858" y="1481"/>
                  </a:lnTo>
                  <a:lnTo>
                    <a:pt x="2888" y="1388"/>
                  </a:lnTo>
                  <a:lnTo>
                    <a:pt x="2910" y="1293"/>
                  </a:lnTo>
                  <a:lnTo>
                    <a:pt x="2925" y="1196"/>
                  </a:lnTo>
                  <a:lnTo>
                    <a:pt x="2929" y="1095"/>
                  </a:lnTo>
                  <a:lnTo>
                    <a:pt x="2923" y="983"/>
                  </a:lnTo>
                  <a:lnTo>
                    <a:pt x="2907" y="875"/>
                  </a:lnTo>
                  <a:lnTo>
                    <a:pt x="2881" y="770"/>
                  </a:lnTo>
                  <a:lnTo>
                    <a:pt x="2843" y="670"/>
                  </a:lnTo>
                  <a:lnTo>
                    <a:pt x="2797" y="573"/>
                  </a:lnTo>
                  <a:lnTo>
                    <a:pt x="2743" y="483"/>
                  </a:lnTo>
                  <a:lnTo>
                    <a:pt x="2679" y="399"/>
                  </a:lnTo>
                  <a:lnTo>
                    <a:pt x="2608" y="321"/>
                  </a:lnTo>
                  <a:lnTo>
                    <a:pt x="2530" y="250"/>
                  </a:lnTo>
                  <a:lnTo>
                    <a:pt x="2446" y="187"/>
                  </a:lnTo>
                  <a:lnTo>
                    <a:pt x="2356" y="132"/>
                  </a:lnTo>
                  <a:lnTo>
                    <a:pt x="2259" y="86"/>
                  </a:lnTo>
                  <a:lnTo>
                    <a:pt x="2159" y="49"/>
                  </a:lnTo>
                  <a:lnTo>
                    <a:pt x="2054" y="22"/>
                  </a:lnTo>
                  <a:lnTo>
                    <a:pt x="1946" y="6"/>
                  </a:lnTo>
                  <a:lnTo>
                    <a:pt x="1834" y="0"/>
                  </a:lnTo>
                  <a:lnTo>
                    <a:pt x="1834" y="63"/>
                  </a:lnTo>
                  <a:lnTo>
                    <a:pt x="1938" y="69"/>
                  </a:lnTo>
                  <a:lnTo>
                    <a:pt x="2041" y="84"/>
                  </a:lnTo>
                  <a:lnTo>
                    <a:pt x="2140" y="110"/>
                  </a:lnTo>
                  <a:lnTo>
                    <a:pt x="2235" y="146"/>
                  </a:lnTo>
                  <a:lnTo>
                    <a:pt x="2325" y="188"/>
                  </a:lnTo>
                  <a:lnTo>
                    <a:pt x="2410" y="241"/>
                  </a:lnTo>
                  <a:lnTo>
                    <a:pt x="2489" y="298"/>
                  </a:lnTo>
                  <a:lnTo>
                    <a:pt x="2562" y="366"/>
                  </a:lnTo>
                  <a:lnTo>
                    <a:pt x="2629" y="438"/>
                  </a:lnTo>
                  <a:lnTo>
                    <a:pt x="2688" y="519"/>
                  </a:lnTo>
                  <a:lnTo>
                    <a:pt x="2739" y="604"/>
                  </a:lnTo>
                  <a:lnTo>
                    <a:pt x="2784" y="694"/>
                  </a:lnTo>
                  <a:lnTo>
                    <a:pt x="2817" y="789"/>
                  </a:lnTo>
                  <a:lnTo>
                    <a:pt x="2843" y="888"/>
                  </a:lnTo>
                  <a:lnTo>
                    <a:pt x="2858" y="991"/>
                  </a:lnTo>
                  <a:lnTo>
                    <a:pt x="2864" y="1095"/>
                  </a:lnTo>
                  <a:lnTo>
                    <a:pt x="2858" y="1196"/>
                  </a:lnTo>
                  <a:lnTo>
                    <a:pt x="2845" y="1293"/>
                  </a:lnTo>
                  <a:lnTo>
                    <a:pt x="2821" y="1386"/>
                  </a:lnTo>
                  <a:lnTo>
                    <a:pt x="2789" y="1477"/>
                  </a:lnTo>
                  <a:lnTo>
                    <a:pt x="2750" y="1563"/>
                  </a:lnTo>
                  <a:lnTo>
                    <a:pt x="2703" y="1645"/>
                  </a:lnTo>
                  <a:lnTo>
                    <a:pt x="2649" y="1724"/>
                  </a:lnTo>
                  <a:lnTo>
                    <a:pt x="2588" y="1795"/>
                  </a:lnTo>
                  <a:lnTo>
                    <a:pt x="2520" y="1860"/>
                  </a:lnTo>
                  <a:lnTo>
                    <a:pt x="2448" y="1919"/>
                  </a:lnTo>
                  <a:lnTo>
                    <a:pt x="2369" y="1974"/>
                  </a:lnTo>
                  <a:lnTo>
                    <a:pt x="2285" y="2018"/>
                  </a:lnTo>
                  <a:lnTo>
                    <a:pt x="2198" y="2056"/>
                  </a:lnTo>
                  <a:lnTo>
                    <a:pt x="2106" y="2086"/>
                  </a:lnTo>
                  <a:lnTo>
                    <a:pt x="2011" y="2108"/>
                  </a:lnTo>
                  <a:lnTo>
                    <a:pt x="1912" y="2119"/>
                  </a:lnTo>
                  <a:lnTo>
                    <a:pt x="1778" y="2119"/>
                  </a:lnTo>
                  <a:lnTo>
                    <a:pt x="1778" y="2121"/>
                  </a:lnTo>
                  <a:lnTo>
                    <a:pt x="1705" y="2113"/>
                  </a:lnTo>
                  <a:lnTo>
                    <a:pt x="1634" y="2102"/>
                  </a:lnTo>
                  <a:lnTo>
                    <a:pt x="1563" y="2086"/>
                  </a:lnTo>
                  <a:lnTo>
                    <a:pt x="1496" y="2065"/>
                  </a:lnTo>
                  <a:lnTo>
                    <a:pt x="1429" y="2039"/>
                  </a:lnTo>
                  <a:lnTo>
                    <a:pt x="1366" y="2009"/>
                  </a:lnTo>
                  <a:lnTo>
                    <a:pt x="1304" y="1974"/>
                  </a:lnTo>
                  <a:lnTo>
                    <a:pt x="1244" y="1936"/>
                  </a:lnTo>
                  <a:lnTo>
                    <a:pt x="1187" y="1893"/>
                  </a:lnTo>
                  <a:lnTo>
                    <a:pt x="1134" y="1847"/>
                  </a:lnTo>
                  <a:lnTo>
                    <a:pt x="1084" y="1796"/>
                  </a:lnTo>
                  <a:lnTo>
                    <a:pt x="1035" y="1742"/>
                  </a:lnTo>
                  <a:lnTo>
                    <a:pt x="993" y="1684"/>
                  </a:lnTo>
                  <a:lnTo>
                    <a:pt x="953" y="1625"/>
                  </a:lnTo>
                  <a:lnTo>
                    <a:pt x="918" y="1561"/>
                  </a:lnTo>
                  <a:lnTo>
                    <a:pt x="886" y="1494"/>
                  </a:lnTo>
                  <a:lnTo>
                    <a:pt x="826" y="1518"/>
                  </a:lnTo>
                  <a:lnTo>
                    <a:pt x="845" y="1558"/>
                  </a:lnTo>
                  <a:lnTo>
                    <a:pt x="864" y="1597"/>
                  </a:lnTo>
                  <a:lnTo>
                    <a:pt x="884" y="1634"/>
                  </a:lnTo>
                  <a:lnTo>
                    <a:pt x="907" y="1671"/>
                  </a:lnTo>
                  <a:lnTo>
                    <a:pt x="929" y="1707"/>
                  </a:lnTo>
                  <a:lnTo>
                    <a:pt x="953" y="1740"/>
                  </a:lnTo>
                  <a:lnTo>
                    <a:pt x="979" y="1774"/>
                  </a:lnTo>
                  <a:lnTo>
                    <a:pt x="1006" y="1808"/>
                  </a:lnTo>
                  <a:lnTo>
                    <a:pt x="312" y="1808"/>
                  </a:lnTo>
                  <a:lnTo>
                    <a:pt x="312" y="1871"/>
                  </a:lnTo>
                  <a:lnTo>
                    <a:pt x="1045" y="1871"/>
                  </a:lnTo>
                  <a:lnTo>
                    <a:pt x="1048" y="1873"/>
                  </a:lnTo>
                  <a:lnTo>
                    <a:pt x="1058" y="1880"/>
                  </a:lnTo>
                  <a:lnTo>
                    <a:pt x="1071" y="1890"/>
                  </a:lnTo>
                  <a:lnTo>
                    <a:pt x="1088" y="1901"/>
                  </a:lnTo>
                  <a:lnTo>
                    <a:pt x="1106" y="1914"/>
                  </a:lnTo>
                  <a:lnTo>
                    <a:pt x="1125" y="1929"/>
                  </a:lnTo>
                  <a:lnTo>
                    <a:pt x="1144" y="1942"/>
                  </a:lnTo>
                  <a:lnTo>
                    <a:pt x="1160" y="1955"/>
                  </a:lnTo>
                  <a:lnTo>
                    <a:pt x="0" y="1955"/>
                  </a:lnTo>
                  <a:lnTo>
                    <a:pt x="0" y="2018"/>
                  </a:lnTo>
                  <a:lnTo>
                    <a:pt x="1252" y="2018"/>
                  </a:lnTo>
                  <a:lnTo>
                    <a:pt x="1284" y="2039"/>
                  </a:lnTo>
                  <a:lnTo>
                    <a:pt x="1317" y="2058"/>
                  </a:lnTo>
                  <a:lnTo>
                    <a:pt x="1351" y="2074"/>
                  </a:lnTo>
                  <a:lnTo>
                    <a:pt x="1386" y="2091"/>
                  </a:lnTo>
                  <a:lnTo>
                    <a:pt x="1420" y="2106"/>
                  </a:lnTo>
                  <a:lnTo>
                    <a:pt x="1455" y="2119"/>
                  </a:lnTo>
                  <a:lnTo>
                    <a:pt x="1493" y="2132"/>
                  </a:lnTo>
                  <a:lnTo>
                    <a:pt x="1528" y="2143"/>
                  </a:lnTo>
                  <a:lnTo>
                    <a:pt x="1565" y="2155"/>
                  </a:lnTo>
                  <a:lnTo>
                    <a:pt x="1603" y="2162"/>
                  </a:lnTo>
                  <a:lnTo>
                    <a:pt x="1640" y="2171"/>
                  </a:lnTo>
                  <a:lnTo>
                    <a:pt x="1679" y="2177"/>
                  </a:lnTo>
                  <a:lnTo>
                    <a:pt x="1716" y="2183"/>
                  </a:lnTo>
                  <a:lnTo>
                    <a:pt x="1756" y="2184"/>
                  </a:lnTo>
                  <a:lnTo>
                    <a:pt x="1795" y="2188"/>
                  </a:lnTo>
                  <a:lnTo>
                    <a:pt x="1834" y="2188"/>
                  </a:lnTo>
                  <a:lnTo>
                    <a:pt x="1845" y="2188"/>
                  </a:lnTo>
                  <a:lnTo>
                    <a:pt x="1854" y="2188"/>
                  </a:lnTo>
                  <a:lnTo>
                    <a:pt x="1866" y="2188"/>
                  </a:lnTo>
                  <a:lnTo>
                    <a:pt x="1875" y="2186"/>
                  </a:lnTo>
                  <a:lnTo>
                    <a:pt x="1884" y="2186"/>
                  </a:lnTo>
                  <a:lnTo>
                    <a:pt x="1894" y="2186"/>
                  </a:lnTo>
                  <a:lnTo>
                    <a:pt x="1905" y="2184"/>
                  </a:lnTo>
                  <a:lnTo>
                    <a:pt x="1914" y="2184"/>
                  </a:lnTo>
                  <a:lnTo>
                    <a:pt x="2866" y="2184"/>
                  </a:lnTo>
                  <a:lnTo>
                    <a:pt x="2866" y="2119"/>
                  </a:lnTo>
                  <a:lnTo>
                    <a:pt x="2215" y="2119"/>
                  </a:lnTo>
                  <a:lnTo>
                    <a:pt x="2243" y="2108"/>
                  </a:lnTo>
                  <a:lnTo>
                    <a:pt x="2271" y="2097"/>
                  </a:lnTo>
                  <a:lnTo>
                    <a:pt x="2298" y="2084"/>
                  </a:lnTo>
                  <a:lnTo>
                    <a:pt x="2325" y="2071"/>
                  </a:lnTo>
                  <a:lnTo>
                    <a:pt x="2351" y="2058"/>
                  </a:lnTo>
                  <a:lnTo>
                    <a:pt x="2377" y="2043"/>
                  </a:lnTo>
                  <a:lnTo>
                    <a:pt x="2403" y="2028"/>
                  </a:lnTo>
                  <a:lnTo>
                    <a:pt x="2427" y="2013"/>
                  </a:lnTo>
                  <a:lnTo>
                    <a:pt x="2453" y="1996"/>
                  </a:lnTo>
                  <a:lnTo>
                    <a:pt x="2478" y="1979"/>
                  </a:lnTo>
                  <a:lnTo>
                    <a:pt x="2500" y="1961"/>
                  </a:lnTo>
                  <a:lnTo>
                    <a:pt x="2524" y="1942"/>
                  </a:lnTo>
                  <a:lnTo>
                    <a:pt x="2547" y="1923"/>
                  </a:lnTo>
                  <a:lnTo>
                    <a:pt x="2569" y="1903"/>
                  </a:lnTo>
                  <a:lnTo>
                    <a:pt x="2591" y="1882"/>
                  </a:lnTo>
                  <a:lnTo>
                    <a:pt x="2612" y="1862"/>
                  </a:lnTo>
                  <a:lnTo>
                    <a:pt x="2612" y="1871"/>
                  </a:lnTo>
                  <a:lnTo>
                    <a:pt x="3194" y="1871"/>
                  </a:lnTo>
                  <a:lnTo>
                    <a:pt x="3194" y="1808"/>
                  </a:lnTo>
                  <a:lnTo>
                    <a:pt x="2662" y="18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3" name="Rectangle 48"/>
            <p:cNvSpPr>
              <a:spLocks noChangeArrowheads="1"/>
            </p:cNvSpPr>
            <p:nvPr/>
          </p:nvSpPr>
          <p:spPr bwMode="auto">
            <a:xfrm>
              <a:off x="2922" y="2922"/>
              <a:ext cx="635" cy="3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altLang="en-US"/>
            </a:p>
          </p:txBody>
        </p:sp>
        <p:sp>
          <p:nvSpPr>
            <p:cNvPr id="23564" name="Oval 49"/>
            <p:cNvSpPr>
              <a:spLocks noChangeArrowheads="1"/>
            </p:cNvSpPr>
            <p:nvPr/>
          </p:nvSpPr>
          <p:spPr bwMode="auto">
            <a:xfrm>
              <a:off x="2880" y="1872"/>
              <a:ext cx="912" cy="91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3565" name="WordArt 50"/>
            <p:cNvSpPr>
              <a:spLocks noChangeArrowheads="1" noChangeShapeType="1" noTextEdit="1"/>
            </p:cNvSpPr>
            <p:nvPr/>
          </p:nvSpPr>
          <p:spPr bwMode="auto">
            <a:xfrm>
              <a:off x="3144" y="2000"/>
              <a:ext cx="384" cy="66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latin typeface=".VnTifani Heavy"/>
                </a:rPr>
                <a:t>?</a:t>
              </a:r>
            </a:p>
          </p:txBody>
        </p:sp>
      </p:grpSp>
      <p:pic>
        <p:nvPicPr>
          <p:cNvPr id="23559" name="Picture 51" descr="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341438"/>
            <a:ext cx="1728788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2825" name="Text Box 9"/>
          <p:cNvSpPr txBox="1">
            <a:spLocks noChangeArrowheads="1"/>
          </p:cNvSpPr>
          <p:nvPr/>
        </p:nvSpPr>
        <p:spPr bwMode="auto">
          <a:xfrm>
            <a:off x="2179638" y="1268413"/>
            <a:ext cx="6911975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Học thuộc và vận dụng tính chất của trường hợp bằng nhau c.c.c, viết đúng thứ tự đỉnh các tam giác của trường hợp này.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Làm bài tập 3 (câu hỏi thêm)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 Tìm hiểu cách vẽ tia phân giác của một góc bằng thước thẳng và compa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2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2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2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28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28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28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28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28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28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6" descr="Hoc nh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068638"/>
            <a:ext cx="6265862" cy="381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88" y="1125538"/>
            <a:ext cx="9144000" cy="10779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TIẾT 19 – BÀI 2</a:t>
            </a:r>
          </a:p>
          <a:p>
            <a:pPr algn="ctr"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TRƯỜNG HỢP BẰNG NHAU CẠNH – CẠNH – CẠNH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WordArt 2"/>
          <p:cNvSpPr>
            <a:spLocks noChangeArrowheads="1" noChangeShapeType="1" noTextEdit="1"/>
          </p:cNvSpPr>
          <p:nvPr/>
        </p:nvSpPr>
        <p:spPr bwMode="auto">
          <a:xfrm>
            <a:off x="1979613" y="609600"/>
            <a:ext cx="4953000" cy="2438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47519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.VnTimeH"/>
              </a:rPr>
              <a:t>giê häc kÕt thóc</a:t>
            </a:r>
          </a:p>
        </p:txBody>
      </p:sp>
      <p:sp>
        <p:nvSpPr>
          <p:cNvPr id="52227" name="WordArt 3"/>
          <p:cNvSpPr>
            <a:spLocks noChangeArrowheads="1" noChangeShapeType="1" noTextEdit="1"/>
          </p:cNvSpPr>
          <p:nvPr/>
        </p:nvSpPr>
        <p:spPr bwMode="auto">
          <a:xfrm>
            <a:off x="838200" y="3048000"/>
            <a:ext cx="7772400" cy="23622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r>
              <a:rPr lang="pt-BR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CC"/>
                </a:solidFill>
                <a:latin typeface=".VnTimeH"/>
              </a:rPr>
              <a:t>c¶m ¬n c¸c thÇy gi¸o, c« gi¸o vµ c¸c em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33CC"/>
              </a:solidFill>
              <a:latin typeface=".VnTime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2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 animBg="1"/>
      <p:bldP spid="52227" grpId="0" animBg="1"/>
      <p:bldP spid="5222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6413" y="1412875"/>
            <a:ext cx="7467600" cy="4873625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</a:rPr>
              <a:t>Luật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</a:rPr>
              <a:t>chơi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:  </a:t>
            </a:r>
          </a:p>
          <a:p>
            <a:pPr marL="0" indent="0">
              <a:buNone/>
              <a:defRPr/>
            </a:pPr>
            <a:r>
              <a:rPr lang="en-US" dirty="0" smtClean="0">
                <a:latin typeface="+mj-lt"/>
                <a:cs typeface="Times New Roman" pitchFamily="18" charset="0"/>
              </a:rPr>
              <a:t>-</a:t>
            </a:r>
            <a:r>
              <a:rPr lang="vi-VN" b="1" dirty="0">
                <a:cs typeface="Times New Roman" pitchFamily="18" charset="0"/>
              </a:rPr>
              <a:t> </a:t>
            </a:r>
            <a:r>
              <a:rPr lang="vi-VN" b="1" dirty="0" smtClean="0">
                <a:cs typeface="Times New Roman" pitchFamily="18" charset="0"/>
              </a:rPr>
              <a:t>Trên màn hình có</a:t>
            </a:r>
            <a:r>
              <a:rPr lang="en-US" b="1" dirty="0" smtClean="0">
                <a:cs typeface="Times New Roman" pitchFamily="18" charset="0"/>
              </a:rPr>
              <a:t> </a:t>
            </a:r>
            <a:r>
              <a:rPr lang="vi-VN" b="1" dirty="0" smtClean="0">
                <a:cs typeface="Times New Roman" pitchFamily="18" charset="0"/>
              </a:rPr>
              <a:t>4 câu</a:t>
            </a:r>
            <a:r>
              <a:rPr lang="en-US" b="1" dirty="0" smtClean="0">
                <a:cs typeface="Times New Roman" pitchFamily="18" charset="0"/>
              </a:rPr>
              <a:t> </a:t>
            </a:r>
            <a:r>
              <a:rPr lang="vi-VN" b="1" dirty="0" smtClean="0">
                <a:cs typeface="Times New Roman" pitchFamily="18" charset="0"/>
              </a:rPr>
              <a:t>hỏi liên quan đến bài đã học </a:t>
            </a:r>
            <a:r>
              <a:rPr lang="en-US" b="1" dirty="0" smtClean="0">
                <a:cs typeface="Times New Roman" pitchFamily="18" charset="0"/>
              </a:rPr>
              <a:t>   </a:t>
            </a:r>
            <a:r>
              <a:rPr lang="vi-VN" dirty="0" smtClean="0">
                <a:latin typeface="+mj-lt"/>
                <a:cs typeface="Times New Roman" pitchFamily="18" charset="0"/>
              </a:rPr>
              <a:t>-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US" b="1" dirty="0" smtClean="0">
                <a:latin typeface="+mj-lt"/>
                <a:cs typeface="Times New Roman" pitchFamily="18" charset="0"/>
              </a:rPr>
              <a:t>-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rả 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lời đúng sẽ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rả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157192"/>
            <a:ext cx="3276600" cy="205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7504" y="488866"/>
            <a:ext cx="878497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Thi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Hái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hoa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tặng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cô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-396552" y="1597025"/>
            <a:ext cx="7467600" cy="4873625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sz="3200" dirty="0" smtClean="0"/>
              <a:t>         </a:t>
            </a:r>
            <a:r>
              <a:rPr lang="en-US" sz="2800" dirty="0" smtClean="0"/>
              <a:t>1) MN = 5cm </a:t>
            </a:r>
          </a:p>
          <a:p>
            <a:pPr marL="0" indent="0">
              <a:buFont typeface="Wingdings" pitchFamily="2" charset="2"/>
              <a:buNone/>
            </a:pPr>
            <a:r>
              <a:rPr lang="en-US" sz="2800" dirty="0" smtClean="0"/>
              <a:t>           2) </a:t>
            </a:r>
          </a:p>
          <a:p>
            <a:pPr marL="0" indent="0">
              <a:buFont typeface="Wingdings" pitchFamily="2" charset="2"/>
              <a:buNone/>
            </a:pPr>
            <a:r>
              <a:rPr lang="en-US" sz="2800" dirty="0" smtClean="0"/>
              <a:t>           3)</a:t>
            </a:r>
          </a:p>
          <a:p>
            <a:pPr marL="0" indent="0">
              <a:buFont typeface="Wingdings" pitchFamily="2" charset="2"/>
              <a:buNone/>
            </a:pPr>
            <a:r>
              <a:rPr lang="en-US" sz="2800" dirty="0" smtClean="0"/>
              <a:t>           4) Chu vi          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</a:t>
            </a:r>
            <a:r>
              <a:rPr lang="en-US" sz="2800" dirty="0" err="1" smtClean="0"/>
              <a:t>chu</a:t>
            </a:r>
            <a:r>
              <a:rPr lang="en-US" sz="2800" dirty="0" smtClean="0"/>
              <a:t> vi  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95288" y="188913"/>
            <a:ext cx="8280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                    . 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AB =5cm,                     </a:t>
            </a:r>
          </a:p>
          <a:p>
            <a:pPr eaLnBrk="1" hangingPunct="1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042988" y="279400"/>
          <a:ext cx="1944687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6" name="Equation" r:id="rId4" imgW="1028254" imgH="177723" progId="Equation.DSMT4">
                  <p:embed/>
                </p:oleObj>
              </mc:Choice>
              <mc:Fallback>
                <p:oleObj name="Equation" r:id="rId4" imgW="1028254" imgH="177723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279400"/>
                        <a:ext cx="1944687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4758987"/>
              </p:ext>
            </p:extLst>
          </p:nvPr>
        </p:nvGraphicFramePr>
        <p:xfrm>
          <a:off x="1187624" y="2593522"/>
          <a:ext cx="1441450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7" name="Equation" r:id="rId6" imgW="495085" imgH="228501" progId="Equation.DSMT4">
                  <p:embed/>
                </p:oleObj>
              </mc:Choice>
              <mc:Fallback>
                <p:oleObj name="Equation" r:id="rId6" imgW="495085" imgH="228501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2593522"/>
                        <a:ext cx="1441450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5435600" y="188913"/>
          <a:ext cx="2190750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8" name="Equation" r:id="rId8" imgW="1104900" imgH="254000" progId="Equation.DSMT4">
                  <p:embed/>
                </p:oleObj>
              </mc:Choice>
              <mc:Fallback>
                <p:oleObj name="Equation" r:id="rId8" imgW="1104900" imgH="2540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188913"/>
                        <a:ext cx="2190750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0302997"/>
              </p:ext>
            </p:extLst>
          </p:nvPr>
        </p:nvGraphicFramePr>
        <p:xfrm>
          <a:off x="1187624" y="2175702"/>
          <a:ext cx="2232248" cy="5865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9" name="Equation" r:id="rId10" imgW="837836" imgH="253890" progId="Equation.DSMT4">
                  <p:embed/>
                </p:oleObj>
              </mc:Choice>
              <mc:Fallback>
                <p:oleObj name="Equation" r:id="rId10" imgW="837836" imgH="25389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2175702"/>
                        <a:ext cx="2232248" cy="5865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202621"/>
              </p:ext>
            </p:extLst>
          </p:nvPr>
        </p:nvGraphicFramePr>
        <p:xfrm>
          <a:off x="2339752" y="3214234"/>
          <a:ext cx="935038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0" name="Equation" r:id="rId12" imgW="444114" imgH="177646" progId="Equation.DSMT4">
                  <p:embed/>
                </p:oleObj>
              </mc:Choice>
              <mc:Fallback>
                <p:oleObj name="Equation" r:id="rId12" imgW="444114" imgH="177646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3214234"/>
                        <a:ext cx="935038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9502237"/>
              </p:ext>
            </p:extLst>
          </p:nvPr>
        </p:nvGraphicFramePr>
        <p:xfrm>
          <a:off x="5292080" y="3214234"/>
          <a:ext cx="93503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1" name="Equation" r:id="rId14" imgW="469696" imgH="177723" progId="Equation.DSMT4">
                  <p:embed/>
                </p:oleObj>
              </mc:Choice>
              <mc:Fallback>
                <p:oleObj name="Equation" r:id="rId14" imgW="469696" imgH="177723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0" y="3214234"/>
                        <a:ext cx="93503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>
            <a:hlinkClick r:id="rId16" action="ppaction://hlinksldjump"/>
          </p:cNvPr>
          <p:cNvSpPr/>
          <p:nvPr/>
        </p:nvSpPr>
        <p:spPr>
          <a:xfrm>
            <a:off x="162835" y="1573213"/>
            <a:ext cx="508000" cy="4873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3D0FB1"/>
                </a:solidFill>
              </a:rPr>
              <a:t>Đ</a:t>
            </a:r>
          </a:p>
        </p:txBody>
      </p:sp>
      <p:sp>
        <p:nvSpPr>
          <p:cNvPr id="17" name="Rectangle 16">
            <a:hlinkClick r:id="rId16" action="ppaction://hlinksldjump"/>
          </p:cNvPr>
          <p:cNvSpPr/>
          <p:nvPr/>
        </p:nvSpPr>
        <p:spPr>
          <a:xfrm>
            <a:off x="162835" y="2183947"/>
            <a:ext cx="508000" cy="4873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3D0FB1"/>
                </a:solidFill>
              </a:rPr>
              <a:t>Đ</a:t>
            </a:r>
          </a:p>
        </p:txBody>
      </p:sp>
      <p:sp>
        <p:nvSpPr>
          <p:cNvPr id="18" name="Rectangle 17">
            <a:hlinkClick r:id="rId16" action="ppaction://hlinksldjump"/>
          </p:cNvPr>
          <p:cNvSpPr/>
          <p:nvPr/>
        </p:nvSpPr>
        <p:spPr>
          <a:xfrm>
            <a:off x="139702" y="2726871"/>
            <a:ext cx="508000" cy="4873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3D0FB1"/>
                </a:solidFill>
              </a:rPr>
              <a:t>S</a:t>
            </a:r>
          </a:p>
        </p:txBody>
      </p:sp>
      <p:sp>
        <p:nvSpPr>
          <p:cNvPr id="19" name="Rectangle 18">
            <a:hlinkClick r:id="rId16" action="ppaction://hlinksldjump"/>
          </p:cNvPr>
          <p:cNvSpPr/>
          <p:nvPr/>
        </p:nvSpPr>
        <p:spPr>
          <a:xfrm>
            <a:off x="162835" y="3305494"/>
            <a:ext cx="508000" cy="4873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smtClean="0">
                <a:solidFill>
                  <a:srgbClr val="3D0FB1"/>
                </a:solidFill>
              </a:rPr>
              <a:t>Đ</a:t>
            </a:r>
            <a:endParaRPr lang="en-US" sz="2400" b="1" dirty="0">
              <a:solidFill>
                <a:srgbClr val="3D0FB1"/>
              </a:solidFill>
            </a:endParaRPr>
          </a:p>
        </p:txBody>
      </p:sp>
      <p:pic>
        <p:nvPicPr>
          <p:cNvPr id="2" name="Em La Hoa Hong Nho - Thu Ngoccut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60293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3" name="Picture 1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1111660"/>
            <a:ext cx="5039792" cy="1986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127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  <p:bldP spid="12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POINSET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4657725"/>
            <a:ext cx="232886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52388" y="23813"/>
            <a:ext cx="2514601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533400" y="3032125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PHẦN  THƯỞNG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CỦA BẠN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3" name="AutoShape 5"/>
          <p:cNvSpPr>
            <a:spLocks noChangeArrowheads="1"/>
          </p:cNvSpPr>
          <p:nvPr/>
        </p:nvSpPr>
        <p:spPr bwMode="auto">
          <a:xfrm>
            <a:off x="685800" y="304800"/>
            <a:ext cx="2057400" cy="2514600"/>
          </a:xfrm>
          <a:prstGeom prst="irregularSeal2">
            <a:avLst/>
          </a:prstGeom>
          <a:gradFill rotWithShape="1">
            <a:gsLst>
              <a:gs pos="0">
                <a:srgbClr val="0000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4" name="AutoShape 6"/>
          <p:cNvSpPr>
            <a:spLocks noChangeArrowheads="1"/>
          </p:cNvSpPr>
          <p:nvPr/>
        </p:nvSpPr>
        <p:spPr bwMode="auto">
          <a:xfrm>
            <a:off x="7315200" y="304800"/>
            <a:ext cx="1295400" cy="4191000"/>
          </a:xfrm>
          <a:prstGeom prst="irregularSeal2">
            <a:avLst/>
          </a:pr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5" name="AutoShape 7"/>
          <p:cNvSpPr>
            <a:spLocks noChangeArrowheads="1"/>
          </p:cNvSpPr>
          <p:nvPr/>
        </p:nvSpPr>
        <p:spPr bwMode="auto">
          <a:xfrm>
            <a:off x="3733800" y="457200"/>
            <a:ext cx="2514600" cy="1295400"/>
          </a:xfrm>
          <a:prstGeom prst="irregularSeal1">
            <a:avLst/>
          </a:prstGeom>
          <a:gradFill rotWithShape="1">
            <a:gsLst>
              <a:gs pos="0">
                <a:srgbClr val="CC00CC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6" name="AutoShape 8"/>
          <p:cNvSpPr>
            <a:spLocks noChangeArrowheads="1"/>
          </p:cNvSpPr>
          <p:nvPr/>
        </p:nvSpPr>
        <p:spPr bwMode="auto">
          <a:xfrm>
            <a:off x="685800" y="3276600"/>
            <a:ext cx="2667000" cy="2743200"/>
          </a:xfrm>
          <a:prstGeom prst="irregularSeal2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7" name="AutoShape 9"/>
          <p:cNvSpPr>
            <a:spLocks noChangeArrowheads="1"/>
          </p:cNvSpPr>
          <p:nvPr/>
        </p:nvSpPr>
        <p:spPr bwMode="auto">
          <a:xfrm>
            <a:off x="4267200" y="4343400"/>
            <a:ext cx="1676400" cy="19050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8" name="AutoShape 10"/>
          <p:cNvSpPr>
            <a:spLocks noChangeArrowheads="1"/>
          </p:cNvSpPr>
          <p:nvPr/>
        </p:nvSpPr>
        <p:spPr bwMode="auto">
          <a:xfrm>
            <a:off x="6400800" y="4191000"/>
            <a:ext cx="2286000" cy="2209800"/>
          </a:xfrm>
          <a:prstGeom prst="irregularSeal2">
            <a:avLst/>
          </a:pr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12" descr="3262377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2555092">
            <a:off x="2755559" y="3957583"/>
            <a:ext cx="1539073" cy="2327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ction Button: Home 11">
            <a:hlinkClick r:id="rId6" action="ppaction://hlinksldjump" highlightClick="1"/>
          </p:cNvPr>
          <p:cNvSpPr/>
          <p:nvPr/>
        </p:nvSpPr>
        <p:spPr>
          <a:xfrm>
            <a:off x="505780" y="6221573"/>
            <a:ext cx="360040" cy="40724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69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205 -0.42497 C -0.4283 -0.52393 -0.43437 -0.62312 -0.36649 -0.63769 C -0.29844 -0.65248 -0.10798 -0.57295 -0.01406 -0.51329 C 0.07952 -0.45387 0.1625 -0.36902 0.19601 -0.28139 C 0.22952 -0.19352 0.18768 -0.03537 0.18594 0.01411 " pathEditMode="relative" rAng="2308050" ptsTypes="aaaaA">
                                      <p:cBhvr>
                                        <p:cTn id="4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00" y="6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 animBg="1"/>
      <p:bldP spid="37894" grpId="0" animBg="1"/>
      <p:bldP spid="37895" grpId="0" animBg="1"/>
      <p:bldP spid="37896" grpId="0" animBg="1"/>
      <p:bldP spid="37897" grpId="0" animBg="1"/>
      <p:bldP spid="3789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8313" y="765175"/>
            <a:ext cx="8218487" cy="5183188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2800" b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8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2800" b="1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pt-BR" b="1" dirty="0"/>
              <a:t>a) Nhóm 2</a:t>
            </a:r>
            <a:r>
              <a:rPr lang="pt-BR" b="1" dirty="0" smtClean="0"/>
              <a:t>: </a:t>
            </a: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pt-BR" dirty="0" smtClean="0"/>
              <a:t> - Vẽ tam giác ABC Khi biết biết AB= 2cm, BC=4cm, AC=3cm</a:t>
            </a: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pt-BR" b="1" dirty="0"/>
              <a:t>b) Nhóm </a:t>
            </a:r>
            <a:r>
              <a:rPr lang="pt-BR" b="1" dirty="0" smtClean="0"/>
              <a:t>3</a:t>
            </a:r>
            <a:r>
              <a:rPr lang="pt-BR" dirty="0"/>
              <a:t>: - </a:t>
            </a:r>
            <a:r>
              <a:rPr lang="pt-BR" dirty="0" smtClean="0"/>
              <a:t>Vẽ </a:t>
            </a:r>
            <a:r>
              <a:rPr lang="pt-BR" dirty="0"/>
              <a:t>hai tam giác ABC và A’B’C’ thỏa mãn AB = A’B’ , AC = A’C’, BC = B’C’ 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pt-BR" dirty="0" smtClean="0"/>
              <a:t>Kiểm </a:t>
            </a:r>
            <a:r>
              <a:rPr lang="pt-BR" dirty="0"/>
              <a:t>tra sự bằng nhau của hai tam giác </a:t>
            </a:r>
            <a:r>
              <a:rPr lang="pt-BR" dirty="0" smtClean="0"/>
              <a:t>trên bằng cách </a:t>
            </a:r>
            <a:r>
              <a:rPr lang="pt-BR" dirty="0"/>
              <a:t>đo và so sánh các </a:t>
            </a:r>
            <a:r>
              <a:rPr lang="pt-BR" dirty="0" smtClean="0"/>
              <a:t>góc</a:t>
            </a:r>
          </a:p>
          <a:p>
            <a:pPr marL="0" indent="0">
              <a:buNone/>
            </a:pPr>
            <a:r>
              <a:rPr lang="pt-BR" b="1" dirty="0" smtClean="0"/>
              <a:t>c</a:t>
            </a:r>
            <a:r>
              <a:rPr lang="pt-BR" b="1" dirty="0"/>
              <a:t>) Nhóm 4</a:t>
            </a:r>
            <a:r>
              <a:rPr lang="pt-BR" b="1" dirty="0" smtClean="0"/>
              <a:t>:</a:t>
            </a:r>
            <a:r>
              <a:rPr lang="pt-BR" dirty="0"/>
              <a:t> C</a:t>
            </a:r>
            <a:r>
              <a:rPr lang="pt-BR" dirty="0" smtClean="0"/>
              <a:t>ắt </a:t>
            </a:r>
            <a:r>
              <a:rPr lang="pt-BR" dirty="0"/>
              <a:t>hai tam giác ABC và A’B’C’ thỏa mãn AB = A’B’ , AC = A’C’, BC = B’C’ trên giấy bìa màu</a:t>
            </a:r>
            <a:r>
              <a:rPr lang="pt-BR" b="1" dirty="0" smtClean="0"/>
              <a:t> </a:t>
            </a:r>
            <a:r>
              <a:rPr lang="pt-BR" dirty="0"/>
              <a:t> </a:t>
            </a:r>
            <a:endParaRPr lang="en-US" dirty="0"/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pt-BR" dirty="0"/>
              <a:t>- Kiểm tra sự bằng nhau của hai tam giác trên bằng cách chồng 2 tam giác lên nhau.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609600" y="-76200"/>
            <a:ext cx="285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3200" b="1"/>
              <a:t> </a:t>
            </a: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152400" y="1905000"/>
            <a:ext cx="8308032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</a:rPr>
              <a:t>toán</a:t>
            </a:r>
            <a:r>
              <a:rPr lang="en-US" sz="2400" dirty="0" err="1">
                <a:latin typeface="Times New Roman" pitchFamily="18" charset="0"/>
              </a:rPr>
              <a:t>:Vẽ</a:t>
            </a:r>
            <a:r>
              <a:rPr lang="en-US" sz="2400" dirty="0">
                <a:latin typeface="Times New Roman" pitchFamily="18" charset="0"/>
              </a:rPr>
              <a:t> tam </a:t>
            </a:r>
            <a:r>
              <a:rPr lang="en-US" sz="2400" dirty="0" err="1">
                <a:latin typeface="Times New Roman" pitchFamily="18" charset="0"/>
              </a:rPr>
              <a:t>giác</a:t>
            </a:r>
            <a:r>
              <a:rPr lang="en-US" sz="2400" dirty="0">
                <a:latin typeface="Times New Roman" pitchFamily="18" charset="0"/>
              </a:rPr>
              <a:t> ABC, </a:t>
            </a:r>
            <a:r>
              <a:rPr lang="en-US" sz="2400" dirty="0" err="1">
                <a:latin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de-DE" sz="2400" dirty="0">
                <a:latin typeface="Times New Roman" pitchFamily="18" charset="0"/>
              </a:rPr>
              <a:t>AB = 2cm, BC = 4cm, </a:t>
            </a:r>
            <a:r>
              <a:rPr lang="en-US" sz="2400" dirty="0">
                <a:latin typeface="Times New Roman" pitchFamily="18" charset="0"/>
              </a:rPr>
              <a:t>AC = 3cm</a:t>
            </a:r>
            <a:r>
              <a:rPr lang="en-US" dirty="0">
                <a:latin typeface="Times New Roman" pitchFamily="18" charset="0"/>
              </a:rPr>
              <a:t>.</a:t>
            </a: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304800"/>
            <a:ext cx="9144000" cy="955675"/>
          </a:xfrm>
          <a:prstGeom prst="rect">
            <a:avLst/>
          </a:prstGeom>
          <a:gradFill rotWithShape="1">
            <a:gsLst>
              <a:gs pos="0">
                <a:srgbClr val="FF66FF"/>
              </a:gs>
              <a:gs pos="100000">
                <a:srgbClr val="762F76"/>
              </a:gs>
            </a:gsLst>
            <a:lin ang="5400000" scaled="1"/>
          </a:gradFill>
          <a:ln w="9525">
            <a:pattFill prst="smCheck">
              <a:fgClr>
                <a:srgbClr val="FF99FF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2800">
                <a:latin typeface="Times New Roman" pitchFamily="18" charset="0"/>
              </a:rPr>
              <a:t>Tiết 22:Trường hợp bằng nhau thứ nhất của tam giác</a:t>
            </a:r>
          </a:p>
          <a:p>
            <a:r>
              <a:rPr lang="en-US" sz="2800">
                <a:latin typeface="Times New Roman" pitchFamily="18" charset="0"/>
              </a:rPr>
              <a:t> cạnh-cạnh-cạnh(c.c.c)</a:t>
            </a:r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152400" y="1371600"/>
            <a:ext cx="899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Arial" charset="0"/>
              </a:rPr>
              <a:t>1. Vẽ tam giác biết ba cạnh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314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6" grpId="0" animBg="1"/>
      <p:bldP spid="32779" grpId="0" animBg="1"/>
      <p:bldP spid="3278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179512" y="1221909"/>
            <a:ext cx="8568952" cy="52322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/>
            <a:r>
              <a:rPr lang="en-US" sz="2800" dirty="0">
                <a:solidFill>
                  <a:srgbClr val="6600FF"/>
                </a:solidFill>
                <a:latin typeface=".VnTime" pitchFamily="34" charset="0"/>
              </a:rPr>
              <a:t>     </a:t>
            </a:r>
            <a:r>
              <a:rPr lang="en-US" sz="2400" b="1" dirty="0" err="1" smtClean="0">
                <a:latin typeface=".VnTime" pitchFamily="34" charset="0"/>
              </a:rPr>
              <a:t>Bµi</a:t>
            </a:r>
            <a:r>
              <a:rPr lang="en-US" sz="2400" b="1" dirty="0" smtClean="0">
                <a:latin typeface=".VnTime" pitchFamily="34" charset="0"/>
              </a:rPr>
              <a:t> </a:t>
            </a:r>
            <a:r>
              <a:rPr lang="en-US" sz="2400" b="1" dirty="0" err="1">
                <a:latin typeface=".VnTime" pitchFamily="34" charset="0"/>
              </a:rPr>
              <a:t>to¸n:VÏ</a:t>
            </a:r>
            <a:r>
              <a:rPr lang="en-US" sz="2400" b="1" dirty="0">
                <a:latin typeface=".VnTime" pitchFamily="34" charset="0"/>
              </a:rPr>
              <a:t> tam </a:t>
            </a:r>
            <a:r>
              <a:rPr lang="en-US" sz="2400" b="1" dirty="0" err="1">
                <a:latin typeface=".VnTime" pitchFamily="34" charset="0"/>
              </a:rPr>
              <a:t>gi¸c</a:t>
            </a:r>
            <a:r>
              <a:rPr lang="en-US" sz="2400" b="1" dirty="0">
                <a:latin typeface=".VnTime" pitchFamily="34" charset="0"/>
              </a:rPr>
              <a:t> ABC </a:t>
            </a:r>
            <a:r>
              <a:rPr lang="en-US" sz="2400" b="1" dirty="0" err="1">
                <a:latin typeface=".VnTime" pitchFamily="34" charset="0"/>
              </a:rPr>
              <a:t>biÕt</a:t>
            </a:r>
            <a:r>
              <a:rPr lang="en-US" sz="2400" b="1" dirty="0">
                <a:latin typeface=".VnTime" pitchFamily="34" charset="0"/>
              </a:rPr>
              <a:t> : </a:t>
            </a:r>
            <a:r>
              <a:rPr lang="de-DE" sz="2400" b="1" dirty="0">
                <a:latin typeface=".VnTime" pitchFamily="34" charset="0"/>
              </a:rPr>
              <a:t>BC = 4cm, AB = 2cm,</a:t>
            </a:r>
            <a:r>
              <a:rPr lang="en-US" sz="2400" b="1" dirty="0">
                <a:latin typeface=".VnTime" pitchFamily="34" charset="0"/>
              </a:rPr>
              <a:t>AC = </a:t>
            </a:r>
            <a:r>
              <a:rPr lang="en-US" sz="2400" b="1" dirty="0" smtClean="0">
                <a:latin typeface=".VnTime" pitchFamily="34" charset="0"/>
              </a:rPr>
              <a:t>3cm</a:t>
            </a:r>
            <a:endParaRPr lang="en-US" sz="2400" b="1" dirty="0">
              <a:latin typeface=".VnTime" pitchFamily="34" charset="0"/>
            </a:endParaRPr>
          </a:p>
        </p:txBody>
      </p:sp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457200" y="990600"/>
            <a:ext cx="821925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  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   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388" name="Text Box 7"/>
          <p:cNvSpPr txBox="1">
            <a:spLocks noChangeArrowheads="1"/>
          </p:cNvSpPr>
          <p:nvPr/>
        </p:nvSpPr>
        <p:spPr bwMode="auto">
          <a:xfrm>
            <a:off x="457200" y="3063875"/>
            <a:ext cx="5634038" cy="822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sz="2400" dirty="0" err="1">
                <a:latin typeface=".VnTime" pitchFamily="34" charset="0"/>
              </a:rPr>
              <a:t>Hai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cung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trßn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trªn</a:t>
            </a:r>
            <a:r>
              <a:rPr lang="en-US" sz="2400" dirty="0">
                <a:latin typeface=".VnTime" pitchFamily="34" charset="0"/>
              </a:rPr>
              <a:t> c¾t </a:t>
            </a:r>
            <a:r>
              <a:rPr lang="en-US" sz="2400" dirty="0" err="1">
                <a:latin typeface=".VnTime" pitchFamily="34" charset="0"/>
              </a:rPr>
              <a:t>nhau</a:t>
            </a:r>
            <a:r>
              <a:rPr lang="en-US" sz="2400" dirty="0">
                <a:latin typeface=".VnTime" pitchFamily="34" charset="0"/>
              </a:rPr>
              <a:t> t¹i A.</a:t>
            </a:r>
          </a:p>
          <a:p>
            <a:pPr algn="l" eaLnBrk="1" hangingPunct="1">
              <a:buFontTx/>
              <a:buChar char="•"/>
            </a:pPr>
            <a:r>
              <a:rPr lang="en-US" sz="2400" dirty="0">
                <a:latin typeface=".VnTime" pitchFamily="34" charset="0"/>
              </a:rPr>
              <a:t>VÏ ®o¹n th¼ng AB, AC, ta </a:t>
            </a:r>
            <a:r>
              <a:rPr lang="en-US" sz="2400" dirty="0" err="1">
                <a:latin typeface=".VnTime" pitchFamily="34" charset="0"/>
              </a:rPr>
              <a:t>cã</a:t>
            </a:r>
            <a:r>
              <a:rPr lang="en-US" sz="2400" dirty="0">
                <a:latin typeface=".VnTime" pitchFamily="34" charset="0"/>
              </a:rPr>
              <a:t> tam </a:t>
            </a:r>
            <a:r>
              <a:rPr lang="en-US" sz="2400" dirty="0" err="1">
                <a:latin typeface=".VnTime" pitchFamily="34" charset="0"/>
              </a:rPr>
              <a:t>gi¸c</a:t>
            </a:r>
            <a:r>
              <a:rPr lang="en-US" sz="2400" dirty="0">
                <a:latin typeface=".VnTime" pitchFamily="34" charset="0"/>
              </a:rPr>
              <a:t> ABC</a:t>
            </a:r>
          </a:p>
        </p:txBody>
      </p:sp>
      <p:sp>
        <p:nvSpPr>
          <p:cNvPr id="16389" name="Text Box 8"/>
          <p:cNvSpPr txBox="1">
            <a:spLocks noChangeArrowheads="1"/>
          </p:cNvSpPr>
          <p:nvPr/>
        </p:nvSpPr>
        <p:spPr bwMode="auto">
          <a:xfrm>
            <a:off x="457200" y="2743200"/>
            <a:ext cx="6400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sz="2400" dirty="0">
                <a:latin typeface=".VnTime" pitchFamily="34" charset="0"/>
              </a:rPr>
              <a:t>VÏ </a:t>
            </a:r>
            <a:r>
              <a:rPr lang="en-US" sz="2400" dirty="0" err="1">
                <a:latin typeface=".VnTime" pitchFamily="34" charset="0"/>
              </a:rPr>
              <a:t>cung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trßn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t©m</a:t>
            </a:r>
            <a:r>
              <a:rPr lang="en-US" sz="2400" dirty="0">
                <a:latin typeface=".VnTime" pitchFamily="34" charset="0"/>
              </a:rPr>
              <a:t> C, </a:t>
            </a:r>
            <a:r>
              <a:rPr lang="en-US" sz="2400" dirty="0" err="1">
                <a:latin typeface=".VnTime" pitchFamily="34" charset="0"/>
              </a:rPr>
              <a:t>b¸n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kÝnh</a:t>
            </a:r>
            <a:r>
              <a:rPr lang="en-US" sz="2400" dirty="0">
                <a:latin typeface=".VnTime" pitchFamily="34" charset="0"/>
              </a:rPr>
              <a:t> 3cm.</a:t>
            </a:r>
          </a:p>
        </p:txBody>
      </p:sp>
      <p:sp>
        <p:nvSpPr>
          <p:cNvPr id="16390" name="Text Box 9"/>
          <p:cNvSpPr txBox="1">
            <a:spLocks noChangeArrowheads="1"/>
          </p:cNvSpPr>
          <p:nvPr/>
        </p:nvSpPr>
        <p:spPr bwMode="auto">
          <a:xfrm>
            <a:off x="514350" y="2057400"/>
            <a:ext cx="4926013" cy="822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sz="2400" dirty="0" err="1">
                <a:latin typeface=".VnTime" pitchFamily="34" charset="0"/>
              </a:rPr>
              <a:t>Trªn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cïng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mét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nöa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mÆt</a:t>
            </a:r>
            <a:r>
              <a:rPr lang="en-US" sz="2400" dirty="0">
                <a:latin typeface=".VnTime" pitchFamily="34" charset="0"/>
              </a:rPr>
              <a:t> ph¼ng </a:t>
            </a:r>
            <a:r>
              <a:rPr lang="en-US" sz="2400" dirty="0" err="1">
                <a:latin typeface=".VnTime" pitchFamily="34" charset="0"/>
              </a:rPr>
              <a:t>bê</a:t>
            </a:r>
            <a:r>
              <a:rPr lang="en-US" sz="2400" dirty="0">
                <a:latin typeface=".VnTime" pitchFamily="34" charset="0"/>
              </a:rPr>
              <a:t> BC, </a:t>
            </a:r>
          </a:p>
          <a:p>
            <a:pPr algn="l" eaLnBrk="1" hangingPunct="1"/>
            <a:r>
              <a:rPr lang="en-US" sz="2400" dirty="0">
                <a:latin typeface=".VnTime" pitchFamily="34" charset="0"/>
              </a:rPr>
              <a:t>  </a:t>
            </a:r>
            <a:r>
              <a:rPr lang="en-US" sz="2400" dirty="0" err="1">
                <a:latin typeface=".VnTime" pitchFamily="34" charset="0"/>
              </a:rPr>
              <a:t>vÏ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cung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trßn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t©m</a:t>
            </a:r>
            <a:r>
              <a:rPr lang="en-US" sz="2400" dirty="0">
                <a:latin typeface=".VnTime" pitchFamily="34" charset="0"/>
              </a:rPr>
              <a:t> B, </a:t>
            </a:r>
            <a:r>
              <a:rPr lang="en-US" sz="2400" dirty="0" err="1">
                <a:latin typeface=".VnTime" pitchFamily="34" charset="0"/>
              </a:rPr>
              <a:t>b¸n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kÝnh</a:t>
            </a:r>
            <a:r>
              <a:rPr lang="en-US" sz="2400" dirty="0">
                <a:latin typeface=".VnTime" pitchFamily="34" charset="0"/>
              </a:rPr>
              <a:t> 2cm.</a:t>
            </a:r>
          </a:p>
        </p:txBody>
      </p:sp>
      <p:sp>
        <p:nvSpPr>
          <p:cNvPr id="16391" name="Text Box 10"/>
          <p:cNvSpPr txBox="1">
            <a:spLocks noChangeArrowheads="1"/>
          </p:cNvSpPr>
          <p:nvPr/>
        </p:nvSpPr>
        <p:spPr bwMode="auto">
          <a:xfrm>
            <a:off x="533400" y="1676400"/>
            <a:ext cx="3290888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sz="2400" dirty="0">
                <a:latin typeface=".VnTime" pitchFamily="34" charset="0"/>
              </a:rPr>
              <a:t>VÏ ®o¹n th¼ng BC=4cm.</a:t>
            </a:r>
          </a:p>
        </p:txBody>
      </p:sp>
      <p:sp>
        <p:nvSpPr>
          <p:cNvPr id="16392" name="Line 77"/>
          <p:cNvSpPr>
            <a:spLocks noChangeShapeType="1"/>
          </p:cNvSpPr>
          <p:nvPr/>
        </p:nvSpPr>
        <p:spPr bwMode="auto">
          <a:xfrm>
            <a:off x="7191375" y="2619375"/>
            <a:ext cx="10668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3" name="Freeform 78"/>
          <p:cNvSpPr>
            <a:spLocks/>
          </p:cNvSpPr>
          <p:nvPr/>
        </p:nvSpPr>
        <p:spPr bwMode="auto">
          <a:xfrm>
            <a:off x="6667500" y="2619375"/>
            <a:ext cx="533400" cy="609600"/>
          </a:xfrm>
          <a:custGeom>
            <a:avLst/>
            <a:gdLst>
              <a:gd name="T0" fmla="*/ 0 w 384"/>
              <a:gd name="T1" fmla="*/ 2147483647 h 432"/>
              <a:gd name="T2" fmla="*/ 2147483647 w 384"/>
              <a:gd name="T3" fmla="*/ 0 h 432"/>
              <a:gd name="T4" fmla="*/ 0 60000 65536"/>
              <a:gd name="T5" fmla="*/ 0 60000 65536"/>
              <a:gd name="T6" fmla="*/ 0 w 384"/>
              <a:gd name="T7" fmla="*/ 0 h 432"/>
              <a:gd name="T8" fmla="*/ 384 w 384"/>
              <a:gd name="T9" fmla="*/ 432 h 43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84" h="432">
                <a:moveTo>
                  <a:pt x="0" y="432"/>
                </a:moveTo>
                <a:cubicBezTo>
                  <a:pt x="0" y="432"/>
                  <a:pt x="192" y="216"/>
                  <a:pt x="384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4" name="Arc 79"/>
          <p:cNvSpPr>
            <a:spLocks/>
          </p:cNvSpPr>
          <p:nvPr/>
        </p:nvSpPr>
        <p:spPr bwMode="auto">
          <a:xfrm>
            <a:off x="7048500" y="1981200"/>
            <a:ext cx="1181100" cy="1222375"/>
          </a:xfrm>
          <a:custGeom>
            <a:avLst/>
            <a:gdLst>
              <a:gd name="T0" fmla="*/ 0 w 21600"/>
              <a:gd name="T1" fmla="*/ 2147483647 h 21655"/>
              <a:gd name="T2" fmla="*/ 2147483647 w 21600"/>
              <a:gd name="T3" fmla="*/ 0 h 21655"/>
              <a:gd name="T4" fmla="*/ 2147483647 w 21600"/>
              <a:gd name="T5" fmla="*/ 2147483647 h 21655"/>
              <a:gd name="T6" fmla="*/ 0 60000 65536"/>
              <a:gd name="T7" fmla="*/ 0 60000 65536"/>
              <a:gd name="T8" fmla="*/ 0 60000 65536"/>
              <a:gd name="T9" fmla="*/ 0 w 21600"/>
              <a:gd name="T10" fmla="*/ 0 h 21655"/>
              <a:gd name="T11" fmla="*/ 21600 w 21600"/>
              <a:gd name="T12" fmla="*/ 21655 h 216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55" fill="none" extrusionOk="0">
                <a:moveTo>
                  <a:pt x="0" y="21654"/>
                </a:moveTo>
                <a:cubicBezTo>
                  <a:pt x="0" y="21636"/>
                  <a:pt x="0" y="21618"/>
                  <a:pt x="0" y="21600"/>
                </a:cubicBezTo>
                <a:cubicBezTo>
                  <a:pt x="-1" y="9670"/>
                  <a:pt x="9670" y="0"/>
                  <a:pt x="21599" y="0"/>
                </a:cubicBezTo>
              </a:path>
              <a:path w="21600" h="21655" stroke="0" extrusionOk="0">
                <a:moveTo>
                  <a:pt x="0" y="21654"/>
                </a:moveTo>
                <a:cubicBezTo>
                  <a:pt x="0" y="21636"/>
                  <a:pt x="0" y="21618"/>
                  <a:pt x="0" y="21600"/>
                </a:cubicBezTo>
                <a:cubicBezTo>
                  <a:pt x="-1" y="9670"/>
                  <a:pt x="9670" y="0"/>
                  <a:pt x="21599" y="0"/>
                </a:cubicBezTo>
                <a:lnTo>
                  <a:pt x="21600" y="21600"/>
                </a:lnTo>
                <a:lnTo>
                  <a:pt x="0" y="21654"/>
                </a:lnTo>
                <a:close/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5" name="Arc 80"/>
          <p:cNvSpPr>
            <a:spLocks/>
          </p:cNvSpPr>
          <p:nvPr/>
        </p:nvSpPr>
        <p:spPr bwMode="auto">
          <a:xfrm>
            <a:off x="6667500" y="2425700"/>
            <a:ext cx="777875" cy="798513"/>
          </a:xfrm>
          <a:custGeom>
            <a:avLst/>
            <a:gdLst>
              <a:gd name="T0" fmla="*/ 0 w 22053"/>
              <a:gd name="T1" fmla="*/ 9346484 h 21600"/>
              <a:gd name="T2" fmla="*/ 2147483647 w 22053"/>
              <a:gd name="T3" fmla="*/ 2147483647 h 21600"/>
              <a:gd name="T4" fmla="*/ 701255141 w 22053"/>
              <a:gd name="T5" fmla="*/ 2147483647 h 21600"/>
              <a:gd name="T6" fmla="*/ 0 60000 65536"/>
              <a:gd name="T7" fmla="*/ 0 60000 65536"/>
              <a:gd name="T8" fmla="*/ 0 60000 65536"/>
              <a:gd name="T9" fmla="*/ 0 w 22053"/>
              <a:gd name="T10" fmla="*/ 0 h 21600"/>
              <a:gd name="T11" fmla="*/ 22053 w 2205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053" h="21600" fill="none" extrusionOk="0">
                <a:moveTo>
                  <a:pt x="-1" y="4"/>
                </a:moveTo>
                <a:cubicBezTo>
                  <a:pt x="150" y="1"/>
                  <a:pt x="301" y="-1"/>
                  <a:pt x="453" y="0"/>
                </a:cubicBezTo>
                <a:cubicBezTo>
                  <a:pt x="12324" y="0"/>
                  <a:pt x="21971" y="9581"/>
                  <a:pt x="22052" y="21453"/>
                </a:cubicBezTo>
              </a:path>
              <a:path w="22053" h="21600" stroke="0" extrusionOk="0">
                <a:moveTo>
                  <a:pt x="-1" y="4"/>
                </a:moveTo>
                <a:cubicBezTo>
                  <a:pt x="150" y="1"/>
                  <a:pt x="301" y="-1"/>
                  <a:pt x="453" y="0"/>
                </a:cubicBezTo>
                <a:cubicBezTo>
                  <a:pt x="12324" y="0"/>
                  <a:pt x="21971" y="9581"/>
                  <a:pt x="22052" y="21453"/>
                </a:cubicBezTo>
                <a:lnTo>
                  <a:pt x="453" y="21600"/>
                </a:lnTo>
                <a:lnTo>
                  <a:pt x="-1" y="4"/>
                </a:lnTo>
                <a:close/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396" name="Group 81"/>
          <p:cNvGrpSpPr>
            <a:grpSpLocks/>
          </p:cNvGrpSpPr>
          <p:nvPr/>
        </p:nvGrpSpPr>
        <p:grpSpPr bwMode="auto">
          <a:xfrm>
            <a:off x="6629400" y="3200400"/>
            <a:ext cx="1676400" cy="76200"/>
            <a:chOff x="2112" y="2736"/>
            <a:chExt cx="1008" cy="48"/>
          </a:xfrm>
        </p:grpSpPr>
        <p:sp>
          <p:nvSpPr>
            <p:cNvPr id="16400" name="Line 82"/>
            <p:cNvSpPr>
              <a:spLocks noChangeShapeType="1"/>
            </p:cNvSpPr>
            <p:nvPr/>
          </p:nvSpPr>
          <p:spPr bwMode="auto">
            <a:xfrm>
              <a:off x="2112" y="2760"/>
              <a:ext cx="9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1" name="Oval 83"/>
            <p:cNvSpPr>
              <a:spLocks noChangeArrowheads="1"/>
            </p:cNvSpPr>
            <p:nvPr/>
          </p:nvSpPr>
          <p:spPr bwMode="auto">
            <a:xfrm>
              <a:off x="2112" y="27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2" name="Oval 84"/>
            <p:cNvSpPr>
              <a:spLocks noChangeArrowheads="1"/>
            </p:cNvSpPr>
            <p:nvPr/>
          </p:nvSpPr>
          <p:spPr bwMode="auto">
            <a:xfrm>
              <a:off x="3072" y="27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397" name="Oval 85"/>
          <p:cNvSpPr>
            <a:spLocks noChangeArrowheads="1"/>
          </p:cNvSpPr>
          <p:nvPr/>
        </p:nvSpPr>
        <p:spPr bwMode="auto">
          <a:xfrm>
            <a:off x="7162800" y="2590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8" name="Text Box 86"/>
          <p:cNvSpPr txBox="1">
            <a:spLocks noChangeArrowheads="1"/>
          </p:cNvSpPr>
          <p:nvPr/>
        </p:nvSpPr>
        <p:spPr bwMode="auto">
          <a:xfrm>
            <a:off x="6477000" y="3200400"/>
            <a:ext cx="195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800">
                <a:latin typeface=".VnTime" pitchFamily="34" charset="0"/>
              </a:rPr>
              <a:t>B               C</a:t>
            </a:r>
          </a:p>
        </p:txBody>
      </p:sp>
      <p:sp>
        <p:nvSpPr>
          <p:cNvPr id="16399" name="Text Box 87"/>
          <p:cNvSpPr txBox="1">
            <a:spLocks noChangeArrowheads="1"/>
          </p:cNvSpPr>
          <p:nvPr/>
        </p:nvSpPr>
        <p:spPr bwMode="auto">
          <a:xfrm>
            <a:off x="6934200" y="20574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800">
                <a:latin typeface=".VnTimeH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65672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0" y="2528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-762000" y="223187"/>
            <a:ext cx="8839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 err="1" smtClean="0">
                <a:latin typeface=".VnTimeH" pitchFamily="34" charset="0"/>
              </a:rPr>
              <a:t>trong</a:t>
            </a:r>
            <a:r>
              <a:rPr lang="en-US" sz="3200" b="1" dirty="0" smtClean="0">
                <a:latin typeface=".VnTimeH" pitchFamily="34" charset="0"/>
              </a:rPr>
              <a:t> </a:t>
            </a:r>
            <a:r>
              <a:rPr lang="en-US" sz="3200" b="1" dirty="0" err="1">
                <a:latin typeface=".VnTimeH" pitchFamily="34" charset="0"/>
              </a:rPr>
              <a:t>thùc</a:t>
            </a:r>
            <a:r>
              <a:rPr lang="en-US" sz="3200" b="1" dirty="0">
                <a:latin typeface=".VnTimeH" pitchFamily="34" charset="0"/>
              </a:rPr>
              <a:t> </a:t>
            </a:r>
            <a:r>
              <a:rPr lang="en-US" sz="3200" b="1" dirty="0" err="1">
                <a:latin typeface=".VnTimeH" pitchFamily="34" charset="0"/>
              </a:rPr>
              <a:t>tÕ</a:t>
            </a:r>
            <a:endParaRPr lang="en-US" sz="3200" b="1" dirty="0">
              <a:solidFill>
                <a:srgbClr val="000066"/>
              </a:solidFill>
              <a:latin typeface=".VnTimeH" pitchFamily="34" charset="0"/>
            </a:endParaRPr>
          </a:p>
        </p:txBody>
      </p:sp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0" y="4352925"/>
            <a:ext cx="6156325" cy="1200150"/>
          </a:xfrm>
          <a:prstGeom prst="rect">
            <a:avLst/>
          </a:prstGeom>
          <a:solidFill>
            <a:srgbClr val="FFFF99"/>
          </a:solidFill>
          <a:ln w="38100" cmpd="dbl">
            <a:solidFill>
              <a:srgbClr val="00008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Arial" charset="0"/>
              </a:rPr>
              <a:t>- </a:t>
            </a:r>
            <a:r>
              <a:rPr lang="en-US" altLang="en-US" sz="24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en-US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en-US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altLang="en-US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altLang="en-US" sz="24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en-US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altLang="en-US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en-US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alt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alt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alt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alt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alt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alt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alt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733550" y="2271713"/>
            <a:ext cx="28575" cy="3290887"/>
            <a:chOff x="1191" y="1431"/>
            <a:chExt cx="18" cy="2073"/>
          </a:xfrm>
        </p:grpSpPr>
        <p:sp>
          <p:nvSpPr>
            <p:cNvPr id="21533" name="Line 8"/>
            <p:cNvSpPr>
              <a:spLocks noChangeShapeType="1"/>
            </p:cNvSpPr>
            <p:nvPr/>
          </p:nvSpPr>
          <p:spPr bwMode="auto">
            <a:xfrm flipH="1" flipV="1">
              <a:off x="1200" y="2457"/>
              <a:ext cx="9" cy="104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4" name="Line 9"/>
            <p:cNvSpPr>
              <a:spLocks noChangeShapeType="1"/>
            </p:cNvSpPr>
            <p:nvPr/>
          </p:nvSpPr>
          <p:spPr bwMode="auto">
            <a:xfrm flipH="1" flipV="1">
              <a:off x="1191" y="1431"/>
              <a:ext cx="9" cy="1047"/>
            </a:xfrm>
            <a:prstGeom prst="line">
              <a:avLst/>
            </a:prstGeom>
            <a:noFill/>
            <a:ln w="1270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10" name="Line 10"/>
          <p:cNvSpPr>
            <a:spLocks noChangeShapeType="1"/>
          </p:cNvSpPr>
          <p:nvPr/>
        </p:nvSpPr>
        <p:spPr bwMode="auto">
          <a:xfrm rot="-5400000" flipH="1" flipV="1">
            <a:off x="1238250" y="3281363"/>
            <a:ext cx="9525" cy="1200150"/>
          </a:xfrm>
          <a:prstGeom prst="line">
            <a:avLst/>
          </a:prstGeom>
          <a:noFill/>
          <a:ln w="1270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395" name="Line 11"/>
          <p:cNvSpPr>
            <a:spLocks noChangeShapeType="1"/>
          </p:cNvSpPr>
          <p:nvPr/>
        </p:nvSpPr>
        <p:spPr bwMode="auto">
          <a:xfrm rot="-5400000" flipH="1" flipV="1">
            <a:off x="1204912" y="1724026"/>
            <a:ext cx="9525" cy="1200150"/>
          </a:xfrm>
          <a:prstGeom prst="line">
            <a:avLst/>
          </a:prstGeom>
          <a:noFill/>
          <a:ln w="1270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2" name="Oval 12"/>
          <p:cNvSpPr>
            <a:spLocks noChangeArrowheads="1"/>
          </p:cNvSpPr>
          <p:nvPr/>
        </p:nvSpPr>
        <p:spPr bwMode="auto">
          <a:xfrm>
            <a:off x="666750" y="3843338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>
              <a:latin typeface=".VnTime" pitchFamily="34" charset="0"/>
            </a:endParaRPr>
          </a:p>
        </p:txBody>
      </p:sp>
      <p:sp>
        <p:nvSpPr>
          <p:cNvPr id="21513" name="Oval 13"/>
          <p:cNvSpPr>
            <a:spLocks noChangeArrowheads="1"/>
          </p:cNvSpPr>
          <p:nvPr/>
        </p:nvSpPr>
        <p:spPr bwMode="auto">
          <a:xfrm>
            <a:off x="1704975" y="3843338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>
              <a:latin typeface=".VnTime" pitchFamily="34" charset="0"/>
            </a:endParaRPr>
          </a:p>
        </p:txBody>
      </p:sp>
      <p:sp>
        <p:nvSpPr>
          <p:cNvPr id="21514" name="Oval 14"/>
          <p:cNvSpPr>
            <a:spLocks noChangeArrowheads="1"/>
          </p:cNvSpPr>
          <p:nvPr/>
        </p:nvSpPr>
        <p:spPr bwMode="auto">
          <a:xfrm>
            <a:off x="638175" y="2286000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>
              <a:latin typeface=".VnTime" pitchFamily="34" charset="0"/>
            </a:endParaRPr>
          </a:p>
        </p:txBody>
      </p:sp>
      <p:sp>
        <p:nvSpPr>
          <p:cNvPr id="21515" name="Oval 15"/>
          <p:cNvSpPr>
            <a:spLocks noChangeArrowheads="1"/>
          </p:cNvSpPr>
          <p:nvPr/>
        </p:nvSpPr>
        <p:spPr bwMode="auto">
          <a:xfrm>
            <a:off x="1676400" y="2286000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>
              <a:latin typeface=".VnTime" pitchFamily="34" charset="0"/>
            </a:endParaRPr>
          </a:p>
        </p:txBody>
      </p:sp>
      <p:grpSp>
        <p:nvGrpSpPr>
          <p:cNvPr id="21516" name="Group 5"/>
          <p:cNvGrpSpPr>
            <a:grpSpLocks/>
          </p:cNvGrpSpPr>
          <p:nvPr/>
        </p:nvGrpSpPr>
        <p:grpSpPr bwMode="auto">
          <a:xfrm>
            <a:off x="2905125" y="2238375"/>
            <a:ext cx="1233488" cy="1676400"/>
            <a:chOff x="519113" y="4219575"/>
            <a:chExt cx="1233487" cy="1676400"/>
          </a:xfrm>
        </p:grpSpPr>
        <p:sp>
          <p:nvSpPr>
            <p:cNvPr id="21522" name="Line 6"/>
            <p:cNvSpPr>
              <a:spLocks noChangeShapeType="1"/>
            </p:cNvSpPr>
            <p:nvPr/>
          </p:nvSpPr>
          <p:spPr bwMode="auto">
            <a:xfrm flipV="1">
              <a:off x="685800" y="4295775"/>
              <a:ext cx="914400" cy="1524000"/>
            </a:xfrm>
            <a:prstGeom prst="line">
              <a:avLst/>
            </a:prstGeom>
            <a:noFill/>
            <a:ln w="127000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523" name="Group 16"/>
            <p:cNvGrpSpPr>
              <a:grpSpLocks/>
            </p:cNvGrpSpPr>
            <p:nvPr/>
          </p:nvGrpSpPr>
          <p:grpSpPr bwMode="auto">
            <a:xfrm>
              <a:off x="519113" y="4219575"/>
              <a:ext cx="1233487" cy="1676400"/>
              <a:chOff x="1536" y="2658"/>
              <a:chExt cx="777" cy="1056"/>
            </a:xfrm>
          </p:grpSpPr>
          <p:sp>
            <p:nvSpPr>
              <p:cNvPr id="21524" name="Line 17"/>
              <p:cNvSpPr>
                <a:spLocks noChangeShapeType="1"/>
              </p:cNvSpPr>
              <p:nvPr/>
            </p:nvSpPr>
            <p:spPr bwMode="auto">
              <a:xfrm flipH="1" flipV="1">
                <a:off x="1584" y="2667"/>
                <a:ext cx="9" cy="1047"/>
              </a:xfrm>
              <a:prstGeom prst="line">
                <a:avLst/>
              </a:prstGeom>
              <a:noFill/>
              <a:ln w="1270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5" name="Line 18"/>
              <p:cNvSpPr>
                <a:spLocks noChangeShapeType="1"/>
              </p:cNvSpPr>
              <p:nvPr/>
            </p:nvSpPr>
            <p:spPr bwMode="auto">
              <a:xfrm flipH="1" flipV="1">
                <a:off x="2256" y="2658"/>
                <a:ext cx="9" cy="1047"/>
              </a:xfrm>
              <a:prstGeom prst="line">
                <a:avLst/>
              </a:prstGeom>
              <a:noFill/>
              <a:ln w="1270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1526" name="Group 19"/>
              <p:cNvGrpSpPr>
                <a:grpSpLocks/>
              </p:cNvGrpSpPr>
              <p:nvPr/>
            </p:nvGrpSpPr>
            <p:grpSpPr bwMode="auto">
              <a:xfrm>
                <a:off x="1536" y="2667"/>
                <a:ext cx="777" cy="1029"/>
                <a:chOff x="375" y="2667"/>
                <a:chExt cx="777" cy="1029"/>
              </a:xfrm>
            </p:grpSpPr>
            <p:sp>
              <p:nvSpPr>
                <p:cNvPr id="21527" name="Line 20"/>
                <p:cNvSpPr>
                  <a:spLocks noChangeShapeType="1"/>
                </p:cNvSpPr>
                <p:nvPr/>
              </p:nvSpPr>
              <p:spPr bwMode="auto">
                <a:xfrm rot="-5400000" flipH="1" flipV="1">
                  <a:off x="771" y="3294"/>
                  <a:ext cx="6" cy="756"/>
                </a:xfrm>
                <a:prstGeom prst="line">
                  <a:avLst/>
                </a:prstGeom>
                <a:noFill/>
                <a:ln w="127000">
                  <a:solidFill>
                    <a:srgbClr val="8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28" name="Line 21"/>
                <p:cNvSpPr>
                  <a:spLocks noChangeShapeType="1"/>
                </p:cNvSpPr>
                <p:nvPr/>
              </p:nvSpPr>
              <p:spPr bwMode="auto">
                <a:xfrm rot="-5400000" flipH="1" flipV="1">
                  <a:off x="750" y="2313"/>
                  <a:ext cx="6" cy="756"/>
                </a:xfrm>
                <a:prstGeom prst="line">
                  <a:avLst/>
                </a:prstGeom>
                <a:noFill/>
                <a:ln w="127000">
                  <a:solidFill>
                    <a:srgbClr val="8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29" name="Oval 22"/>
                <p:cNvSpPr>
                  <a:spLocks noChangeArrowheads="1"/>
                </p:cNvSpPr>
                <p:nvPr/>
              </p:nvSpPr>
              <p:spPr bwMode="auto">
                <a:xfrm>
                  <a:off x="411" y="3648"/>
                  <a:ext cx="48" cy="48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>
                    <a:latin typeface=".VnTime" pitchFamily="34" charset="0"/>
                  </a:endParaRPr>
                </a:p>
              </p:txBody>
            </p:sp>
            <p:sp>
              <p:nvSpPr>
                <p:cNvPr id="21530" name="Oval 23"/>
                <p:cNvSpPr>
                  <a:spLocks noChangeArrowheads="1"/>
                </p:cNvSpPr>
                <p:nvPr/>
              </p:nvSpPr>
              <p:spPr bwMode="auto">
                <a:xfrm>
                  <a:off x="1065" y="3648"/>
                  <a:ext cx="48" cy="48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>
                    <a:latin typeface=".VnTime" pitchFamily="34" charset="0"/>
                  </a:endParaRPr>
                </a:p>
              </p:txBody>
            </p:sp>
            <p:sp>
              <p:nvSpPr>
                <p:cNvPr id="21531" name="Oval 24"/>
                <p:cNvSpPr>
                  <a:spLocks noChangeArrowheads="1"/>
                </p:cNvSpPr>
                <p:nvPr/>
              </p:nvSpPr>
              <p:spPr bwMode="auto">
                <a:xfrm>
                  <a:off x="393" y="2667"/>
                  <a:ext cx="48" cy="48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>
                    <a:latin typeface=".VnTime" pitchFamily="34" charset="0"/>
                  </a:endParaRPr>
                </a:p>
              </p:txBody>
            </p:sp>
            <p:sp>
              <p:nvSpPr>
                <p:cNvPr id="21532" name="Oval 25"/>
                <p:cNvSpPr>
                  <a:spLocks noChangeArrowheads="1"/>
                </p:cNvSpPr>
                <p:nvPr/>
              </p:nvSpPr>
              <p:spPr bwMode="auto">
                <a:xfrm>
                  <a:off x="1047" y="2667"/>
                  <a:ext cx="48" cy="48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>
                    <a:latin typeface=".VnTime" pitchFamily="34" charset="0"/>
                  </a:endParaRPr>
                </a:p>
              </p:txBody>
            </p:sp>
          </p:grpSp>
        </p:grpSp>
      </p:grpSp>
      <p:pic>
        <p:nvPicPr>
          <p:cNvPr id="144410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219200"/>
            <a:ext cx="3048000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411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505200"/>
            <a:ext cx="1524000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685800" y="2286000"/>
            <a:ext cx="28575" cy="3290888"/>
            <a:chOff x="1191" y="1431"/>
            <a:chExt cx="18" cy="2073"/>
          </a:xfrm>
        </p:grpSpPr>
        <p:sp>
          <p:nvSpPr>
            <p:cNvPr id="21520" name="Line 29"/>
            <p:cNvSpPr>
              <a:spLocks noChangeShapeType="1"/>
            </p:cNvSpPr>
            <p:nvPr/>
          </p:nvSpPr>
          <p:spPr bwMode="auto">
            <a:xfrm flipH="1" flipV="1">
              <a:off x="1200" y="2457"/>
              <a:ext cx="9" cy="104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1" name="Line 30"/>
            <p:cNvSpPr>
              <a:spLocks noChangeShapeType="1"/>
            </p:cNvSpPr>
            <p:nvPr/>
          </p:nvSpPr>
          <p:spPr bwMode="auto">
            <a:xfrm flipH="1" flipV="1">
              <a:off x="1191" y="1431"/>
              <a:ext cx="9" cy="1047"/>
            </a:xfrm>
            <a:prstGeom prst="line">
              <a:avLst/>
            </a:prstGeom>
            <a:noFill/>
            <a:ln w="1270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981800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0.08438 0.0277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9" y="138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44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44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  <p:bldP spid="14439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4|2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2918</TotalTime>
  <Words>958</Words>
  <Application>Microsoft Office PowerPoint</Application>
  <PresentationFormat>On-screen Show (4:3)</PresentationFormat>
  <Paragraphs>129</Paragraphs>
  <Slides>20</Slides>
  <Notes>2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Oriel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ÁP DỤNG Bài tập: trong các hình vẽ sau, hình nào có các tam giác bằng nhau? kể tên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vhc</dc:creator>
  <cp:lastModifiedBy>Windows User</cp:lastModifiedBy>
  <cp:revision>168</cp:revision>
  <dcterms:created xsi:type="dcterms:W3CDTF">2016-09-28T21:09:59Z</dcterms:created>
  <dcterms:modified xsi:type="dcterms:W3CDTF">2017-10-24T02:57:40Z</dcterms:modified>
</cp:coreProperties>
</file>