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6" r:id="rId5"/>
    <p:sldId id="265" r:id="rId6"/>
    <p:sldId id="277" r:id="rId7"/>
    <p:sldId id="271" r:id="rId8"/>
    <p:sldId id="267" r:id="rId9"/>
    <p:sldId id="274" r:id="rId10"/>
    <p:sldId id="273" r:id="rId11"/>
    <p:sldId id="268" r:id="rId12"/>
    <p:sldId id="275" r:id="rId13"/>
    <p:sldId id="276" r:id="rId14"/>
    <p:sldId id="260" r:id="rId15"/>
    <p:sldId id="269" r:id="rId16"/>
    <p:sldId id="270" r:id="rId17"/>
    <p:sldId id="262" r:id="rId18"/>
    <p:sldId id="263" r:id="rId19"/>
    <p:sldId id="264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E5A0-2012-4D49-A0F7-B7BD70DB883D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A805-6673-49E3-8EDC-4619FB0F61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1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E5A0-2012-4D49-A0F7-B7BD70DB883D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A805-6673-49E3-8EDC-4619FB0F61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E5A0-2012-4D49-A0F7-B7BD70DB883D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A805-6673-49E3-8EDC-4619FB0F61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8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E5A0-2012-4D49-A0F7-B7BD70DB883D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A805-6673-49E3-8EDC-4619FB0F61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E5A0-2012-4D49-A0F7-B7BD70DB883D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A805-6673-49E3-8EDC-4619FB0F61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6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E5A0-2012-4D49-A0F7-B7BD70DB883D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A805-6673-49E3-8EDC-4619FB0F61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0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E5A0-2012-4D49-A0F7-B7BD70DB883D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A805-6673-49E3-8EDC-4619FB0F61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5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E5A0-2012-4D49-A0F7-B7BD70DB883D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A805-6673-49E3-8EDC-4619FB0F61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1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E5A0-2012-4D49-A0F7-B7BD70DB883D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A805-6673-49E3-8EDC-4619FB0F61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5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E5A0-2012-4D49-A0F7-B7BD70DB883D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A805-6673-49E3-8EDC-4619FB0F61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2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E5A0-2012-4D49-A0F7-B7BD70DB883D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A805-6673-49E3-8EDC-4619FB0F61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4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0E5A0-2012-4D49-A0F7-B7BD70DB883D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FA805-6673-49E3-8EDC-4619FB0F61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1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7887"/>
            <a:ext cx="10515600" cy="2073499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8: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MỘT SỐ TÁC GIẢ, TÁC PHẨM TIÊU BIỂU CỦA MĨ THUẬT ITALIA THỜI KÌ PHỤC HƯNG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76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702" y="231819"/>
            <a:ext cx="7894749" cy="526745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David: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1501-1504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cẩm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thạch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5,5m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David,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khổng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lồ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Goliath,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Florence.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cẩm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thạch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hài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mực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vê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Cho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điêu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khắc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ngừng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861" y="726619"/>
            <a:ext cx="2904883" cy="541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64428" y="491886"/>
            <a:ext cx="6284890" cy="598618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Raphaen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(1483-1520)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rường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Athens,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Sistine,…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Michelangelo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Leonardo da Vinci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vĩ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09" y="491886"/>
            <a:ext cx="3721369" cy="5033151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129201"/>
              </p:ext>
            </p:extLst>
          </p:nvPr>
        </p:nvGraphicFramePr>
        <p:xfrm>
          <a:off x="863509" y="5640946"/>
          <a:ext cx="3721369" cy="70833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21369"/>
              </a:tblGrid>
              <a:tr h="708339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Raphaen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2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455" y="809983"/>
            <a:ext cx="4603336" cy="30658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6517" y="527837"/>
            <a:ext cx="634631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Athens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1509-1510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+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Ca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Lạp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385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780" y="1"/>
            <a:ext cx="9964020" cy="206795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Raphaen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17" y="984451"/>
            <a:ext cx="3230868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780" y="1952216"/>
            <a:ext cx="5078408" cy="338357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282882"/>
              </p:ext>
            </p:extLst>
          </p:nvPr>
        </p:nvGraphicFramePr>
        <p:xfrm>
          <a:off x="7216717" y="5589431"/>
          <a:ext cx="3230868" cy="81794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230868"/>
              </a:tblGrid>
              <a:tr h="817947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Đức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Sistine</a:t>
                      </a:r>
                    </a:p>
                    <a:p>
                      <a:pPr algn="ctr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1541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491153"/>
              </p:ext>
            </p:extLst>
          </p:nvPr>
        </p:nvGraphicFramePr>
        <p:xfrm>
          <a:off x="1389781" y="5589431"/>
          <a:ext cx="5078407" cy="81794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078407"/>
              </a:tblGrid>
              <a:tr h="8179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Trường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Athens (1509-1510)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8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phỏng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Italia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hưng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en-US" sz="26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2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Italia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phỏng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phỏng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+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phác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+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mảng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mảng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+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ẽ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+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561" y="1273371"/>
            <a:ext cx="2547908" cy="2547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22" y="1273371"/>
            <a:ext cx="1731961" cy="2547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910" y="1273371"/>
            <a:ext cx="1968144" cy="25479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9890" y="3902299"/>
            <a:ext cx="3351579" cy="2518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22" y="3902299"/>
            <a:ext cx="3361260" cy="25121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61302" y="1273371"/>
            <a:ext cx="1710006" cy="25479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61302" y="141667"/>
            <a:ext cx="96447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8.4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phỏng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73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4"/>
            <a:ext cx="10711375" cy="52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r>
              <a:rPr lang="en-US" dirty="0" smtClean="0"/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phỏng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+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phỏng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+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phỏng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+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phỏng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22" y="1690688"/>
            <a:ext cx="2517030" cy="35378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48" y="1690688"/>
            <a:ext cx="2697608" cy="3537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878" y="1690688"/>
            <a:ext cx="2469122" cy="3537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474" y="1690688"/>
            <a:ext cx="2487548" cy="353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092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en-US" sz="24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Ý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+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nhạt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,…)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352" y="365125"/>
            <a:ext cx="10954630" cy="1325563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352" y="1336432"/>
            <a:ext cx="11113477" cy="4868668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Cảm xúc của e như thế nào sau khi thực hiện chủ đề này?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Em hãy nêu khái quát đặc điểm mĩ thuật Italia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đặc biệt là hội họa) thời kỳ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hục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hưng.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Sau khi mô phỏng lại, tác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dung/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Em học tập được những điều gì ở các tác phẩm đó?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Em thích nhất tác phẩm nào? Vì sao?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021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64" y="592776"/>
            <a:ext cx="10515600" cy="18371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Italia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hưng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401326"/>
              </p:ext>
            </p:extLst>
          </p:nvPr>
        </p:nvGraphicFramePr>
        <p:xfrm>
          <a:off x="2073200" y="4893971"/>
          <a:ext cx="8088528" cy="1282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176"/>
                <a:gridCol w="2696176"/>
                <a:gridCol w="2696176"/>
              </a:tblGrid>
              <a:tr h="64149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muốn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4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59663" y="2429938"/>
            <a:ext cx="99940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hững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”; “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+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Italia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hưng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+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Italia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hưng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6130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294228"/>
            <a:ext cx="10818055" cy="1885070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</a:pPr>
            <a:r>
              <a:rPr lang="vi-VN" sz="2400" i="1" dirty="0">
                <a:latin typeface="Arial" panose="020B0604020202020204" pitchFamily="34" charset="0"/>
                <a:cs typeface="Arial" panose="020B0604020202020204" pitchFamily="34" charset="0"/>
              </a:rPr>
              <a:t>- Sau bài học em đã học được những gì về mĩ thuật Italia thời kỳ Phục hưng?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(Yêu cầu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vi-V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i="1" dirty="0">
                <a:latin typeface="Arial" panose="020B0604020202020204" pitchFamily="34" charset="0"/>
                <a:cs typeface="Arial" panose="020B0604020202020204" pitchFamily="34" charset="0"/>
              </a:rPr>
              <a:t>điền nốt vào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758535"/>
              </p:ext>
            </p:extLst>
          </p:nvPr>
        </p:nvGraphicFramePr>
        <p:xfrm>
          <a:off x="1547446" y="3052688"/>
          <a:ext cx="8975187" cy="1758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1729"/>
                <a:gridCol w="2991729"/>
                <a:gridCol w="2991729"/>
              </a:tblGrid>
              <a:tr h="87923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muốn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792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5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129" y="1533379"/>
            <a:ext cx="10494499" cy="327777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517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7958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lãm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ĩ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Italia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33628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thuyết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+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ĩ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Italia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dung,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	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58,59,60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nắm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Italia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hưng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5161"/>
            <a:ext cx="10515600" cy="481180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+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Italia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TK XV,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+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rực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3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4575" y="180304"/>
            <a:ext cx="7237925" cy="137804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4576" y="1004551"/>
            <a:ext cx="7027112" cy="5409127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Leonardo da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vinci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( 1452-1520)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khắc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ược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công nhận là một 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toàn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năng của thế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hiểu sâu rộng các lĩnh vực khoa học như toán học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phẫu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Mona Lisa,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bữa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811367"/>
            <a:ext cx="2965147" cy="462002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22543"/>
              </p:ext>
            </p:extLst>
          </p:nvPr>
        </p:nvGraphicFramePr>
        <p:xfrm>
          <a:off x="839788" y="5563674"/>
          <a:ext cx="2965147" cy="85000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65147"/>
              </a:tblGrid>
              <a:tr h="8500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Chân</a:t>
                      </a:r>
                      <a:r>
                        <a:rPr lang="en-US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họa</a:t>
                      </a:r>
                      <a:r>
                        <a:rPr lang="en-US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khoảng</a:t>
                      </a:r>
                      <a:r>
                        <a:rPr lang="en-US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(1512-1515)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8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Leonardo da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vinci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797" y="1389107"/>
            <a:ext cx="2573704" cy="3834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455" y="1389106"/>
            <a:ext cx="7052344" cy="38348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38121" y="5447023"/>
            <a:ext cx="7115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Bữa</a:t>
            </a:r>
            <a:r>
              <a:rPr lang="en-US" dirty="0" smtClean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dirty="0" smtClean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dirty="0" smtClean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dirty="0" smtClean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 smtClean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(1495–1498</a:t>
            </a:r>
            <a:r>
              <a:rPr lang="en-US" dirty="0" smtClean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797" y="5447023"/>
            <a:ext cx="2575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Lisa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1503</a:t>
            </a:r>
          </a:p>
        </p:txBody>
      </p:sp>
    </p:spTree>
    <p:extLst>
      <p:ext uri="{BB962C8B-B14F-4D97-AF65-F5344CB8AC3E}">
        <p14:creationId xmlns:p14="http://schemas.microsoft.com/office/powerpoint/2010/main" val="9649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1065"/>
            <a:ext cx="6477000" cy="554589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Mona Lisa: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1503,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Giocnda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+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0,77 x 0,53 m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+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+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Mona Lisa: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nụ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Mona Lisa,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nụ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033" y="678866"/>
            <a:ext cx="3657917" cy="54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0033" y="534790"/>
            <a:ext cx="6478073" cy="533419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Michelango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(1475-1564)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khắc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khắc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David, Moses,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Nô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5" y="534790"/>
            <a:ext cx="4000142" cy="463652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682129"/>
              </p:ext>
            </p:extLst>
          </p:nvPr>
        </p:nvGraphicFramePr>
        <p:xfrm>
          <a:off x="628382" y="5422006"/>
          <a:ext cx="4234645" cy="669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234645"/>
              </a:tblGrid>
              <a:tr h="66970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Michelango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vẽ</a:t>
                      </a:r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phấn</a:t>
                      </a:r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Daniele da </a:t>
                      </a:r>
                      <a:r>
                        <a:rPr lang="en-US" sz="1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Voltera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4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62289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Michelango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85" y="1282253"/>
            <a:ext cx="2249170" cy="419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836" y="1282253"/>
            <a:ext cx="3810000" cy="419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5" y="1282253"/>
            <a:ext cx="2795364" cy="41910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257601"/>
              </p:ext>
            </p:extLst>
          </p:nvPr>
        </p:nvGraphicFramePr>
        <p:xfrm>
          <a:off x="1037165" y="5615189"/>
          <a:ext cx="2795363" cy="71992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795363"/>
              </a:tblGrid>
              <a:tr h="719929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Moses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511698"/>
              </p:ext>
            </p:extLst>
          </p:nvPr>
        </p:nvGraphicFramePr>
        <p:xfrm>
          <a:off x="4468969" y="5615189"/>
          <a:ext cx="3778867" cy="10363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78867"/>
              </a:tblGrid>
              <a:tr h="7199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phán</a:t>
                      </a:r>
                      <a:r>
                        <a:rPr lang="en-US" sz="2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xét</a:t>
                      </a:r>
                      <a:r>
                        <a:rPr lang="en-US" sz="2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cuối</a:t>
                      </a:r>
                      <a:r>
                        <a:rPr lang="en-US" sz="2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cùng</a:t>
                      </a:r>
                      <a:endParaRPr lang="en-US" sz="2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(1537-1541)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444278"/>
              </p:ext>
            </p:extLst>
          </p:nvPr>
        </p:nvGraphicFramePr>
        <p:xfrm>
          <a:off x="8847785" y="5512158"/>
          <a:ext cx="2254528" cy="81136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254528"/>
              </a:tblGrid>
              <a:tr h="8113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David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(1501-1504)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08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401</Words>
  <Application>Microsoft Office PowerPoint</Application>
  <PresentationFormat>Widescreen</PresentationFormat>
  <Paragraphs>93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Chủ đề 8:  MỘT SỐ TÁC GIẢ, TÁC PHẨM TIÊU BIỂU CỦA MĨ THUẬT ITALIA THỜI KÌ PHỤC HƯNG</vt:lpstr>
      <vt:lpstr>Hoạt động 1: Tìm hiểu một số tác giả, tác phẩm tiêu biểu của Mĩ thuật Italia thời kì Phục hưng.</vt:lpstr>
      <vt:lpstr>- Trưng bày, triển lãm hoặc trình chiếu các tư liệu về mĩ thuật Italia thời kì Phục hưng mà các nhóm đã sưu tầm.</vt:lpstr>
      <vt:lpstr>Vài nét về thời kì Phục hưng</vt:lpstr>
      <vt:lpstr>Một số tác giả tác phẩm tiêu biểu  </vt:lpstr>
      <vt:lpstr>Tác phẩm tiêu biểu của Leonardo da vinci </vt:lpstr>
      <vt:lpstr>  </vt:lpstr>
      <vt:lpstr>PowerPoint Presentation</vt:lpstr>
      <vt:lpstr>Tác phẩm tiêu biểu của Michelango </vt:lpstr>
      <vt:lpstr>PowerPoint Presentation</vt:lpstr>
      <vt:lpstr>PowerPoint Presentation</vt:lpstr>
      <vt:lpstr>PowerPoint Presentation</vt:lpstr>
      <vt:lpstr>Tác phẩm tiêu biểu của Raphaen</vt:lpstr>
      <vt:lpstr>Hoạt động 2: Mô phỏng lại một tác phẩm mĩ thuật Italia thời kì Phục hưng.</vt:lpstr>
      <vt:lpstr>PowerPoint Presentation</vt:lpstr>
      <vt:lpstr> + Em sẽ chọn tác phẩm nào để mô phỏng? Vì sao?  + Em sẽ mô phỏng một phần hay cả tác phẩm?  + Em dùng chất liệu nào để mô phỏng tác phẩm đó?  + Tác phẩm của em có thêm/bớt chi tiết nào so với bức tranh mẫu  không? Vì sao? </vt:lpstr>
      <vt:lpstr>- Một số tranh mô phỏng của học sinh.</vt:lpstr>
      <vt:lpstr>2.2. Nhận xét</vt:lpstr>
      <vt:lpstr>Hoạt động 3: Trưng bày và giới thiệu sản phẩm.</vt:lpstr>
      <vt:lpstr>- Sau bài học em đã học được những gì về mĩ thuật Italia thời kỳ Phục hưng? (Yêu cầu: Các em điền nốt vào cột “Những điều học được” ) </vt:lpstr>
      <vt:lpstr>Xin chân thành cảm ơn thầy cô và các em học sinh!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namquan</dc:creator>
  <cp:lastModifiedBy>DucNA</cp:lastModifiedBy>
  <cp:revision>71</cp:revision>
  <dcterms:created xsi:type="dcterms:W3CDTF">2017-10-21T04:55:34Z</dcterms:created>
  <dcterms:modified xsi:type="dcterms:W3CDTF">2018-01-02T12:29:51Z</dcterms:modified>
</cp:coreProperties>
</file>