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9" r:id="rId3"/>
    <p:sldId id="287" r:id="rId4"/>
    <p:sldId id="288" r:id="rId5"/>
    <p:sldId id="293" r:id="rId6"/>
    <p:sldId id="260" r:id="rId7"/>
    <p:sldId id="261" r:id="rId8"/>
    <p:sldId id="262" r:id="rId9"/>
    <p:sldId id="263" r:id="rId10"/>
    <p:sldId id="264" r:id="rId11"/>
    <p:sldId id="286" r:id="rId12"/>
    <p:sldId id="265" r:id="rId13"/>
    <p:sldId id="266" r:id="rId14"/>
    <p:sldId id="296" r:id="rId15"/>
    <p:sldId id="294" r:id="rId16"/>
    <p:sldId id="295" r:id="rId17"/>
    <p:sldId id="278" r:id="rId18"/>
    <p:sldId id="297" r:id="rId19"/>
    <p:sldId id="277" r:id="rId20"/>
    <p:sldId id="298" r:id="rId21"/>
    <p:sldId id="299" r:id="rId22"/>
    <p:sldId id="276" r:id="rId23"/>
    <p:sldId id="300" r:id="rId24"/>
    <p:sldId id="301" r:id="rId25"/>
    <p:sldId id="302" r:id="rId26"/>
    <p:sldId id="275" r:id="rId27"/>
    <p:sldId id="303" r:id="rId28"/>
    <p:sldId id="290" r:id="rId29"/>
    <p:sldId id="292" r:id="rId30"/>
    <p:sldId id="284" r:id="rId31"/>
    <p:sldId id="291" r:id="rId32"/>
    <p:sldId id="279" r:id="rId33"/>
    <p:sldId id="280" r:id="rId34"/>
    <p:sldId id="281" r:id="rId35"/>
    <p:sldId id="282" r:id="rId36"/>
    <p:sldId id="28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2BD65"/>
    <a:srgbClr val="FFCC99"/>
    <a:srgbClr val="FF00FF"/>
    <a:srgbClr val="9900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1" autoAdjust="0"/>
  </p:normalViewPr>
  <p:slideViewPr>
    <p:cSldViewPr>
      <p:cViewPr varScale="1">
        <p:scale>
          <a:sx n="72" d="100"/>
          <a:sy n="72" d="100"/>
        </p:scale>
        <p:origin x="13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11-19T08:47:12.93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1375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2476-2C14-48DA-9650-46FC5F6D8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4A60-7FD3-4A89-B6F1-C84A928BF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4E09-3BE1-40FB-9B3F-11252F0C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3FB5-48D1-4A3F-8F3C-206B8A679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617-71AB-488B-AB8F-A9278AF1C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D181-6D7A-4760-82AD-E2A4B6778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E961-F429-4EC4-B4A6-7E5A5844C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D2A5-4B9D-4710-83A5-7C7228BF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CAF2-7B92-4464-B00F-F55C480DC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6200-EA56-47FD-9F84-A349F888C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62BE-B2C5-452F-B434-39683D9E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9ADF-ABC5-4C11-8805-CD5671C17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F74E17-003F-4BD9-B3FC-FD682E9CC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b="1" u="sng" dirty="0" smtClean="0">
                <a:solidFill>
                  <a:srgbClr val="FF0000"/>
                </a:solidFill>
                <a:latin typeface=".VnTime" pitchFamily="34" charset="0"/>
              </a:rPr>
              <a:t> 11</a:t>
            </a:r>
            <a:br>
              <a:rPr lang="en-US" b="1" u="sng" dirty="0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2286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THỰC HÀNH</a:t>
            </a:r>
          </a:p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LẮP MẠCH ĐIỆN</a:t>
            </a:r>
          </a:p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 BẢNG ĐIỆN 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</a:rPr>
              <a:t>Tiết</a:t>
            </a:r>
            <a:r>
              <a:rPr lang="en-US" b="1" dirty="0" smtClean="0">
                <a:solidFill>
                  <a:srgbClr val="FFFF00"/>
                </a:solidFill>
              </a:rPr>
              <a:t> 1)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76200"/>
            <a:ext cx="5257800" cy="792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Quy trình vẽ sơ đồ lắp đặt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838200" y="3429000"/>
            <a:ext cx="4343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746373"/>
            <a:ext cx="7848600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Bước</a:t>
            </a:r>
            <a:r>
              <a:rPr lang="en-US" b="1" dirty="0">
                <a:solidFill>
                  <a:schemeClr val="bg1"/>
                </a:solidFill>
              </a:rPr>
              <a:t> 1: </a:t>
            </a:r>
            <a:r>
              <a:rPr lang="en-US" b="1" dirty="0" err="1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dây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nguồn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Bước</a:t>
            </a:r>
            <a:r>
              <a:rPr lang="en-US" b="1" dirty="0">
                <a:solidFill>
                  <a:schemeClr val="bg1"/>
                </a:solidFill>
              </a:rPr>
              <a:t> 2: </a:t>
            </a:r>
            <a:r>
              <a:rPr lang="en-US" b="1" dirty="0" err="1">
                <a:solidFill>
                  <a:schemeClr val="bg1"/>
                </a:solidFill>
              </a:rPr>
              <a:t>Xác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định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bảng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bóng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đèn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Bước</a:t>
            </a:r>
            <a:r>
              <a:rPr lang="en-US" b="1" dirty="0">
                <a:solidFill>
                  <a:schemeClr val="bg1"/>
                </a:solidFill>
              </a:rPr>
              <a:t> 3: </a:t>
            </a:r>
            <a:r>
              <a:rPr lang="en-US" b="1" dirty="0" err="1">
                <a:solidFill>
                  <a:schemeClr val="bg1"/>
                </a:solidFill>
              </a:rPr>
              <a:t>Xác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định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trên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bảng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Bước</a:t>
            </a:r>
            <a:r>
              <a:rPr lang="en-US" b="1" dirty="0">
                <a:solidFill>
                  <a:schemeClr val="bg1"/>
                </a:solidFill>
              </a:rPr>
              <a:t> 4: </a:t>
            </a:r>
            <a:r>
              <a:rPr lang="en-US" b="1" dirty="0" err="1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đường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dây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dẫn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theo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nguyên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lí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79438" y="3021013"/>
            <a:ext cx="39925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579438" y="3270250"/>
            <a:ext cx="3992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3562350" y="4602163"/>
            <a:ext cx="439738" cy="415925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2378075" y="4613275"/>
            <a:ext cx="439738" cy="4159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4176713" y="3001963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2687638" y="4800600"/>
            <a:ext cx="63500" cy="5873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2444750" y="4800600"/>
            <a:ext cx="61913" cy="5873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3519488" y="3770313"/>
            <a:ext cx="438150" cy="4159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3829050" y="3949700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3584575" y="3949700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2509838" y="4727575"/>
            <a:ext cx="176212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2728913" y="4830763"/>
            <a:ext cx="833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306" name="AutoShape 42"/>
          <p:cNvCxnSpPr>
            <a:cxnSpLocks noChangeShapeType="1"/>
            <a:stCxn id="11296" idx="6"/>
            <a:endCxn id="11298" idx="4"/>
          </p:cNvCxnSpPr>
          <p:nvPr/>
        </p:nvCxnSpPr>
        <p:spPr bwMode="auto">
          <a:xfrm flipV="1">
            <a:off x="4013200" y="3071813"/>
            <a:ext cx="195263" cy="1738312"/>
          </a:xfrm>
          <a:prstGeom prst="bentConnector2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cxn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3870325" y="3978275"/>
            <a:ext cx="3508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4179888" y="3949700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1193800" y="3949700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1193800" y="3238500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311" name="AutoShape 47"/>
          <p:cNvCxnSpPr>
            <a:cxnSpLocks noChangeShapeType="1"/>
            <a:stCxn id="11310" idx="4"/>
            <a:endCxn id="11300" idx="2"/>
          </p:cNvCxnSpPr>
          <p:nvPr/>
        </p:nvCxnSpPr>
        <p:spPr bwMode="auto">
          <a:xfrm rot="16200000" flipH="1">
            <a:off x="1069181" y="3466307"/>
            <a:ext cx="1520825" cy="1208088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1238250" y="3978275"/>
            <a:ext cx="2368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1544638" y="3852863"/>
            <a:ext cx="569912" cy="2508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1544638" y="4706938"/>
            <a:ext cx="569912" cy="24923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228600" y="2895600"/>
            <a:ext cx="350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O</a:t>
            </a:r>
            <a:br>
              <a:rPr lang="en-US" sz="1200" b="1"/>
            </a:br>
            <a:r>
              <a:rPr lang="en-US" sz="1200" b="1"/>
              <a:t>A</a:t>
            </a:r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5257800" y="2971800"/>
            <a:ext cx="381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5257800" y="3276600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5353050" y="4719638"/>
            <a:ext cx="1524000" cy="1676400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AutoShape 79"/>
          <p:cNvSpPr>
            <a:spLocks noChangeArrowheads="1"/>
          </p:cNvSpPr>
          <p:nvPr/>
        </p:nvSpPr>
        <p:spPr bwMode="auto">
          <a:xfrm>
            <a:off x="8382000" y="3657600"/>
            <a:ext cx="439738" cy="415925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Rectangle 80"/>
          <p:cNvSpPr>
            <a:spLocks noChangeArrowheads="1"/>
          </p:cNvSpPr>
          <p:nvPr/>
        </p:nvSpPr>
        <p:spPr bwMode="auto">
          <a:xfrm rot="5400000">
            <a:off x="6088856" y="5036344"/>
            <a:ext cx="569913" cy="2508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5" name="Rectangle 81"/>
          <p:cNvSpPr>
            <a:spLocks noChangeArrowheads="1"/>
          </p:cNvSpPr>
          <p:nvPr/>
        </p:nvSpPr>
        <p:spPr bwMode="auto">
          <a:xfrm rot="5400000">
            <a:off x="5533231" y="5036344"/>
            <a:ext cx="569913" cy="2508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82"/>
          <p:cNvSpPr>
            <a:spLocks noChangeArrowheads="1"/>
          </p:cNvSpPr>
          <p:nvPr/>
        </p:nvSpPr>
        <p:spPr bwMode="auto">
          <a:xfrm rot="5188623">
            <a:off x="6182519" y="5725319"/>
            <a:ext cx="439737" cy="4159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AutoShape 83"/>
          <p:cNvSpPr>
            <a:spLocks noChangeArrowheads="1"/>
          </p:cNvSpPr>
          <p:nvPr/>
        </p:nvSpPr>
        <p:spPr bwMode="auto">
          <a:xfrm rot="5188623">
            <a:off x="6366669" y="6025356"/>
            <a:ext cx="63500" cy="5873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8" name="AutoShape 84"/>
          <p:cNvSpPr>
            <a:spLocks noChangeArrowheads="1"/>
          </p:cNvSpPr>
          <p:nvPr/>
        </p:nvSpPr>
        <p:spPr bwMode="auto">
          <a:xfrm rot="5188623">
            <a:off x="6353176" y="5781675"/>
            <a:ext cx="61912" cy="5873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 rot="5188623" flipV="1">
            <a:off x="6365082" y="5887244"/>
            <a:ext cx="176212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Oval 87"/>
          <p:cNvSpPr>
            <a:spLocks noChangeArrowheads="1"/>
          </p:cNvSpPr>
          <p:nvPr/>
        </p:nvSpPr>
        <p:spPr bwMode="auto">
          <a:xfrm rot="-5400000">
            <a:off x="5592763" y="5726112"/>
            <a:ext cx="438150" cy="4159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2" name="AutoShape 88"/>
          <p:cNvSpPr>
            <a:spLocks noChangeArrowheads="1"/>
          </p:cNvSpPr>
          <p:nvPr/>
        </p:nvSpPr>
        <p:spPr bwMode="auto">
          <a:xfrm rot="-5400000">
            <a:off x="5781676" y="5781675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AutoShape 89"/>
          <p:cNvSpPr>
            <a:spLocks noChangeArrowheads="1"/>
          </p:cNvSpPr>
          <p:nvPr/>
        </p:nvSpPr>
        <p:spPr bwMode="auto">
          <a:xfrm rot="-5400000">
            <a:off x="5781676" y="6026150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4906963" y="2819400"/>
            <a:ext cx="3508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O</a:t>
            </a:r>
            <a:br>
              <a:rPr lang="en-US" sz="1400"/>
            </a:br>
            <a:r>
              <a:rPr lang="en-US" sz="1400"/>
              <a:t>A</a:t>
            </a:r>
          </a:p>
        </p:txBody>
      </p:sp>
      <p:sp>
        <p:nvSpPr>
          <p:cNvPr id="11358" name="AutoShape 94"/>
          <p:cNvSpPr>
            <a:spLocks noChangeArrowheads="1"/>
          </p:cNvSpPr>
          <p:nvPr/>
        </p:nvSpPr>
        <p:spPr bwMode="auto">
          <a:xfrm rot="-5400000">
            <a:off x="5789613" y="3252787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9" name="AutoShape 95"/>
          <p:cNvSpPr>
            <a:spLocks noChangeArrowheads="1"/>
          </p:cNvSpPr>
          <p:nvPr/>
        </p:nvSpPr>
        <p:spPr bwMode="auto">
          <a:xfrm rot="-5400000">
            <a:off x="5446713" y="2935287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360" name="AutoShape 96"/>
          <p:cNvCxnSpPr>
            <a:cxnSpLocks noChangeShapeType="1"/>
            <a:stCxn id="11359" idx="2"/>
            <a:endCxn id="11353" idx="2"/>
          </p:cNvCxnSpPr>
          <p:nvPr/>
        </p:nvCxnSpPr>
        <p:spPr bwMode="auto">
          <a:xfrm rot="16200000" flipH="1">
            <a:off x="4100512" y="4394201"/>
            <a:ext cx="3090863" cy="334962"/>
          </a:xfrm>
          <a:prstGeom prst="bentConnector3">
            <a:avLst>
              <a:gd name="adj1" fmla="val 10523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363" name="Line 99"/>
          <p:cNvSpPr>
            <a:spLocks noChangeShapeType="1"/>
          </p:cNvSpPr>
          <p:nvPr/>
        </p:nvSpPr>
        <p:spPr bwMode="auto">
          <a:xfrm flipH="1" flipV="1">
            <a:off x="5934075" y="4648200"/>
            <a:ext cx="84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4" name="Line 100"/>
          <p:cNvSpPr>
            <a:spLocks noChangeShapeType="1"/>
          </p:cNvSpPr>
          <p:nvPr/>
        </p:nvSpPr>
        <p:spPr bwMode="auto">
          <a:xfrm flipV="1">
            <a:off x="5953125" y="34290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5" name="Line 101"/>
          <p:cNvSpPr>
            <a:spLocks noChangeShapeType="1"/>
          </p:cNvSpPr>
          <p:nvPr/>
        </p:nvSpPr>
        <p:spPr bwMode="auto">
          <a:xfrm>
            <a:off x="5943600" y="3438525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" name="Line 102"/>
          <p:cNvSpPr>
            <a:spLocks noChangeShapeType="1"/>
          </p:cNvSpPr>
          <p:nvPr/>
        </p:nvSpPr>
        <p:spPr bwMode="auto">
          <a:xfrm>
            <a:off x="8134350" y="3429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" name="Line 103"/>
          <p:cNvSpPr>
            <a:spLocks noChangeShapeType="1"/>
          </p:cNvSpPr>
          <p:nvPr/>
        </p:nvSpPr>
        <p:spPr bwMode="auto">
          <a:xfrm>
            <a:off x="8134350" y="386715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" name="AutoShape 106"/>
          <p:cNvSpPr>
            <a:spLocks noChangeArrowheads="1"/>
          </p:cNvSpPr>
          <p:nvPr/>
        </p:nvSpPr>
        <p:spPr bwMode="auto">
          <a:xfrm rot="5188623">
            <a:off x="8911432" y="2940844"/>
            <a:ext cx="63500" cy="5873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2" name="Text Box 108"/>
          <p:cNvSpPr txBox="1">
            <a:spLocks noChangeArrowheads="1"/>
          </p:cNvSpPr>
          <p:nvPr/>
        </p:nvSpPr>
        <p:spPr bwMode="auto">
          <a:xfrm>
            <a:off x="1828800" y="5667375"/>
            <a:ext cx="1219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chemeClr val="bg1"/>
                </a:solidFill>
              </a:rPr>
              <a:t>Sơ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đồ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nguyên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lí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373" name="Line 109"/>
          <p:cNvSpPr>
            <a:spLocks noChangeShapeType="1"/>
          </p:cNvSpPr>
          <p:nvPr/>
        </p:nvSpPr>
        <p:spPr bwMode="auto">
          <a:xfrm flipV="1">
            <a:off x="5819775" y="48006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6" name="Line 112"/>
          <p:cNvSpPr>
            <a:spLocks noChangeShapeType="1"/>
          </p:cNvSpPr>
          <p:nvPr/>
        </p:nvSpPr>
        <p:spPr bwMode="auto">
          <a:xfrm flipH="1">
            <a:off x="6762750" y="4629150"/>
            <a:ext cx="95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8" name="Line 114"/>
          <p:cNvSpPr>
            <a:spLocks noChangeShapeType="1"/>
          </p:cNvSpPr>
          <p:nvPr/>
        </p:nvSpPr>
        <p:spPr bwMode="auto">
          <a:xfrm>
            <a:off x="5816600" y="3276600"/>
            <a:ext cx="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0" name="Line 116"/>
          <p:cNvSpPr>
            <a:spLocks noChangeShapeType="1"/>
          </p:cNvSpPr>
          <p:nvPr/>
        </p:nvSpPr>
        <p:spPr bwMode="auto">
          <a:xfrm>
            <a:off x="6381750" y="48006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6" name="Line 122"/>
          <p:cNvSpPr>
            <a:spLocks noChangeShapeType="1"/>
          </p:cNvSpPr>
          <p:nvPr/>
        </p:nvSpPr>
        <p:spPr bwMode="auto">
          <a:xfrm flipH="1">
            <a:off x="6400800" y="62484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7" name="Line 123"/>
          <p:cNvSpPr>
            <a:spLocks noChangeShapeType="1"/>
          </p:cNvSpPr>
          <p:nvPr/>
        </p:nvSpPr>
        <p:spPr bwMode="auto">
          <a:xfrm flipV="1">
            <a:off x="6400800" y="6096000"/>
            <a:ext cx="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8" name="Line 124"/>
          <p:cNvSpPr>
            <a:spLocks noChangeShapeType="1"/>
          </p:cNvSpPr>
          <p:nvPr/>
        </p:nvSpPr>
        <p:spPr bwMode="auto">
          <a:xfrm flipH="1">
            <a:off x="5791200" y="4800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0" name="Line 126"/>
          <p:cNvSpPr>
            <a:spLocks noChangeShapeType="1"/>
          </p:cNvSpPr>
          <p:nvPr/>
        </p:nvSpPr>
        <p:spPr bwMode="auto">
          <a:xfrm>
            <a:off x="1219200" y="3257550"/>
            <a:ext cx="0" cy="1600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1" name="Line 127"/>
          <p:cNvSpPr>
            <a:spLocks noChangeShapeType="1"/>
          </p:cNvSpPr>
          <p:nvPr/>
        </p:nvSpPr>
        <p:spPr bwMode="auto">
          <a:xfrm>
            <a:off x="1219200" y="4838700"/>
            <a:ext cx="1219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2" name="Line 128"/>
          <p:cNvSpPr>
            <a:spLocks noChangeShapeType="1"/>
          </p:cNvSpPr>
          <p:nvPr/>
        </p:nvSpPr>
        <p:spPr bwMode="auto">
          <a:xfrm>
            <a:off x="2743200" y="4819650"/>
            <a:ext cx="833438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3" name="Line 129"/>
          <p:cNvSpPr>
            <a:spLocks noChangeShapeType="1"/>
          </p:cNvSpPr>
          <p:nvPr/>
        </p:nvSpPr>
        <p:spPr bwMode="auto">
          <a:xfrm>
            <a:off x="4006850" y="4803775"/>
            <a:ext cx="228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4" name="Line 130"/>
          <p:cNvSpPr>
            <a:spLocks noChangeShapeType="1"/>
          </p:cNvSpPr>
          <p:nvPr/>
        </p:nvSpPr>
        <p:spPr bwMode="auto">
          <a:xfrm>
            <a:off x="4219575" y="3048000"/>
            <a:ext cx="0" cy="1752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5" name="Line 131"/>
          <p:cNvSpPr>
            <a:spLocks noChangeShapeType="1"/>
          </p:cNvSpPr>
          <p:nvPr/>
        </p:nvSpPr>
        <p:spPr bwMode="auto">
          <a:xfrm>
            <a:off x="8820150" y="3886200"/>
            <a:ext cx="1333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7" name="Line 133"/>
          <p:cNvSpPr>
            <a:spLocks noChangeShapeType="1"/>
          </p:cNvSpPr>
          <p:nvPr/>
        </p:nvSpPr>
        <p:spPr bwMode="auto">
          <a:xfrm>
            <a:off x="8943975" y="2981325"/>
            <a:ext cx="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8" name="Line 134"/>
          <p:cNvSpPr>
            <a:spLocks noChangeShapeType="1"/>
          </p:cNvSpPr>
          <p:nvPr/>
        </p:nvSpPr>
        <p:spPr bwMode="auto">
          <a:xfrm>
            <a:off x="1238250" y="3962400"/>
            <a:ext cx="236855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9" name="Line 135"/>
          <p:cNvSpPr>
            <a:spLocks noChangeShapeType="1"/>
          </p:cNvSpPr>
          <p:nvPr/>
        </p:nvSpPr>
        <p:spPr bwMode="auto">
          <a:xfrm>
            <a:off x="3870325" y="3971925"/>
            <a:ext cx="350838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0" name="AutoShape 136"/>
          <p:cNvSpPr>
            <a:spLocks noChangeArrowheads="1"/>
          </p:cNvSpPr>
          <p:nvPr/>
        </p:nvSpPr>
        <p:spPr bwMode="auto">
          <a:xfrm rot="-5400000">
            <a:off x="5789613" y="4757737"/>
            <a:ext cx="63500" cy="603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2" name="Text Box 138"/>
          <p:cNvSpPr txBox="1">
            <a:spLocks noChangeArrowheads="1"/>
          </p:cNvSpPr>
          <p:nvPr/>
        </p:nvSpPr>
        <p:spPr bwMode="auto">
          <a:xfrm rot="10757824" flipV="1">
            <a:off x="7620000" y="5334000"/>
            <a:ext cx="9890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Sơ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đồ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lắpđặt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333" name="Action Button: Forward or Next 6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31698" y="1600200"/>
            <a:ext cx="640702" cy="286871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ction Button: End 69">
            <a:hlinkClick r:id="rId2" action="ppaction://hlinksldjump" highlightClick="1"/>
          </p:cNvPr>
          <p:cNvSpPr/>
          <p:nvPr/>
        </p:nvSpPr>
        <p:spPr bwMode="auto">
          <a:xfrm>
            <a:off x="8763000" y="6324600"/>
            <a:ext cx="381000" cy="304800"/>
          </a:xfrm>
          <a:prstGeom prst="actionButtonE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0"/>
                                        <p:tgtEl>
                                          <p:spTgt spid="1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000"/>
                                        <p:tgtEl>
                                          <p:spTgt spid="1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20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000"/>
                            </p:stCondLst>
                            <p:childTnLst>
                              <p:par>
                                <p:cTn id="2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0"/>
                                        <p:tgtEl>
                                          <p:spTgt spid="1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20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30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30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3000"/>
                                        <p:tgtEl>
                                          <p:spTgt spid="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20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30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30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30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2000"/>
                                        <p:tgtEl>
                                          <p:spTgt spid="1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20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 animBg="1"/>
      <p:bldP spid="11295" grpId="0" animBg="1"/>
      <p:bldP spid="11296" grpId="0" animBg="1"/>
      <p:bldP spid="11297" grpId="0" animBg="1"/>
      <p:bldP spid="11298" grpId="0" animBg="1"/>
      <p:bldP spid="11299" grpId="0" animBg="1"/>
      <p:bldP spid="11300" grpId="0" animBg="1"/>
      <p:bldP spid="11301" grpId="0" animBg="1"/>
      <p:bldP spid="11302" grpId="0" animBg="1"/>
      <p:bldP spid="11303" grpId="0" animBg="1"/>
      <p:bldP spid="11304" grpId="0" animBg="1"/>
      <p:bldP spid="11305" grpId="0" animBg="1"/>
      <p:bldP spid="11307" grpId="0" animBg="1"/>
      <p:bldP spid="11308" grpId="0" animBg="1"/>
      <p:bldP spid="11308" grpId="1" animBg="1"/>
      <p:bldP spid="11309" grpId="0" animBg="1"/>
      <p:bldP spid="11310" grpId="0" animBg="1"/>
      <p:bldP spid="11312" grpId="0" animBg="1"/>
      <p:bldP spid="11313" grpId="0" animBg="1"/>
      <p:bldP spid="11314" grpId="0" animBg="1"/>
      <p:bldP spid="11315" grpId="0"/>
      <p:bldP spid="11316" grpId="0" animBg="1"/>
      <p:bldP spid="11318" grpId="0" animBg="1"/>
      <p:bldP spid="11319" grpId="0" animBg="1"/>
      <p:bldP spid="11343" grpId="0" animBg="1"/>
      <p:bldP spid="11344" grpId="0" animBg="1"/>
      <p:bldP spid="11345" grpId="0" animBg="1"/>
      <p:bldP spid="11346" grpId="0" animBg="1"/>
      <p:bldP spid="11347" grpId="0" animBg="1"/>
      <p:bldP spid="11348" grpId="0" animBg="1"/>
      <p:bldP spid="11349" grpId="0" animBg="1"/>
      <p:bldP spid="11351" grpId="0" animBg="1"/>
      <p:bldP spid="11352" grpId="0" animBg="1"/>
      <p:bldP spid="11353" grpId="0" animBg="1"/>
      <p:bldP spid="11355" grpId="0"/>
      <p:bldP spid="11358" grpId="0" animBg="1"/>
      <p:bldP spid="11359" grpId="0" animBg="1"/>
      <p:bldP spid="11363" grpId="0" animBg="1"/>
      <p:bldP spid="11364" grpId="0" animBg="1"/>
      <p:bldP spid="11365" grpId="0" animBg="1"/>
      <p:bldP spid="11366" grpId="0" animBg="1"/>
      <p:bldP spid="11367" grpId="0" animBg="1"/>
      <p:bldP spid="11370" grpId="0" animBg="1"/>
      <p:bldP spid="11372" grpId="0"/>
      <p:bldP spid="11373" grpId="0" animBg="1"/>
      <p:bldP spid="11376" grpId="0" animBg="1"/>
      <p:bldP spid="11378" grpId="0" animBg="1"/>
      <p:bldP spid="11380" grpId="0" animBg="1"/>
      <p:bldP spid="11386" grpId="0" animBg="1"/>
      <p:bldP spid="11387" grpId="0" animBg="1"/>
      <p:bldP spid="11388" grpId="0" animBg="1"/>
      <p:bldP spid="11390" grpId="0" animBg="1"/>
      <p:bldP spid="11391" grpId="0" animBg="1"/>
      <p:bldP spid="11392" grpId="0" animBg="1"/>
      <p:bldP spid="11393" grpId="0" animBg="1"/>
      <p:bldP spid="11394" grpId="0" animBg="1"/>
      <p:bldP spid="11395" grpId="0" animBg="1"/>
      <p:bldP spid="11397" grpId="0" animBg="1"/>
      <p:bldP spid="11398" grpId="0" animBg="1"/>
      <p:bldP spid="11399" grpId="0" animBg="1"/>
      <p:bldP spid="11400" grpId="0" animBg="1"/>
      <p:bldP spid="11400" grpId="1" animBg="1"/>
      <p:bldP spid="11402" grpId="0"/>
      <p:bldP spid="113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4876800" y="1828800"/>
            <a:ext cx="1752600" cy="2362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04800" y="1828800"/>
            <a:ext cx="1752600" cy="2362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514600" y="1828800"/>
            <a:ext cx="1752600" cy="2362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293" name="Text Box 81"/>
          <p:cNvSpPr txBox="1">
            <a:spLocks noChangeArrowheads="1"/>
          </p:cNvSpPr>
          <p:nvPr/>
        </p:nvSpPr>
        <p:spPr bwMode="auto">
          <a:xfrm>
            <a:off x="990600" y="7620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Một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bị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bảng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điện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294" name="Oval 19"/>
          <p:cNvSpPr>
            <a:spLocks noChangeArrowheads="1"/>
          </p:cNvSpPr>
          <p:nvPr/>
        </p:nvSpPr>
        <p:spPr bwMode="auto">
          <a:xfrm rot="-211377">
            <a:off x="3124200" y="2895600"/>
            <a:ext cx="506413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20"/>
          <p:cNvSpPr>
            <a:spLocks noChangeArrowheads="1"/>
          </p:cNvSpPr>
          <p:nvPr/>
        </p:nvSpPr>
        <p:spPr bwMode="auto">
          <a:xfrm rot="-211377">
            <a:off x="3481388" y="3116263"/>
            <a:ext cx="73025" cy="7143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21"/>
          <p:cNvSpPr>
            <a:spLocks noChangeArrowheads="1"/>
          </p:cNvSpPr>
          <p:nvPr/>
        </p:nvSpPr>
        <p:spPr bwMode="auto">
          <a:xfrm rot="-211377">
            <a:off x="3201988" y="3133725"/>
            <a:ext cx="69850" cy="7143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22"/>
          <p:cNvSpPr>
            <a:spLocks noChangeShapeType="1"/>
          </p:cNvSpPr>
          <p:nvPr/>
        </p:nvSpPr>
        <p:spPr bwMode="auto">
          <a:xfrm rot="21388623" flipV="1">
            <a:off x="3270250" y="3035300"/>
            <a:ext cx="203200" cy="10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23"/>
          <p:cNvSpPr>
            <a:spLocks noChangeArrowheads="1"/>
          </p:cNvSpPr>
          <p:nvPr/>
        </p:nvSpPr>
        <p:spPr bwMode="auto">
          <a:xfrm rot="10800000">
            <a:off x="3125788" y="3505200"/>
            <a:ext cx="504825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24"/>
          <p:cNvSpPr>
            <a:spLocks noChangeArrowheads="1"/>
          </p:cNvSpPr>
          <p:nvPr/>
        </p:nvSpPr>
        <p:spPr bwMode="auto">
          <a:xfrm rot="10800000">
            <a:off x="3201988" y="3717925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25"/>
          <p:cNvSpPr>
            <a:spLocks noChangeArrowheads="1"/>
          </p:cNvSpPr>
          <p:nvPr/>
        </p:nvSpPr>
        <p:spPr bwMode="auto">
          <a:xfrm rot="10800000">
            <a:off x="3482975" y="3717925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838200" y="2133600"/>
            <a:ext cx="655638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838200" y="2789238"/>
            <a:ext cx="655638" cy="3349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3048000" y="1951037"/>
            <a:ext cx="655638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3048000" y="2438400"/>
            <a:ext cx="655638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 rot="5400000">
            <a:off x="4991100" y="2201863"/>
            <a:ext cx="655638" cy="3349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 rot="5400000">
            <a:off x="5905500" y="2171701"/>
            <a:ext cx="655637" cy="3349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 rot="5188623">
            <a:off x="520746" y="3420269"/>
            <a:ext cx="506413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5188623">
            <a:off x="732677" y="3798888"/>
            <a:ext cx="73025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188623">
            <a:off x="715215" y="3517900"/>
            <a:ext cx="69850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5188623" flipV="1">
            <a:off x="740615" y="3636962"/>
            <a:ext cx="203200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 rot="-5400000">
            <a:off x="1298575" y="3432175"/>
            <a:ext cx="504825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-5400000">
            <a:off x="1516856" y="3529807"/>
            <a:ext cx="73025" cy="80962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-5400000">
            <a:off x="1516856" y="3810794"/>
            <a:ext cx="73025" cy="80962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19"/>
          <p:cNvSpPr>
            <a:spLocks noChangeArrowheads="1"/>
          </p:cNvSpPr>
          <p:nvPr/>
        </p:nvSpPr>
        <p:spPr bwMode="auto">
          <a:xfrm rot="-211377">
            <a:off x="5575300" y="2911475"/>
            <a:ext cx="506413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AutoShape 20"/>
          <p:cNvSpPr>
            <a:spLocks noChangeArrowheads="1"/>
          </p:cNvSpPr>
          <p:nvPr/>
        </p:nvSpPr>
        <p:spPr bwMode="auto">
          <a:xfrm rot="-211377">
            <a:off x="5932488" y="3130550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AutoShape 21"/>
          <p:cNvSpPr>
            <a:spLocks noChangeArrowheads="1"/>
          </p:cNvSpPr>
          <p:nvPr/>
        </p:nvSpPr>
        <p:spPr bwMode="auto">
          <a:xfrm rot="-211377">
            <a:off x="5653088" y="3148013"/>
            <a:ext cx="69850" cy="7143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2"/>
          <p:cNvSpPr>
            <a:spLocks noChangeShapeType="1"/>
          </p:cNvSpPr>
          <p:nvPr/>
        </p:nvSpPr>
        <p:spPr bwMode="auto">
          <a:xfrm rot="21388623" flipV="1">
            <a:off x="5721350" y="3049588"/>
            <a:ext cx="203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23"/>
          <p:cNvSpPr>
            <a:spLocks noChangeArrowheads="1"/>
          </p:cNvSpPr>
          <p:nvPr/>
        </p:nvSpPr>
        <p:spPr bwMode="auto">
          <a:xfrm rot="10800000">
            <a:off x="5576888" y="3521075"/>
            <a:ext cx="504825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AutoShape 24"/>
          <p:cNvSpPr>
            <a:spLocks noChangeArrowheads="1"/>
          </p:cNvSpPr>
          <p:nvPr/>
        </p:nvSpPr>
        <p:spPr bwMode="auto">
          <a:xfrm rot="10800000">
            <a:off x="5653088" y="3733800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AutoShape 25"/>
          <p:cNvSpPr>
            <a:spLocks noChangeArrowheads="1"/>
          </p:cNvSpPr>
          <p:nvPr/>
        </p:nvSpPr>
        <p:spPr bwMode="auto">
          <a:xfrm rot="10800000">
            <a:off x="5934075" y="3733800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 rot="5400000">
            <a:off x="8235552" y="2463621"/>
            <a:ext cx="628869" cy="27362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 rot="5400000">
            <a:off x="7366179" y="2463621"/>
            <a:ext cx="628869" cy="27362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82"/>
          <p:cNvSpPr>
            <a:spLocks noChangeArrowheads="1"/>
          </p:cNvSpPr>
          <p:nvPr/>
        </p:nvSpPr>
        <p:spPr bwMode="auto">
          <a:xfrm rot="5188623">
            <a:off x="7466334" y="3305828"/>
            <a:ext cx="485227" cy="453736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AutoShape 83"/>
          <p:cNvSpPr>
            <a:spLocks noChangeArrowheads="1"/>
          </p:cNvSpPr>
          <p:nvPr/>
        </p:nvSpPr>
        <p:spPr bwMode="auto">
          <a:xfrm rot="5188623">
            <a:off x="7686547" y="3627577"/>
            <a:ext cx="70069" cy="6407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84"/>
          <p:cNvSpPr>
            <a:spLocks noChangeArrowheads="1"/>
          </p:cNvSpPr>
          <p:nvPr/>
        </p:nvSpPr>
        <p:spPr bwMode="auto">
          <a:xfrm rot="5188623">
            <a:off x="7673137" y="3383922"/>
            <a:ext cx="68317" cy="6407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5"/>
          <p:cNvSpPr>
            <a:spLocks noChangeShapeType="1"/>
          </p:cNvSpPr>
          <p:nvPr/>
        </p:nvSpPr>
        <p:spPr bwMode="auto">
          <a:xfrm rot="5188623" flipV="1">
            <a:off x="7677932" y="3486506"/>
            <a:ext cx="194441" cy="90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87"/>
          <p:cNvSpPr>
            <a:spLocks noChangeArrowheads="1"/>
          </p:cNvSpPr>
          <p:nvPr/>
        </p:nvSpPr>
        <p:spPr bwMode="auto">
          <a:xfrm rot="-5400000">
            <a:off x="8290930" y="3337452"/>
            <a:ext cx="483476" cy="453736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88"/>
          <p:cNvSpPr>
            <a:spLocks noChangeArrowheads="1"/>
          </p:cNvSpPr>
          <p:nvPr/>
        </p:nvSpPr>
        <p:spPr bwMode="auto">
          <a:xfrm rot="-5400000">
            <a:off x="8515387" y="3415639"/>
            <a:ext cx="70069" cy="6580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utoShape 89"/>
          <p:cNvSpPr>
            <a:spLocks noChangeArrowheads="1"/>
          </p:cNvSpPr>
          <p:nvPr/>
        </p:nvSpPr>
        <p:spPr bwMode="auto">
          <a:xfrm rot="-5400000">
            <a:off x="8515387" y="3660114"/>
            <a:ext cx="70069" cy="6580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>
            <a:off x="7162800" y="1828800"/>
            <a:ext cx="1828800" cy="24384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3" name="Action Button: Home 42">
            <a:hlinkClick r:id="rId2" action="ppaction://hlinksldjump" highlightClick="1"/>
          </p:cNvPr>
          <p:cNvSpPr/>
          <p:nvPr/>
        </p:nvSpPr>
        <p:spPr bwMode="auto">
          <a:xfrm>
            <a:off x="8229600" y="6172200"/>
            <a:ext cx="533400" cy="381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Sơ đồ lắp đặt</a:t>
            </a:r>
            <a:br>
              <a:rPr lang="en-US" sz="4000" b="1" smtClean="0">
                <a:solidFill>
                  <a:srgbClr val="FFFF00"/>
                </a:solidFill>
              </a:rPr>
            </a:br>
            <a:endParaRPr lang="en-US" sz="4000" b="1" smtClean="0">
              <a:solidFill>
                <a:srgbClr val="FFFF00"/>
              </a:solidFill>
            </a:endParaRPr>
          </a:p>
        </p:txBody>
      </p:sp>
      <p:sp>
        <p:nvSpPr>
          <p:cNvPr id="13315" name="Line 13"/>
          <p:cNvSpPr>
            <a:spLocks noChangeShapeType="1"/>
          </p:cNvSpPr>
          <p:nvPr/>
        </p:nvSpPr>
        <p:spPr bwMode="auto">
          <a:xfrm>
            <a:off x="1839913" y="1698625"/>
            <a:ext cx="50942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>
            <a:off x="1839913" y="2049463"/>
            <a:ext cx="5094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1968500" y="3709988"/>
            <a:ext cx="2036763" cy="1928812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16"/>
          <p:cNvSpPr>
            <a:spLocks noChangeArrowheads="1"/>
          </p:cNvSpPr>
          <p:nvPr/>
        </p:nvSpPr>
        <p:spPr bwMode="auto">
          <a:xfrm>
            <a:off x="6016625" y="2487613"/>
            <a:ext cx="588963" cy="479425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 rot="5400000">
            <a:off x="3005138" y="4051300"/>
            <a:ext cx="655637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18"/>
          <p:cNvSpPr>
            <a:spLocks noChangeArrowheads="1"/>
          </p:cNvSpPr>
          <p:nvPr/>
        </p:nvSpPr>
        <p:spPr bwMode="auto">
          <a:xfrm rot="5400000">
            <a:off x="2262188" y="4051300"/>
            <a:ext cx="655637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19"/>
          <p:cNvSpPr>
            <a:spLocks noChangeArrowheads="1"/>
          </p:cNvSpPr>
          <p:nvPr/>
        </p:nvSpPr>
        <p:spPr bwMode="auto">
          <a:xfrm rot="5188623">
            <a:off x="3117057" y="4828381"/>
            <a:ext cx="506412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20"/>
          <p:cNvSpPr>
            <a:spLocks noChangeArrowheads="1"/>
          </p:cNvSpPr>
          <p:nvPr/>
        </p:nvSpPr>
        <p:spPr bwMode="auto">
          <a:xfrm rot="5188623">
            <a:off x="3328988" y="5207000"/>
            <a:ext cx="73025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21"/>
          <p:cNvSpPr>
            <a:spLocks noChangeArrowheads="1"/>
          </p:cNvSpPr>
          <p:nvPr/>
        </p:nvSpPr>
        <p:spPr bwMode="auto">
          <a:xfrm rot="5188623">
            <a:off x="3311526" y="4926012"/>
            <a:ext cx="69850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22"/>
          <p:cNvSpPr>
            <a:spLocks noChangeShapeType="1"/>
          </p:cNvSpPr>
          <p:nvPr/>
        </p:nvSpPr>
        <p:spPr bwMode="auto">
          <a:xfrm rot="5188623" flipV="1">
            <a:off x="3336926" y="5045075"/>
            <a:ext cx="203200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23"/>
          <p:cNvSpPr>
            <a:spLocks noChangeArrowheads="1"/>
          </p:cNvSpPr>
          <p:nvPr/>
        </p:nvSpPr>
        <p:spPr bwMode="auto">
          <a:xfrm rot="-5400000">
            <a:off x="2328863" y="4829175"/>
            <a:ext cx="504825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24"/>
          <p:cNvSpPr>
            <a:spLocks noChangeArrowheads="1"/>
          </p:cNvSpPr>
          <p:nvPr/>
        </p:nvSpPr>
        <p:spPr bwMode="auto">
          <a:xfrm rot="-5400000">
            <a:off x="2547144" y="4926806"/>
            <a:ext cx="73025" cy="80963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25"/>
          <p:cNvSpPr>
            <a:spLocks noChangeArrowheads="1"/>
          </p:cNvSpPr>
          <p:nvPr/>
        </p:nvSpPr>
        <p:spPr bwMode="auto">
          <a:xfrm rot="-5400000">
            <a:off x="2547144" y="5207794"/>
            <a:ext cx="73025" cy="80963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26"/>
          <p:cNvSpPr txBox="1">
            <a:spLocks noChangeArrowheads="1"/>
          </p:cNvSpPr>
          <p:nvPr/>
        </p:nvSpPr>
        <p:spPr bwMode="auto">
          <a:xfrm>
            <a:off x="1371600" y="1524000"/>
            <a:ext cx="4683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O</a:t>
            </a:r>
            <a:br>
              <a:rPr lang="en-US" sz="1400"/>
            </a:br>
            <a:r>
              <a:rPr lang="en-US" sz="1400"/>
              <a:t>A</a:t>
            </a:r>
          </a:p>
        </p:txBody>
      </p:sp>
      <p:sp>
        <p:nvSpPr>
          <p:cNvPr id="13329" name="AutoShape 27"/>
          <p:cNvSpPr>
            <a:spLocks noChangeArrowheads="1"/>
          </p:cNvSpPr>
          <p:nvPr/>
        </p:nvSpPr>
        <p:spPr bwMode="auto">
          <a:xfrm rot="-5400000">
            <a:off x="2557463" y="2017713"/>
            <a:ext cx="73025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AutoShape 28"/>
          <p:cNvSpPr>
            <a:spLocks noChangeArrowheads="1"/>
          </p:cNvSpPr>
          <p:nvPr/>
        </p:nvSpPr>
        <p:spPr bwMode="auto">
          <a:xfrm rot="-5400000">
            <a:off x="2099469" y="1651794"/>
            <a:ext cx="73025" cy="80963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31" name="AutoShape 29"/>
          <p:cNvCxnSpPr>
            <a:cxnSpLocks noChangeShapeType="1"/>
            <a:stCxn id="13330" idx="2"/>
            <a:endCxn id="13327" idx="2"/>
          </p:cNvCxnSpPr>
          <p:nvPr/>
        </p:nvCxnSpPr>
        <p:spPr bwMode="auto">
          <a:xfrm rot="16200000" flipH="1">
            <a:off x="581026" y="3305175"/>
            <a:ext cx="3556000" cy="447675"/>
          </a:xfrm>
          <a:prstGeom prst="bentConnector3">
            <a:avLst>
              <a:gd name="adj1" fmla="val 105236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cxnSp>
      <p:sp>
        <p:nvSpPr>
          <p:cNvPr id="13332" name="Line 30"/>
          <p:cNvSpPr>
            <a:spLocks noChangeShapeType="1"/>
          </p:cNvSpPr>
          <p:nvPr/>
        </p:nvSpPr>
        <p:spPr bwMode="auto">
          <a:xfrm flipH="1" flipV="1">
            <a:off x="2744788" y="3627438"/>
            <a:ext cx="1133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31"/>
          <p:cNvSpPr>
            <a:spLocks noChangeShapeType="1"/>
          </p:cNvSpPr>
          <p:nvPr/>
        </p:nvSpPr>
        <p:spPr bwMode="auto">
          <a:xfrm flipV="1">
            <a:off x="2770188" y="2225675"/>
            <a:ext cx="0" cy="1401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32"/>
          <p:cNvSpPr>
            <a:spLocks noChangeShapeType="1"/>
          </p:cNvSpPr>
          <p:nvPr/>
        </p:nvSpPr>
        <p:spPr bwMode="auto">
          <a:xfrm>
            <a:off x="2757488" y="2236788"/>
            <a:ext cx="29543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33"/>
          <p:cNvSpPr>
            <a:spLocks noChangeShapeType="1"/>
          </p:cNvSpPr>
          <p:nvPr/>
        </p:nvSpPr>
        <p:spPr bwMode="auto">
          <a:xfrm>
            <a:off x="5699125" y="2225675"/>
            <a:ext cx="0" cy="525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34"/>
          <p:cNvSpPr>
            <a:spLocks noChangeShapeType="1"/>
          </p:cNvSpPr>
          <p:nvPr/>
        </p:nvSpPr>
        <p:spPr bwMode="auto">
          <a:xfrm>
            <a:off x="5686425" y="2728913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AutoShape 35"/>
          <p:cNvSpPr>
            <a:spLocks noChangeArrowheads="1"/>
          </p:cNvSpPr>
          <p:nvPr/>
        </p:nvSpPr>
        <p:spPr bwMode="auto">
          <a:xfrm rot="5188623">
            <a:off x="6731000" y="1657350"/>
            <a:ext cx="73025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Line 36"/>
          <p:cNvSpPr>
            <a:spLocks noChangeShapeType="1"/>
          </p:cNvSpPr>
          <p:nvPr/>
        </p:nvSpPr>
        <p:spPr bwMode="auto">
          <a:xfrm flipV="1">
            <a:off x="2592388" y="3803650"/>
            <a:ext cx="0" cy="1139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Line 37"/>
          <p:cNvSpPr>
            <a:spLocks noChangeShapeType="1"/>
          </p:cNvSpPr>
          <p:nvPr/>
        </p:nvSpPr>
        <p:spPr bwMode="auto">
          <a:xfrm flipH="1">
            <a:off x="3852863" y="3606800"/>
            <a:ext cx="12700" cy="1873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Line 38"/>
          <p:cNvSpPr>
            <a:spLocks noChangeShapeType="1"/>
          </p:cNvSpPr>
          <p:nvPr/>
        </p:nvSpPr>
        <p:spPr bwMode="auto">
          <a:xfrm>
            <a:off x="2587625" y="2049463"/>
            <a:ext cx="0" cy="1754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39"/>
          <p:cNvSpPr>
            <a:spLocks noChangeShapeType="1"/>
          </p:cNvSpPr>
          <p:nvPr/>
        </p:nvSpPr>
        <p:spPr bwMode="auto">
          <a:xfrm>
            <a:off x="3343275" y="3803650"/>
            <a:ext cx="0" cy="1139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40"/>
          <p:cNvSpPr>
            <a:spLocks noChangeShapeType="1"/>
          </p:cNvSpPr>
          <p:nvPr/>
        </p:nvSpPr>
        <p:spPr bwMode="auto">
          <a:xfrm flipH="1">
            <a:off x="3368675" y="5468938"/>
            <a:ext cx="5095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41"/>
          <p:cNvSpPr>
            <a:spLocks noChangeShapeType="1"/>
          </p:cNvSpPr>
          <p:nvPr/>
        </p:nvSpPr>
        <p:spPr bwMode="auto">
          <a:xfrm flipV="1">
            <a:off x="3368675" y="5294313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42"/>
          <p:cNvSpPr>
            <a:spLocks noChangeShapeType="1"/>
          </p:cNvSpPr>
          <p:nvPr/>
        </p:nvSpPr>
        <p:spPr bwMode="auto">
          <a:xfrm flipH="1">
            <a:off x="2554288" y="3803650"/>
            <a:ext cx="814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43"/>
          <p:cNvSpPr>
            <a:spLocks noChangeShapeType="1"/>
          </p:cNvSpPr>
          <p:nvPr/>
        </p:nvSpPr>
        <p:spPr bwMode="auto">
          <a:xfrm>
            <a:off x="6602413" y="2751138"/>
            <a:ext cx="1793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44"/>
          <p:cNvSpPr>
            <a:spLocks noChangeShapeType="1"/>
          </p:cNvSpPr>
          <p:nvPr/>
        </p:nvSpPr>
        <p:spPr bwMode="auto">
          <a:xfrm>
            <a:off x="6769100" y="1709738"/>
            <a:ext cx="0" cy="1052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AutoShape 45"/>
          <p:cNvSpPr>
            <a:spLocks noChangeArrowheads="1"/>
          </p:cNvSpPr>
          <p:nvPr/>
        </p:nvSpPr>
        <p:spPr bwMode="auto">
          <a:xfrm rot="-5400000">
            <a:off x="2557463" y="3749675"/>
            <a:ext cx="73025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Text Box 46"/>
          <p:cNvSpPr txBox="1">
            <a:spLocks noChangeArrowheads="1"/>
          </p:cNvSpPr>
          <p:nvPr/>
        </p:nvSpPr>
        <p:spPr bwMode="auto">
          <a:xfrm rot="10757824" flipV="1">
            <a:off x="3391536" y="5828457"/>
            <a:ext cx="32355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Sơ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đồ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lắp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đặt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28"/>
          <p:cNvGrpSpPr>
            <a:grpSpLocks/>
          </p:cNvGrpSpPr>
          <p:nvPr/>
        </p:nvGrpSpPr>
        <p:grpSpPr bwMode="auto">
          <a:xfrm>
            <a:off x="152400" y="1981200"/>
            <a:ext cx="8915400" cy="1371600"/>
            <a:chOff x="144" y="2784"/>
            <a:chExt cx="5616" cy="864"/>
          </a:xfrm>
        </p:grpSpPr>
        <p:sp>
          <p:nvSpPr>
            <p:cNvPr id="14342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168" y="293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Vạch dấu</a:t>
              </a:r>
            </a:p>
          </p:txBody>
        </p:sp>
        <p:sp>
          <p:nvSpPr>
            <p:cNvPr id="14344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96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AutoShape 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Text Box 15"/>
            <p:cNvSpPr txBox="1">
              <a:spLocks noChangeArrowheads="1"/>
            </p:cNvSpPr>
            <p:nvPr/>
          </p:nvSpPr>
          <p:spPr bwMode="auto">
            <a:xfrm>
              <a:off x="1368" y="292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Khoan lỗ BĐ</a:t>
              </a:r>
            </a:p>
          </p:txBody>
        </p:sp>
        <p:sp>
          <p:nvSpPr>
            <p:cNvPr id="14349" name="Text Box 16"/>
            <p:cNvSpPr txBox="1">
              <a:spLocks noChangeArrowheads="1"/>
            </p:cNvSpPr>
            <p:nvPr/>
          </p:nvSpPr>
          <p:spPr bwMode="auto">
            <a:xfrm>
              <a:off x="2568" y="2880"/>
              <a:ext cx="768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N</a:t>
              </a:r>
              <a:r>
                <a:rPr lang="en-US" b="1">
                  <a:solidFill>
                    <a:srgbClr val="0000FF"/>
                  </a:solidFill>
                </a:rPr>
                <a:t>ối dây TBĐ của BĐ</a:t>
              </a:r>
            </a:p>
          </p:txBody>
        </p:sp>
        <p:sp>
          <p:nvSpPr>
            <p:cNvPr id="14350" name="Text Box 17"/>
            <p:cNvSpPr txBox="1">
              <a:spLocks noChangeArrowheads="1"/>
            </p:cNvSpPr>
            <p:nvPr/>
          </p:nvSpPr>
          <p:spPr bwMode="auto">
            <a:xfrm>
              <a:off x="3768" y="2976"/>
              <a:ext cx="76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L</a:t>
              </a:r>
              <a:r>
                <a:rPr lang="en-US" b="1">
                  <a:solidFill>
                    <a:srgbClr val="0000FF"/>
                  </a:solidFill>
                </a:rPr>
                <a:t>ắp TBĐ vào BĐ</a:t>
              </a:r>
            </a:p>
          </p:txBody>
        </p:sp>
        <p:sp>
          <p:nvSpPr>
            <p:cNvPr id="14351" name="Text Box 18"/>
            <p:cNvSpPr txBox="1">
              <a:spLocks noChangeArrowheads="1"/>
            </p:cNvSpPr>
            <p:nvPr/>
          </p:nvSpPr>
          <p:spPr bwMode="auto">
            <a:xfrm>
              <a:off x="5016" y="2976"/>
              <a:ext cx="74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Kiểm tra</a:t>
              </a:r>
            </a:p>
          </p:txBody>
        </p:sp>
        <p:sp>
          <p:nvSpPr>
            <p:cNvPr id="14352" name="AutoShape 19"/>
            <p:cNvSpPr>
              <a:spLocks noChangeArrowheads="1"/>
            </p:cNvSpPr>
            <p:nvPr/>
          </p:nvSpPr>
          <p:spPr bwMode="auto">
            <a:xfrm>
              <a:off x="22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AutoShape 20"/>
            <p:cNvSpPr>
              <a:spLocks noChangeArrowheads="1"/>
            </p:cNvSpPr>
            <p:nvPr/>
          </p:nvSpPr>
          <p:spPr bwMode="auto">
            <a:xfrm>
              <a:off x="34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AutoShape 21"/>
            <p:cNvSpPr>
              <a:spLocks noChangeArrowheads="1"/>
            </p:cNvSpPr>
            <p:nvPr/>
          </p:nvSpPr>
          <p:spPr bwMode="auto">
            <a:xfrm>
              <a:off x="4632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AutoShape 2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152400" y="3657600"/>
            <a:ext cx="8839200" cy="249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Bước</a:t>
            </a:r>
            <a:r>
              <a:rPr lang="en-US" sz="2400" b="1" dirty="0">
                <a:solidFill>
                  <a:schemeClr val="bg1"/>
                </a:solidFill>
              </a:rPr>
              <a:t> 1: </a:t>
            </a:r>
            <a:r>
              <a:rPr lang="en-US" sz="2400" b="1" dirty="0" err="1">
                <a:solidFill>
                  <a:schemeClr val="bg1"/>
                </a:solidFill>
              </a:rPr>
              <a:t>Vạch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dấu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err="1">
                <a:solidFill>
                  <a:schemeClr val="bg1"/>
                </a:solidFill>
              </a:rPr>
              <a:t>Chọn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bảng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lắp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đó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err="1">
                <a:solidFill>
                  <a:schemeClr val="bg1"/>
                </a:solidFill>
              </a:rPr>
              <a:t>Bố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khoa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gọn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đẹp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lắp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đặt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dễ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err="1">
                <a:solidFill>
                  <a:schemeClr val="bg1"/>
                </a:solidFill>
              </a:rPr>
              <a:t>Kí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riêng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luồn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dây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bắt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3. Lắp đặt mạch điện bảng điện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3400" y="12954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Quy trình chung lắp đặt mạch điện mạng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1143000" y="2076450"/>
            <a:ext cx="2895600" cy="3581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362200"/>
            <a:ext cx="2114550" cy="2743200"/>
            <a:chOff x="924" y="1152"/>
            <a:chExt cx="1332" cy="1728"/>
          </a:xfrm>
        </p:grpSpPr>
        <p:sp>
          <p:nvSpPr>
            <p:cNvPr id="21525" name="Rectangle 5"/>
            <p:cNvSpPr>
              <a:spLocks noChangeArrowheads="1"/>
            </p:cNvSpPr>
            <p:nvPr/>
          </p:nvSpPr>
          <p:spPr bwMode="auto">
            <a:xfrm>
              <a:off x="1032" y="1296"/>
              <a:ext cx="384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26" name="Rectangle 6"/>
            <p:cNvSpPr>
              <a:spLocks noChangeArrowheads="1"/>
            </p:cNvSpPr>
            <p:nvPr/>
          </p:nvSpPr>
          <p:spPr bwMode="auto">
            <a:xfrm>
              <a:off x="1812" y="1296"/>
              <a:ext cx="384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27" name="Oval 7"/>
            <p:cNvSpPr>
              <a:spLocks noChangeArrowheads="1"/>
            </p:cNvSpPr>
            <p:nvPr/>
          </p:nvSpPr>
          <p:spPr bwMode="auto">
            <a:xfrm>
              <a:off x="1680" y="2304"/>
              <a:ext cx="576" cy="57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28" name="AutoShape 8"/>
            <p:cNvSpPr>
              <a:spLocks noChangeArrowheads="1"/>
            </p:cNvSpPr>
            <p:nvPr/>
          </p:nvSpPr>
          <p:spPr bwMode="auto">
            <a:xfrm>
              <a:off x="1776" y="2532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529" name="AutoShape 9"/>
            <p:cNvSpPr>
              <a:spLocks noChangeArrowheads="1"/>
            </p:cNvSpPr>
            <p:nvPr/>
          </p:nvSpPr>
          <p:spPr bwMode="auto">
            <a:xfrm>
              <a:off x="2064" y="2532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24" y="2304"/>
              <a:ext cx="576" cy="576"/>
              <a:chOff x="924" y="2304"/>
              <a:chExt cx="576" cy="576"/>
            </a:xfrm>
          </p:grpSpPr>
          <p:sp>
            <p:nvSpPr>
              <p:cNvPr id="21533" name="Oval 11"/>
              <p:cNvSpPr>
                <a:spLocks noChangeArrowheads="1"/>
              </p:cNvSpPr>
              <p:nvPr/>
            </p:nvSpPr>
            <p:spPr bwMode="auto">
              <a:xfrm>
                <a:off x="924" y="2304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534" name="AutoShape 12"/>
              <p:cNvSpPr>
                <a:spLocks noChangeArrowheads="1"/>
              </p:cNvSpPr>
              <p:nvPr/>
            </p:nvSpPr>
            <p:spPr bwMode="auto">
              <a:xfrm>
                <a:off x="1020" y="2544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35" name="AutoShape 13"/>
              <p:cNvSpPr>
                <a:spLocks noChangeArrowheads="1"/>
              </p:cNvSpPr>
              <p:nvPr/>
            </p:nvSpPr>
            <p:spPr bwMode="auto">
              <a:xfrm>
                <a:off x="1308" y="2544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36" name="Line 14"/>
              <p:cNvSpPr>
                <a:spLocks noChangeShapeType="1"/>
              </p:cNvSpPr>
              <p:nvPr/>
            </p:nvSpPr>
            <p:spPr bwMode="auto">
              <a:xfrm flipV="1">
                <a:off x="1104" y="2400"/>
                <a:ext cx="24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1" name="Line 15"/>
            <p:cNvSpPr>
              <a:spLocks noChangeShapeType="1"/>
            </p:cNvSpPr>
            <p:nvPr/>
          </p:nvSpPr>
          <p:spPr bwMode="auto">
            <a:xfrm>
              <a:off x="1224" y="1152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16"/>
            <p:cNvSpPr>
              <a:spLocks noChangeShapeType="1"/>
            </p:cNvSpPr>
            <p:nvPr/>
          </p:nvSpPr>
          <p:spPr bwMode="auto">
            <a:xfrm>
              <a:off x="2016" y="1152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2993" name="Line 17"/>
          <p:cNvSpPr>
            <a:spLocks noChangeShapeType="1"/>
          </p:cNvSpPr>
          <p:nvPr/>
        </p:nvSpPr>
        <p:spPr bwMode="auto">
          <a:xfrm>
            <a:off x="2533650" y="154305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706438" y="1243013"/>
            <a:ext cx="4873625" cy="5426075"/>
            <a:chOff x="445" y="783"/>
            <a:chExt cx="3070" cy="3418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160" y="783"/>
              <a:ext cx="1355" cy="515"/>
              <a:chOff x="2160" y="783"/>
              <a:chExt cx="1355" cy="515"/>
            </a:xfrm>
          </p:grpSpPr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2160" y="783"/>
                <a:ext cx="1355" cy="26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 err="1"/>
                  <a:t>Bảng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điện</a:t>
                </a:r>
                <a:endParaRPr lang="en-US" sz="1800" b="1" dirty="0"/>
              </a:p>
            </p:txBody>
          </p:sp>
          <p:sp>
            <p:nvSpPr>
              <p:cNvPr id="21524" name="Line 20"/>
              <p:cNvSpPr>
                <a:spLocks noChangeShapeType="1"/>
              </p:cNvSpPr>
              <p:nvPr/>
            </p:nvSpPr>
            <p:spPr bwMode="auto">
              <a:xfrm>
                <a:off x="2304" y="10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6" name="Text Box 38"/>
            <p:cNvSpPr txBox="1">
              <a:spLocks noChangeArrowheads="1"/>
            </p:cNvSpPr>
            <p:nvPr/>
          </p:nvSpPr>
          <p:spPr bwMode="auto">
            <a:xfrm>
              <a:off x="1741" y="3796"/>
              <a:ext cx="912" cy="26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/>
                <a:t>Ổ điện</a:t>
              </a:r>
            </a:p>
          </p:txBody>
        </p:sp>
        <p:sp>
          <p:nvSpPr>
            <p:cNvPr id="21517" name="Text Box 39"/>
            <p:cNvSpPr txBox="1">
              <a:spLocks noChangeArrowheads="1"/>
            </p:cNvSpPr>
            <p:nvPr/>
          </p:nvSpPr>
          <p:spPr bwMode="auto">
            <a:xfrm>
              <a:off x="445" y="3913"/>
              <a:ext cx="1008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C</a:t>
              </a:r>
              <a:r>
                <a:rPr lang="en-US" sz="1800" b="1"/>
                <a:t>ông tắc</a:t>
              </a:r>
            </a:p>
          </p:txBody>
        </p:sp>
        <p:sp>
          <p:nvSpPr>
            <p:cNvPr id="21518" name="Text Box 40"/>
            <p:cNvSpPr txBox="1">
              <a:spLocks noChangeArrowheads="1"/>
            </p:cNvSpPr>
            <p:nvPr/>
          </p:nvSpPr>
          <p:spPr bwMode="auto">
            <a:xfrm>
              <a:off x="567" y="784"/>
              <a:ext cx="912" cy="26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/>
                <a:t>Cầu chì</a:t>
              </a:r>
            </a:p>
          </p:txBody>
        </p:sp>
        <p:sp>
          <p:nvSpPr>
            <p:cNvPr id="21519" name="Line 41"/>
            <p:cNvSpPr>
              <a:spLocks noChangeShapeType="1"/>
            </p:cNvSpPr>
            <p:nvPr/>
          </p:nvSpPr>
          <p:spPr bwMode="auto">
            <a:xfrm>
              <a:off x="1287" y="1072"/>
              <a:ext cx="55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42"/>
            <p:cNvSpPr>
              <a:spLocks noChangeShapeType="1"/>
            </p:cNvSpPr>
            <p:nvPr/>
          </p:nvSpPr>
          <p:spPr bwMode="auto">
            <a:xfrm>
              <a:off x="951" y="1072"/>
              <a:ext cx="16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43"/>
            <p:cNvSpPr>
              <a:spLocks noChangeShapeType="1"/>
            </p:cNvSpPr>
            <p:nvPr/>
          </p:nvSpPr>
          <p:spPr bwMode="auto">
            <a:xfrm flipV="1">
              <a:off x="925" y="3241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44"/>
            <p:cNvSpPr>
              <a:spLocks noChangeShapeType="1"/>
            </p:cNvSpPr>
            <p:nvPr/>
          </p:nvSpPr>
          <p:spPr bwMode="auto">
            <a:xfrm flipH="1" flipV="1">
              <a:off x="2077" y="3220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3022" name="Text Box 46"/>
          <p:cNvSpPr txBox="1">
            <a:spLocks noChangeArrowheads="1"/>
          </p:cNvSpPr>
          <p:nvPr/>
        </p:nvSpPr>
        <p:spPr bwMode="auto">
          <a:xfrm>
            <a:off x="4572000" y="2362200"/>
            <a:ext cx="3816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/>
              <a:t>1. Vẽ trục đối xứng của bảng điện .</a:t>
            </a:r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4572000" y="3352800"/>
            <a:ext cx="381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/>
              <a:t>2. Đặt thiết bị lên bảng điện ngay ngắn, cân đối theo thứ tự cầu chì, công tắc, ổ lấy điện .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4648200" y="5105400"/>
            <a:ext cx="3810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/>
              <a:t>3. Cuối cùng lấy dấu lỗ bắt vít, lỗ luồn dây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66800" y="457200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Bước</a:t>
            </a:r>
            <a:r>
              <a:rPr lang="en-US" sz="2800" b="1" dirty="0" smtClean="0">
                <a:solidFill>
                  <a:schemeClr val="bg1"/>
                </a:solidFill>
              </a:rPr>
              <a:t> 1: </a:t>
            </a:r>
            <a:r>
              <a:rPr lang="en-US" sz="2800" b="1" dirty="0" err="1" smtClean="0">
                <a:solidFill>
                  <a:schemeClr val="bg1"/>
                </a:solidFill>
              </a:rPr>
              <a:t>Vạch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dấu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3" grpId="0" animBg="1"/>
      <p:bldP spid="383022" grpId="0" build="p" autoUpdateAnimBg="0"/>
      <p:bldP spid="383023" grpId="0" autoUpdateAnimBg="0"/>
      <p:bldP spid="3830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 descr="Oak"/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6324600" y="3429000"/>
            <a:ext cx="1828800" cy="2590800"/>
          </a:xfrm>
          <a:prstGeom prst="roundRect">
            <a:avLst>
              <a:gd name="adj" fmla="val 72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4343400" y="1752600"/>
            <a:ext cx="6858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>
            <a:off x="7620000" y="1752600"/>
            <a:ext cx="8382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5753100" y="1752600"/>
            <a:ext cx="11430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5334000" y="609600"/>
            <a:ext cx="0" cy="4572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7315200" y="609600"/>
            <a:ext cx="0" cy="4572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8077200" y="4648200"/>
            <a:ext cx="4572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743700" y="1143000"/>
            <a:ext cx="685800" cy="1828800"/>
            <a:chOff x="720" y="864"/>
            <a:chExt cx="432" cy="1152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22578" name="AutoShape 17"/>
              <p:cNvSpPr>
                <a:spLocks noChangeArrowheads="1"/>
              </p:cNvSpPr>
              <p:nvPr/>
            </p:nvSpPr>
            <p:spPr bwMode="auto"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8498" name="AutoShape 18"/>
              <p:cNvSpPr>
                <a:spLocks noChangeArrowheads="1"/>
              </p:cNvSpPr>
              <p:nvPr/>
            </p:nvSpPr>
            <p:spPr bwMode="auto"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2577" name="Line 19"/>
            <p:cNvSpPr>
              <a:spLocks noChangeShapeType="1"/>
            </p:cNvSpPr>
            <p:nvPr/>
          </p:nvSpPr>
          <p:spPr bwMode="auto">
            <a:xfrm>
              <a:off x="924" y="864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029200" y="990600"/>
            <a:ext cx="685800" cy="1828800"/>
            <a:chOff x="720" y="864"/>
            <a:chExt cx="432" cy="1152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22574" name="AutoShape 22"/>
              <p:cNvSpPr>
                <a:spLocks noChangeArrowheads="1"/>
              </p:cNvSpPr>
              <p:nvPr/>
            </p:nvSpPr>
            <p:spPr bwMode="auto"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8503" name="AutoShape 23"/>
              <p:cNvSpPr>
                <a:spLocks noChangeArrowheads="1"/>
              </p:cNvSpPr>
              <p:nvPr/>
            </p:nvSpPr>
            <p:spPr bwMode="auto"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2573" name="Line 24"/>
            <p:cNvSpPr>
              <a:spLocks noChangeShapeType="1"/>
            </p:cNvSpPr>
            <p:nvPr/>
          </p:nvSpPr>
          <p:spPr bwMode="auto">
            <a:xfrm>
              <a:off x="924" y="864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48505" name="Line 25"/>
          <p:cNvSpPr>
            <a:spLocks noChangeShapeType="1"/>
          </p:cNvSpPr>
          <p:nvPr/>
        </p:nvSpPr>
        <p:spPr bwMode="auto">
          <a:xfrm>
            <a:off x="4343400" y="4724400"/>
            <a:ext cx="4572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>
            <a:off x="7086600" y="6019800"/>
            <a:ext cx="0" cy="4572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629150" y="3962400"/>
            <a:ext cx="2076450" cy="1562100"/>
            <a:chOff x="2916" y="2496"/>
            <a:chExt cx="1308" cy="984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916" y="2520"/>
              <a:ext cx="720" cy="960"/>
              <a:chOff x="1968" y="2400"/>
              <a:chExt cx="720" cy="960"/>
            </a:xfrm>
          </p:grpSpPr>
          <p:sp>
            <p:nvSpPr>
              <p:cNvPr id="22566" name="AutoShape 29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67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Rectangle 31"/>
              <p:cNvSpPr>
                <a:spLocks noChangeArrowheads="1"/>
              </p:cNvSpPr>
              <p:nvPr/>
            </p:nvSpPr>
            <p:spPr bwMode="auto">
              <a:xfrm>
                <a:off x="2196" y="2592"/>
                <a:ext cx="240" cy="624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Rectangle 32"/>
              <p:cNvSpPr>
                <a:spLocks noChangeArrowheads="1"/>
              </p:cNvSpPr>
              <p:nvPr/>
            </p:nvSpPr>
            <p:spPr bwMode="auto">
              <a:xfrm>
                <a:off x="2220" y="26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4A6264"/>
                  </a:gs>
                  <a:gs pos="50000">
                    <a:srgbClr val="A0D4D8"/>
                  </a:gs>
                  <a:gs pos="100000">
                    <a:srgbClr val="4A6264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70" name="AutoShape 33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AutoShape 34"/>
              <p:cNvSpPr>
                <a:spLocks noChangeArrowheads="1"/>
              </p:cNvSpPr>
              <p:nvPr/>
            </p:nvSpPr>
            <p:spPr bwMode="auto">
              <a:xfrm>
                <a:off x="2532" y="2844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65" name="Text Box 35"/>
            <p:cNvSpPr txBox="1">
              <a:spLocks noChangeArrowheads="1"/>
            </p:cNvSpPr>
            <p:nvPr/>
          </p:nvSpPr>
          <p:spPr bwMode="auto">
            <a:xfrm>
              <a:off x="3120" y="2496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chemeClr val="bg2"/>
                  </a:solidFill>
                  <a:latin typeface=".TMC-Ong Do" pitchFamily="2" charset="0"/>
                  <a:sym typeface="Wingdings 2" pitchFamily="18" charset="2"/>
                </a:rPr>
                <a:t>Vina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134100" y="3619500"/>
            <a:ext cx="1828800" cy="2590800"/>
            <a:chOff x="2880" y="2160"/>
            <a:chExt cx="1152" cy="1632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880" y="2160"/>
              <a:ext cx="1152" cy="1632"/>
              <a:chOff x="4416" y="1920"/>
              <a:chExt cx="1152" cy="1632"/>
            </a:xfrm>
          </p:grpSpPr>
          <p:sp>
            <p:nvSpPr>
              <p:cNvPr id="22556" name="AutoShape 38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57" name="AutoShape 39"/>
              <p:cNvSpPr>
                <a:spLocks noChangeArrowheads="1"/>
              </p:cNvSpPr>
              <p:nvPr/>
            </p:nvSpPr>
            <p:spPr bwMode="auto">
              <a:xfrm>
                <a:off x="4464" y="196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8" name="AutoShape 40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9" name="AutoShape 41"/>
              <p:cNvSpPr>
                <a:spLocks noChangeArrowheads="1"/>
              </p:cNvSpPr>
              <p:nvPr/>
            </p:nvSpPr>
            <p:spPr bwMode="auto">
              <a:xfrm>
                <a:off x="4512" y="28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0" name="AutoShape 42"/>
              <p:cNvSpPr>
                <a:spLocks noChangeArrowheads="1"/>
              </p:cNvSpPr>
              <p:nvPr/>
            </p:nvSpPr>
            <p:spPr bwMode="auto">
              <a:xfrm>
                <a:off x="5136" y="225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AutoShape 43"/>
              <p:cNvSpPr>
                <a:spLocks noChangeArrowheads="1"/>
              </p:cNvSpPr>
              <p:nvPr/>
            </p:nvSpPr>
            <p:spPr bwMode="auto">
              <a:xfrm rot="10800000">
                <a:off x="4704" y="225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2" name="AutoShape 44"/>
              <p:cNvSpPr>
                <a:spLocks noChangeArrowheads="1"/>
              </p:cNvSpPr>
              <p:nvPr/>
            </p:nvSpPr>
            <p:spPr bwMode="auto">
              <a:xfrm>
                <a:off x="5136" y="302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3" name="AutoShape 45"/>
              <p:cNvSpPr>
                <a:spLocks noChangeArrowheads="1"/>
              </p:cNvSpPr>
              <p:nvPr/>
            </p:nvSpPr>
            <p:spPr bwMode="auto">
              <a:xfrm rot="10800000">
                <a:off x="4704" y="302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5" name="AutoShape 46"/>
            <p:cNvSpPr>
              <a:spLocks noChangeArrowheads="1"/>
            </p:cNvSpPr>
            <p:nvPr/>
          </p:nvSpPr>
          <p:spPr bwMode="auto">
            <a:xfrm>
              <a:off x="3360" y="2880"/>
              <a:ext cx="192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1 w 21600"/>
                <a:gd name="T9" fmla="*/ 2 h 21600"/>
                <a:gd name="T10" fmla="*/ 1 w 21600"/>
                <a:gd name="T11" fmla="*/ 1 h 21600"/>
                <a:gd name="T12" fmla="*/ 2 w 21600"/>
                <a:gd name="T13" fmla="*/ 1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962025" y="215900"/>
            <a:ext cx="1109663" cy="3136900"/>
            <a:chOff x="606" y="136"/>
            <a:chExt cx="699" cy="1976"/>
          </a:xfrm>
        </p:grpSpPr>
        <p:sp>
          <p:nvSpPr>
            <p:cNvPr id="22551" name="Rectangle 48"/>
            <p:cNvSpPr>
              <a:spLocks noChangeArrowheads="1"/>
            </p:cNvSpPr>
            <p:nvPr/>
          </p:nvSpPr>
          <p:spPr bwMode="auto">
            <a:xfrm rot="3861824">
              <a:off x="-105" y="847"/>
              <a:ext cx="1682" cy="260"/>
            </a:xfrm>
            <a:prstGeom prst="rect">
              <a:avLst/>
            </a:prstGeom>
            <a:gradFill rotWithShape="1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49"/>
            <p:cNvSpPr>
              <a:spLocks noChangeArrowheads="1"/>
            </p:cNvSpPr>
            <p:nvPr/>
          </p:nvSpPr>
          <p:spPr bwMode="auto">
            <a:xfrm rot="9178340">
              <a:off x="1063" y="1719"/>
              <a:ext cx="242" cy="33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AutoShape 50"/>
            <p:cNvSpPr>
              <a:spLocks noChangeArrowheads="1"/>
            </p:cNvSpPr>
            <p:nvPr/>
          </p:nvSpPr>
          <p:spPr bwMode="auto">
            <a:xfrm rot="9178340">
              <a:off x="1219" y="1902"/>
              <a:ext cx="77" cy="210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0" name="Text Box 51"/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1: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14815E-6 C 0.05156 -0.00186 0.09965 -0.0044 0.15 -0.0139 C 0.17135 -0.02339 0.19219 -0.01806 0.21458 -0.01667 C 0.23247 -0.0088 0.25087 -0.0051 0.26875 0.00277 C 0.32413 0.00115 0.38576 -0.00741 0.44167 -8.14815E-6 C 0.45226 0.00462 0.46163 0.00647 0.47292 0.00833 C 0.49497 0.028 0.5533 0.02106 0.575 0.02222 C 0.58594 0.02175 0.6467 0.00833 0.66875 0.02777 C 0.67014 0.03055 0.67396 0.0331 0.67292 0.0361 C 0.67188 0.03865 0.66771 0.03078 0.66667 0.03333 C 0.66563 0.03634 0.66979 0.03865 0.67083 0.04166 C 0.67188 0.04421 0.67222 0.04722 0.67292 0.04999 C 0.65816 0.1287 0.66875 0.06597 0.67083 0.25833 C 0.66771 0.33147 0.66875 0.29166 0.66875 0.37777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10555 C -0.05556 0.10324 -0.06962 0.09583 -0.08333 0.09444 C -0.11719 0.0912 -0.15017 0.08379 -0.18333 0.075 C -0.1974 0.07129 -0.21094 0.06481 -0.225 0.06111 C -0.24618 0.04722 -0.21944 0.06365 -0.24375 0.05277 C -0.26198 0.04467 -0.27865 0.03472 -0.29792 0.03055 C -0.31128 0.02338 -0.32344 0.01388 -0.3375 0.00833 C -0.36285 -0.00186 -0.38889 -0.00811 -0.41458 -0.01667 C -0.43056 -0.022 -0.44809 -0.02778 -0.46458 -0.02778 " pathEditMode="relative" rAng="0" ptsTypes="ffffffff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10278 C -0.06233 0.10764 -0.07691 0.10903 -0.09167 0.11111 C -0.14479 0.10949 -0.18403 0.10648 -0.23333 0.1 C -0.25122 0.09213 -0.24149 0.09514 -0.2625 0.09167 C -0.2724 0.08287 -0.28455 0.08009 -0.29583 0.075 C -0.30469 0.07106 -0.30885 0.06644 -0.31875 0.06389 C -0.32865 0.05509 -0.32326 0.05162 -0.33333 0.04444 C -0.35 0.03241 -0.3599 0.02986 -0.37708 0.02222 C -0.37951 0.02106 -0.38108 0.01806 -0.38333 0.01667 C -0.38594 0.01528 -0.38889 0.01481 -0.39167 0.01389 C -0.41128 -0.0037 -0.45694 -0.00625 -0.47917 -0.00833 C -0.4967 -0.01412 -0.5151 -0.025 -0.53333 -0.025 " pathEditMode="relative" rAng="0" ptsTypes="fffffffffff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46979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3802 0.00069 -0.07569 0.00023 -0.11354 -0.00023 C -0.12865 -0.00047 -0.1441 -0.0007 -0.1592 -0.00093 C -0.16736 -0.00116 -0.17535 -0.00139 -0.18351 -0.00162 C -0.1875 -0.00162 -0.19549 -0.00185 -0.19549 -0.00185 C -0.20955 -0.00255 -0.22378 -0.00301 -0.23889 -0.00347 C -0.2526 -0.00463 -0.27014 -0.00486 -0.28698 -0.00533 C -0.29184 -0.00556 -0.2967 -0.00602 -0.30156 -0.00625 C -0.30469 -0.00625 -0.30816 -0.00625 -0.31128 -0.00648 C -0.33785 -0.00787 -0.31024 -0.00695 -0.33299 -0.00741 C -0.34271 -0.00834 -0.35017 -0.00857 -0.36181 -0.0088 C -0.38212 -0.01065 -0.36007 -0.00903 -0.38351 -0.00996 C -0.38628 -0.00996 -0.38785 -0.01042 -0.3908 -0.01042 C -0.39549 -0.01065 -0.40035 -0.01065 -0.40538 -0.01088 C -0.42222 -0.01181 -0.44028 -0.0132 -0.45833 -0.01389 C -0.46528 -0.01505 -0.46684 -0.01459 -0.475 -0.01528 " pathEditMode="relative" rAng="0" ptsTypes="fffffffffffffff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 animBg="1"/>
      <p:bldP spid="148490" grpId="0" animBg="1"/>
      <p:bldP spid="148491" grpId="0" animBg="1"/>
      <p:bldP spid="148492" grpId="0" animBg="1"/>
      <p:bldP spid="148493" grpId="0" animBg="1"/>
      <p:bldP spid="148494" grpId="0" animBg="1"/>
      <p:bldP spid="148505" grpId="0" animBg="1"/>
      <p:bldP spid="148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 descr="Oak"/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3505200"/>
            <a:ext cx="1828800" cy="2590800"/>
            <a:chOff x="2880" y="2160"/>
            <a:chExt cx="1152" cy="163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0" y="2160"/>
              <a:ext cx="1152" cy="1632"/>
              <a:chOff x="4416" y="1920"/>
              <a:chExt cx="1152" cy="1632"/>
            </a:xfrm>
          </p:grpSpPr>
          <p:sp>
            <p:nvSpPr>
              <p:cNvPr id="23600" name="AutoShape 1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601" name="AutoShape 12"/>
              <p:cNvSpPr>
                <a:spLocks noChangeArrowheads="1"/>
              </p:cNvSpPr>
              <p:nvPr/>
            </p:nvSpPr>
            <p:spPr bwMode="auto">
              <a:xfrm>
                <a:off x="4464" y="196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AutoShape 1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AutoShape 14"/>
              <p:cNvSpPr>
                <a:spLocks noChangeArrowheads="1"/>
              </p:cNvSpPr>
              <p:nvPr/>
            </p:nvSpPr>
            <p:spPr bwMode="auto">
              <a:xfrm>
                <a:off x="4512" y="28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AutoShape 15"/>
              <p:cNvSpPr>
                <a:spLocks noChangeArrowheads="1"/>
              </p:cNvSpPr>
              <p:nvPr/>
            </p:nvSpPr>
            <p:spPr bwMode="auto">
              <a:xfrm>
                <a:off x="5136" y="225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5" name="AutoShape 16"/>
              <p:cNvSpPr>
                <a:spLocks noChangeArrowheads="1"/>
              </p:cNvSpPr>
              <p:nvPr/>
            </p:nvSpPr>
            <p:spPr bwMode="auto">
              <a:xfrm rot="10800000">
                <a:off x="4704" y="225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6" name="AutoShape 17"/>
              <p:cNvSpPr>
                <a:spLocks noChangeArrowheads="1"/>
              </p:cNvSpPr>
              <p:nvPr/>
            </p:nvSpPr>
            <p:spPr bwMode="auto">
              <a:xfrm>
                <a:off x="5136" y="302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AutoShape 18"/>
              <p:cNvSpPr>
                <a:spLocks noChangeArrowheads="1"/>
              </p:cNvSpPr>
              <p:nvPr/>
            </p:nvSpPr>
            <p:spPr bwMode="auto">
              <a:xfrm rot="10800000">
                <a:off x="4704" y="302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99" name="AutoShape 19"/>
            <p:cNvSpPr>
              <a:spLocks noChangeArrowheads="1"/>
            </p:cNvSpPr>
            <p:nvPr/>
          </p:nvSpPr>
          <p:spPr bwMode="auto">
            <a:xfrm>
              <a:off x="3360" y="2880"/>
              <a:ext cx="192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1 w 21600"/>
                <a:gd name="T9" fmla="*/ 2 h 21600"/>
                <a:gd name="T10" fmla="*/ 1 w 21600"/>
                <a:gd name="T11" fmla="*/ 1 h 21600"/>
                <a:gd name="T12" fmla="*/ 2 w 21600"/>
                <a:gd name="T13" fmla="*/ 1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1000" y="4191000"/>
            <a:ext cx="1143000" cy="1524000"/>
            <a:chOff x="1968" y="2400"/>
            <a:chExt cx="720" cy="960"/>
          </a:xfrm>
        </p:grpSpPr>
        <p:sp>
          <p:nvSpPr>
            <p:cNvPr id="23592" name="AutoShape 21"/>
            <p:cNvSpPr>
              <a:spLocks noChangeArrowheads="1"/>
            </p:cNvSpPr>
            <p:nvPr/>
          </p:nvSpPr>
          <p:spPr bwMode="auto">
            <a:xfrm>
              <a:off x="1968" y="240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3" name="Rectangle 22"/>
            <p:cNvSpPr>
              <a:spLocks noChangeArrowheads="1"/>
            </p:cNvSpPr>
            <p:nvPr/>
          </p:nvSpPr>
          <p:spPr bwMode="auto">
            <a:xfrm>
              <a:off x="2160" y="2400"/>
              <a:ext cx="336" cy="96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23"/>
            <p:cNvSpPr>
              <a:spLocks noChangeArrowheads="1"/>
            </p:cNvSpPr>
            <p:nvPr/>
          </p:nvSpPr>
          <p:spPr bwMode="auto">
            <a:xfrm>
              <a:off x="2196" y="2592"/>
              <a:ext cx="240" cy="624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24"/>
            <p:cNvSpPr>
              <a:spLocks noChangeArrowheads="1"/>
            </p:cNvSpPr>
            <p:nvPr/>
          </p:nvSpPr>
          <p:spPr bwMode="auto">
            <a:xfrm>
              <a:off x="2220" y="26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4A6264"/>
                </a:gs>
                <a:gs pos="50000">
                  <a:srgbClr val="A0D4D8"/>
                </a:gs>
                <a:gs pos="100000">
                  <a:srgbClr val="4A6264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6" name="AutoShape 25"/>
            <p:cNvSpPr>
              <a:spLocks noChangeArrowheads="1"/>
            </p:cNvSpPr>
            <p:nvPr/>
          </p:nvSpPr>
          <p:spPr bwMode="auto">
            <a:xfrm>
              <a:off x="2016" y="283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utoShape 26"/>
            <p:cNvSpPr>
              <a:spLocks noChangeArrowheads="1"/>
            </p:cNvSpPr>
            <p:nvPr/>
          </p:nvSpPr>
          <p:spPr bwMode="auto">
            <a:xfrm>
              <a:off x="2532" y="2844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85800" y="914400"/>
            <a:ext cx="685800" cy="1828800"/>
            <a:chOff x="720" y="864"/>
            <a:chExt cx="432" cy="1152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23590" name="AutoShape 29"/>
              <p:cNvSpPr>
                <a:spLocks noChangeArrowheads="1"/>
              </p:cNvSpPr>
              <p:nvPr/>
            </p:nvSpPr>
            <p:spPr bwMode="auto"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9534" name="AutoShape 30"/>
              <p:cNvSpPr>
                <a:spLocks noChangeArrowheads="1"/>
              </p:cNvSpPr>
              <p:nvPr/>
            </p:nvSpPr>
            <p:spPr bwMode="auto"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89" name="Line 31"/>
            <p:cNvSpPr>
              <a:spLocks noChangeShapeType="1"/>
            </p:cNvSpPr>
            <p:nvPr/>
          </p:nvSpPr>
          <p:spPr bwMode="auto">
            <a:xfrm>
              <a:off x="924" y="864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981200" y="838200"/>
            <a:ext cx="685800" cy="1828800"/>
            <a:chOff x="720" y="864"/>
            <a:chExt cx="432" cy="1152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23586" name="AutoShape 34"/>
              <p:cNvSpPr>
                <a:spLocks noChangeArrowheads="1"/>
              </p:cNvSpPr>
              <p:nvPr/>
            </p:nvSpPr>
            <p:spPr bwMode="auto"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9539" name="AutoShape 35"/>
              <p:cNvSpPr>
                <a:spLocks noChangeArrowheads="1"/>
              </p:cNvSpPr>
              <p:nvPr/>
            </p:nvSpPr>
            <p:spPr bwMode="auto"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85" name="Line 36"/>
            <p:cNvSpPr>
              <a:spLocks noChangeShapeType="1"/>
            </p:cNvSpPr>
            <p:nvPr/>
          </p:nvSpPr>
          <p:spPr bwMode="auto">
            <a:xfrm>
              <a:off x="924" y="864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3565" name="Oval 37"/>
          <p:cNvSpPr>
            <a:spLocks noChangeArrowheads="1"/>
          </p:cNvSpPr>
          <p:nvPr/>
        </p:nvSpPr>
        <p:spPr bwMode="auto">
          <a:xfrm>
            <a:off x="527685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38"/>
          <p:cNvSpPr>
            <a:spLocks noChangeArrowheads="1"/>
          </p:cNvSpPr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39"/>
          <p:cNvSpPr>
            <a:spLocks noChangeArrowheads="1"/>
          </p:cNvSpPr>
          <p:nvPr/>
        </p:nvSpPr>
        <p:spPr bwMode="auto">
          <a:xfrm>
            <a:off x="7162800" y="9715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40"/>
          <p:cNvSpPr>
            <a:spLocks noChangeArrowheads="1"/>
          </p:cNvSpPr>
          <p:nvPr/>
        </p:nvSpPr>
        <p:spPr bwMode="auto">
          <a:xfrm>
            <a:off x="718185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41"/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42"/>
          <p:cNvSpPr>
            <a:spLocks noChangeArrowheads="1"/>
          </p:cNvSpPr>
          <p:nvPr/>
        </p:nvSpPr>
        <p:spPr bwMode="auto">
          <a:xfrm>
            <a:off x="52578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44"/>
          <p:cNvSpPr>
            <a:spLocks noChangeArrowheads="1"/>
          </p:cNvSpPr>
          <p:nvPr/>
        </p:nvSpPr>
        <p:spPr bwMode="auto">
          <a:xfrm>
            <a:off x="5334000" y="1905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45"/>
          <p:cNvSpPr>
            <a:spLocks noChangeArrowheads="1"/>
          </p:cNvSpPr>
          <p:nvPr/>
        </p:nvSpPr>
        <p:spPr bwMode="auto">
          <a:xfrm>
            <a:off x="7239000" y="1905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46"/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48"/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51"/>
          <p:cNvSpPr>
            <a:spLocks noChangeArrowheads="1"/>
          </p:cNvSpPr>
          <p:nvPr/>
        </p:nvSpPr>
        <p:spPr bwMode="auto">
          <a:xfrm>
            <a:off x="78486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52"/>
          <p:cNvSpPr>
            <a:spLocks noChangeArrowheads="1"/>
          </p:cNvSpPr>
          <p:nvPr/>
        </p:nvSpPr>
        <p:spPr bwMode="auto">
          <a:xfrm>
            <a:off x="8229600" y="83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53"/>
          <p:cNvSpPr>
            <a:spLocks noChangeArrowheads="1"/>
          </p:cNvSpPr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54"/>
          <p:cNvSpPr>
            <a:spLocks noChangeArrowheads="1"/>
          </p:cNvSpPr>
          <p:nvPr/>
        </p:nvSpPr>
        <p:spPr bwMode="auto">
          <a:xfrm>
            <a:off x="4572000" y="91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55"/>
          <p:cNvSpPr>
            <a:spLocks noChangeArrowheads="1"/>
          </p:cNvSpPr>
          <p:nvPr/>
        </p:nvSpPr>
        <p:spPr bwMode="auto">
          <a:xfrm>
            <a:off x="4572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Text Box 56"/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1:</a:t>
            </a:r>
          </a:p>
        </p:txBody>
      </p:sp>
      <p:sp>
        <p:nvSpPr>
          <p:cNvPr id="23581" name="Oval 57"/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58"/>
          <p:cNvSpPr>
            <a:spLocks noChangeArrowheads="1"/>
          </p:cNvSpPr>
          <p:nvPr/>
        </p:nvSpPr>
        <p:spPr bwMode="auto">
          <a:xfrm>
            <a:off x="6629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59"/>
          <p:cNvSpPr>
            <a:spLocks noChangeArrowheads="1"/>
          </p:cNvSpPr>
          <p:nvPr/>
        </p:nvSpPr>
        <p:spPr bwMode="auto">
          <a:xfrm>
            <a:off x="7620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3. Lắp đặt mạch điện bảng điện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52400" y="1981200"/>
            <a:ext cx="8915400" cy="1371600"/>
            <a:chOff x="144" y="2784"/>
            <a:chExt cx="5616" cy="864"/>
          </a:xfrm>
        </p:grpSpPr>
        <p:sp>
          <p:nvSpPr>
            <p:cNvPr id="15366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168" y="293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Vạch dấu</a:t>
              </a:r>
            </a:p>
          </p:txBody>
        </p:sp>
        <p:sp>
          <p:nvSpPr>
            <p:cNvPr id="15368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96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1368" y="292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Khoan lỗ BĐ</a:t>
              </a:r>
            </a:p>
          </p:txBody>
        </p:sp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2568" y="2880"/>
              <a:ext cx="768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N</a:t>
              </a:r>
              <a:r>
                <a:rPr lang="en-US" b="1">
                  <a:solidFill>
                    <a:srgbClr val="0000FF"/>
                  </a:solidFill>
                </a:rPr>
                <a:t>ối dây TBĐ của BĐ</a:t>
              </a:r>
            </a:p>
          </p:txBody>
        </p:sp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3768" y="2976"/>
              <a:ext cx="76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L</a:t>
              </a:r>
              <a:r>
                <a:rPr lang="en-US" b="1">
                  <a:solidFill>
                    <a:srgbClr val="0000FF"/>
                  </a:solidFill>
                </a:rPr>
                <a:t>ắp TBĐ vào BĐ</a:t>
              </a:r>
            </a:p>
          </p:txBody>
        </p:sp>
        <p:sp>
          <p:nvSpPr>
            <p:cNvPr id="15375" name="Text Box 13"/>
            <p:cNvSpPr txBox="1">
              <a:spLocks noChangeArrowheads="1"/>
            </p:cNvSpPr>
            <p:nvPr/>
          </p:nvSpPr>
          <p:spPr bwMode="auto">
            <a:xfrm>
              <a:off x="5016" y="2976"/>
              <a:ext cx="74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Kiểm tra</a:t>
              </a:r>
            </a:p>
          </p:txBody>
        </p:sp>
        <p:sp>
          <p:nvSpPr>
            <p:cNvPr id="15376" name="AutoShape 14"/>
            <p:cNvSpPr>
              <a:spLocks noChangeArrowheads="1"/>
            </p:cNvSpPr>
            <p:nvPr/>
          </p:nvSpPr>
          <p:spPr bwMode="auto">
            <a:xfrm>
              <a:off x="22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AutoShape 15"/>
            <p:cNvSpPr>
              <a:spLocks noChangeArrowheads="1"/>
            </p:cNvSpPr>
            <p:nvPr/>
          </p:nvSpPr>
          <p:spPr bwMode="auto">
            <a:xfrm>
              <a:off x="34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AutoShape 16"/>
            <p:cNvSpPr>
              <a:spLocks noChangeArrowheads="1"/>
            </p:cNvSpPr>
            <p:nvPr/>
          </p:nvSpPr>
          <p:spPr bwMode="auto">
            <a:xfrm>
              <a:off x="4632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533400" y="12954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Quy trình chung lắp đặt mạch điện mạng điện</a:t>
            </a:r>
          </a:p>
        </p:txBody>
      </p: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304800" y="3810000"/>
            <a:ext cx="88392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Bước 2: Khoan lỗ bảng điện.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Khoan lỗ không xuyên để bắt vít(mũi khoan </a:t>
            </a:r>
            <a:r>
              <a:rPr lang="en-US">
                <a:solidFill>
                  <a:schemeClr val="bg1"/>
                </a:solidFill>
              </a:rPr>
              <a:t>Ø2</a:t>
            </a:r>
            <a:r>
              <a:rPr lang="en-US" sz="2400">
                <a:solidFill>
                  <a:schemeClr val="bg1"/>
                </a:solidFill>
              </a:rPr>
              <a:t> )và lỗ khoan xuyên để luồn dây( mũi khoan</a:t>
            </a:r>
            <a:r>
              <a:rPr lang="en-US">
                <a:solidFill>
                  <a:schemeClr val="bg1"/>
                </a:solidFill>
              </a:rPr>
              <a:t>   Ø5      )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Khoan đúng tâm vị trí đánh dấu, hạ mũi khoan từ từ chính xác và quay máy khoan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 descr="Oak"/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3505200"/>
            <a:ext cx="1828800" cy="2590800"/>
            <a:chOff x="2880" y="2160"/>
            <a:chExt cx="1152" cy="163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0" y="2160"/>
              <a:ext cx="1152" cy="1632"/>
              <a:chOff x="4416" y="1920"/>
              <a:chExt cx="1152" cy="1632"/>
            </a:xfrm>
          </p:grpSpPr>
          <p:sp>
            <p:nvSpPr>
              <p:cNvPr id="24625" name="AutoShape 1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626" name="AutoShape 12"/>
              <p:cNvSpPr>
                <a:spLocks noChangeArrowheads="1"/>
              </p:cNvSpPr>
              <p:nvPr/>
            </p:nvSpPr>
            <p:spPr bwMode="auto">
              <a:xfrm>
                <a:off x="4464" y="196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AutoShape 1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AutoShape 14"/>
              <p:cNvSpPr>
                <a:spLocks noChangeArrowheads="1"/>
              </p:cNvSpPr>
              <p:nvPr/>
            </p:nvSpPr>
            <p:spPr bwMode="auto">
              <a:xfrm>
                <a:off x="4512" y="28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AutoShape 15"/>
              <p:cNvSpPr>
                <a:spLocks noChangeArrowheads="1"/>
              </p:cNvSpPr>
              <p:nvPr/>
            </p:nvSpPr>
            <p:spPr bwMode="auto">
              <a:xfrm>
                <a:off x="5136" y="225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AutoShape 16"/>
              <p:cNvSpPr>
                <a:spLocks noChangeArrowheads="1"/>
              </p:cNvSpPr>
              <p:nvPr/>
            </p:nvSpPr>
            <p:spPr bwMode="auto">
              <a:xfrm rot="10800000">
                <a:off x="4704" y="225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1" name="AutoShape 17"/>
              <p:cNvSpPr>
                <a:spLocks noChangeArrowheads="1"/>
              </p:cNvSpPr>
              <p:nvPr/>
            </p:nvSpPr>
            <p:spPr bwMode="auto">
              <a:xfrm>
                <a:off x="5136" y="302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AutoShape 18"/>
              <p:cNvSpPr>
                <a:spLocks noChangeArrowheads="1"/>
              </p:cNvSpPr>
              <p:nvPr/>
            </p:nvSpPr>
            <p:spPr bwMode="auto">
              <a:xfrm rot="10800000">
                <a:off x="4704" y="302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24" name="AutoShape 19"/>
            <p:cNvSpPr>
              <a:spLocks noChangeArrowheads="1"/>
            </p:cNvSpPr>
            <p:nvPr/>
          </p:nvSpPr>
          <p:spPr bwMode="auto">
            <a:xfrm>
              <a:off x="3360" y="2880"/>
              <a:ext cx="192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1 w 21600"/>
                <a:gd name="T9" fmla="*/ 2 h 21600"/>
                <a:gd name="T10" fmla="*/ 1 w 21600"/>
                <a:gd name="T11" fmla="*/ 1 h 21600"/>
                <a:gd name="T12" fmla="*/ 2 w 21600"/>
                <a:gd name="T13" fmla="*/ 1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1000" y="4191000"/>
            <a:ext cx="1143000" cy="1524000"/>
            <a:chOff x="1968" y="2400"/>
            <a:chExt cx="720" cy="960"/>
          </a:xfrm>
        </p:grpSpPr>
        <p:sp>
          <p:nvSpPr>
            <p:cNvPr id="24617" name="AutoShape 21"/>
            <p:cNvSpPr>
              <a:spLocks noChangeArrowheads="1"/>
            </p:cNvSpPr>
            <p:nvPr/>
          </p:nvSpPr>
          <p:spPr bwMode="auto">
            <a:xfrm>
              <a:off x="1968" y="240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18" name="Rectangle 22"/>
            <p:cNvSpPr>
              <a:spLocks noChangeArrowheads="1"/>
            </p:cNvSpPr>
            <p:nvPr/>
          </p:nvSpPr>
          <p:spPr bwMode="auto">
            <a:xfrm>
              <a:off x="2160" y="2400"/>
              <a:ext cx="336" cy="96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23"/>
            <p:cNvSpPr>
              <a:spLocks noChangeArrowheads="1"/>
            </p:cNvSpPr>
            <p:nvPr/>
          </p:nvSpPr>
          <p:spPr bwMode="auto">
            <a:xfrm>
              <a:off x="2196" y="2592"/>
              <a:ext cx="240" cy="624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24"/>
            <p:cNvSpPr>
              <a:spLocks noChangeArrowheads="1"/>
            </p:cNvSpPr>
            <p:nvPr/>
          </p:nvSpPr>
          <p:spPr bwMode="auto">
            <a:xfrm>
              <a:off x="2220" y="26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4A6264"/>
                </a:gs>
                <a:gs pos="50000">
                  <a:srgbClr val="A0D4D8"/>
                </a:gs>
                <a:gs pos="100000">
                  <a:srgbClr val="4A6264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21" name="AutoShape 25"/>
            <p:cNvSpPr>
              <a:spLocks noChangeArrowheads="1"/>
            </p:cNvSpPr>
            <p:nvPr/>
          </p:nvSpPr>
          <p:spPr bwMode="auto">
            <a:xfrm>
              <a:off x="2016" y="283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AutoShape 26"/>
            <p:cNvSpPr>
              <a:spLocks noChangeArrowheads="1"/>
            </p:cNvSpPr>
            <p:nvPr/>
          </p:nvSpPr>
          <p:spPr bwMode="auto">
            <a:xfrm>
              <a:off x="2532" y="2844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85800" y="914400"/>
            <a:ext cx="685800" cy="1828800"/>
            <a:chOff x="720" y="864"/>
            <a:chExt cx="432" cy="1152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24615" name="AutoShape 29"/>
              <p:cNvSpPr>
                <a:spLocks noChangeArrowheads="1"/>
              </p:cNvSpPr>
              <p:nvPr/>
            </p:nvSpPr>
            <p:spPr bwMode="auto"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558" name="AutoShape 30"/>
              <p:cNvSpPr>
                <a:spLocks noChangeArrowheads="1"/>
              </p:cNvSpPr>
              <p:nvPr/>
            </p:nvSpPr>
            <p:spPr bwMode="auto"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14" name="Line 31"/>
            <p:cNvSpPr>
              <a:spLocks noChangeShapeType="1"/>
            </p:cNvSpPr>
            <p:nvPr/>
          </p:nvSpPr>
          <p:spPr bwMode="auto">
            <a:xfrm>
              <a:off x="924" y="864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981200" y="838200"/>
            <a:ext cx="685800" cy="1828800"/>
            <a:chOff x="720" y="864"/>
            <a:chExt cx="432" cy="1152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24611" name="AutoShape 34"/>
              <p:cNvSpPr>
                <a:spLocks noChangeArrowheads="1"/>
              </p:cNvSpPr>
              <p:nvPr/>
            </p:nvSpPr>
            <p:spPr bwMode="auto"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563" name="AutoShape 35"/>
              <p:cNvSpPr>
                <a:spLocks noChangeArrowheads="1"/>
              </p:cNvSpPr>
              <p:nvPr/>
            </p:nvSpPr>
            <p:spPr bwMode="auto"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10" name="Line 36"/>
            <p:cNvSpPr>
              <a:spLocks noChangeShapeType="1"/>
            </p:cNvSpPr>
            <p:nvPr/>
          </p:nvSpPr>
          <p:spPr bwMode="auto">
            <a:xfrm>
              <a:off x="924" y="864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4589" name="Oval 37"/>
          <p:cNvSpPr>
            <a:spLocks noChangeArrowheads="1"/>
          </p:cNvSpPr>
          <p:nvPr/>
        </p:nvSpPr>
        <p:spPr bwMode="auto">
          <a:xfrm>
            <a:off x="527685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38"/>
          <p:cNvSpPr>
            <a:spLocks noChangeArrowheads="1"/>
          </p:cNvSpPr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39"/>
          <p:cNvSpPr>
            <a:spLocks noChangeArrowheads="1"/>
          </p:cNvSpPr>
          <p:nvPr/>
        </p:nvSpPr>
        <p:spPr bwMode="auto">
          <a:xfrm>
            <a:off x="7162800" y="9715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40"/>
          <p:cNvSpPr>
            <a:spLocks noChangeArrowheads="1"/>
          </p:cNvSpPr>
          <p:nvPr/>
        </p:nvSpPr>
        <p:spPr bwMode="auto">
          <a:xfrm>
            <a:off x="718185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41"/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42"/>
          <p:cNvSpPr>
            <a:spLocks noChangeArrowheads="1"/>
          </p:cNvSpPr>
          <p:nvPr/>
        </p:nvSpPr>
        <p:spPr bwMode="auto">
          <a:xfrm>
            <a:off x="52578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43"/>
          <p:cNvSpPr>
            <a:spLocks noChangeArrowheads="1"/>
          </p:cNvSpPr>
          <p:nvPr/>
        </p:nvSpPr>
        <p:spPr bwMode="auto">
          <a:xfrm>
            <a:off x="6629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44"/>
          <p:cNvSpPr>
            <a:spLocks noChangeArrowheads="1"/>
          </p:cNvSpPr>
          <p:nvPr/>
        </p:nvSpPr>
        <p:spPr bwMode="auto">
          <a:xfrm>
            <a:off x="5334000" y="1905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45"/>
          <p:cNvSpPr>
            <a:spLocks noChangeArrowheads="1"/>
          </p:cNvSpPr>
          <p:nvPr/>
        </p:nvSpPr>
        <p:spPr bwMode="auto">
          <a:xfrm>
            <a:off x="7239000" y="1905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47"/>
          <p:cNvSpPr>
            <a:spLocks noChangeArrowheads="1"/>
          </p:cNvSpPr>
          <p:nvPr/>
        </p:nvSpPr>
        <p:spPr bwMode="auto">
          <a:xfrm>
            <a:off x="7620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48"/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51"/>
          <p:cNvSpPr>
            <a:spLocks noChangeArrowheads="1"/>
          </p:cNvSpPr>
          <p:nvPr/>
        </p:nvSpPr>
        <p:spPr bwMode="auto">
          <a:xfrm>
            <a:off x="78486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0580" name="Picture 52" descr="tuyen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-354013"/>
            <a:ext cx="819150" cy="227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Oval 53"/>
          <p:cNvSpPr>
            <a:spLocks noChangeArrowheads="1"/>
          </p:cNvSpPr>
          <p:nvPr/>
        </p:nvSpPr>
        <p:spPr bwMode="auto">
          <a:xfrm>
            <a:off x="8229600" y="83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54"/>
          <p:cNvSpPr>
            <a:spLocks noChangeArrowheads="1"/>
          </p:cNvSpPr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55"/>
          <p:cNvSpPr>
            <a:spLocks noChangeArrowheads="1"/>
          </p:cNvSpPr>
          <p:nvPr/>
        </p:nvSpPr>
        <p:spPr bwMode="auto">
          <a:xfrm>
            <a:off x="4572000" y="91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56"/>
          <p:cNvSpPr>
            <a:spLocks noChangeArrowheads="1"/>
          </p:cNvSpPr>
          <p:nvPr/>
        </p:nvSpPr>
        <p:spPr bwMode="auto">
          <a:xfrm>
            <a:off x="4572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Text Box 57"/>
          <p:cNvSpPr txBox="1">
            <a:spLocks noChangeArrowheads="1"/>
          </p:cNvSpPr>
          <p:nvPr/>
        </p:nvSpPr>
        <p:spPr bwMode="auto">
          <a:xfrm>
            <a:off x="5334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2:</a:t>
            </a:r>
          </a:p>
        </p:txBody>
      </p:sp>
      <p:sp>
        <p:nvSpPr>
          <p:cNvPr id="24607" name="Oval 58"/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59"/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52400" y="1981200"/>
            <a:ext cx="8915400" cy="1371600"/>
            <a:chOff x="144" y="2784"/>
            <a:chExt cx="5616" cy="864"/>
          </a:xfrm>
        </p:grpSpPr>
        <p:sp>
          <p:nvSpPr>
            <p:cNvPr id="16390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168" y="293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Vạch dấu</a:t>
              </a:r>
            </a:p>
          </p:txBody>
        </p:sp>
        <p:sp>
          <p:nvSpPr>
            <p:cNvPr id="16392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96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1368" y="292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Khoan lỗ BĐ</a:t>
              </a:r>
            </a:p>
          </p:txBody>
        </p:sp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2568" y="2880"/>
              <a:ext cx="768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N</a:t>
              </a:r>
              <a:r>
                <a:rPr lang="en-US" b="1">
                  <a:solidFill>
                    <a:srgbClr val="0000FF"/>
                  </a:solidFill>
                </a:rPr>
                <a:t>ối dây TBĐ của BĐ</a:t>
              </a:r>
            </a:p>
          </p:txBody>
        </p:sp>
        <p:sp>
          <p:nvSpPr>
            <p:cNvPr id="16398" name="Text Box 12"/>
            <p:cNvSpPr txBox="1">
              <a:spLocks noChangeArrowheads="1"/>
            </p:cNvSpPr>
            <p:nvPr/>
          </p:nvSpPr>
          <p:spPr bwMode="auto">
            <a:xfrm>
              <a:off x="3768" y="2976"/>
              <a:ext cx="76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L</a:t>
              </a:r>
              <a:r>
                <a:rPr lang="en-US" b="1">
                  <a:solidFill>
                    <a:srgbClr val="0000FF"/>
                  </a:solidFill>
                </a:rPr>
                <a:t>ắp TBĐ vào BĐ</a:t>
              </a:r>
            </a:p>
          </p:txBody>
        </p:sp>
        <p:sp>
          <p:nvSpPr>
            <p:cNvPr id="16399" name="Text Box 13"/>
            <p:cNvSpPr txBox="1">
              <a:spLocks noChangeArrowheads="1"/>
            </p:cNvSpPr>
            <p:nvPr/>
          </p:nvSpPr>
          <p:spPr bwMode="auto">
            <a:xfrm>
              <a:off x="5016" y="2976"/>
              <a:ext cx="74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Kiểm tra</a:t>
              </a:r>
            </a:p>
          </p:txBody>
        </p:sp>
        <p:sp>
          <p:nvSpPr>
            <p:cNvPr id="16400" name="AutoShape 14"/>
            <p:cNvSpPr>
              <a:spLocks noChangeArrowheads="1"/>
            </p:cNvSpPr>
            <p:nvPr/>
          </p:nvSpPr>
          <p:spPr bwMode="auto">
            <a:xfrm>
              <a:off x="22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15"/>
            <p:cNvSpPr>
              <a:spLocks noChangeArrowheads="1"/>
            </p:cNvSpPr>
            <p:nvPr/>
          </p:nvSpPr>
          <p:spPr bwMode="auto">
            <a:xfrm>
              <a:off x="34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16"/>
            <p:cNvSpPr>
              <a:spLocks noChangeArrowheads="1"/>
            </p:cNvSpPr>
            <p:nvPr/>
          </p:nvSpPr>
          <p:spPr bwMode="auto">
            <a:xfrm>
              <a:off x="4632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9" name="Text Box 20"/>
          <p:cNvSpPr txBox="1">
            <a:spLocks noChangeArrowheads="1"/>
          </p:cNvSpPr>
          <p:nvPr/>
        </p:nvSpPr>
        <p:spPr bwMode="auto">
          <a:xfrm>
            <a:off x="304800" y="4010025"/>
            <a:ext cx="883920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Bước 3: Nối dây thiết bị điện của bảng điện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Đo và luồn dây qua lỗ của bảng điện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Nối dây vào thiết bị của bảng điện.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3. Lắp đặt mạch điện bảng điện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3400" y="12954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Quy trình chung lắp đặt mạch điện mạng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1. </a:t>
            </a:r>
            <a:r>
              <a:rPr lang="en-US" sz="3600" dirty="0" err="1" smtClean="0">
                <a:solidFill>
                  <a:srgbClr val="FFFF00"/>
                </a:solidFill>
              </a:rPr>
              <a:t>Tìm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hiểu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chức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năng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bảng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điện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147" name="Text Box 49"/>
          <p:cNvSpPr txBox="1"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H 6-1 </a:t>
            </a:r>
            <a:r>
              <a:rPr lang="en-US" sz="2400" dirty="0" err="1">
                <a:solidFill>
                  <a:schemeClr val="bg1"/>
                </a:solidFill>
              </a:rPr>
              <a:t>Sự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bảng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48" name="Text Box 45"/>
          <p:cNvSpPr txBox="1">
            <a:spLocks noChangeArrowheads="1"/>
          </p:cNvSpPr>
          <p:nvPr/>
        </p:nvSpPr>
        <p:spPr bwMode="auto">
          <a:xfrm>
            <a:off x="7766050" y="685800"/>
            <a:ext cx="538163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O</a:t>
            </a:r>
          </a:p>
        </p:txBody>
      </p:sp>
      <p:grpSp>
        <p:nvGrpSpPr>
          <p:cNvPr id="6149" name="Group 55"/>
          <p:cNvGrpSpPr>
            <a:grpSpLocks/>
          </p:cNvGrpSpPr>
          <p:nvPr/>
        </p:nvGrpSpPr>
        <p:grpSpPr bwMode="auto">
          <a:xfrm>
            <a:off x="304800" y="892175"/>
            <a:ext cx="8193088" cy="4703763"/>
            <a:chOff x="192" y="572"/>
            <a:chExt cx="5161" cy="2963"/>
          </a:xfrm>
        </p:grpSpPr>
        <p:sp>
          <p:nvSpPr>
            <p:cNvPr id="6150" name="Line 5"/>
            <p:cNvSpPr>
              <a:spLocks noChangeShapeType="1"/>
            </p:cNvSpPr>
            <p:nvPr/>
          </p:nvSpPr>
          <p:spPr bwMode="auto">
            <a:xfrm>
              <a:off x="919" y="595"/>
              <a:ext cx="397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6"/>
            <p:cNvSpPr>
              <a:spLocks noChangeShapeType="1"/>
            </p:cNvSpPr>
            <p:nvPr/>
          </p:nvSpPr>
          <p:spPr bwMode="auto">
            <a:xfrm>
              <a:off x="919" y="796"/>
              <a:ext cx="39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1306" y="1551"/>
              <a:ext cx="485" cy="5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1029" y="2256"/>
              <a:ext cx="1017" cy="115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3121" y="1904"/>
              <a:ext cx="630" cy="5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10"/>
            <p:cNvSpPr>
              <a:spLocks noChangeArrowheads="1"/>
            </p:cNvSpPr>
            <p:nvPr/>
          </p:nvSpPr>
          <p:spPr bwMode="auto">
            <a:xfrm>
              <a:off x="4213" y="1904"/>
              <a:ext cx="630" cy="5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1452" y="595"/>
              <a:ext cx="0" cy="95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645" y="796"/>
              <a:ext cx="0" cy="7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1452" y="2055"/>
              <a:ext cx="0" cy="75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645" y="2055"/>
              <a:ext cx="0" cy="7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AutoShape 15"/>
            <p:cNvSpPr>
              <a:spLocks noChangeArrowheads="1"/>
            </p:cNvSpPr>
            <p:nvPr/>
          </p:nvSpPr>
          <p:spPr bwMode="auto">
            <a:xfrm>
              <a:off x="1429" y="2810"/>
              <a:ext cx="49" cy="50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AutoShape 16"/>
            <p:cNvSpPr>
              <a:spLocks noChangeArrowheads="1"/>
            </p:cNvSpPr>
            <p:nvPr/>
          </p:nvSpPr>
          <p:spPr bwMode="auto">
            <a:xfrm>
              <a:off x="1439" y="3020"/>
              <a:ext cx="48" cy="50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AutoShape 17"/>
            <p:cNvSpPr>
              <a:spLocks noChangeArrowheads="1"/>
            </p:cNvSpPr>
            <p:nvPr/>
          </p:nvSpPr>
          <p:spPr bwMode="auto">
            <a:xfrm>
              <a:off x="1623" y="3025"/>
              <a:ext cx="49" cy="50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AutoShape 18"/>
            <p:cNvSpPr>
              <a:spLocks noChangeArrowheads="1"/>
            </p:cNvSpPr>
            <p:nvPr/>
          </p:nvSpPr>
          <p:spPr bwMode="auto">
            <a:xfrm>
              <a:off x="1623" y="2810"/>
              <a:ext cx="49" cy="50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 flipV="1">
              <a:off x="1645" y="2860"/>
              <a:ext cx="97" cy="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V="1">
              <a:off x="1452" y="2860"/>
              <a:ext cx="97" cy="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>
              <a:off x="1500" y="2911"/>
              <a:ext cx="2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>
              <a:off x="1478" y="2947"/>
              <a:ext cx="2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68" name="AutoShape 25"/>
            <p:cNvCxnSpPr>
              <a:cxnSpLocks noChangeShapeType="1"/>
              <a:stCxn id="6164" idx="0"/>
            </p:cNvCxnSpPr>
            <p:nvPr/>
          </p:nvCxnSpPr>
          <p:spPr bwMode="auto">
            <a:xfrm rot="5400000" flipH="1" flipV="1">
              <a:off x="2262" y="494"/>
              <a:ext cx="1963" cy="3198"/>
            </a:xfrm>
            <a:prstGeom prst="bentConnector4">
              <a:avLst>
                <a:gd name="adj1" fmla="val -7694"/>
                <a:gd name="adj2" fmla="val 1837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cxnSp>
        <p:cxnSp>
          <p:nvCxnSpPr>
            <p:cNvPr id="6169" name="AutoShape 26"/>
            <p:cNvCxnSpPr>
              <a:cxnSpLocks noChangeShapeType="1"/>
              <a:stCxn id="6161" idx="4"/>
            </p:cNvCxnSpPr>
            <p:nvPr/>
          </p:nvCxnSpPr>
          <p:spPr bwMode="auto">
            <a:xfrm rot="5400000" flipH="1" flipV="1">
              <a:off x="2292" y="482"/>
              <a:ext cx="1771" cy="3429"/>
            </a:xfrm>
            <a:prstGeom prst="bentConnector4">
              <a:avLst>
                <a:gd name="adj1" fmla="val -13866"/>
                <a:gd name="adj2" fmla="val 2657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cxnSp>
        <p:sp>
          <p:nvSpPr>
            <p:cNvPr id="6170" name="Rectangle 27"/>
            <p:cNvSpPr>
              <a:spLocks noChangeArrowheads="1"/>
            </p:cNvSpPr>
            <p:nvPr/>
          </p:nvSpPr>
          <p:spPr bwMode="auto">
            <a:xfrm>
              <a:off x="1597" y="2357"/>
              <a:ext cx="97" cy="35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Rectangle 28"/>
            <p:cNvSpPr>
              <a:spLocks noChangeArrowheads="1"/>
            </p:cNvSpPr>
            <p:nvPr/>
          </p:nvSpPr>
          <p:spPr bwMode="auto">
            <a:xfrm>
              <a:off x="1597" y="947"/>
              <a:ext cx="97" cy="35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Text Box 29"/>
            <p:cNvSpPr txBox="1">
              <a:spLocks noChangeArrowheads="1"/>
            </p:cNvSpPr>
            <p:nvPr/>
          </p:nvSpPr>
          <p:spPr bwMode="auto">
            <a:xfrm>
              <a:off x="1306" y="1652"/>
              <a:ext cx="48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kWh</a:t>
              </a:r>
            </a:p>
          </p:txBody>
        </p:sp>
        <p:sp>
          <p:nvSpPr>
            <p:cNvPr id="6173" name="Line 30"/>
            <p:cNvSpPr>
              <a:spLocks noChangeShapeType="1"/>
            </p:cNvSpPr>
            <p:nvPr/>
          </p:nvSpPr>
          <p:spPr bwMode="auto">
            <a:xfrm>
              <a:off x="3244" y="1299"/>
              <a:ext cx="0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Line 31"/>
            <p:cNvSpPr>
              <a:spLocks noChangeShapeType="1"/>
            </p:cNvSpPr>
            <p:nvPr/>
          </p:nvSpPr>
          <p:spPr bwMode="auto">
            <a:xfrm>
              <a:off x="4359" y="1299"/>
              <a:ext cx="0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Line 32"/>
            <p:cNvSpPr>
              <a:spLocks noChangeShapeType="1"/>
            </p:cNvSpPr>
            <p:nvPr/>
          </p:nvSpPr>
          <p:spPr bwMode="auto">
            <a:xfrm>
              <a:off x="3632" y="1098"/>
              <a:ext cx="0" cy="8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Line 33"/>
            <p:cNvSpPr>
              <a:spLocks noChangeShapeType="1"/>
            </p:cNvSpPr>
            <p:nvPr/>
          </p:nvSpPr>
          <p:spPr bwMode="auto">
            <a:xfrm>
              <a:off x="4698" y="1098"/>
              <a:ext cx="0" cy="8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AutoShape 34"/>
            <p:cNvSpPr>
              <a:spLocks noChangeArrowheads="1"/>
            </p:cNvSpPr>
            <p:nvPr/>
          </p:nvSpPr>
          <p:spPr bwMode="auto">
            <a:xfrm>
              <a:off x="1425" y="572"/>
              <a:ext cx="49" cy="50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AutoShape 35"/>
            <p:cNvSpPr>
              <a:spLocks noChangeArrowheads="1"/>
            </p:cNvSpPr>
            <p:nvPr/>
          </p:nvSpPr>
          <p:spPr bwMode="auto">
            <a:xfrm>
              <a:off x="1623" y="759"/>
              <a:ext cx="49" cy="51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AutoShape 36"/>
            <p:cNvSpPr>
              <a:spLocks noChangeArrowheads="1"/>
            </p:cNvSpPr>
            <p:nvPr/>
          </p:nvSpPr>
          <p:spPr bwMode="auto">
            <a:xfrm>
              <a:off x="3218" y="1276"/>
              <a:ext cx="48" cy="51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AutoShape 37"/>
            <p:cNvSpPr>
              <a:spLocks noChangeArrowheads="1"/>
            </p:cNvSpPr>
            <p:nvPr/>
          </p:nvSpPr>
          <p:spPr bwMode="auto">
            <a:xfrm>
              <a:off x="3606" y="1084"/>
              <a:ext cx="48" cy="51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AutoShape 38"/>
            <p:cNvSpPr>
              <a:spLocks noChangeArrowheads="1"/>
            </p:cNvSpPr>
            <p:nvPr/>
          </p:nvSpPr>
          <p:spPr bwMode="auto">
            <a:xfrm>
              <a:off x="4332" y="1290"/>
              <a:ext cx="49" cy="50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AutoShape 39"/>
            <p:cNvSpPr>
              <a:spLocks noChangeArrowheads="1"/>
            </p:cNvSpPr>
            <p:nvPr/>
          </p:nvSpPr>
          <p:spPr bwMode="auto">
            <a:xfrm>
              <a:off x="4677" y="1089"/>
              <a:ext cx="48" cy="50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Text Box 40"/>
            <p:cNvSpPr txBox="1">
              <a:spLocks noChangeArrowheads="1"/>
            </p:cNvSpPr>
            <p:nvPr/>
          </p:nvSpPr>
          <p:spPr bwMode="auto">
            <a:xfrm>
              <a:off x="3196" y="2105"/>
              <a:ext cx="4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4</a:t>
              </a:r>
            </a:p>
          </p:txBody>
        </p:sp>
        <p:sp>
          <p:nvSpPr>
            <p:cNvPr id="6184" name="Text Box 41"/>
            <p:cNvSpPr txBox="1">
              <a:spLocks noChangeArrowheads="1"/>
            </p:cNvSpPr>
            <p:nvPr/>
          </p:nvSpPr>
          <p:spPr bwMode="auto">
            <a:xfrm>
              <a:off x="4310" y="2105"/>
              <a:ext cx="43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5</a:t>
              </a:r>
            </a:p>
          </p:txBody>
        </p:sp>
        <p:sp>
          <p:nvSpPr>
            <p:cNvPr id="6185" name="Text Box 42"/>
            <p:cNvSpPr txBox="1">
              <a:spLocks noChangeArrowheads="1"/>
            </p:cNvSpPr>
            <p:nvPr/>
          </p:nvSpPr>
          <p:spPr bwMode="auto">
            <a:xfrm>
              <a:off x="1694" y="947"/>
              <a:ext cx="14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1</a:t>
              </a:r>
            </a:p>
          </p:txBody>
        </p:sp>
        <p:sp>
          <p:nvSpPr>
            <p:cNvPr id="6186" name="Text Box 43"/>
            <p:cNvSpPr txBox="1">
              <a:spLocks noChangeArrowheads="1"/>
            </p:cNvSpPr>
            <p:nvPr/>
          </p:nvSpPr>
          <p:spPr bwMode="auto">
            <a:xfrm>
              <a:off x="1645" y="2407"/>
              <a:ext cx="34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3</a:t>
              </a:r>
            </a:p>
          </p:txBody>
        </p:sp>
        <p:sp>
          <p:nvSpPr>
            <p:cNvPr id="6187" name="Text Box 44"/>
            <p:cNvSpPr txBox="1">
              <a:spLocks noChangeArrowheads="1"/>
            </p:cNvSpPr>
            <p:nvPr/>
          </p:nvSpPr>
          <p:spPr bwMode="auto">
            <a:xfrm>
              <a:off x="1016" y="1400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2</a:t>
              </a:r>
            </a:p>
          </p:txBody>
        </p:sp>
        <p:sp>
          <p:nvSpPr>
            <p:cNvPr id="6188" name="Text Box 47"/>
            <p:cNvSpPr txBox="1">
              <a:spLocks noChangeArrowheads="1"/>
            </p:cNvSpPr>
            <p:nvPr/>
          </p:nvSpPr>
          <p:spPr bwMode="auto">
            <a:xfrm>
              <a:off x="2688" y="2592"/>
              <a:ext cx="2665" cy="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2000" b="1" dirty="0">
                <a:solidFill>
                  <a:srgbClr val="C00000"/>
                </a:solidFill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1,3 </a:t>
              </a:r>
              <a:r>
                <a:rPr lang="en-US" sz="2000" b="1" dirty="0" err="1">
                  <a:solidFill>
                    <a:srgbClr val="C00000"/>
                  </a:solidFill>
                </a:rPr>
                <a:t>Cầu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chì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tổng</a:t>
              </a:r>
              <a:r>
                <a:rPr lang="en-US" sz="2000" b="1" dirty="0">
                  <a:solidFill>
                    <a:srgbClr val="C00000"/>
                  </a:solidFill>
                </a:rPr>
                <a:t>.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2 </a:t>
              </a:r>
              <a:r>
                <a:rPr lang="en-US" sz="2000" b="1" dirty="0" err="1">
                  <a:solidFill>
                    <a:srgbClr val="C00000"/>
                  </a:solidFill>
                </a:rPr>
                <a:t>Công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tơ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điện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4,5 </a:t>
              </a:r>
              <a:r>
                <a:rPr lang="en-US" sz="2000" b="1" dirty="0" err="1">
                  <a:solidFill>
                    <a:srgbClr val="C00000"/>
                  </a:solidFill>
                </a:rPr>
                <a:t>Bảng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điện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nhánh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6 </a:t>
              </a:r>
              <a:r>
                <a:rPr lang="en-US" sz="2000" b="1" dirty="0" err="1">
                  <a:solidFill>
                    <a:srgbClr val="C00000"/>
                  </a:solidFill>
                </a:rPr>
                <a:t>Cầu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dao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189" name="Text Box 51"/>
            <p:cNvSpPr txBox="1">
              <a:spLocks noChangeArrowheads="1"/>
            </p:cNvSpPr>
            <p:nvPr/>
          </p:nvSpPr>
          <p:spPr bwMode="auto">
            <a:xfrm>
              <a:off x="192" y="2215"/>
              <a:ext cx="872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C00000"/>
                  </a:solidFill>
                </a:rPr>
                <a:t>Bảng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điện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chính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21475" y="3516313"/>
            <a:ext cx="1143000" cy="1524000"/>
            <a:chOff x="240" y="1776"/>
            <a:chExt cx="720" cy="960"/>
          </a:xfrm>
        </p:grpSpPr>
        <p:sp>
          <p:nvSpPr>
            <p:cNvPr id="1100" name="AutoShape 4"/>
            <p:cNvSpPr>
              <a:spLocks noChangeArrowheads="1"/>
            </p:cNvSpPr>
            <p:nvPr/>
          </p:nvSpPr>
          <p:spPr bwMode="auto">
            <a:xfrm>
              <a:off x="240" y="1776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01" name="AutoShape 5"/>
            <p:cNvSpPr>
              <a:spLocks noChangeArrowheads="1"/>
            </p:cNvSpPr>
            <p:nvPr/>
          </p:nvSpPr>
          <p:spPr bwMode="auto">
            <a:xfrm>
              <a:off x="288" y="1800"/>
              <a:ext cx="624" cy="9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Freeform 6"/>
            <p:cNvSpPr>
              <a:spLocks/>
            </p:cNvSpPr>
            <p:nvPr/>
          </p:nvSpPr>
          <p:spPr bwMode="auto">
            <a:xfrm>
              <a:off x="420" y="1812"/>
              <a:ext cx="492" cy="780"/>
            </a:xfrm>
            <a:custGeom>
              <a:avLst/>
              <a:gdLst>
                <a:gd name="T0" fmla="*/ 0 w 432"/>
                <a:gd name="T1" fmla="*/ 0 h 768"/>
                <a:gd name="T2" fmla="*/ 0 w 432"/>
                <a:gd name="T3" fmla="*/ 780 h 768"/>
                <a:gd name="T4" fmla="*/ 492 w 432"/>
                <a:gd name="T5" fmla="*/ 780 h 768"/>
                <a:gd name="T6" fmla="*/ 0 60000 65536"/>
                <a:gd name="T7" fmla="*/ 0 60000 65536"/>
                <a:gd name="T8" fmla="*/ 0 60000 65536"/>
                <a:gd name="T9" fmla="*/ 0 w 432"/>
                <a:gd name="T10" fmla="*/ 0 h 768"/>
                <a:gd name="T11" fmla="*/ 432 w 432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768">
                  <a:moveTo>
                    <a:pt x="0" y="0"/>
                  </a:moveTo>
                  <a:lnTo>
                    <a:pt x="0" y="768"/>
                  </a:lnTo>
                  <a:lnTo>
                    <a:pt x="432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7"/>
            <p:cNvSpPr>
              <a:spLocks noChangeArrowheads="1"/>
            </p:cNvSpPr>
            <p:nvPr/>
          </p:nvSpPr>
          <p:spPr bwMode="auto">
            <a:xfrm>
              <a:off x="528" y="1824"/>
              <a:ext cx="24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AutoShape 8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AutoShape 9"/>
            <p:cNvSpPr>
              <a:spLocks noChangeArrowheads="1"/>
            </p:cNvSpPr>
            <p:nvPr/>
          </p:nvSpPr>
          <p:spPr bwMode="auto">
            <a:xfrm>
              <a:off x="576" y="19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Rectangle 10"/>
            <p:cNvSpPr>
              <a:spLocks noChangeArrowheads="1"/>
            </p:cNvSpPr>
            <p:nvPr/>
          </p:nvSpPr>
          <p:spPr bwMode="auto">
            <a:xfrm>
              <a:off x="552" y="18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Rectangle 11"/>
            <p:cNvSpPr>
              <a:spLocks noChangeArrowheads="1"/>
            </p:cNvSpPr>
            <p:nvPr/>
          </p:nvSpPr>
          <p:spPr bwMode="auto">
            <a:xfrm>
              <a:off x="552" y="21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52900" y="1447800"/>
            <a:ext cx="609600" cy="1828800"/>
            <a:chOff x="1296" y="288"/>
            <a:chExt cx="384" cy="1152"/>
          </a:xfrm>
        </p:grpSpPr>
        <p:sp>
          <p:nvSpPr>
            <p:cNvPr id="1092" name="AutoShape 13"/>
            <p:cNvSpPr>
              <a:spLocks noChangeArrowheads="1"/>
            </p:cNvSpPr>
            <p:nvPr/>
          </p:nvSpPr>
          <p:spPr bwMode="auto">
            <a:xfrm rot="5400000">
              <a:off x="936" y="696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93" name="Line 14"/>
            <p:cNvSpPr>
              <a:spLocks noChangeShapeType="1"/>
            </p:cNvSpPr>
            <p:nvPr/>
          </p:nvSpPr>
          <p:spPr bwMode="auto">
            <a:xfrm>
              <a:off x="1452" y="288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94" name="AutoShape 15"/>
            <p:cNvSpPr>
              <a:spLocks noChangeArrowheads="1"/>
            </p:cNvSpPr>
            <p:nvPr/>
          </p:nvSpPr>
          <p:spPr bwMode="auto">
            <a:xfrm>
              <a:off x="1344" y="384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Freeform 16"/>
            <p:cNvSpPr>
              <a:spLocks/>
            </p:cNvSpPr>
            <p:nvPr/>
          </p:nvSpPr>
          <p:spPr bwMode="auto">
            <a:xfrm>
              <a:off x="1392" y="38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  <a:gd name="T9" fmla="*/ 0 w 240"/>
                <a:gd name="T10" fmla="*/ 0 h 912"/>
                <a:gd name="T11" fmla="*/ 240 w 240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AutoShape 17"/>
            <p:cNvSpPr>
              <a:spLocks noChangeArrowheads="1"/>
            </p:cNvSpPr>
            <p:nvPr/>
          </p:nvSpPr>
          <p:spPr bwMode="auto">
            <a:xfrm>
              <a:off x="1440" y="108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Rectangle 18"/>
            <p:cNvSpPr>
              <a:spLocks noChangeArrowheads="1"/>
            </p:cNvSpPr>
            <p:nvPr/>
          </p:nvSpPr>
          <p:spPr bwMode="auto">
            <a:xfrm>
              <a:off x="141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Rectangle 19"/>
            <p:cNvSpPr>
              <a:spLocks noChangeArrowheads="1"/>
            </p:cNvSpPr>
            <p:nvPr/>
          </p:nvSpPr>
          <p:spPr bwMode="auto">
            <a:xfrm>
              <a:off x="1410" y="43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AutoShape 20"/>
            <p:cNvSpPr>
              <a:spLocks noChangeArrowheads="1"/>
            </p:cNvSpPr>
            <p:nvPr/>
          </p:nvSpPr>
          <p:spPr bwMode="auto">
            <a:xfrm>
              <a:off x="1434" y="4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676900" y="1752600"/>
            <a:ext cx="609600" cy="1828800"/>
            <a:chOff x="480" y="192"/>
            <a:chExt cx="384" cy="1152"/>
          </a:xfrm>
        </p:grpSpPr>
        <p:sp>
          <p:nvSpPr>
            <p:cNvPr id="1084" name="AutoShape 22"/>
            <p:cNvSpPr>
              <a:spLocks noChangeArrowheads="1"/>
            </p:cNvSpPr>
            <p:nvPr/>
          </p:nvSpPr>
          <p:spPr bwMode="auto">
            <a:xfrm rot="5400000">
              <a:off x="120" y="600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85" name="AutoShape 23"/>
            <p:cNvSpPr>
              <a:spLocks noChangeArrowheads="1"/>
            </p:cNvSpPr>
            <p:nvPr/>
          </p:nvSpPr>
          <p:spPr bwMode="auto">
            <a:xfrm>
              <a:off x="528" y="300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Freeform 24"/>
            <p:cNvSpPr>
              <a:spLocks/>
            </p:cNvSpPr>
            <p:nvPr/>
          </p:nvSpPr>
          <p:spPr bwMode="auto">
            <a:xfrm>
              <a:off x="576" y="29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  <a:gd name="T9" fmla="*/ 0 w 240"/>
                <a:gd name="T10" fmla="*/ 0 h 912"/>
                <a:gd name="T11" fmla="*/ 240 w 240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Line 25"/>
            <p:cNvSpPr>
              <a:spLocks noChangeShapeType="1"/>
            </p:cNvSpPr>
            <p:nvPr/>
          </p:nvSpPr>
          <p:spPr bwMode="auto">
            <a:xfrm>
              <a:off x="654" y="192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88" name="Rectangle 26"/>
            <p:cNvSpPr>
              <a:spLocks noChangeArrowheads="1"/>
            </p:cNvSpPr>
            <p:nvPr/>
          </p:nvSpPr>
          <p:spPr bwMode="auto">
            <a:xfrm>
              <a:off x="600" y="97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Rectangle 27"/>
            <p:cNvSpPr>
              <a:spLocks noChangeArrowheads="1"/>
            </p:cNvSpPr>
            <p:nvPr/>
          </p:nvSpPr>
          <p:spPr bwMode="auto">
            <a:xfrm>
              <a:off x="594" y="3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AutoShape 28"/>
            <p:cNvSpPr>
              <a:spLocks noChangeArrowheads="1"/>
            </p:cNvSpPr>
            <p:nvPr/>
          </p:nvSpPr>
          <p:spPr bwMode="auto">
            <a:xfrm>
              <a:off x="624" y="3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AutoShape 29"/>
            <p:cNvSpPr>
              <a:spLocks noChangeArrowheads="1"/>
            </p:cNvSpPr>
            <p:nvPr/>
          </p:nvSpPr>
          <p:spPr bwMode="auto">
            <a:xfrm>
              <a:off x="624" y="100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Freeform 30"/>
          <p:cNvSpPr>
            <a:spLocks/>
          </p:cNvSpPr>
          <p:nvPr/>
        </p:nvSpPr>
        <p:spPr bwMode="auto">
          <a:xfrm rot="-902783">
            <a:off x="4381500" y="304800"/>
            <a:ext cx="1828800" cy="914400"/>
          </a:xfrm>
          <a:custGeom>
            <a:avLst/>
            <a:gdLst>
              <a:gd name="T0" fmla="*/ 0 w 1440"/>
              <a:gd name="T1" fmla="*/ 914400 h 448"/>
              <a:gd name="T2" fmla="*/ 670560 w 1440"/>
              <a:gd name="T3" fmla="*/ 130629 h 448"/>
              <a:gd name="T4" fmla="*/ 1828800 w 1440"/>
              <a:gd name="T5" fmla="*/ 13062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Freeform 31"/>
          <p:cNvSpPr>
            <a:spLocks/>
          </p:cNvSpPr>
          <p:nvPr/>
        </p:nvSpPr>
        <p:spPr bwMode="auto">
          <a:xfrm rot="-1519065">
            <a:off x="5791200" y="476250"/>
            <a:ext cx="1828800" cy="914400"/>
          </a:xfrm>
          <a:custGeom>
            <a:avLst/>
            <a:gdLst>
              <a:gd name="T0" fmla="*/ 0 w 1440"/>
              <a:gd name="T1" fmla="*/ 914400 h 448"/>
              <a:gd name="T2" fmla="*/ 670560 w 1440"/>
              <a:gd name="T3" fmla="*/ 130629 h 448"/>
              <a:gd name="T4" fmla="*/ 1828800 w 1440"/>
              <a:gd name="T5" fmla="*/ 13062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32"/>
          <p:cNvSpPr>
            <a:spLocks/>
          </p:cNvSpPr>
          <p:nvPr/>
        </p:nvSpPr>
        <p:spPr bwMode="auto">
          <a:xfrm rot="-6434022">
            <a:off x="4152900" y="3581400"/>
            <a:ext cx="1828800" cy="914400"/>
          </a:xfrm>
          <a:custGeom>
            <a:avLst/>
            <a:gdLst>
              <a:gd name="T0" fmla="*/ 0 w 1440"/>
              <a:gd name="T1" fmla="*/ 914400 h 448"/>
              <a:gd name="T2" fmla="*/ 670560 w 1440"/>
              <a:gd name="T3" fmla="*/ 130629 h 448"/>
              <a:gd name="T4" fmla="*/ 1828800 w 1440"/>
              <a:gd name="T5" fmla="*/ 13062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Freeform 33"/>
          <p:cNvSpPr>
            <a:spLocks/>
          </p:cNvSpPr>
          <p:nvPr/>
        </p:nvSpPr>
        <p:spPr bwMode="auto">
          <a:xfrm rot="-5591848">
            <a:off x="5086350" y="4533900"/>
            <a:ext cx="1981200" cy="76200"/>
          </a:xfrm>
          <a:custGeom>
            <a:avLst/>
            <a:gdLst>
              <a:gd name="T0" fmla="*/ 0 w 1440"/>
              <a:gd name="T1" fmla="*/ 76200 h 448"/>
              <a:gd name="T2" fmla="*/ 726440 w 1440"/>
              <a:gd name="T3" fmla="*/ 10886 h 448"/>
              <a:gd name="T4" fmla="*/ 1981200 w 1440"/>
              <a:gd name="T5" fmla="*/ 10886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Freeform 34"/>
          <p:cNvSpPr>
            <a:spLocks/>
          </p:cNvSpPr>
          <p:nvPr/>
        </p:nvSpPr>
        <p:spPr bwMode="auto">
          <a:xfrm rot="3522268">
            <a:off x="7483475" y="3973513"/>
            <a:ext cx="1828800" cy="914400"/>
          </a:xfrm>
          <a:custGeom>
            <a:avLst/>
            <a:gdLst>
              <a:gd name="T0" fmla="*/ 0 w 1440"/>
              <a:gd name="T1" fmla="*/ 914400 h 448"/>
              <a:gd name="T2" fmla="*/ 670560 w 1440"/>
              <a:gd name="T3" fmla="*/ 130629 h 448"/>
              <a:gd name="T4" fmla="*/ 1828800 w 1440"/>
              <a:gd name="T5" fmla="*/ 13062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Freeform 35"/>
          <p:cNvSpPr>
            <a:spLocks/>
          </p:cNvSpPr>
          <p:nvPr/>
        </p:nvSpPr>
        <p:spPr bwMode="auto">
          <a:xfrm rot="-1118788">
            <a:off x="5114925" y="4498975"/>
            <a:ext cx="2220913" cy="533400"/>
          </a:xfrm>
          <a:custGeom>
            <a:avLst/>
            <a:gdLst>
              <a:gd name="T0" fmla="*/ 0 w 1440"/>
              <a:gd name="T1" fmla="*/ 533400 h 448"/>
              <a:gd name="T2" fmla="*/ 814335 w 1440"/>
              <a:gd name="T3" fmla="*/ 76200 h 448"/>
              <a:gd name="T4" fmla="*/ 2220913 w 1440"/>
              <a:gd name="T5" fmla="*/ 76200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36"/>
          <p:cNvSpPr>
            <a:spLocks noChangeShapeType="1"/>
          </p:cNvSpPr>
          <p:nvPr/>
        </p:nvSpPr>
        <p:spPr bwMode="auto">
          <a:xfrm flipH="1">
            <a:off x="6000750" y="3362325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37"/>
          <p:cNvSpPr>
            <a:spLocks noChangeShapeType="1"/>
          </p:cNvSpPr>
          <p:nvPr/>
        </p:nvSpPr>
        <p:spPr bwMode="auto">
          <a:xfrm flipH="1">
            <a:off x="6038850" y="1905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38"/>
          <p:cNvSpPr>
            <a:spLocks noChangeShapeType="1"/>
          </p:cNvSpPr>
          <p:nvPr/>
        </p:nvSpPr>
        <p:spPr bwMode="auto">
          <a:xfrm flipH="1">
            <a:off x="4514850" y="16002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 flipH="1">
            <a:off x="4495800" y="30480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40"/>
          <p:cNvSpPr>
            <a:spLocks noChangeShapeType="1"/>
          </p:cNvSpPr>
          <p:nvPr/>
        </p:nvSpPr>
        <p:spPr bwMode="auto">
          <a:xfrm flipH="1">
            <a:off x="4495800" y="19812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41"/>
          <p:cNvSpPr>
            <a:spLocks noChangeShapeType="1"/>
          </p:cNvSpPr>
          <p:nvPr/>
        </p:nvSpPr>
        <p:spPr bwMode="auto">
          <a:xfrm flipH="1">
            <a:off x="7086600" y="451008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42"/>
          <p:cNvSpPr>
            <a:spLocks noChangeShapeType="1"/>
          </p:cNvSpPr>
          <p:nvPr/>
        </p:nvSpPr>
        <p:spPr bwMode="auto">
          <a:xfrm flipH="1">
            <a:off x="7543800" y="4876800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Oval 43"/>
          <p:cNvSpPr>
            <a:spLocks noChangeArrowheads="1"/>
          </p:cNvSpPr>
          <p:nvPr/>
        </p:nvSpPr>
        <p:spPr bwMode="auto">
          <a:xfrm>
            <a:off x="4381500" y="22098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Oval 44"/>
          <p:cNvSpPr>
            <a:spLocks noChangeArrowheads="1"/>
          </p:cNvSpPr>
          <p:nvPr/>
        </p:nvSpPr>
        <p:spPr bwMode="auto">
          <a:xfrm>
            <a:off x="5905500" y="25146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Oval 45"/>
          <p:cNvSpPr>
            <a:spLocks noChangeArrowheads="1"/>
          </p:cNvSpPr>
          <p:nvPr/>
        </p:nvSpPr>
        <p:spPr bwMode="auto">
          <a:xfrm>
            <a:off x="4419600" y="222885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46"/>
          <p:cNvSpPr>
            <a:spLocks noChangeArrowheads="1"/>
          </p:cNvSpPr>
          <p:nvPr/>
        </p:nvSpPr>
        <p:spPr bwMode="auto">
          <a:xfrm>
            <a:off x="5924550" y="25527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Line 47"/>
          <p:cNvSpPr>
            <a:spLocks noChangeShapeType="1"/>
          </p:cNvSpPr>
          <p:nvPr/>
        </p:nvSpPr>
        <p:spPr bwMode="auto">
          <a:xfrm flipH="1">
            <a:off x="4486275" y="257175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48"/>
          <p:cNvSpPr>
            <a:spLocks noChangeShapeType="1"/>
          </p:cNvSpPr>
          <p:nvPr/>
        </p:nvSpPr>
        <p:spPr bwMode="auto">
          <a:xfrm flipH="1">
            <a:off x="6029325" y="22860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49"/>
          <p:cNvSpPr>
            <a:spLocks noChangeShapeType="1"/>
          </p:cNvSpPr>
          <p:nvPr/>
        </p:nvSpPr>
        <p:spPr bwMode="auto">
          <a:xfrm flipH="1">
            <a:off x="6010275" y="28956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33400" y="381000"/>
            <a:ext cx="3048000" cy="5029200"/>
            <a:chOff x="144" y="240"/>
            <a:chExt cx="1920" cy="3792"/>
          </a:xfrm>
        </p:grpSpPr>
        <p:sp>
          <p:nvSpPr>
            <p:cNvPr id="1056" name="AutoShape 51"/>
            <p:cNvSpPr>
              <a:spLocks noChangeArrowheads="1"/>
            </p:cNvSpPr>
            <p:nvPr/>
          </p:nvSpPr>
          <p:spPr bwMode="auto">
            <a:xfrm>
              <a:off x="144" y="3264"/>
              <a:ext cx="1440" cy="384"/>
            </a:xfrm>
            <a:prstGeom prst="roundRect">
              <a:avLst>
                <a:gd name="adj" fmla="val 16667"/>
              </a:avLst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AutoShape 52"/>
            <p:cNvSpPr>
              <a:spLocks noChangeArrowheads="1"/>
            </p:cNvSpPr>
            <p:nvPr/>
          </p:nvSpPr>
          <p:spPr bwMode="auto">
            <a:xfrm>
              <a:off x="432" y="732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53"/>
            <p:cNvSpPr>
              <a:spLocks noChangeArrowheads="1"/>
            </p:cNvSpPr>
            <p:nvPr/>
          </p:nvSpPr>
          <p:spPr bwMode="auto">
            <a:xfrm>
              <a:off x="600" y="972"/>
              <a:ext cx="672" cy="6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54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55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56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49" name="AutoShape 57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Line 58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59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60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61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62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Line 63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64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Oval 65"/>
            <p:cNvSpPr>
              <a:spLocks noChangeArrowheads="1"/>
            </p:cNvSpPr>
            <p:nvPr/>
          </p:nvSpPr>
          <p:spPr bwMode="auto">
            <a:xfrm>
              <a:off x="696" y="1164"/>
              <a:ext cx="480" cy="480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AutoShape 66"/>
            <p:cNvSpPr>
              <a:spLocks noChangeArrowheads="1"/>
            </p:cNvSpPr>
            <p:nvPr/>
          </p:nvSpPr>
          <p:spPr bwMode="auto">
            <a:xfrm>
              <a:off x="432" y="2880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161860" name="AutoShape 68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2" name="Rectangle 69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70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528" y="2532"/>
              <a:ext cx="816" cy="300"/>
              <a:chOff x="624" y="240"/>
              <a:chExt cx="816" cy="300"/>
            </a:xfrm>
          </p:grpSpPr>
          <p:sp>
            <p:nvSpPr>
              <p:cNvPr id="161864" name="AutoShape 72"/>
              <p:cNvSpPr>
                <a:spLocks/>
              </p:cNvSpPr>
              <p:nvPr/>
            </p:nvSpPr>
            <p:spPr bwMode="auto">
              <a:xfrm rot="5400000">
                <a:off x="889" y="-13"/>
                <a:ext cx="286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Rectangle 73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74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4" name="Rectangle 75"/>
            <p:cNvSpPr>
              <a:spLocks noChangeArrowheads="1"/>
            </p:cNvSpPr>
            <p:nvPr/>
          </p:nvSpPr>
          <p:spPr bwMode="auto">
            <a:xfrm>
              <a:off x="780" y="2832"/>
              <a:ext cx="288" cy="4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76"/>
            <p:cNvSpPr>
              <a:spLocks noChangeShapeType="1"/>
            </p:cNvSpPr>
            <p:nvPr/>
          </p:nvSpPr>
          <p:spPr bwMode="auto">
            <a:xfrm>
              <a:off x="864" y="2532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77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Rectangle 78"/>
            <p:cNvSpPr>
              <a:spLocks noChangeArrowheads="1"/>
            </p:cNvSpPr>
            <p:nvPr/>
          </p:nvSpPr>
          <p:spPr bwMode="auto">
            <a:xfrm>
              <a:off x="1488" y="3192"/>
              <a:ext cx="576" cy="52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" name="Line 79"/>
          <p:cNvSpPr>
            <a:spLocks noChangeShapeType="1"/>
          </p:cNvSpPr>
          <p:nvPr/>
        </p:nvSpPr>
        <p:spPr bwMode="auto">
          <a:xfrm>
            <a:off x="488950" y="498475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3" name="Text Box 80"/>
          <p:cNvSpPr txBox="1">
            <a:spLocks noChangeArrowheads="1"/>
          </p:cNvSpPr>
          <p:nvPr/>
        </p:nvSpPr>
        <p:spPr bwMode="auto">
          <a:xfrm>
            <a:off x="285750" y="4927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3mm</a:t>
            </a:r>
          </a:p>
        </p:txBody>
      </p:sp>
      <p:sp>
        <p:nvSpPr>
          <p:cNvPr id="1055" name="Text Box 83"/>
          <p:cNvSpPr txBox="1">
            <a:spLocks noChangeArrowheads="1"/>
          </p:cNvSpPr>
          <p:nvPr/>
        </p:nvSpPr>
        <p:spPr bwMode="auto">
          <a:xfrm>
            <a:off x="152400" y="80963"/>
            <a:ext cx="10160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3: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0" y="4046538"/>
              <a:ext cx="1588" cy="1587"/>
            </p14:xfrm>
          </p:contentPart>
        </mc:Choice>
        <mc:Fallback>
          <p:pic>
            <p:nvPicPr>
              <p:cNvPr id="102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8438" y="3968775"/>
                <a:ext cx="157212" cy="1571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 rot="4365068">
            <a:off x="4648200" y="2057400"/>
            <a:ext cx="1828800" cy="914400"/>
          </a:xfrm>
          <a:custGeom>
            <a:avLst/>
            <a:gdLst>
              <a:gd name="T0" fmla="*/ 0 w 1440"/>
              <a:gd name="T1" fmla="*/ 914400 h 448"/>
              <a:gd name="T2" fmla="*/ 670560 w 1440"/>
              <a:gd name="T3" fmla="*/ 130629 h 448"/>
              <a:gd name="T4" fmla="*/ 1828800 w 1440"/>
              <a:gd name="T5" fmla="*/ 13062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 rot="-899737">
            <a:off x="6934200" y="2895600"/>
            <a:ext cx="1828800" cy="914400"/>
          </a:xfrm>
          <a:custGeom>
            <a:avLst/>
            <a:gdLst>
              <a:gd name="T0" fmla="*/ 0 w 1440"/>
              <a:gd name="T1" fmla="*/ 914400 h 448"/>
              <a:gd name="T2" fmla="*/ 670560 w 1440"/>
              <a:gd name="T3" fmla="*/ 130629 h 448"/>
              <a:gd name="T4" fmla="*/ 1828800 w 1440"/>
              <a:gd name="T5" fmla="*/ 13062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8800" y="3276600"/>
            <a:ext cx="1752600" cy="2514600"/>
            <a:chOff x="3792" y="1440"/>
            <a:chExt cx="1104" cy="1584"/>
          </a:xfrm>
        </p:grpSpPr>
        <p:sp>
          <p:nvSpPr>
            <p:cNvPr id="162822" name="AutoShape 6"/>
            <p:cNvSpPr>
              <a:spLocks noChangeArrowheads="1"/>
            </p:cNvSpPr>
            <p:nvPr/>
          </p:nvSpPr>
          <p:spPr bwMode="auto">
            <a:xfrm>
              <a:off x="3792" y="1440"/>
              <a:ext cx="1104" cy="1584"/>
            </a:xfrm>
            <a:prstGeom prst="roundRect">
              <a:avLst>
                <a:gd name="adj" fmla="val 5255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823" name="Rectangle 7"/>
            <p:cNvSpPr>
              <a:spLocks noChangeArrowheads="1"/>
            </p:cNvSpPr>
            <p:nvPr/>
          </p:nvSpPr>
          <p:spPr bwMode="auto">
            <a:xfrm>
              <a:off x="4032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56" y="1728"/>
              <a:ext cx="156" cy="960"/>
              <a:chOff x="2424" y="2448"/>
              <a:chExt cx="156" cy="960"/>
            </a:xfrm>
          </p:grpSpPr>
          <p:sp>
            <p:nvSpPr>
              <p:cNvPr id="162825" name="AutoShape 9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6" name="AutoShape 10"/>
              <p:cNvSpPr>
                <a:spLocks noChangeArrowheads="1"/>
              </p:cNvSpPr>
              <p:nvPr/>
            </p:nvSpPr>
            <p:spPr bwMode="auto">
              <a:xfrm rot="16200000">
                <a:off x="2304" y="3192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7" name="AutoShape 11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8" name="AutoShape 12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2829" name="Rectangle 13"/>
            <p:cNvSpPr>
              <a:spLocks noChangeArrowheads="1"/>
            </p:cNvSpPr>
            <p:nvPr/>
          </p:nvSpPr>
          <p:spPr bwMode="auto">
            <a:xfrm>
              <a:off x="4416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464" y="1728"/>
              <a:ext cx="156" cy="960"/>
              <a:chOff x="2424" y="2448"/>
              <a:chExt cx="156" cy="960"/>
            </a:xfrm>
          </p:grpSpPr>
          <p:sp>
            <p:nvSpPr>
              <p:cNvPr id="162831" name="AutoShape 15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2" name="AutoShape 16"/>
              <p:cNvSpPr>
                <a:spLocks noChangeArrowheads="1"/>
              </p:cNvSpPr>
              <p:nvPr/>
            </p:nvSpPr>
            <p:spPr bwMode="auto">
              <a:xfrm rot="16200000">
                <a:off x="2304" y="3192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3" name="AutoShape 17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4" name="AutoShape 18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649" name="Oval 19"/>
            <p:cNvSpPr>
              <a:spLocks noChangeArrowheads="1"/>
            </p:cNvSpPr>
            <p:nvPr/>
          </p:nvSpPr>
          <p:spPr bwMode="auto">
            <a:xfrm>
              <a:off x="4620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Oval 20"/>
            <p:cNvSpPr>
              <a:spLocks noChangeArrowheads="1"/>
            </p:cNvSpPr>
            <p:nvPr/>
          </p:nvSpPr>
          <p:spPr bwMode="auto">
            <a:xfrm>
              <a:off x="3888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840" y="1920"/>
              <a:ext cx="192" cy="192"/>
              <a:chOff x="576" y="3024"/>
              <a:chExt cx="192" cy="192"/>
            </a:xfrm>
          </p:grpSpPr>
          <p:sp>
            <p:nvSpPr>
              <p:cNvPr id="25655" name="Oval 22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Line 23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4608" y="2256"/>
              <a:ext cx="192" cy="192"/>
              <a:chOff x="576" y="3024"/>
              <a:chExt cx="192" cy="192"/>
            </a:xfrm>
          </p:grpSpPr>
          <p:sp>
            <p:nvSpPr>
              <p:cNvPr id="25653" name="Oval 25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Line 26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7"/>
          <p:cNvGrpSpPr>
            <a:grpSpLocks/>
          </p:cNvGrpSpPr>
          <p:nvPr/>
        </p:nvGrpSpPr>
        <p:grpSpPr bwMode="auto">
          <a:xfrm rot="-6047776">
            <a:off x="7031831" y="4436269"/>
            <a:ext cx="1247775" cy="738188"/>
            <a:chOff x="4974" y="1824"/>
            <a:chExt cx="786" cy="465"/>
          </a:xfrm>
        </p:grpSpPr>
        <p:sp>
          <p:nvSpPr>
            <p:cNvPr id="25640" name="Freeform 28"/>
            <p:cNvSpPr>
              <a:spLocks/>
            </p:cNvSpPr>
            <p:nvPr/>
          </p:nvSpPr>
          <p:spPr bwMode="auto">
            <a:xfrm rot="-1227928">
              <a:off x="5040" y="1824"/>
              <a:ext cx="720" cy="144"/>
            </a:xfrm>
            <a:custGeom>
              <a:avLst/>
              <a:gdLst>
                <a:gd name="T0" fmla="*/ 0 w 1440"/>
                <a:gd name="T1" fmla="*/ 144 h 448"/>
                <a:gd name="T2" fmla="*/ 264 w 1440"/>
                <a:gd name="T3" fmla="*/ 21 h 448"/>
                <a:gd name="T4" fmla="*/ 720 w 1440"/>
                <a:gd name="T5" fmla="*/ 21 h 448"/>
                <a:gd name="T6" fmla="*/ 0 60000 65536"/>
                <a:gd name="T7" fmla="*/ 0 60000 65536"/>
                <a:gd name="T8" fmla="*/ 0 60000 65536"/>
                <a:gd name="T9" fmla="*/ 0 w 1440"/>
                <a:gd name="T10" fmla="*/ 0 h 448"/>
                <a:gd name="T11" fmla="*/ 1440 w 1440"/>
                <a:gd name="T12" fmla="*/ 448 h 4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48">
                  <a:moveTo>
                    <a:pt x="0" y="448"/>
                  </a:moveTo>
                  <a:cubicBezTo>
                    <a:pt x="144" y="288"/>
                    <a:pt x="288" y="128"/>
                    <a:pt x="528" y="64"/>
                  </a:cubicBezTo>
                  <a:cubicBezTo>
                    <a:pt x="768" y="0"/>
                    <a:pt x="1104" y="32"/>
                    <a:pt x="1440" y="64"/>
                  </a:cubicBezTo>
                </a:path>
              </a:pathLst>
            </a:custGeom>
            <a:noFill/>
            <a:ln w="1143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 rot="1680822">
              <a:off x="4974" y="2070"/>
              <a:ext cx="161" cy="219"/>
              <a:chOff x="5080" y="2040"/>
              <a:chExt cx="161" cy="219"/>
            </a:xfrm>
          </p:grpSpPr>
          <p:sp>
            <p:nvSpPr>
              <p:cNvPr id="25642" name="Arc 30"/>
              <p:cNvSpPr>
                <a:spLocks/>
              </p:cNvSpPr>
              <p:nvPr/>
            </p:nvSpPr>
            <p:spPr bwMode="auto">
              <a:xfrm rot="-8885929">
                <a:off x="5080" y="2113"/>
                <a:ext cx="161" cy="146"/>
              </a:xfrm>
              <a:custGeom>
                <a:avLst/>
                <a:gdLst>
                  <a:gd name="T0" fmla="*/ 0 w 43200"/>
                  <a:gd name="T1" fmla="*/ 0 h 43200"/>
                  <a:gd name="T2" fmla="*/ 1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</a:path>
                  <a:path w="43200" h="43200" stroke="0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3" name="Line 31"/>
              <p:cNvSpPr>
                <a:spLocks noChangeShapeType="1"/>
              </p:cNvSpPr>
              <p:nvPr/>
            </p:nvSpPr>
            <p:spPr bwMode="auto">
              <a:xfrm flipH="1">
                <a:off x="5148" y="2040"/>
                <a:ext cx="1" cy="92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7" name="Freeform 32"/>
          <p:cNvSpPr>
            <a:spLocks/>
          </p:cNvSpPr>
          <p:nvPr/>
        </p:nvSpPr>
        <p:spPr bwMode="auto">
          <a:xfrm rot="-8230752">
            <a:off x="5715000" y="4343400"/>
            <a:ext cx="312738" cy="74613"/>
          </a:xfrm>
          <a:custGeom>
            <a:avLst/>
            <a:gdLst>
              <a:gd name="T0" fmla="*/ 0 w 1440"/>
              <a:gd name="T1" fmla="*/ 74613 h 448"/>
              <a:gd name="T2" fmla="*/ 114671 w 1440"/>
              <a:gd name="T3" fmla="*/ 10659 h 448"/>
              <a:gd name="T4" fmla="*/ 312738 w 1440"/>
              <a:gd name="T5" fmla="*/ 1065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 rot="7764368">
            <a:off x="5467350" y="3992563"/>
            <a:ext cx="255588" cy="347662"/>
            <a:chOff x="5080" y="2040"/>
            <a:chExt cx="161" cy="219"/>
          </a:xfrm>
        </p:grpSpPr>
        <p:sp>
          <p:nvSpPr>
            <p:cNvPr id="25638" name="Arc 34"/>
            <p:cNvSpPr>
              <a:spLocks/>
            </p:cNvSpPr>
            <p:nvPr/>
          </p:nvSpPr>
          <p:spPr bwMode="auto">
            <a:xfrm rot="-8885929">
              <a:off x="5080" y="2113"/>
              <a:ext cx="161" cy="146"/>
            </a:xfrm>
            <a:custGeom>
              <a:avLst/>
              <a:gdLst>
                <a:gd name="T0" fmla="*/ 0 w 43200"/>
                <a:gd name="T1" fmla="*/ 0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35"/>
            <p:cNvSpPr>
              <a:spLocks noChangeShapeType="1"/>
            </p:cNvSpPr>
            <p:nvPr/>
          </p:nvSpPr>
          <p:spPr bwMode="auto">
            <a:xfrm flipH="1">
              <a:off x="5148" y="2040"/>
              <a:ext cx="1" cy="9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 rot="7765371">
            <a:off x="1806575" y="4175125"/>
            <a:ext cx="990600" cy="1193800"/>
            <a:chOff x="3944" y="2315"/>
            <a:chExt cx="492" cy="777"/>
          </a:xfrm>
        </p:grpSpPr>
        <p:sp>
          <p:nvSpPr>
            <p:cNvPr id="25636" name="Arc 37"/>
            <p:cNvSpPr>
              <a:spLocks/>
            </p:cNvSpPr>
            <p:nvPr/>
          </p:nvSpPr>
          <p:spPr bwMode="auto">
            <a:xfrm rot="-9555723">
              <a:off x="3944" y="2603"/>
              <a:ext cx="492" cy="489"/>
            </a:xfrm>
            <a:custGeom>
              <a:avLst/>
              <a:gdLst>
                <a:gd name="T0" fmla="*/ 5 w 43200"/>
                <a:gd name="T1" fmla="*/ 5 h 43200"/>
                <a:gd name="T2" fmla="*/ 6 w 43200"/>
                <a:gd name="T3" fmla="*/ 3 h 43200"/>
                <a:gd name="T4" fmla="*/ 3 w 43200"/>
                <a:gd name="T5" fmla="*/ 3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52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AutoShape 38"/>
            <p:cNvSpPr>
              <a:spLocks noChangeArrowheads="1"/>
            </p:cNvSpPr>
            <p:nvPr/>
          </p:nvSpPr>
          <p:spPr bwMode="auto">
            <a:xfrm rot="3848534">
              <a:off x="3862" y="2454"/>
              <a:ext cx="346" cy="6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539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0" name="Freeform 39"/>
          <p:cNvSpPr>
            <a:spLocks/>
          </p:cNvSpPr>
          <p:nvPr/>
        </p:nvSpPr>
        <p:spPr bwMode="auto">
          <a:xfrm rot="2868420">
            <a:off x="2710656" y="5018882"/>
            <a:ext cx="1550987" cy="381000"/>
          </a:xfrm>
          <a:custGeom>
            <a:avLst/>
            <a:gdLst>
              <a:gd name="T0" fmla="*/ 0 w 1440"/>
              <a:gd name="T1" fmla="*/ 381000 h 448"/>
              <a:gd name="T2" fmla="*/ 568695 w 1440"/>
              <a:gd name="T3" fmla="*/ 54429 h 448"/>
              <a:gd name="T4" fmla="*/ 1550987 w 1440"/>
              <a:gd name="T5" fmla="*/ 54429 h 448"/>
              <a:gd name="T6" fmla="*/ 0 60000 65536"/>
              <a:gd name="T7" fmla="*/ 0 60000 65536"/>
              <a:gd name="T8" fmla="*/ 0 60000 65536"/>
              <a:gd name="T9" fmla="*/ 0 w 1440"/>
              <a:gd name="T10" fmla="*/ 0 h 448"/>
              <a:gd name="T11" fmla="*/ 1440 w 144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2540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1504950" y="2563813"/>
            <a:ext cx="1295400" cy="1466850"/>
            <a:chOff x="528" y="240"/>
            <a:chExt cx="816" cy="924"/>
          </a:xfrm>
        </p:grpSpPr>
        <p:sp>
          <p:nvSpPr>
            <p:cNvPr id="162857" name="AutoShape 41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4" name="Line 42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43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44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45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46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47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48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162866" name="AutoShape 50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4" name="Rectangle 51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Line 52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32" name="Line 53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2" name="Rectangle 54"/>
          <p:cNvSpPr>
            <a:spLocks noChangeArrowheads="1"/>
          </p:cNvSpPr>
          <p:nvPr/>
        </p:nvSpPr>
        <p:spPr bwMode="auto">
          <a:xfrm>
            <a:off x="914400" y="5688013"/>
            <a:ext cx="1828800" cy="22860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613" name="Oval 55"/>
          <p:cNvSpPr>
            <a:spLocks noChangeArrowheads="1"/>
          </p:cNvSpPr>
          <p:nvPr/>
        </p:nvSpPr>
        <p:spPr bwMode="auto">
          <a:xfrm rot="-285818">
            <a:off x="1752600" y="5384800"/>
            <a:ext cx="762000" cy="2286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56"/>
          <p:cNvSpPr>
            <a:spLocks noChangeShapeType="1"/>
          </p:cNvSpPr>
          <p:nvPr/>
        </p:nvSpPr>
        <p:spPr bwMode="auto">
          <a:xfrm>
            <a:off x="2133600" y="4049713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57"/>
          <p:cNvSpPr>
            <a:spLocks noChangeShapeType="1"/>
          </p:cNvSpPr>
          <p:nvPr/>
        </p:nvSpPr>
        <p:spPr bwMode="auto">
          <a:xfrm>
            <a:off x="2133600" y="5097463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58"/>
          <p:cNvSpPr>
            <a:spLocks noChangeShapeType="1"/>
          </p:cNvSpPr>
          <p:nvPr/>
        </p:nvSpPr>
        <p:spPr bwMode="auto">
          <a:xfrm>
            <a:off x="2133600" y="59166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AutoShape 59"/>
          <p:cNvSpPr>
            <a:spLocks noChangeArrowheads="1"/>
          </p:cNvSpPr>
          <p:nvPr/>
        </p:nvSpPr>
        <p:spPr bwMode="auto">
          <a:xfrm rot="10660827">
            <a:off x="1060450" y="685800"/>
            <a:ext cx="2057400" cy="1219200"/>
          </a:xfrm>
          <a:prstGeom prst="curvedLeftArrow">
            <a:avLst>
              <a:gd name="adj1" fmla="val 26713"/>
              <a:gd name="adj2" fmla="val 48231"/>
              <a:gd name="adj3" fmla="val 5625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AutoShape 60"/>
          <p:cNvSpPr>
            <a:spLocks noChangeArrowheads="1"/>
          </p:cNvSpPr>
          <p:nvPr/>
        </p:nvSpPr>
        <p:spPr bwMode="auto">
          <a:xfrm>
            <a:off x="6362700" y="43434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61"/>
          <p:cNvSpPr>
            <a:spLocks noChangeArrowheads="1"/>
          </p:cNvSpPr>
          <p:nvPr/>
        </p:nvSpPr>
        <p:spPr bwMode="auto">
          <a:xfrm rot="-979948">
            <a:off x="69342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62"/>
          <p:cNvSpPr>
            <a:spLocks noChangeArrowheads="1"/>
          </p:cNvSpPr>
          <p:nvPr/>
        </p:nvSpPr>
        <p:spPr bwMode="auto">
          <a:xfrm rot="-979948">
            <a:off x="57150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63"/>
          <p:cNvSpPr txBox="1">
            <a:spLocks noChangeArrowheads="1"/>
          </p:cNvSpPr>
          <p:nvPr/>
        </p:nvSpPr>
        <p:spPr bwMode="auto">
          <a:xfrm>
            <a:off x="1828800" y="304800"/>
            <a:ext cx="693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/>
              <a:t>Nối dây thiết bị điện của bảng điện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.VnTime" pitchFamily="34" charset="0"/>
            </a:endParaRPr>
          </a:p>
        </p:txBody>
      </p:sp>
      <p:sp>
        <p:nvSpPr>
          <p:cNvPr id="25622" name="Text Box 64"/>
          <p:cNvSpPr txBox="1">
            <a:spLocks noChangeArrowheads="1"/>
          </p:cNvSpPr>
          <p:nvPr/>
        </p:nvSpPr>
        <p:spPr bwMode="auto">
          <a:xfrm>
            <a:off x="2032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3: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3. Lắp đặt mạch điện bảng điện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52400" y="1981200"/>
            <a:ext cx="8915400" cy="1371600"/>
            <a:chOff x="144" y="2784"/>
            <a:chExt cx="5616" cy="864"/>
          </a:xfrm>
        </p:grpSpPr>
        <p:sp>
          <p:nvSpPr>
            <p:cNvPr id="17414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Text Box 5"/>
            <p:cNvSpPr txBox="1">
              <a:spLocks noChangeArrowheads="1"/>
            </p:cNvSpPr>
            <p:nvPr/>
          </p:nvSpPr>
          <p:spPr bwMode="auto">
            <a:xfrm>
              <a:off x="168" y="293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Vạch dấu</a:t>
              </a:r>
            </a:p>
          </p:txBody>
        </p:sp>
        <p:sp>
          <p:nvSpPr>
            <p:cNvPr id="17416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96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Text Box 10"/>
            <p:cNvSpPr txBox="1">
              <a:spLocks noChangeArrowheads="1"/>
            </p:cNvSpPr>
            <p:nvPr/>
          </p:nvSpPr>
          <p:spPr bwMode="auto">
            <a:xfrm>
              <a:off x="1368" y="292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Khoan lỗ BĐ</a:t>
              </a:r>
            </a:p>
          </p:txBody>
        </p:sp>
        <p:sp>
          <p:nvSpPr>
            <p:cNvPr id="17421" name="Text Box 11"/>
            <p:cNvSpPr txBox="1">
              <a:spLocks noChangeArrowheads="1"/>
            </p:cNvSpPr>
            <p:nvPr/>
          </p:nvSpPr>
          <p:spPr bwMode="auto">
            <a:xfrm>
              <a:off x="2568" y="2880"/>
              <a:ext cx="768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N</a:t>
              </a:r>
              <a:r>
                <a:rPr lang="en-US" b="1">
                  <a:solidFill>
                    <a:srgbClr val="0000FF"/>
                  </a:solidFill>
                </a:rPr>
                <a:t>ối dây TBĐ của BĐ</a:t>
              </a:r>
            </a:p>
          </p:txBody>
        </p:sp>
        <p:sp>
          <p:nvSpPr>
            <p:cNvPr id="17422" name="Text Box 12"/>
            <p:cNvSpPr txBox="1">
              <a:spLocks noChangeArrowheads="1"/>
            </p:cNvSpPr>
            <p:nvPr/>
          </p:nvSpPr>
          <p:spPr bwMode="auto">
            <a:xfrm>
              <a:off x="3768" y="2976"/>
              <a:ext cx="76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L</a:t>
              </a:r>
              <a:r>
                <a:rPr lang="en-US" b="1">
                  <a:solidFill>
                    <a:srgbClr val="0000FF"/>
                  </a:solidFill>
                </a:rPr>
                <a:t>ắp TBĐ vào BĐ</a:t>
              </a:r>
            </a:p>
          </p:txBody>
        </p:sp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5016" y="2976"/>
              <a:ext cx="74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Kiểm tra</a:t>
              </a:r>
            </a:p>
          </p:txBody>
        </p:sp>
        <p:sp>
          <p:nvSpPr>
            <p:cNvPr id="17424" name="AutoShape 14"/>
            <p:cNvSpPr>
              <a:spLocks noChangeArrowheads="1"/>
            </p:cNvSpPr>
            <p:nvPr/>
          </p:nvSpPr>
          <p:spPr bwMode="auto">
            <a:xfrm>
              <a:off x="22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utoShape 15"/>
            <p:cNvSpPr>
              <a:spLocks noChangeArrowheads="1"/>
            </p:cNvSpPr>
            <p:nvPr/>
          </p:nvSpPr>
          <p:spPr bwMode="auto">
            <a:xfrm>
              <a:off x="34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AutoShape 16"/>
            <p:cNvSpPr>
              <a:spLocks noChangeArrowheads="1"/>
            </p:cNvSpPr>
            <p:nvPr/>
          </p:nvSpPr>
          <p:spPr bwMode="auto">
            <a:xfrm>
              <a:off x="4632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533400" y="12954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Quy trình chung lắp đặt mạch điện mạng điện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304800" y="4343400"/>
            <a:ext cx="88392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Bước 4 Lắp thiết bị điện vào bảng điện.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Lắp thiết bị điện vào bảng điện vào các vị trí đã vạch sẵn.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609600"/>
            <a:ext cx="4648200" cy="5486400"/>
            <a:chOff x="1296" y="240"/>
            <a:chExt cx="3312" cy="3888"/>
          </a:xfrm>
        </p:grpSpPr>
        <p:sp>
          <p:nvSpPr>
            <p:cNvPr id="26715" name="Rectangle 4"/>
            <p:cNvSpPr>
              <a:spLocks noChangeArrowheads="1"/>
            </p:cNvSpPr>
            <p:nvPr/>
          </p:nvSpPr>
          <p:spPr bwMode="auto">
            <a:xfrm>
              <a:off x="1296" y="240"/>
              <a:ext cx="3312" cy="388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716" name="Rectangle 5" descr="Large grid"/>
            <p:cNvSpPr>
              <a:spLocks noChangeArrowheads="1"/>
            </p:cNvSpPr>
            <p:nvPr/>
          </p:nvSpPr>
          <p:spPr bwMode="auto">
            <a:xfrm>
              <a:off x="1488" y="384"/>
              <a:ext cx="2964" cy="3588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Oval 6"/>
            <p:cNvSpPr>
              <a:spLocks noChangeArrowheads="1"/>
            </p:cNvSpPr>
            <p:nvPr/>
          </p:nvSpPr>
          <p:spPr bwMode="auto">
            <a:xfrm>
              <a:off x="3480" y="5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8" name="Oval 7"/>
            <p:cNvSpPr>
              <a:spLocks noChangeArrowheads="1"/>
            </p:cNvSpPr>
            <p:nvPr/>
          </p:nvSpPr>
          <p:spPr bwMode="auto">
            <a:xfrm>
              <a:off x="3600" y="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9" name="Oval 8"/>
            <p:cNvSpPr>
              <a:spLocks noChangeArrowheads="1"/>
            </p:cNvSpPr>
            <p:nvPr/>
          </p:nvSpPr>
          <p:spPr bwMode="auto">
            <a:xfrm>
              <a:off x="3480" y="6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Oval 9"/>
            <p:cNvSpPr>
              <a:spLocks noChangeArrowheads="1"/>
            </p:cNvSpPr>
            <p:nvPr/>
          </p:nvSpPr>
          <p:spPr bwMode="auto">
            <a:xfrm>
              <a:off x="3600" y="6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Oval 10"/>
            <p:cNvSpPr>
              <a:spLocks noChangeArrowheads="1"/>
            </p:cNvSpPr>
            <p:nvPr/>
          </p:nvSpPr>
          <p:spPr bwMode="auto">
            <a:xfrm>
              <a:off x="2136" y="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Oval 11"/>
            <p:cNvSpPr>
              <a:spLocks noChangeArrowheads="1"/>
            </p:cNvSpPr>
            <p:nvPr/>
          </p:nvSpPr>
          <p:spPr bwMode="auto">
            <a:xfrm>
              <a:off x="2256" y="50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Oval 12"/>
            <p:cNvSpPr>
              <a:spLocks noChangeArrowheads="1"/>
            </p:cNvSpPr>
            <p:nvPr/>
          </p:nvSpPr>
          <p:spPr bwMode="auto">
            <a:xfrm>
              <a:off x="2256" y="6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Oval 13"/>
            <p:cNvSpPr>
              <a:spLocks noChangeArrowheads="1"/>
            </p:cNvSpPr>
            <p:nvPr/>
          </p:nvSpPr>
          <p:spPr bwMode="auto">
            <a:xfrm>
              <a:off x="2136" y="6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5" name="Oval 14"/>
            <p:cNvSpPr>
              <a:spLocks noChangeArrowheads="1"/>
            </p:cNvSpPr>
            <p:nvPr/>
          </p:nvSpPr>
          <p:spPr bwMode="auto">
            <a:xfrm>
              <a:off x="2784" y="1908"/>
              <a:ext cx="336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6" name="Oval 15"/>
            <p:cNvSpPr>
              <a:spLocks noChangeArrowheads="1"/>
            </p:cNvSpPr>
            <p:nvPr/>
          </p:nvSpPr>
          <p:spPr bwMode="auto">
            <a:xfrm>
              <a:off x="2256" y="177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" name="Oval 16"/>
            <p:cNvSpPr>
              <a:spLocks noChangeArrowheads="1"/>
            </p:cNvSpPr>
            <p:nvPr/>
          </p:nvSpPr>
          <p:spPr bwMode="auto">
            <a:xfrm>
              <a:off x="2256" y="14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" name="Oval 17"/>
            <p:cNvSpPr>
              <a:spLocks noChangeArrowheads="1"/>
            </p:cNvSpPr>
            <p:nvPr/>
          </p:nvSpPr>
          <p:spPr bwMode="auto">
            <a:xfrm>
              <a:off x="2256" y="12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" name="Oval 18"/>
            <p:cNvSpPr>
              <a:spLocks noChangeArrowheads="1"/>
            </p:cNvSpPr>
            <p:nvPr/>
          </p:nvSpPr>
          <p:spPr bwMode="auto">
            <a:xfrm>
              <a:off x="3504" y="176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0" name="Oval 19"/>
            <p:cNvSpPr>
              <a:spLocks noChangeArrowheads="1"/>
            </p:cNvSpPr>
            <p:nvPr/>
          </p:nvSpPr>
          <p:spPr bwMode="auto">
            <a:xfrm>
              <a:off x="3504" y="14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1" name="Oval 20"/>
            <p:cNvSpPr>
              <a:spLocks noChangeArrowheads="1"/>
            </p:cNvSpPr>
            <p:nvPr/>
          </p:nvSpPr>
          <p:spPr bwMode="auto">
            <a:xfrm>
              <a:off x="3504" y="12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2" name="Oval 21"/>
            <p:cNvSpPr>
              <a:spLocks noChangeArrowheads="1"/>
            </p:cNvSpPr>
            <p:nvPr/>
          </p:nvSpPr>
          <p:spPr bwMode="auto">
            <a:xfrm>
              <a:off x="2280" y="11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Oval 22"/>
            <p:cNvSpPr>
              <a:spLocks noChangeArrowheads="1"/>
            </p:cNvSpPr>
            <p:nvPr/>
          </p:nvSpPr>
          <p:spPr bwMode="auto">
            <a:xfrm>
              <a:off x="3528" y="11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4" name="AutoShape 23"/>
            <p:cNvSpPr>
              <a:spLocks noChangeArrowheads="1"/>
            </p:cNvSpPr>
            <p:nvPr/>
          </p:nvSpPr>
          <p:spPr bwMode="auto">
            <a:xfrm>
              <a:off x="2112" y="576"/>
              <a:ext cx="384" cy="11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5" name="AutoShape 24"/>
            <p:cNvSpPr>
              <a:spLocks noChangeArrowheads="1"/>
            </p:cNvSpPr>
            <p:nvPr/>
          </p:nvSpPr>
          <p:spPr bwMode="auto">
            <a:xfrm>
              <a:off x="3360" y="576"/>
              <a:ext cx="384" cy="11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6" name="Oval 25"/>
            <p:cNvSpPr>
              <a:spLocks noChangeArrowheads="1"/>
            </p:cNvSpPr>
            <p:nvPr/>
          </p:nvSpPr>
          <p:spPr bwMode="auto">
            <a:xfrm>
              <a:off x="2892" y="175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7" name="Oval 26"/>
            <p:cNvSpPr>
              <a:spLocks noChangeArrowheads="1"/>
            </p:cNvSpPr>
            <p:nvPr/>
          </p:nvSpPr>
          <p:spPr bwMode="auto">
            <a:xfrm>
              <a:off x="2892" y="14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8" name="Oval 27"/>
            <p:cNvSpPr>
              <a:spLocks noChangeArrowheads="1"/>
            </p:cNvSpPr>
            <p:nvPr/>
          </p:nvSpPr>
          <p:spPr bwMode="auto">
            <a:xfrm>
              <a:off x="2892" y="11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9" name="Oval 28"/>
            <p:cNvSpPr>
              <a:spLocks noChangeArrowheads="1"/>
            </p:cNvSpPr>
            <p:nvPr/>
          </p:nvSpPr>
          <p:spPr bwMode="auto">
            <a:xfrm>
              <a:off x="2892" y="8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0" name="Oval 29"/>
            <p:cNvSpPr>
              <a:spLocks noChangeArrowheads="1"/>
            </p:cNvSpPr>
            <p:nvPr/>
          </p:nvSpPr>
          <p:spPr bwMode="auto">
            <a:xfrm>
              <a:off x="1968" y="17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1" name="Oval 30"/>
            <p:cNvSpPr>
              <a:spLocks noChangeArrowheads="1"/>
            </p:cNvSpPr>
            <p:nvPr/>
          </p:nvSpPr>
          <p:spPr bwMode="auto">
            <a:xfrm>
              <a:off x="1968" y="14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2" name="Oval 31"/>
            <p:cNvSpPr>
              <a:spLocks noChangeArrowheads="1"/>
            </p:cNvSpPr>
            <p:nvPr/>
          </p:nvSpPr>
          <p:spPr bwMode="auto">
            <a:xfrm>
              <a:off x="3792" y="17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3" name="Oval 32"/>
            <p:cNvSpPr>
              <a:spLocks noChangeArrowheads="1"/>
            </p:cNvSpPr>
            <p:nvPr/>
          </p:nvSpPr>
          <p:spPr bwMode="auto">
            <a:xfrm>
              <a:off x="3792" y="14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Oval 33"/>
            <p:cNvSpPr>
              <a:spLocks noChangeArrowheads="1"/>
            </p:cNvSpPr>
            <p:nvPr/>
          </p:nvSpPr>
          <p:spPr bwMode="auto">
            <a:xfrm>
              <a:off x="1812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5" name="Oval 34"/>
            <p:cNvSpPr>
              <a:spLocks noChangeArrowheads="1"/>
            </p:cNvSpPr>
            <p:nvPr/>
          </p:nvSpPr>
          <p:spPr bwMode="auto">
            <a:xfrm>
              <a:off x="39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6" name="Oval 35"/>
            <p:cNvSpPr>
              <a:spLocks noChangeArrowheads="1"/>
            </p:cNvSpPr>
            <p:nvPr/>
          </p:nvSpPr>
          <p:spPr bwMode="auto">
            <a:xfrm>
              <a:off x="2904" y="31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" name="Oval 36"/>
            <p:cNvSpPr>
              <a:spLocks noChangeArrowheads="1"/>
            </p:cNvSpPr>
            <p:nvPr/>
          </p:nvSpPr>
          <p:spPr bwMode="auto">
            <a:xfrm>
              <a:off x="2904" y="29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8" name="Oval 37"/>
            <p:cNvSpPr>
              <a:spLocks noChangeArrowheads="1"/>
            </p:cNvSpPr>
            <p:nvPr/>
          </p:nvSpPr>
          <p:spPr bwMode="auto">
            <a:xfrm>
              <a:off x="2904" y="259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9" name="Oval 38"/>
            <p:cNvSpPr>
              <a:spLocks noChangeArrowheads="1"/>
            </p:cNvSpPr>
            <p:nvPr/>
          </p:nvSpPr>
          <p:spPr bwMode="auto">
            <a:xfrm>
              <a:off x="2916" y="375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0" name="Oval 39"/>
            <p:cNvSpPr>
              <a:spLocks noChangeArrowheads="1"/>
            </p:cNvSpPr>
            <p:nvPr/>
          </p:nvSpPr>
          <p:spPr bwMode="auto">
            <a:xfrm>
              <a:off x="2916" y="34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1" name="Oval 40"/>
            <p:cNvSpPr>
              <a:spLocks noChangeArrowheads="1"/>
            </p:cNvSpPr>
            <p:nvPr/>
          </p:nvSpPr>
          <p:spPr bwMode="auto">
            <a:xfrm>
              <a:off x="2232" y="26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2" name="Oval 41"/>
            <p:cNvSpPr>
              <a:spLocks noChangeArrowheads="1"/>
            </p:cNvSpPr>
            <p:nvPr/>
          </p:nvSpPr>
          <p:spPr bwMode="auto">
            <a:xfrm>
              <a:off x="2112" y="27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3" name="Oval 42"/>
            <p:cNvSpPr>
              <a:spLocks noChangeArrowheads="1"/>
            </p:cNvSpPr>
            <p:nvPr/>
          </p:nvSpPr>
          <p:spPr bwMode="auto">
            <a:xfrm>
              <a:off x="2112" y="26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4" name="Oval 43"/>
            <p:cNvSpPr>
              <a:spLocks noChangeArrowheads="1"/>
            </p:cNvSpPr>
            <p:nvPr/>
          </p:nvSpPr>
          <p:spPr bwMode="auto">
            <a:xfrm>
              <a:off x="3504" y="25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5" name="Oval 44"/>
            <p:cNvSpPr>
              <a:spLocks noChangeArrowheads="1"/>
            </p:cNvSpPr>
            <p:nvPr/>
          </p:nvSpPr>
          <p:spPr bwMode="auto">
            <a:xfrm>
              <a:off x="3624" y="27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6" name="Oval 45"/>
            <p:cNvSpPr>
              <a:spLocks noChangeArrowheads="1"/>
            </p:cNvSpPr>
            <p:nvPr/>
          </p:nvSpPr>
          <p:spPr bwMode="auto">
            <a:xfrm>
              <a:off x="3624" y="25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7" name="Oval 46"/>
            <p:cNvSpPr>
              <a:spLocks noChangeArrowheads="1"/>
            </p:cNvSpPr>
            <p:nvPr/>
          </p:nvSpPr>
          <p:spPr bwMode="auto">
            <a:xfrm>
              <a:off x="2784" y="27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8" name="Oval 47"/>
            <p:cNvSpPr>
              <a:spLocks noChangeArrowheads="1"/>
            </p:cNvSpPr>
            <p:nvPr/>
          </p:nvSpPr>
          <p:spPr bwMode="auto">
            <a:xfrm>
              <a:off x="2784" y="259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9" name="Oval 48"/>
            <p:cNvSpPr>
              <a:spLocks noChangeArrowheads="1"/>
            </p:cNvSpPr>
            <p:nvPr/>
          </p:nvSpPr>
          <p:spPr bwMode="auto">
            <a:xfrm>
              <a:off x="2232" y="30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0" name="Oval 49"/>
            <p:cNvSpPr>
              <a:spLocks noChangeArrowheads="1"/>
            </p:cNvSpPr>
            <p:nvPr/>
          </p:nvSpPr>
          <p:spPr bwMode="auto">
            <a:xfrm>
              <a:off x="3504" y="303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1" name="Oval 50"/>
            <p:cNvSpPr>
              <a:spLocks noChangeArrowheads="1"/>
            </p:cNvSpPr>
            <p:nvPr/>
          </p:nvSpPr>
          <p:spPr bwMode="auto">
            <a:xfrm>
              <a:off x="2232" y="33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2" name="Oval 51"/>
            <p:cNvSpPr>
              <a:spLocks noChangeArrowheads="1"/>
            </p:cNvSpPr>
            <p:nvPr/>
          </p:nvSpPr>
          <p:spPr bwMode="auto">
            <a:xfrm>
              <a:off x="3504" y="331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3" name="Oval 52"/>
            <p:cNvSpPr>
              <a:spLocks noChangeArrowheads="1"/>
            </p:cNvSpPr>
            <p:nvPr/>
          </p:nvSpPr>
          <p:spPr bwMode="auto">
            <a:xfrm>
              <a:off x="1776" y="34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4" name="Oval 53"/>
            <p:cNvSpPr>
              <a:spLocks noChangeArrowheads="1"/>
            </p:cNvSpPr>
            <p:nvPr/>
          </p:nvSpPr>
          <p:spPr bwMode="auto">
            <a:xfrm>
              <a:off x="3972" y="34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5" name="Oval 54"/>
            <p:cNvSpPr>
              <a:spLocks noChangeArrowheads="1"/>
            </p:cNvSpPr>
            <p:nvPr/>
          </p:nvSpPr>
          <p:spPr bwMode="auto">
            <a:xfrm>
              <a:off x="3192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6" name="Oval 55"/>
            <p:cNvSpPr>
              <a:spLocks noChangeArrowheads="1"/>
            </p:cNvSpPr>
            <p:nvPr/>
          </p:nvSpPr>
          <p:spPr bwMode="auto">
            <a:xfrm>
              <a:off x="2652" y="20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7" name="Oval 56"/>
            <p:cNvSpPr>
              <a:spLocks noChangeArrowheads="1"/>
            </p:cNvSpPr>
            <p:nvPr/>
          </p:nvSpPr>
          <p:spPr bwMode="auto">
            <a:xfrm>
              <a:off x="3192" y="19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8" name="Oval 57"/>
            <p:cNvSpPr>
              <a:spLocks noChangeArrowheads="1"/>
            </p:cNvSpPr>
            <p:nvPr/>
          </p:nvSpPr>
          <p:spPr bwMode="auto">
            <a:xfrm>
              <a:off x="2652" y="19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9" name="Oval 58"/>
            <p:cNvSpPr>
              <a:spLocks noChangeArrowheads="1"/>
            </p:cNvSpPr>
            <p:nvPr/>
          </p:nvSpPr>
          <p:spPr bwMode="auto">
            <a:xfrm>
              <a:off x="3192" y="220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0" name="Oval 59"/>
            <p:cNvSpPr>
              <a:spLocks noChangeArrowheads="1"/>
            </p:cNvSpPr>
            <p:nvPr/>
          </p:nvSpPr>
          <p:spPr bwMode="auto">
            <a:xfrm>
              <a:off x="2652" y="220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1" name="Oval 60"/>
            <p:cNvSpPr>
              <a:spLocks noChangeArrowheads="1"/>
            </p:cNvSpPr>
            <p:nvPr/>
          </p:nvSpPr>
          <p:spPr bwMode="auto">
            <a:xfrm>
              <a:off x="1788" y="366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2" name="Oval 61"/>
            <p:cNvSpPr>
              <a:spLocks noChangeArrowheads="1"/>
            </p:cNvSpPr>
            <p:nvPr/>
          </p:nvSpPr>
          <p:spPr bwMode="auto">
            <a:xfrm>
              <a:off x="1716" y="358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3" name="Oval 62"/>
            <p:cNvSpPr>
              <a:spLocks noChangeArrowheads="1"/>
            </p:cNvSpPr>
            <p:nvPr/>
          </p:nvSpPr>
          <p:spPr bwMode="auto">
            <a:xfrm>
              <a:off x="1644" y="350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4" name="Oval 63"/>
            <p:cNvSpPr>
              <a:spLocks noChangeArrowheads="1"/>
            </p:cNvSpPr>
            <p:nvPr/>
          </p:nvSpPr>
          <p:spPr bwMode="auto">
            <a:xfrm>
              <a:off x="1632" y="364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5" name="Oval 64"/>
            <p:cNvSpPr>
              <a:spLocks noChangeArrowheads="1"/>
            </p:cNvSpPr>
            <p:nvPr/>
          </p:nvSpPr>
          <p:spPr bwMode="auto">
            <a:xfrm>
              <a:off x="4176" y="364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6" name="Oval 65"/>
            <p:cNvSpPr>
              <a:spLocks noChangeArrowheads="1"/>
            </p:cNvSpPr>
            <p:nvPr/>
          </p:nvSpPr>
          <p:spPr bwMode="auto">
            <a:xfrm>
              <a:off x="4092" y="35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7" name="Oval 66"/>
            <p:cNvSpPr>
              <a:spLocks noChangeArrowheads="1"/>
            </p:cNvSpPr>
            <p:nvPr/>
          </p:nvSpPr>
          <p:spPr bwMode="auto">
            <a:xfrm>
              <a:off x="4032" y="364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8" name="Oval 67"/>
            <p:cNvSpPr>
              <a:spLocks noChangeArrowheads="1"/>
            </p:cNvSpPr>
            <p:nvPr/>
          </p:nvSpPr>
          <p:spPr bwMode="auto">
            <a:xfrm>
              <a:off x="4176" y="34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9" name="Oval 68"/>
            <p:cNvSpPr>
              <a:spLocks noChangeArrowheads="1"/>
            </p:cNvSpPr>
            <p:nvPr/>
          </p:nvSpPr>
          <p:spPr bwMode="auto">
            <a:xfrm>
              <a:off x="2424" y="29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0" name="Oval 69"/>
            <p:cNvSpPr>
              <a:spLocks noChangeArrowheads="1"/>
            </p:cNvSpPr>
            <p:nvPr/>
          </p:nvSpPr>
          <p:spPr bwMode="auto">
            <a:xfrm>
              <a:off x="2268" y="292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1" name="Oval 70"/>
            <p:cNvSpPr>
              <a:spLocks noChangeArrowheads="1"/>
            </p:cNvSpPr>
            <p:nvPr/>
          </p:nvSpPr>
          <p:spPr bwMode="auto">
            <a:xfrm>
              <a:off x="2112" y="292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2" name="Oval 71"/>
            <p:cNvSpPr>
              <a:spLocks noChangeArrowheads="1"/>
            </p:cNvSpPr>
            <p:nvPr/>
          </p:nvSpPr>
          <p:spPr bwMode="auto">
            <a:xfrm>
              <a:off x="1944" y="292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3" name="Oval 72"/>
            <p:cNvSpPr>
              <a:spLocks noChangeArrowheads="1"/>
            </p:cNvSpPr>
            <p:nvPr/>
          </p:nvSpPr>
          <p:spPr bwMode="auto">
            <a:xfrm>
              <a:off x="1800" y="29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4" name="Oval 73"/>
            <p:cNvSpPr>
              <a:spLocks noChangeArrowheads="1"/>
            </p:cNvSpPr>
            <p:nvPr/>
          </p:nvSpPr>
          <p:spPr bwMode="auto">
            <a:xfrm>
              <a:off x="1632" y="292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5" name="Oval 74"/>
            <p:cNvSpPr>
              <a:spLocks noChangeArrowheads="1"/>
            </p:cNvSpPr>
            <p:nvPr/>
          </p:nvSpPr>
          <p:spPr bwMode="auto">
            <a:xfrm>
              <a:off x="2904" y="23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6" name="AutoShape 75"/>
            <p:cNvSpPr>
              <a:spLocks noChangeArrowheads="1"/>
            </p:cNvSpPr>
            <p:nvPr/>
          </p:nvSpPr>
          <p:spPr bwMode="auto">
            <a:xfrm>
              <a:off x="1632" y="2292"/>
              <a:ext cx="1008" cy="1344"/>
            </a:xfrm>
            <a:prstGeom prst="roundRect">
              <a:avLst>
                <a:gd name="adj" fmla="val 285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7" name="AutoShape 76"/>
            <p:cNvSpPr>
              <a:spLocks noChangeArrowheads="1"/>
            </p:cNvSpPr>
            <p:nvPr/>
          </p:nvSpPr>
          <p:spPr bwMode="auto">
            <a:xfrm>
              <a:off x="3072" y="1920"/>
              <a:ext cx="1296" cy="1824"/>
            </a:xfrm>
            <a:prstGeom prst="roundRect">
              <a:avLst>
                <a:gd name="adj" fmla="val 513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" name="AutoShape 77"/>
          <p:cNvSpPr>
            <a:spLocks noChangeArrowheads="1"/>
          </p:cNvSpPr>
          <p:nvPr/>
        </p:nvSpPr>
        <p:spPr bwMode="auto">
          <a:xfrm rot="5400000">
            <a:off x="2552700" y="2019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EDF6F7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629" name="Line 78"/>
          <p:cNvSpPr>
            <a:spLocks noChangeShapeType="1"/>
          </p:cNvSpPr>
          <p:nvPr/>
        </p:nvSpPr>
        <p:spPr bwMode="auto">
          <a:xfrm>
            <a:off x="3371850" y="13716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6630" name="AutoShape 79"/>
          <p:cNvSpPr>
            <a:spLocks noChangeArrowheads="1"/>
          </p:cNvSpPr>
          <p:nvPr/>
        </p:nvSpPr>
        <p:spPr bwMode="auto">
          <a:xfrm>
            <a:off x="3200400" y="1524000"/>
            <a:ext cx="457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80"/>
          <p:cNvSpPr>
            <a:spLocks noChangeArrowheads="1"/>
          </p:cNvSpPr>
          <p:nvPr/>
        </p:nvSpPr>
        <p:spPr bwMode="auto">
          <a:xfrm>
            <a:off x="3352800" y="1552575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Freeform 81"/>
          <p:cNvSpPr>
            <a:spLocks/>
          </p:cNvSpPr>
          <p:nvPr/>
        </p:nvSpPr>
        <p:spPr bwMode="auto">
          <a:xfrm>
            <a:off x="3276600" y="1524000"/>
            <a:ext cx="381000" cy="1447800"/>
          </a:xfrm>
          <a:custGeom>
            <a:avLst/>
            <a:gdLst>
              <a:gd name="T0" fmla="*/ 0 w 240"/>
              <a:gd name="T1" fmla="*/ 0 h 912"/>
              <a:gd name="T2" fmla="*/ 0 w 240"/>
              <a:gd name="T3" fmla="*/ 1447800 h 912"/>
              <a:gd name="T4" fmla="*/ 381000 w 240"/>
              <a:gd name="T5" fmla="*/ 1447800 h 912"/>
              <a:gd name="T6" fmla="*/ 0 60000 65536"/>
              <a:gd name="T7" fmla="*/ 0 60000 65536"/>
              <a:gd name="T8" fmla="*/ 0 60000 65536"/>
              <a:gd name="T9" fmla="*/ 0 w 240"/>
              <a:gd name="T10" fmla="*/ 0 h 912"/>
              <a:gd name="T11" fmla="*/ 240 w 24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12">
                <a:moveTo>
                  <a:pt x="0" y="0"/>
                </a:moveTo>
                <a:lnTo>
                  <a:pt x="0" y="912"/>
                </a:lnTo>
                <a:lnTo>
                  <a:pt x="240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AutoShape 82"/>
          <p:cNvSpPr>
            <a:spLocks noChangeArrowheads="1"/>
          </p:cNvSpPr>
          <p:nvPr/>
        </p:nvSpPr>
        <p:spPr bwMode="auto">
          <a:xfrm>
            <a:off x="3352800" y="2667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rc 83"/>
          <p:cNvSpPr>
            <a:spLocks/>
          </p:cNvSpPr>
          <p:nvPr/>
        </p:nvSpPr>
        <p:spPr bwMode="auto">
          <a:xfrm flipV="1">
            <a:off x="3733800" y="2819400"/>
            <a:ext cx="762000" cy="304800"/>
          </a:xfrm>
          <a:custGeom>
            <a:avLst/>
            <a:gdLst>
              <a:gd name="T0" fmla="*/ 0 w 21600"/>
              <a:gd name="T1" fmla="*/ 0 h 31393"/>
              <a:gd name="T2" fmla="*/ 23959538 w 21600"/>
              <a:gd name="T3" fmla="*/ 2959356 h 31393"/>
              <a:gd name="T4" fmla="*/ 0 w 21600"/>
              <a:gd name="T5" fmla="*/ 2036188 h 31393"/>
              <a:gd name="T6" fmla="*/ 0 60000 65536"/>
              <a:gd name="T7" fmla="*/ 0 60000 65536"/>
              <a:gd name="T8" fmla="*/ 0 60000 65536"/>
              <a:gd name="T9" fmla="*/ 0 w 21600"/>
              <a:gd name="T10" fmla="*/ 0 h 31393"/>
              <a:gd name="T11" fmla="*/ 21600 w 21600"/>
              <a:gd name="T12" fmla="*/ 31393 h 3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9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003"/>
                  <a:pt x="20795" y="28359"/>
                  <a:pt x="19252" y="31393"/>
                </a:cubicBezTo>
              </a:path>
              <a:path w="21600" h="3139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003"/>
                  <a:pt x="20795" y="28359"/>
                  <a:pt x="19252" y="31393"/>
                </a:cubicBezTo>
                <a:lnTo>
                  <a:pt x="0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rc 84"/>
          <p:cNvSpPr>
            <a:spLocks/>
          </p:cNvSpPr>
          <p:nvPr/>
        </p:nvSpPr>
        <p:spPr bwMode="auto">
          <a:xfrm rot="10394229" flipV="1">
            <a:off x="3498850" y="901700"/>
            <a:ext cx="838200" cy="473075"/>
          </a:xfrm>
          <a:custGeom>
            <a:avLst/>
            <a:gdLst>
              <a:gd name="T0" fmla="*/ 0 w 40651"/>
              <a:gd name="T1" fmla="*/ 2465576 h 32199"/>
              <a:gd name="T2" fmla="*/ 16101683 w 40651"/>
              <a:gd name="T3" fmla="*/ 6950525 h 32199"/>
              <a:gd name="T4" fmla="*/ 8099740 w 40651"/>
              <a:gd name="T5" fmla="*/ 4662608 h 32199"/>
              <a:gd name="T6" fmla="*/ 0 60000 65536"/>
              <a:gd name="T7" fmla="*/ 0 60000 65536"/>
              <a:gd name="T8" fmla="*/ 0 60000 65536"/>
              <a:gd name="T9" fmla="*/ 0 w 40651"/>
              <a:gd name="T10" fmla="*/ 0 h 32199"/>
              <a:gd name="T11" fmla="*/ 40651 w 40651"/>
              <a:gd name="T12" fmla="*/ 32199 h 32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651" h="32199" fill="none" extrusionOk="0">
                <a:moveTo>
                  <a:pt x="-1" y="11421"/>
                </a:moveTo>
                <a:cubicBezTo>
                  <a:pt x="3755" y="4390"/>
                  <a:pt x="11079" y="-1"/>
                  <a:pt x="19051" y="0"/>
                </a:cubicBezTo>
                <a:cubicBezTo>
                  <a:pt x="30980" y="0"/>
                  <a:pt x="40651" y="9670"/>
                  <a:pt x="40651" y="21600"/>
                </a:cubicBezTo>
                <a:cubicBezTo>
                  <a:pt x="40651" y="25313"/>
                  <a:pt x="39693" y="28963"/>
                  <a:pt x="37871" y="32198"/>
                </a:cubicBezTo>
              </a:path>
              <a:path w="40651" h="32199" stroke="0" extrusionOk="0">
                <a:moveTo>
                  <a:pt x="-1" y="11421"/>
                </a:moveTo>
                <a:cubicBezTo>
                  <a:pt x="3755" y="4390"/>
                  <a:pt x="11079" y="-1"/>
                  <a:pt x="19051" y="0"/>
                </a:cubicBezTo>
                <a:cubicBezTo>
                  <a:pt x="30980" y="0"/>
                  <a:pt x="40651" y="9670"/>
                  <a:pt x="40651" y="21600"/>
                </a:cubicBezTo>
                <a:cubicBezTo>
                  <a:pt x="40651" y="25313"/>
                  <a:pt x="39693" y="28963"/>
                  <a:pt x="37871" y="32198"/>
                </a:cubicBezTo>
                <a:lnTo>
                  <a:pt x="19051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85"/>
          <p:cNvSpPr>
            <a:spLocks noChangeArrowheads="1"/>
          </p:cNvSpPr>
          <p:nvPr/>
        </p:nvSpPr>
        <p:spPr bwMode="auto">
          <a:xfrm>
            <a:off x="3352800" y="2133600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86"/>
          <p:cNvSpPr>
            <a:spLocks noChangeArrowheads="1"/>
          </p:cNvSpPr>
          <p:nvPr/>
        </p:nvSpPr>
        <p:spPr bwMode="auto">
          <a:xfrm>
            <a:off x="3352800" y="2133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87"/>
          <p:cNvSpPr>
            <a:spLocks noChangeShapeType="1"/>
          </p:cNvSpPr>
          <p:nvPr/>
        </p:nvSpPr>
        <p:spPr bwMode="auto">
          <a:xfrm flipH="1">
            <a:off x="3486150" y="1524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88"/>
          <p:cNvSpPr>
            <a:spLocks noChangeShapeType="1"/>
          </p:cNvSpPr>
          <p:nvPr/>
        </p:nvSpPr>
        <p:spPr bwMode="auto">
          <a:xfrm flipH="1">
            <a:off x="3476625" y="1752600"/>
            <a:ext cx="1588" cy="1460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89"/>
          <p:cNvSpPr>
            <a:spLocks noChangeShapeType="1"/>
          </p:cNvSpPr>
          <p:nvPr/>
        </p:nvSpPr>
        <p:spPr bwMode="auto">
          <a:xfrm flipH="1">
            <a:off x="3457575" y="2533650"/>
            <a:ext cx="1588" cy="1460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90"/>
          <p:cNvSpPr>
            <a:spLocks noChangeShapeType="1"/>
          </p:cNvSpPr>
          <p:nvPr/>
        </p:nvSpPr>
        <p:spPr bwMode="auto">
          <a:xfrm>
            <a:off x="3478213" y="2895600"/>
            <a:ext cx="103187" cy="2286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91"/>
          <p:cNvSpPr>
            <a:spLocks noChangeShapeType="1"/>
          </p:cNvSpPr>
          <p:nvPr/>
        </p:nvSpPr>
        <p:spPr bwMode="auto">
          <a:xfrm>
            <a:off x="3429000" y="1422400"/>
            <a:ext cx="2286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AutoShape 92"/>
          <p:cNvSpPr>
            <a:spLocks noChangeArrowheads="1"/>
          </p:cNvSpPr>
          <p:nvPr/>
        </p:nvSpPr>
        <p:spPr bwMode="auto">
          <a:xfrm rot="5400000">
            <a:off x="4381500" y="2019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EDF6F7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644" name="AutoShape 93"/>
          <p:cNvSpPr>
            <a:spLocks noChangeArrowheads="1"/>
          </p:cNvSpPr>
          <p:nvPr/>
        </p:nvSpPr>
        <p:spPr bwMode="auto">
          <a:xfrm>
            <a:off x="5029200" y="1543050"/>
            <a:ext cx="457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AutoShape 94"/>
          <p:cNvSpPr>
            <a:spLocks noChangeArrowheads="1"/>
          </p:cNvSpPr>
          <p:nvPr/>
        </p:nvSpPr>
        <p:spPr bwMode="auto">
          <a:xfrm>
            <a:off x="5181600" y="16002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Freeform 95"/>
          <p:cNvSpPr>
            <a:spLocks/>
          </p:cNvSpPr>
          <p:nvPr/>
        </p:nvSpPr>
        <p:spPr bwMode="auto">
          <a:xfrm>
            <a:off x="5105400" y="1533525"/>
            <a:ext cx="381000" cy="1447800"/>
          </a:xfrm>
          <a:custGeom>
            <a:avLst/>
            <a:gdLst>
              <a:gd name="T0" fmla="*/ 0 w 240"/>
              <a:gd name="T1" fmla="*/ 0 h 912"/>
              <a:gd name="T2" fmla="*/ 0 w 240"/>
              <a:gd name="T3" fmla="*/ 1447800 h 912"/>
              <a:gd name="T4" fmla="*/ 381000 w 240"/>
              <a:gd name="T5" fmla="*/ 1447800 h 912"/>
              <a:gd name="T6" fmla="*/ 0 60000 65536"/>
              <a:gd name="T7" fmla="*/ 0 60000 65536"/>
              <a:gd name="T8" fmla="*/ 0 60000 65536"/>
              <a:gd name="T9" fmla="*/ 0 w 240"/>
              <a:gd name="T10" fmla="*/ 0 h 912"/>
              <a:gd name="T11" fmla="*/ 240 w 24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12">
                <a:moveTo>
                  <a:pt x="0" y="0"/>
                </a:moveTo>
                <a:lnTo>
                  <a:pt x="0" y="912"/>
                </a:lnTo>
                <a:lnTo>
                  <a:pt x="240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AutoShape 96"/>
          <p:cNvSpPr>
            <a:spLocks noChangeArrowheads="1"/>
          </p:cNvSpPr>
          <p:nvPr/>
        </p:nvSpPr>
        <p:spPr bwMode="auto">
          <a:xfrm>
            <a:off x="5181600" y="2667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97"/>
          <p:cNvSpPr>
            <a:spLocks noChangeShapeType="1"/>
          </p:cNvSpPr>
          <p:nvPr/>
        </p:nvSpPr>
        <p:spPr bwMode="auto">
          <a:xfrm>
            <a:off x="5229225" y="13716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6649" name="Arc 98"/>
          <p:cNvSpPr>
            <a:spLocks/>
          </p:cNvSpPr>
          <p:nvPr/>
        </p:nvSpPr>
        <p:spPr bwMode="auto">
          <a:xfrm rot="9988458" flipV="1">
            <a:off x="5264150" y="1068388"/>
            <a:ext cx="835025" cy="230187"/>
          </a:xfrm>
          <a:custGeom>
            <a:avLst/>
            <a:gdLst>
              <a:gd name="T0" fmla="*/ 82188 w 43200"/>
              <a:gd name="T1" fmla="*/ 930894 h 37478"/>
              <a:gd name="T2" fmla="*/ 13541902 w 43200"/>
              <a:gd name="T3" fmla="*/ 1413791 h 37478"/>
              <a:gd name="T4" fmla="*/ 8070226 w 43200"/>
              <a:gd name="T5" fmla="*/ 814824 h 37478"/>
              <a:gd name="T6" fmla="*/ 0 60000 65536"/>
              <a:gd name="T7" fmla="*/ 0 60000 65536"/>
              <a:gd name="T8" fmla="*/ 0 60000 65536"/>
              <a:gd name="T9" fmla="*/ 0 w 43200"/>
              <a:gd name="T10" fmla="*/ 0 h 37478"/>
              <a:gd name="T11" fmla="*/ 43200 w 43200"/>
              <a:gd name="T12" fmla="*/ 37478 h 37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7478" fill="none" extrusionOk="0">
                <a:moveTo>
                  <a:pt x="220" y="24676"/>
                </a:moveTo>
                <a:cubicBezTo>
                  <a:pt x="73" y="23657"/>
                  <a:pt x="0" y="226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631"/>
                  <a:pt x="40678" y="33388"/>
                  <a:pt x="36244" y="37477"/>
                </a:cubicBezTo>
              </a:path>
              <a:path w="43200" h="37478" stroke="0" extrusionOk="0">
                <a:moveTo>
                  <a:pt x="220" y="24676"/>
                </a:moveTo>
                <a:cubicBezTo>
                  <a:pt x="73" y="23657"/>
                  <a:pt x="0" y="226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631"/>
                  <a:pt x="40678" y="33388"/>
                  <a:pt x="36244" y="37477"/>
                </a:cubicBezTo>
                <a:lnTo>
                  <a:pt x="21600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Arc 99"/>
          <p:cNvSpPr>
            <a:spLocks/>
          </p:cNvSpPr>
          <p:nvPr/>
        </p:nvSpPr>
        <p:spPr bwMode="auto">
          <a:xfrm flipV="1">
            <a:off x="5391150" y="2779713"/>
            <a:ext cx="706438" cy="571500"/>
          </a:xfrm>
          <a:custGeom>
            <a:avLst/>
            <a:gdLst>
              <a:gd name="T0" fmla="*/ 0 w 35729"/>
              <a:gd name="T1" fmla="*/ 3829950 h 21600"/>
              <a:gd name="T2" fmla="*/ 13967774 w 35729"/>
              <a:gd name="T3" fmla="*/ 12883593 h 21600"/>
              <a:gd name="T4" fmla="*/ 5616586 w 35729"/>
              <a:gd name="T5" fmla="*/ 15120939 h 21600"/>
              <a:gd name="T6" fmla="*/ 0 60000 65536"/>
              <a:gd name="T7" fmla="*/ 0 60000 65536"/>
              <a:gd name="T8" fmla="*/ 0 60000 65536"/>
              <a:gd name="T9" fmla="*/ 0 w 35729"/>
              <a:gd name="T10" fmla="*/ 0 h 21600"/>
              <a:gd name="T11" fmla="*/ 35729 w 357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29" h="21600" fill="none" extrusionOk="0">
                <a:moveTo>
                  <a:pt x="-1" y="5470"/>
                </a:moveTo>
                <a:cubicBezTo>
                  <a:pt x="3955" y="1947"/>
                  <a:pt x="9069" y="-1"/>
                  <a:pt x="14367" y="0"/>
                </a:cubicBezTo>
                <a:cubicBezTo>
                  <a:pt x="25062" y="0"/>
                  <a:pt x="34146" y="7826"/>
                  <a:pt x="35729" y="18403"/>
                </a:cubicBezTo>
              </a:path>
              <a:path w="35729" h="21600" stroke="0" extrusionOk="0">
                <a:moveTo>
                  <a:pt x="-1" y="5470"/>
                </a:moveTo>
                <a:cubicBezTo>
                  <a:pt x="3955" y="1947"/>
                  <a:pt x="9069" y="-1"/>
                  <a:pt x="14367" y="0"/>
                </a:cubicBezTo>
                <a:cubicBezTo>
                  <a:pt x="25062" y="0"/>
                  <a:pt x="34146" y="7826"/>
                  <a:pt x="35729" y="18403"/>
                </a:cubicBezTo>
                <a:lnTo>
                  <a:pt x="14367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100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101"/>
          <p:cNvSpPr>
            <a:spLocks noChangeArrowheads="1"/>
          </p:cNvSpPr>
          <p:nvPr/>
        </p:nvSpPr>
        <p:spPr bwMode="auto">
          <a:xfrm>
            <a:off x="5207000" y="2159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Line 102"/>
          <p:cNvSpPr>
            <a:spLocks noChangeShapeType="1"/>
          </p:cNvSpPr>
          <p:nvPr/>
        </p:nvSpPr>
        <p:spPr bwMode="auto">
          <a:xfrm flipH="1">
            <a:off x="5314950" y="154305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103"/>
          <p:cNvSpPr>
            <a:spLocks noChangeShapeType="1"/>
          </p:cNvSpPr>
          <p:nvPr/>
        </p:nvSpPr>
        <p:spPr bwMode="auto">
          <a:xfrm flipH="1">
            <a:off x="5305425" y="1809750"/>
            <a:ext cx="1588" cy="1460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104"/>
          <p:cNvSpPr>
            <a:spLocks noChangeShapeType="1"/>
          </p:cNvSpPr>
          <p:nvPr/>
        </p:nvSpPr>
        <p:spPr bwMode="auto">
          <a:xfrm flipH="1">
            <a:off x="5305425" y="2533650"/>
            <a:ext cx="1588" cy="1460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105"/>
          <p:cNvSpPr>
            <a:spLocks noChangeShapeType="1"/>
          </p:cNvSpPr>
          <p:nvPr/>
        </p:nvSpPr>
        <p:spPr bwMode="auto">
          <a:xfrm>
            <a:off x="5307013" y="2895600"/>
            <a:ext cx="26987" cy="2286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6"/>
          <p:cNvGrpSpPr>
            <a:grpSpLocks/>
          </p:cNvGrpSpPr>
          <p:nvPr/>
        </p:nvGrpSpPr>
        <p:grpSpPr bwMode="auto">
          <a:xfrm rot="-897729">
            <a:off x="2590800" y="4419600"/>
            <a:ext cx="1143000" cy="1524000"/>
            <a:chOff x="1968" y="2400"/>
            <a:chExt cx="720" cy="960"/>
          </a:xfrm>
        </p:grpSpPr>
        <p:sp>
          <p:nvSpPr>
            <p:cNvPr id="26709" name="AutoShape 107"/>
            <p:cNvSpPr>
              <a:spLocks noChangeArrowheads="1"/>
            </p:cNvSpPr>
            <p:nvPr/>
          </p:nvSpPr>
          <p:spPr bwMode="auto">
            <a:xfrm>
              <a:off x="1968" y="240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710" name="Rectangle 108"/>
            <p:cNvSpPr>
              <a:spLocks noChangeArrowheads="1"/>
            </p:cNvSpPr>
            <p:nvPr/>
          </p:nvSpPr>
          <p:spPr bwMode="auto">
            <a:xfrm>
              <a:off x="2160" y="2400"/>
              <a:ext cx="336" cy="96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1" name="Rectangle 109"/>
            <p:cNvSpPr>
              <a:spLocks noChangeArrowheads="1"/>
            </p:cNvSpPr>
            <p:nvPr/>
          </p:nvSpPr>
          <p:spPr bwMode="auto">
            <a:xfrm>
              <a:off x="2196" y="2592"/>
              <a:ext cx="240" cy="624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2" name="Rectangle 110"/>
            <p:cNvSpPr>
              <a:spLocks noChangeArrowheads="1"/>
            </p:cNvSpPr>
            <p:nvPr/>
          </p:nvSpPr>
          <p:spPr bwMode="auto">
            <a:xfrm>
              <a:off x="2220" y="26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4A6264"/>
                </a:gs>
                <a:gs pos="50000">
                  <a:srgbClr val="A0D4D8"/>
                </a:gs>
                <a:gs pos="100000">
                  <a:srgbClr val="4A6264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713" name="AutoShape 111"/>
            <p:cNvSpPr>
              <a:spLocks noChangeArrowheads="1"/>
            </p:cNvSpPr>
            <p:nvPr/>
          </p:nvSpPr>
          <p:spPr bwMode="auto">
            <a:xfrm>
              <a:off x="2016" y="283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AutoShape 112"/>
            <p:cNvSpPr>
              <a:spLocks noChangeArrowheads="1"/>
            </p:cNvSpPr>
            <p:nvPr/>
          </p:nvSpPr>
          <p:spPr bwMode="auto">
            <a:xfrm>
              <a:off x="2532" y="2844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8" name="Arc 113"/>
          <p:cNvSpPr>
            <a:spLocks/>
          </p:cNvSpPr>
          <p:nvPr/>
        </p:nvSpPr>
        <p:spPr bwMode="auto">
          <a:xfrm rot="12527140" flipV="1">
            <a:off x="3727450" y="4132263"/>
            <a:ext cx="762000" cy="304800"/>
          </a:xfrm>
          <a:custGeom>
            <a:avLst/>
            <a:gdLst>
              <a:gd name="T0" fmla="*/ 14623 w 43200"/>
              <a:gd name="T1" fmla="*/ 4035754 h 23020"/>
              <a:gd name="T2" fmla="*/ 13427145 w 43200"/>
              <a:gd name="T3" fmla="*/ 4028392 h 23020"/>
              <a:gd name="T4" fmla="*/ 6720416 w 43200"/>
              <a:gd name="T5" fmla="*/ 3786803 h 23020"/>
              <a:gd name="T6" fmla="*/ 0 60000 65536"/>
              <a:gd name="T7" fmla="*/ 0 60000 65536"/>
              <a:gd name="T8" fmla="*/ 0 60000 65536"/>
              <a:gd name="T9" fmla="*/ 0 w 43200"/>
              <a:gd name="T10" fmla="*/ 0 h 23020"/>
              <a:gd name="T11" fmla="*/ 43200 w 43200"/>
              <a:gd name="T12" fmla="*/ 23020 h 23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20" fill="none" extrusionOk="0">
                <a:moveTo>
                  <a:pt x="46" y="23020"/>
                </a:moveTo>
                <a:cubicBezTo>
                  <a:pt x="15" y="22547"/>
                  <a:pt x="0" y="220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59"/>
                  <a:pt x="43185" y="22519"/>
                  <a:pt x="43155" y="22977"/>
                </a:cubicBezTo>
              </a:path>
              <a:path w="43200" h="23020" stroke="0" extrusionOk="0">
                <a:moveTo>
                  <a:pt x="46" y="23020"/>
                </a:moveTo>
                <a:cubicBezTo>
                  <a:pt x="15" y="22547"/>
                  <a:pt x="0" y="220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59"/>
                  <a:pt x="43185" y="22519"/>
                  <a:pt x="43155" y="22977"/>
                </a:cubicBezTo>
                <a:lnTo>
                  <a:pt x="21600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Arc 114"/>
          <p:cNvSpPr>
            <a:spLocks/>
          </p:cNvSpPr>
          <p:nvPr/>
        </p:nvSpPr>
        <p:spPr bwMode="auto">
          <a:xfrm flipV="1">
            <a:off x="3965575" y="4900613"/>
            <a:ext cx="352425" cy="371475"/>
          </a:xfrm>
          <a:custGeom>
            <a:avLst/>
            <a:gdLst>
              <a:gd name="T0" fmla="*/ 0 w 24061"/>
              <a:gd name="T1" fmla="*/ 123034 h 21600"/>
              <a:gd name="T2" fmla="*/ 5162021 w 24061"/>
              <a:gd name="T3" fmla="*/ 3864217 h 21600"/>
              <a:gd name="T4" fmla="*/ 905135 w 24061"/>
              <a:gd name="T5" fmla="*/ 6388596 h 21600"/>
              <a:gd name="T6" fmla="*/ 0 60000 65536"/>
              <a:gd name="T7" fmla="*/ 0 60000 65536"/>
              <a:gd name="T8" fmla="*/ 0 60000 65536"/>
              <a:gd name="T9" fmla="*/ 0 w 24061"/>
              <a:gd name="T10" fmla="*/ 0 h 21600"/>
              <a:gd name="T11" fmla="*/ 24061 w 240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61" h="21600" fill="none" extrusionOk="0">
                <a:moveTo>
                  <a:pt x="0" y="416"/>
                </a:moveTo>
                <a:cubicBezTo>
                  <a:pt x="1389" y="139"/>
                  <a:pt x="2802" y="-1"/>
                  <a:pt x="4219" y="0"/>
                </a:cubicBezTo>
                <a:cubicBezTo>
                  <a:pt x="12849" y="0"/>
                  <a:pt x="20651" y="5137"/>
                  <a:pt x="24061" y="13064"/>
                </a:cubicBezTo>
              </a:path>
              <a:path w="24061" h="21600" stroke="0" extrusionOk="0">
                <a:moveTo>
                  <a:pt x="0" y="416"/>
                </a:moveTo>
                <a:cubicBezTo>
                  <a:pt x="1389" y="139"/>
                  <a:pt x="2802" y="-1"/>
                  <a:pt x="4219" y="0"/>
                </a:cubicBezTo>
                <a:cubicBezTo>
                  <a:pt x="12849" y="0"/>
                  <a:pt x="20651" y="5137"/>
                  <a:pt x="24061" y="13064"/>
                </a:cubicBezTo>
                <a:lnTo>
                  <a:pt x="4219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Text Box 115"/>
          <p:cNvSpPr txBox="1">
            <a:spLocks noChangeArrowheads="1"/>
          </p:cNvSpPr>
          <p:nvPr/>
        </p:nvSpPr>
        <p:spPr bwMode="auto">
          <a:xfrm rot="-979508">
            <a:off x="2667000" y="42672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chemeClr val="bg2"/>
                </a:solidFill>
                <a:latin typeface=".TMC-Ong Do" pitchFamily="2" charset="0"/>
                <a:sym typeface="Wingdings 2" pitchFamily="18" charset="2"/>
              </a:rPr>
              <a:t>Vina</a:t>
            </a:r>
          </a:p>
        </p:txBody>
      </p:sp>
      <p:sp>
        <p:nvSpPr>
          <p:cNvPr id="26661" name="Arc 116"/>
          <p:cNvSpPr>
            <a:spLocks/>
          </p:cNvSpPr>
          <p:nvPr/>
        </p:nvSpPr>
        <p:spPr bwMode="auto">
          <a:xfrm rot="10394229" flipV="1">
            <a:off x="6024563" y="3690938"/>
            <a:ext cx="658812" cy="917575"/>
          </a:xfrm>
          <a:custGeom>
            <a:avLst/>
            <a:gdLst>
              <a:gd name="T0" fmla="*/ 0 w 28954"/>
              <a:gd name="T1" fmla="*/ 1110391 h 31275"/>
              <a:gd name="T2" fmla="*/ 13805861 w 28954"/>
              <a:gd name="T3" fmla="*/ 26920668 h 31275"/>
              <a:gd name="T4" fmla="*/ 3807408 w 28954"/>
              <a:gd name="T5" fmla="*/ 18592698 h 31275"/>
              <a:gd name="T6" fmla="*/ 0 60000 65536"/>
              <a:gd name="T7" fmla="*/ 0 60000 65536"/>
              <a:gd name="T8" fmla="*/ 0 60000 65536"/>
              <a:gd name="T9" fmla="*/ 0 w 28954"/>
              <a:gd name="T10" fmla="*/ 0 h 31275"/>
              <a:gd name="T11" fmla="*/ 28954 w 28954"/>
              <a:gd name="T12" fmla="*/ 31275 h 31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4" h="31275" fill="none" extrusionOk="0">
                <a:moveTo>
                  <a:pt x="0" y="1290"/>
                </a:moveTo>
                <a:cubicBezTo>
                  <a:pt x="2357" y="436"/>
                  <a:pt x="4846" y="-1"/>
                  <a:pt x="7354" y="0"/>
                </a:cubicBezTo>
                <a:cubicBezTo>
                  <a:pt x="19283" y="0"/>
                  <a:pt x="28954" y="9670"/>
                  <a:pt x="28954" y="21600"/>
                </a:cubicBezTo>
                <a:cubicBezTo>
                  <a:pt x="28954" y="24959"/>
                  <a:pt x="28170" y="28271"/>
                  <a:pt x="26666" y="31275"/>
                </a:cubicBezTo>
              </a:path>
              <a:path w="28954" h="31275" stroke="0" extrusionOk="0">
                <a:moveTo>
                  <a:pt x="0" y="1290"/>
                </a:moveTo>
                <a:cubicBezTo>
                  <a:pt x="2357" y="436"/>
                  <a:pt x="4846" y="-1"/>
                  <a:pt x="7354" y="0"/>
                </a:cubicBezTo>
                <a:cubicBezTo>
                  <a:pt x="19283" y="0"/>
                  <a:pt x="28954" y="9670"/>
                  <a:pt x="28954" y="21600"/>
                </a:cubicBezTo>
                <a:cubicBezTo>
                  <a:pt x="28954" y="24959"/>
                  <a:pt x="28170" y="28271"/>
                  <a:pt x="26666" y="31275"/>
                </a:cubicBezTo>
                <a:lnTo>
                  <a:pt x="7354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Arc 117"/>
          <p:cNvSpPr>
            <a:spLocks/>
          </p:cNvSpPr>
          <p:nvPr/>
        </p:nvSpPr>
        <p:spPr bwMode="auto">
          <a:xfrm rot="19913036" flipV="1">
            <a:off x="6165850" y="4573588"/>
            <a:ext cx="881063" cy="684212"/>
          </a:xfrm>
          <a:custGeom>
            <a:avLst/>
            <a:gdLst>
              <a:gd name="T0" fmla="*/ 0 w 42863"/>
              <a:gd name="T1" fmla="*/ 15780769 h 22978"/>
              <a:gd name="T2" fmla="*/ 18091955 w 42863"/>
              <a:gd name="T3" fmla="*/ 20373665 h 22978"/>
              <a:gd name="T4" fmla="*/ 8984075 w 42863"/>
              <a:gd name="T5" fmla="*/ 19151862 h 22978"/>
              <a:gd name="T6" fmla="*/ 0 60000 65536"/>
              <a:gd name="T7" fmla="*/ 0 60000 65536"/>
              <a:gd name="T8" fmla="*/ 0 60000 65536"/>
              <a:gd name="T9" fmla="*/ 0 w 42863"/>
              <a:gd name="T10" fmla="*/ 0 h 22978"/>
              <a:gd name="T11" fmla="*/ 42863 w 42863"/>
              <a:gd name="T12" fmla="*/ 22978 h 229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3" h="22978" fill="none" extrusionOk="0">
                <a:moveTo>
                  <a:pt x="0" y="17798"/>
                </a:moveTo>
                <a:cubicBezTo>
                  <a:pt x="1841" y="7498"/>
                  <a:pt x="10800" y="-1"/>
                  <a:pt x="21263" y="0"/>
                </a:cubicBezTo>
                <a:cubicBezTo>
                  <a:pt x="33192" y="0"/>
                  <a:pt x="42863" y="9670"/>
                  <a:pt x="42863" y="21600"/>
                </a:cubicBezTo>
                <a:cubicBezTo>
                  <a:pt x="42863" y="22059"/>
                  <a:pt x="42848" y="22519"/>
                  <a:pt x="42818" y="22977"/>
                </a:cubicBezTo>
              </a:path>
              <a:path w="42863" h="22978" stroke="0" extrusionOk="0">
                <a:moveTo>
                  <a:pt x="0" y="17798"/>
                </a:moveTo>
                <a:cubicBezTo>
                  <a:pt x="1841" y="7498"/>
                  <a:pt x="10800" y="-1"/>
                  <a:pt x="21263" y="0"/>
                </a:cubicBezTo>
                <a:cubicBezTo>
                  <a:pt x="33192" y="0"/>
                  <a:pt x="42863" y="9670"/>
                  <a:pt x="42863" y="21600"/>
                </a:cubicBezTo>
                <a:cubicBezTo>
                  <a:pt x="42863" y="22059"/>
                  <a:pt x="42848" y="22519"/>
                  <a:pt x="42818" y="22977"/>
                </a:cubicBezTo>
                <a:lnTo>
                  <a:pt x="21263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8" name="AutoShape 118"/>
          <p:cNvSpPr>
            <a:spLocks noChangeArrowheads="1"/>
          </p:cNvSpPr>
          <p:nvPr/>
        </p:nvSpPr>
        <p:spPr bwMode="auto">
          <a:xfrm rot="-979948">
            <a:off x="6629400" y="3048000"/>
            <a:ext cx="1752600" cy="2514600"/>
          </a:xfrm>
          <a:prstGeom prst="roundRect">
            <a:avLst>
              <a:gd name="adj" fmla="val 5255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59" name="Rectangle 119"/>
          <p:cNvSpPr>
            <a:spLocks noChangeArrowheads="1"/>
          </p:cNvSpPr>
          <p:nvPr/>
        </p:nvSpPr>
        <p:spPr bwMode="auto">
          <a:xfrm rot="-979948">
            <a:off x="7011988" y="3525838"/>
            <a:ext cx="304800" cy="167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" name="Group 120"/>
          <p:cNvGrpSpPr>
            <a:grpSpLocks/>
          </p:cNvGrpSpPr>
          <p:nvPr/>
        </p:nvGrpSpPr>
        <p:grpSpPr bwMode="auto">
          <a:xfrm rot="-979948">
            <a:off x="7050088" y="3600450"/>
            <a:ext cx="247650" cy="1524000"/>
            <a:chOff x="2424" y="2448"/>
            <a:chExt cx="156" cy="960"/>
          </a:xfrm>
        </p:grpSpPr>
        <p:sp>
          <p:nvSpPr>
            <p:cNvPr id="163961" name="AutoShape 121"/>
            <p:cNvSpPr>
              <a:spLocks noChangeArrowheads="1"/>
            </p:cNvSpPr>
            <p:nvPr/>
          </p:nvSpPr>
          <p:spPr bwMode="auto">
            <a:xfrm rot="-5185420">
              <a:off x="2304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62" name="AutoShape 122"/>
            <p:cNvSpPr>
              <a:spLocks noChangeArrowheads="1"/>
            </p:cNvSpPr>
            <p:nvPr/>
          </p:nvSpPr>
          <p:spPr bwMode="auto">
            <a:xfrm rot="16200000">
              <a:off x="2302" y="3191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63" name="AutoShape 123"/>
            <p:cNvSpPr>
              <a:spLocks noChangeArrowheads="1"/>
            </p:cNvSpPr>
            <p:nvPr/>
          </p:nvSpPr>
          <p:spPr bwMode="auto">
            <a:xfrm rot="5400000">
              <a:off x="2364" y="3191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64" name="AutoShape 124"/>
            <p:cNvSpPr>
              <a:spLocks noChangeArrowheads="1"/>
            </p:cNvSpPr>
            <p:nvPr/>
          </p:nvSpPr>
          <p:spPr bwMode="auto">
            <a:xfrm rot="5400000">
              <a:off x="2352" y="2566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65" name="Rectangle 125"/>
          <p:cNvSpPr>
            <a:spLocks noChangeArrowheads="1"/>
          </p:cNvSpPr>
          <p:nvPr/>
        </p:nvSpPr>
        <p:spPr bwMode="auto">
          <a:xfrm rot="-979948">
            <a:off x="7597775" y="3354388"/>
            <a:ext cx="304800" cy="167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 rot="-979948">
            <a:off x="7672388" y="3417888"/>
            <a:ext cx="247650" cy="1524000"/>
            <a:chOff x="2424" y="2448"/>
            <a:chExt cx="156" cy="960"/>
          </a:xfrm>
        </p:grpSpPr>
        <p:sp>
          <p:nvSpPr>
            <p:cNvPr id="163967" name="AutoShape 127"/>
            <p:cNvSpPr>
              <a:spLocks noChangeArrowheads="1"/>
            </p:cNvSpPr>
            <p:nvPr/>
          </p:nvSpPr>
          <p:spPr bwMode="auto">
            <a:xfrm rot="-5185420">
              <a:off x="2304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68" name="AutoShape 128"/>
            <p:cNvSpPr>
              <a:spLocks noChangeArrowheads="1"/>
            </p:cNvSpPr>
            <p:nvPr/>
          </p:nvSpPr>
          <p:spPr bwMode="auto">
            <a:xfrm rot="16200000">
              <a:off x="2302" y="3191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69" name="AutoShape 129"/>
            <p:cNvSpPr>
              <a:spLocks noChangeArrowheads="1"/>
            </p:cNvSpPr>
            <p:nvPr/>
          </p:nvSpPr>
          <p:spPr bwMode="auto">
            <a:xfrm rot="5400000">
              <a:off x="2364" y="3191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70" name="AutoShape 130"/>
            <p:cNvSpPr>
              <a:spLocks noChangeArrowheads="1"/>
            </p:cNvSpPr>
            <p:nvPr/>
          </p:nvSpPr>
          <p:spPr bwMode="auto">
            <a:xfrm rot="5400000">
              <a:off x="2352" y="2566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68" name="Oval 131"/>
          <p:cNvSpPr>
            <a:spLocks noChangeArrowheads="1"/>
          </p:cNvSpPr>
          <p:nvPr/>
        </p:nvSpPr>
        <p:spPr bwMode="auto">
          <a:xfrm rot="-979948">
            <a:off x="78994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132"/>
          <p:cNvSpPr>
            <a:spLocks noChangeArrowheads="1"/>
          </p:cNvSpPr>
          <p:nvPr/>
        </p:nvSpPr>
        <p:spPr bwMode="auto">
          <a:xfrm rot="-979948">
            <a:off x="6783388" y="42878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133"/>
          <p:cNvSpPr>
            <a:spLocks noChangeArrowheads="1"/>
          </p:cNvSpPr>
          <p:nvPr/>
        </p:nvSpPr>
        <p:spPr bwMode="auto">
          <a:xfrm rot="-979948">
            <a:off x="6656388" y="407828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Line 134"/>
          <p:cNvSpPr>
            <a:spLocks noChangeShapeType="1"/>
          </p:cNvSpPr>
          <p:nvPr/>
        </p:nvSpPr>
        <p:spPr bwMode="auto">
          <a:xfrm rot="-979948">
            <a:off x="6732588" y="4154488"/>
            <a:ext cx="152400" cy="15240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Oval 135"/>
          <p:cNvSpPr>
            <a:spLocks noChangeArrowheads="1"/>
          </p:cNvSpPr>
          <p:nvPr/>
        </p:nvSpPr>
        <p:spPr bwMode="auto">
          <a:xfrm rot="-979948">
            <a:off x="7932738" y="4100513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Line 136"/>
          <p:cNvSpPr>
            <a:spLocks noChangeShapeType="1"/>
          </p:cNvSpPr>
          <p:nvPr/>
        </p:nvSpPr>
        <p:spPr bwMode="auto">
          <a:xfrm rot="-979948">
            <a:off x="8008938" y="4176713"/>
            <a:ext cx="152400" cy="15240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Arc 137"/>
          <p:cNvSpPr>
            <a:spLocks/>
          </p:cNvSpPr>
          <p:nvPr/>
        </p:nvSpPr>
        <p:spPr bwMode="auto">
          <a:xfrm rot="475199">
            <a:off x="6645275" y="4081463"/>
            <a:ext cx="304800" cy="304800"/>
          </a:xfrm>
          <a:custGeom>
            <a:avLst/>
            <a:gdLst>
              <a:gd name="T0" fmla="*/ 1793952 w 43200"/>
              <a:gd name="T1" fmla="*/ 1875099 h 43200"/>
              <a:gd name="T2" fmla="*/ 2141968 w 43200"/>
              <a:gd name="T3" fmla="*/ 1210719 h 43200"/>
              <a:gd name="T4" fmla="*/ 1075267 w 43200"/>
              <a:gd name="T5" fmla="*/ 107526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6036" y="37666"/>
                </a:moveTo>
                <a:cubicBezTo>
                  <a:pt x="32072" y="41229"/>
                  <a:pt x="2693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509"/>
                  <a:pt x="43142" y="23418"/>
                  <a:pt x="43027" y="24320"/>
                </a:cubicBezTo>
              </a:path>
              <a:path w="43200" h="43200" stroke="0" extrusionOk="0">
                <a:moveTo>
                  <a:pt x="36036" y="37666"/>
                </a:moveTo>
                <a:cubicBezTo>
                  <a:pt x="32072" y="41229"/>
                  <a:pt x="2693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509"/>
                  <a:pt x="43142" y="23418"/>
                  <a:pt x="43027" y="2432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Line 138"/>
          <p:cNvSpPr>
            <a:spLocks noChangeShapeType="1"/>
          </p:cNvSpPr>
          <p:nvPr/>
        </p:nvSpPr>
        <p:spPr bwMode="auto">
          <a:xfrm rot="9361128" flipH="1">
            <a:off x="6900863" y="4318000"/>
            <a:ext cx="1587" cy="1920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39"/>
          <p:cNvGrpSpPr>
            <a:grpSpLocks/>
          </p:cNvGrpSpPr>
          <p:nvPr/>
        </p:nvGrpSpPr>
        <p:grpSpPr bwMode="auto">
          <a:xfrm rot="-979948">
            <a:off x="7927975" y="3960813"/>
            <a:ext cx="304800" cy="457200"/>
            <a:chOff x="4616" y="2120"/>
            <a:chExt cx="192" cy="288"/>
          </a:xfrm>
        </p:grpSpPr>
        <p:sp>
          <p:nvSpPr>
            <p:cNvPr id="26699" name="Arc 140"/>
            <p:cNvSpPr>
              <a:spLocks/>
            </p:cNvSpPr>
            <p:nvPr/>
          </p:nvSpPr>
          <p:spPr bwMode="auto">
            <a:xfrm rot="-8885929">
              <a:off x="4616" y="2216"/>
              <a:ext cx="192" cy="192"/>
            </a:xfrm>
            <a:custGeom>
              <a:avLst/>
              <a:gdLst>
                <a:gd name="T0" fmla="*/ 1 w 43200"/>
                <a:gd name="T1" fmla="*/ 1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0" name="Line 141"/>
            <p:cNvSpPr>
              <a:spLocks noChangeShapeType="1"/>
            </p:cNvSpPr>
            <p:nvPr/>
          </p:nvSpPr>
          <p:spPr bwMode="auto">
            <a:xfrm flipH="1">
              <a:off x="4697" y="2120"/>
              <a:ext cx="1" cy="12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77" name="Oval 142"/>
          <p:cNvSpPr>
            <a:spLocks noChangeArrowheads="1"/>
          </p:cNvSpPr>
          <p:nvPr/>
        </p:nvSpPr>
        <p:spPr bwMode="auto">
          <a:xfrm rot="-979948">
            <a:off x="64770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143"/>
          <p:cNvSpPr>
            <a:spLocks noChangeArrowheads="1"/>
          </p:cNvSpPr>
          <p:nvPr/>
        </p:nvSpPr>
        <p:spPr bwMode="auto">
          <a:xfrm rot="-979948">
            <a:off x="81534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AutoShape 144"/>
          <p:cNvSpPr>
            <a:spLocks noChangeArrowheads="1"/>
          </p:cNvSpPr>
          <p:nvPr/>
        </p:nvSpPr>
        <p:spPr bwMode="auto">
          <a:xfrm>
            <a:off x="7353300" y="41529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381000" y="3810000"/>
            <a:ext cx="1828800" cy="2590800"/>
            <a:chOff x="216" y="2208"/>
            <a:chExt cx="1152" cy="1632"/>
          </a:xfrm>
        </p:grpSpPr>
        <p:grpSp>
          <p:nvGrpSpPr>
            <p:cNvPr id="8" name="Group 146"/>
            <p:cNvGrpSpPr>
              <a:grpSpLocks/>
            </p:cNvGrpSpPr>
            <p:nvPr/>
          </p:nvGrpSpPr>
          <p:grpSpPr bwMode="auto">
            <a:xfrm>
              <a:off x="216" y="2208"/>
              <a:ext cx="1152" cy="1632"/>
              <a:chOff x="1200" y="2112"/>
              <a:chExt cx="1152" cy="1632"/>
            </a:xfrm>
          </p:grpSpPr>
          <p:grpSp>
            <p:nvGrpSpPr>
              <p:cNvPr id="9" name="Group 147"/>
              <p:cNvGrpSpPr>
                <a:grpSpLocks/>
              </p:cNvGrpSpPr>
              <p:nvPr/>
            </p:nvGrpSpPr>
            <p:grpSpPr bwMode="auto">
              <a:xfrm>
                <a:off x="1200" y="2112"/>
                <a:ext cx="1152" cy="1632"/>
                <a:chOff x="4416" y="1920"/>
                <a:chExt cx="1152" cy="1632"/>
              </a:xfrm>
            </p:grpSpPr>
            <p:sp>
              <p:nvSpPr>
                <p:cNvPr id="26691" name="AutoShape 148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6692" name="AutoShape 149"/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3" name="AutoShape 150"/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4" name="AutoShape 151"/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5" name="AutoShape 152"/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6" name="AutoShape 153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7" name="AutoShape 154"/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8" name="AutoShape 155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90" name="AutoShape 156"/>
              <p:cNvSpPr>
                <a:spLocks noChangeArrowheads="1"/>
              </p:cNvSpPr>
              <p:nvPr/>
            </p:nvSpPr>
            <p:spPr bwMode="auto">
              <a:xfrm>
                <a:off x="1632" y="2802"/>
                <a:ext cx="240" cy="24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 h 21600"/>
                  <a:gd name="T6" fmla="*/ 0 w 21600"/>
                  <a:gd name="T7" fmla="*/ 2 h 21600"/>
                  <a:gd name="T8" fmla="*/ 1 w 21600"/>
                  <a:gd name="T9" fmla="*/ 3 h 21600"/>
                  <a:gd name="T10" fmla="*/ 2 w 21600"/>
                  <a:gd name="T11" fmla="*/ 2 h 21600"/>
                  <a:gd name="T12" fmla="*/ 3 w 21600"/>
                  <a:gd name="T13" fmla="*/ 1 h 21600"/>
                  <a:gd name="T14" fmla="*/ 2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86" y="10800"/>
                    </a:moveTo>
                    <a:cubicBezTo>
                      <a:pt x="3086" y="15060"/>
                      <a:pt x="6540" y="18514"/>
                      <a:pt x="10800" y="18514"/>
                    </a:cubicBezTo>
                    <a:cubicBezTo>
                      <a:pt x="15060" y="18514"/>
                      <a:pt x="18514" y="15060"/>
                      <a:pt x="18514" y="10800"/>
                    </a:cubicBezTo>
                    <a:cubicBezTo>
                      <a:pt x="18514" y="6540"/>
                      <a:pt x="15060" y="3086"/>
                      <a:pt x="10800" y="3086"/>
                    </a:cubicBezTo>
                    <a:cubicBezTo>
                      <a:pt x="6540" y="3086"/>
                      <a:pt x="3086" y="6540"/>
                      <a:pt x="3086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57"/>
            <p:cNvGrpSpPr>
              <a:grpSpLocks/>
            </p:cNvGrpSpPr>
            <p:nvPr/>
          </p:nvGrpSpPr>
          <p:grpSpPr bwMode="auto">
            <a:xfrm>
              <a:off x="672" y="2928"/>
              <a:ext cx="192" cy="192"/>
              <a:chOff x="576" y="3024"/>
              <a:chExt cx="192" cy="192"/>
            </a:xfrm>
          </p:grpSpPr>
          <p:sp>
            <p:nvSpPr>
              <p:cNvPr id="26687" name="Oval 158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8" name="Line 159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000" name="AutoShape 160"/>
          <p:cNvSpPr>
            <a:spLocks noChangeArrowheads="1"/>
          </p:cNvSpPr>
          <p:nvPr/>
        </p:nvSpPr>
        <p:spPr bwMode="auto">
          <a:xfrm rot="5400000">
            <a:off x="933450" y="1638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DDDDDD"/>
          </a:solidFill>
          <a:ln w="3175">
            <a:solidFill>
              <a:schemeClr val="bg1"/>
            </a:solidFill>
            <a:round/>
            <a:headEnd/>
            <a:tailEnd/>
          </a:ln>
          <a:effectLst>
            <a:outerShdw dist="117088" dir="1916392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01" name="AutoShape 161"/>
          <p:cNvSpPr>
            <a:spLocks noChangeArrowheads="1"/>
          </p:cNvSpPr>
          <p:nvPr/>
        </p:nvSpPr>
        <p:spPr bwMode="auto">
          <a:xfrm rot="5400000">
            <a:off x="-190500" y="1638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DDDDDD"/>
          </a:solidFill>
          <a:ln w="3175">
            <a:solidFill>
              <a:schemeClr val="bg1"/>
            </a:solidFill>
            <a:round/>
            <a:headEnd/>
            <a:tailEnd/>
          </a:ln>
          <a:effectLst>
            <a:outerShdw dist="117088" dir="1916392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3" name="Text Box 162"/>
          <p:cNvSpPr txBox="1">
            <a:spLocks noChangeArrowheads="1"/>
          </p:cNvSpPr>
          <p:nvPr/>
        </p:nvSpPr>
        <p:spPr bwMode="auto">
          <a:xfrm>
            <a:off x="2362200" y="63388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L¾p thiÕt bÞ ®iÖn vµo b¶ng ®iÖn</a:t>
            </a:r>
          </a:p>
        </p:txBody>
      </p:sp>
      <p:sp>
        <p:nvSpPr>
          <p:cNvPr id="26684" name="Text Box 163"/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4: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381000"/>
            <a:ext cx="4114800" cy="5791200"/>
            <a:chOff x="2736" y="384"/>
            <a:chExt cx="2592" cy="3648"/>
          </a:xfrm>
        </p:grpSpPr>
        <p:sp>
          <p:nvSpPr>
            <p:cNvPr id="27741" name="Rectangle 4"/>
            <p:cNvSpPr>
              <a:spLocks noChangeArrowheads="1"/>
            </p:cNvSpPr>
            <p:nvPr/>
          </p:nvSpPr>
          <p:spPr bwMode="auto">
            <a:xfrm rot="5400000">
              <a:off x="2208" y="912"/>
              <a:ext cx="3648" cy="259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742" name="Rectangle 5" descr="Large grid"/>
            <p:cNvSpPr>
              <a:spLocks noChangeArrowheads="1"/>
            </p:cNvSpPr>
            <p:nvPr/>
          </p:nvSpPr>
          <p:spPr bwMode="auto">
            <a:xfrm>
              <a:off x="2868" y="516"/>
              <a:ext cx="2352" cy="3408"/>
            </a:xfrm>
            <a:prstGeom prst="rect">
              <a:avLst/>
            </a:prstGeom>
            <a:pattFill prst="lgGrid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2" name="AutoShape 6"/>
          <p:cNvSpPr>
            <a:spLocks noChangeArrowheads="1"/>
          </p:cNvSpPr>
          <p:nvPr/>
        </p:nvSpPr>
        <p:spPr bwMode="auto">
          <a:xfrm>
            <a:off x="3086100" y="3581400"/>
            <a:ext cx="1143000" cy="152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390900" y="3581400"/>
            <a:ext cx="533400" cy="1524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448050" y="3886200"/>
            <a:ext cx="381000" cy="9906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3486150" y="3962400"/>
            <a:ext cx="304800" cy="838200"/>
          </a:xfrm>
          <a:prstGeom prst="rect">
            <a:avLst/>
          </a:prstGeom>
          <a:gradFill rotWithShape="1">
            <a:gsLst>
              <a:gs pos="0">
                <a:srgbClr val="4A6264"/>
              </a:gs>
              <a:gs pos="50000">
                <a:srgbClr val="A0D4D8"/>
              </a:gs>
              <a:gs pos="100000">
                <a:srgbClr val="4A6264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A0D4D8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>
            <a:off x="3162300" y="42672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3981450" y="428625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 rot="5400000">
            <a:off x="4686300" y="1638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EDF6F7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659" name="AutoShape 13"/>
          <p:cNvSpPr>
            <a:spLocks noChangeArrowheads="1"/>
          </p:cNvSpPr>
          <p:nvPr/>
        </p:nvSpPr>
        <p:spPr bwMode="auto">
          <a:xfrm>
            <a:off x="5334000" y="1162050"/>
            <a:ext cx="457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AutoShape 14"/>
          <p:cNvSpPr>
            <a:spLocks noChangeArrowheads="1"/>
          </p:cNvSpPr>
          <p:nvPr/>
        </p:nvSpPr>
        <p:spPr bwMode="auto">
          <a:xfrm>
            <a:off x="5486400" y="12192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Freeform 15"/>
          <p:cNvSpPr>
            <a:spLocks/>
          </p:cNvSpPr>
          <p:nvPr/>
        </p:nvSpPr>
        <p:spPr bwMode="auto">
          <a:xfrm>
            <a:off x="5410200" y="1152525"/>
            <a:ext cx="381000" cy="1447800"/>
          </a:xfrm>
          <a:custGeom>
            <a:avLst/>
            <a:gdLst>
              <a:gd name="T0" fmla="*/ 0 w 240"/>
              <a:gd name="T1" fmla="*/ 0 h 912"/>
              <a:gd name="T2" fmla="*/ 0 w 240"/>
              <a:gd name="T3" fmla="*/ 1447800 h 912"/>
              <a:gd name="T4" fmla="*/ 381000 w 240"/>
              <a:gd name="T5" fmla="*/ 1447800 h 912"/>
              <a:gd name="T6" fmla="*/ 0 60000 65536"/>
              <a:gd name="T7" fmla="*/ 0 60000 65536"/>
              <a:gd name="T8" fmla="*/ 0 60000 65536"/>
              <a:gd name="T9" fmla="*/ 0 w 240"/>
              <a:gd name="T10" fmla="*/ 0 h 912"/>
              <a:gd name="T11" fmla="*/ 240 w 24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12">
                <a:moveTo>
                  <a:pt x="0" y="0"/>
                </a:moveTo>
                <a:lnTo>
                  <a:pt x="0" y="912"/>
                </a:lnTo>
                <a:lnTo>
                  <a:pt x="240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AutoShape 16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7"/>
          <p:cNvSpPr>
            <a:spLocks noChangeShapeType="1"/>
          </p:cNvSpPr>
          <p:nvPr/>
        </p:nvSpPr>
        <p:spPr bwMode="auto">
          <a:xfrm>
            <a:off x="5534025" y="9906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7664" name="AutoShape 18"/>
          <p:cNvSpPr>
            <a:spLocks noChangeArrowheads="1"/>
          </p:cNvSpPr>
          <p:nvPr/>
        </p:nvSpPr>
        <p:spPr bwMode="auto">
          <a:xfrm rot="5400000">
            <a:off x="2857500" y="1638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EDF6F7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>
            <a:off x="3676650" y="9906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7666" name="AutoShape 20"/>
          <p:cNvSpPr>
            <a:spLocks noChangeArrowheads="1"/>
          </p:cNvSpPr>
          <p:nvPr/>
        </p:nvSpPr>
        <p:spPr bwMode="auto">
          <a:xfrm>
            <a:off x="3505200" y="1143000"/>
            <a:ext cx="457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AutoShape 21"/>
          <p:cNvSpPr>
            <a:spLocks noChangeArrowheads="1"/>
          </p:cNvSpPr>
          <p:nvPr/>
        </p:nvSpPr>
        <p:spPr bwMode="auto">
          <a:xfrm>
            <a:off x="3657600" y="1171575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Freeform 22"/>
          <p:cNvSpPr>
            <a:spLocks/>
          </p:cNvSpPr>
          <p:nvPr/>
        </p:nvSpPr>
        <p:spPr bwMode="auto">
          <a:xfrm>
            <a:off x="3581400" y="1143000"/>
            <a:ext cx="381000" cy="1447800"/>
          </a:xfrm>
          <a:custGeom>
            <a:avLst/>
            <a:gdLst>
              <a:gd name="T0" fmla="*/ 0 w 240"/>
              <a:gd name="T1" fmla="*/ 0 h 912"/>
              <a:gd name="T2" fmla="*/ 0 w 240"/>
              <a:gd name="T3" fmla="*/ 1447800 h 912"/>
              <a:gd name="T4" fmla="*/ 381000 w 240"/>
              <a:gd name="T5" fmla="*/ 1447800 h 912"/>
              <a:gd name="T6" fmla="*/ 0 60000 65536"/>
              <a:gd name="T7" fmla="*/ 0 60000 65536"/>
              <a:gd name="T8" fmla="*/ 0 60000 65536"/>
              <a:gd name="T9" fmla="*/ 0 w 240"/>
              <a:gd name="T10" fmla="*/ 0 h 912"/>
              <a:gd name="T11" fmla="*/ 240 w 24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12">
                <a:moveTo>
                  <a:pt x="0" y="0"/>
                </a:moveTo>
                <a:lnTo>
                  <a:pt x="0" y="912"/>
                </a:lnTo>
                <a:lnTo>
                  <a:pt x="240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AutoShape 23"/>
          <p:cNvSpPr>
            <a:spLocks noChangeArrowheads="1"/>
          </p:cNvSpPr>
          <p:nvPr/>
        </p:nvSpPr>
        <p:spPr bwMode="auto">
          <a:xfrm>
            <a:off x="3657600" y="2286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8" name="AutoShape 24"/>
          <p:cNvSpPr>
            <a:spLocks noChangeArrowheads="1"/>
          </p:cNvSpPr>
          <p:nvPr/>
        </p:nvSpPr>
        <p:spPr bwMode="auto">
          <a:xfrm>
            <a:off x="4572000" y="3124200"/>
            <a:ext cx="1752600" cy="2514600"/>
          </a:xfrm>
          <a:prstGeom prst="roundRect">
            <a:avLst>
              <a:gd name="adj" fmla="val 5255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889" name="Rectangle 25"/>
          <p:cNvSpPr>
            <a:spLocks noChangeArrowheads="1"/>
          </p:cNvSpPr>
          <p:nvPr/>
        </p:nvSpPr>
        <p:spPr bwMode="auto">
          <a:xfrm>
            <a:off x="4953000" y="3505200"/>
            <a:ext cx="304800" cy="167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991100" y="3581400"/>
            <a:ext cx="247650" cy="1524000"/>
            <a:chOff x="2424" y="2448"/>
            <a:chExt cx="156" cy="960"/>
          </a:xfrm>
        </p:grpSpPr>
        <p:sp>
          <p:nvSpPr>
            <p:cNvPr id="164891" name="AutoShape 27"/>
            <p:cNvSpPr>
              <a:spLocks noChangeArrowheads="1"/>
            </p:cNvSpPr>
            <p:nvPr/>
          </p:nvSpPr>
          <p:spPr bwMode="auto">
            <a:xfrm rot="-5185420">
              <a:off x="2304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892" name="AutoShape 28"/>
            <p:cNvSpPr>
              <a:spLocks noChangeArrowheads="1"/>
            </p:cNvSpPr>
            <p:nvPr/>
          </p:nvSpPr>
          <p:spPr bwMode="auto">
            <a:xfrm rot="16200000">
              <a:off x="230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893" name="AutoShape 29"/>
            <p:cNvSpPr>
              <a:spLocks noChangeArrowheads="1"/>
            </p:cNvSpPr>
            <p:nvPr/>
          </p:nvSpPr>
          <p:spPr bwMode="auto">
            <a:xfrm rot="5400000">
              <a:off x="236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894" name="AutoShape 30"/>
            <p:cNvSpPr>
              <a:spLocks noChangeArrowheads="1"/>
            </p:cNvSpPr>
            <p:nvPr/>
          </p:nvSpPr>
          <p:spPr bwMode="auto">
            <a:xfrm rot="5400000">
              <a:off x="2352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4895" name="Rectangle 31"/>
          <p:cNvSpPr>
            <a:spLocks noChangeArrowheads="1"/>
          </p:cNvSpPr>
          <p:nvPr/>
        </p:nvSpPr>
        <p:spPr bwMode="auto">
          <a:xfrm>
            <a:off x="5562600" y="3505200"/>
            <a:ext cx="304800" cy="167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638800" y="3581400"/>
            <a:ext cx="247650" cy="1524000"/>
            <a:chOff x="2424" y="2448"/>
            <a:chExt cx="156" cy="960"/>
          </a:xfrm>
        </p:grpSpPr>
        <p:sp>
          <p:nvSpPr>
            <p:cNvPr id="164897" name="AutoShape 33"/>
            <p:cNvSpPr>
              <a:spLocks noChangeArrowheads="1"/>
            </p:cNvSpPr>
            <p:nvPr/>
          </p:nvSpPr>
          <p:spPr bwMode="auto">
            <a:xfrm rot="-5185420">
              <a:off x="2304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898" name="AutoShape 34"/>
            <p:cNvSpPr>
              <a:spLocks noChangeArrowheads="1"/>
            </p:cNvSpPr>
            <p:nvPr/>
          </p:nvSpPr>
          <p:spPr bwMode="auto">
            <a:xfrm rot="16200000">
              <a:off x="230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899" name="AutoShape 35"/>
            <p:cNvSpPr>
              <a:spLocks noChangeArrowheads="1"/>
            </p:cNvSpPr>
            <p:nvPr/>
          </p:nvSpPr>
          <p:spPr bwMode="auto">
            <a:xfrm rot="5400000">
              <a:off x="236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900" name="AutoShape 36"/>
            <p:cNvSpPr>
              <a:spLocks noChangeArrowheads="1"/>
            </p:cNvSpPr>
            <p:nvPr/>
          </p:nvSpPr>
          <p:spPr bwMode="auto">
            <a:xfrm rot="5400000">
              <a:off x="2352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4901" name="AutoShape 37"/>
          <p:cNvSpPr>
            <a:spLocks noChangeArrowheads="1"/>
          </p:cNvSpPr>
          <p:nvPr/>
        </p:nvSpPr>
        <p:spPr bwMode="auto">
          <a:xfrm>
            <a:off x="4724400" y="3810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902" name="AutoShape 38"/>
          <p:cNvSpPr>
            <a:spLocks noChangeArrowheads="1"/>
          </p:cNvSpPr>
          <p:nvPr/>
        </p:nvSpPr>
        <p:spPr bwMode="auto">
          <a:xfrm>
            <a:off x="5886450" y="44958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5886450" y="4191000"/>
            <a:ext cx="228600" cy="2286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904" name="Oval 40"/>
          <p:cNvSpPr>
            <a:spLocks noChangeArrowheads="1"/>
          </p:cNvSpPr>
          <p:nvPr/>
        </p:nvSpPr>
        <p:spPr bwMode="auto">
          <a:xfrm>
            <a:off x="4724400" y="4191000"/>
            <a:ext cx="228600" cy="2286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79" name="Oval 41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135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42"/>
          <p:cNvSpPr>
            <a:spLocks noChangeArrowheads="1"/>
          </p:cNvSpPr>
          <p:nvPr/>
        </p:nvSpPr>
        <p:spPr bwMode="auto">
          <a:xfrm>
            <a:off x="5943600" y="5334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135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 rot="2185029">
            <a:off x="4656138" y="3760788"/>
            <a:ext cx="304800" cy="454025"/>
            <a:chOff x="3994" y="2571"/>
            <a:chExt cx="192" cy="286"/>
          </a:xfrm>
        </p:grpSpPr>
        <p:sp>
          <p:nvSpPr>
            <p:cNvPr id="27731" name="Arc 44"/>
            <p:cNvSpPr>
              <a:spLocks/>
            </p:cNvSpPr>
            <p:nvPr/>
          </p:nvSpPr>
          <p:spPr bwMode="auto">
            <a:xfrm rot="475199">
              <a:off x="3994" y="2571"/>
              <a:ext cx="192" cy="192"/>
            </a:xfrm>
            <a:custGeom>
              <a:avLst/>
              <a:gdLst>
                <a:gd name="T0" fmla="*/ 1 w 43200"/>
                <a:gd name="T1" fmla="*/ 1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Line 45"/>
            <p:cNvSpPr>
              <a:spLocks noChangeShapeType="1"/>
            </p:cNvSpPr>
            <p:nvPr/>
          </p:nvSpPr>
          <p:spPr bwMode="auto">
            <a:xfrm rot="9361128" flipH="1">
              <a:off x="4176" y="2736"/>
              <a:ext cx="1" cy="12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854700" y="4305300"/>
            <a:ext cx="298450" cy="447675"/>
            <a:chOff x="4616" y="2120"/>
            <a:chExt cx="192" cy="288"/>
          </a:xfrm>
        </p:grpSpPr>
        <p:sp>
          <p:nvSpPr>
            <p:cNvPr id="27729" name="Arc 47"/>
            <p:cNvSpPr>
              <a:spLocks/>
            </p:cNvSpPr>
            <p:nvPr/>
          </p:nvSpPr>
          <p:spPr bwMode="auto">
            <a:xfrm rot="-8885929">
              <a:off x="4616" y="2216"/>
              <a:ext cx="192" cy="192"/>
            </a:xfrm>
            <a:custGeom>
              <a:avLst/>
              <a:gdLst>
                <a:gd name="T0" fmla="*/ 1 w 43200"/>
                <a:gd name="T1" fmla="*/ 1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0" name="Line 48"/>
            <p:cNvSpPr>
              <a:spLocks noChangeShapeType="1"/>
            </p:cNvSpPr>
            <p:nvPr/>
          </p:nvSpPr>
          <p:spPr bwMode="auto">
            <a:xfrm flipH="1">
              <a:off x="4697" y="2120"/>
              <a:ext cx="1" cy="12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3" name="Oval 49"/>
          <p:cNvSpPr>
            <a:spLocks noChangeArrowheads="1"/>
          </p:cNvSpPr>
          <p:nvPr/>
        </p:nvSpPr>
        <p:spPr bwMode="auto">
          <a:xfrm>
            <a:off x="3657600" y="17145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2700" dir="162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Oval 50"/>
          <p:cNvSpPr>
            <a:spLocks noChangeArrowheads="1"/>
          </p:cNvSpPr>
          <p:nvPr/>
        </p:nvSpPr>
        <p:spPr bwMode="auto">
          <a:xfrm>
            <a:off x="5486400" y="17145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2700" dir="162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Oval 51"/>
          <p:cNvSpPr>
            <a:spLocks noChangeArrowheads="1"/>
          </p:cNvSpPr>
          <p:nvPr/>
        </p:nvSpPr>
        <p:spPr bwMode="auto">
          <a:xfrm>
            <a:off x="5524500" y="1752600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Oval 52"/>
          <p:cNvSpPr>
            <a:spLocks noChangeArrowheads="1"/>
          </p:cNvSpPr>
          <p:nvPr/>
        </p:nvSpPr>
        <p:spPr bwMode="auto">
          <a:xfrm>
            <a:off x="3695700" y="1752600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53"/>
          <p:cNvSpPr>
            <a:spLocks noChangeArrowheads="1"/>
          </p:cNvSpPr>
          <p:nvPr/>
        </p:nvSpPr>
        <p:spPr bwMode="auto">
          <a:xfrm>
            <a:off x="4762500" y="3238500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54"/>
          <p:cNvSpPr>
            <a:spLocks noChangeArrowheads="1"/>
          </p:cNvSpPr>
          <p:nvPr/>
        </p:nvSpPr>
        <p:spPr bwMode="auto">
          <a:xfrm>
            <a:off x="5981700" y="5372100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Line 55"/>
          <p:cNvSpPr>
            <a:spLocks noChangeShapeType="1"/>
          </p:cNvSpPr>
          <p:nvPr/>
        </p:nvSpPr>
        <p:spPr bwMode="auto">
          <a:xfrm flipH="1">
            <a:off x="5588000" y="25146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Line 56"/>
          <p:cNvSpPr>
            <a:spLocks noChangeShapeType="1"/>
          </p:cNvSpPr>
          <p:nvPr/>
        </p:nvSpPr>
        <p:spPr bwMode="auto">
          <a:xfrm flipH="1">
            <a:off x="3771900" y="1143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1" name="Line 57"/>
          <p:cNvSpPr>
            <a:spLocks noChangeShapeType="1"/>
          </p:cNvSpPr>
          <p:nvPr/>
        </p:nvSpPr>
        <p:spPr bwMode="auto">
          <a:xfrm flipH="1">
            <a:off x="3771900" y="25146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2" name="Line 58"/>
          <p:cNvSpPr>
            <a:spLocks noChangeShapeType="1"/>
          </p:cNvSpPr>
          <p:nvPr/>
        </p:nvSpPr>
        <p:spPr bwMode="auto">
          <a:xfrm flipH="1">
            <a:off x="3771900" y="13716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Line 59"/>
          <p:cNvSpPr>
            <a:spLocks noChangeShapeType="1"/>
          </p:cNvSpPr>
          <p:nvPr/>
        </p:nvSpPr>
        <p:spPr bwMode="auto">
          <a:xfrm flipH="1">
            <a:off x="3771900" y="22098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4" name="Line 60"/>
          <p:cNvSpPr>
            <a:spLocks noChangeShapeType="1"/>
          </p:cNvSpPr>
          <p:nvPr/>
        </p:nvSpPr>
        <p:spPr bwMode="auto">
          <a:xfrm flipH="1">
            <a:off x="5600700" y="14478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5" name="Line 61"/>
          <p:cNvSpPr>
            <a:spLocks noChangeShapeType="1"/>
          </p:cNvSpPr>
          <p:nvPr/>
        </p:nvSpPr>
        <p:spPr bwMode="auto">
          <a:xfrm flipH="1">
            <a:off x="5600700" y="22098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6" name="Line 62"/>
          <p:cNvSpPr>
            <a:spLocks noChangeShapeType="1"/>
          </p:cNvSpPr>
          <p:nvPr/>
        </p:nvSpPr>
        <p:spPr bwMode="auto">
          <a:xfrm flipH="1">
            <a:off x="5611813" y="1155700"/>
            <a:ext cx="1587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7" name="Line 63"/>
          <p:cNvSpPr>
            <a:spLocks noChangeShapeType="1"/>
          </p:cNvSpPr>
          <p:nvPr/>
        </p:nvSpPr>
        <p:spPr bwMode="auto">
          <a:xfrm flipH="1">
            <a:off x="4826000" y="42672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8" name="Line 64"/>
          <p:cNvSpPr>
            <a:spLocks noChangeShapeType="1"/>
          </p:cNvSpPr>
          <p:nvPr/>
        </p:nvSpPr>
        <p:spPr bwMode="auto">
          <a:xfrm flipH="1">
            <a:off x="5994400" y="41910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9" name="Line 65"/>
          <p:cNvSpPr>
            <a:spLocks noChangeShapeType="1"/>
          </p:cNvSpPr>
          <p:nvPr/>
        </p:nvSpPr>
        <p:spPr bwMode="auto">
          <a:xfrm flipH="1">
            <a:off x="3822700" y="8382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0" name="Line 66"/>
          <p:cNvSpPr>
            <a:spLocks noChangeShapeType="1"/>
          </p:cNvSpPr>
          <p:nvPr/>
        </p:nvSpPr>
        <p:spPr bwMode="auto">
          <a:xfrm flipH="1">
            <a:off x="5702300" y="8255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304800" y="3657600"/>
            <a:ext cx="1828800" cy="2590800"/>
            <a:chOff x="216" y="2208"/>
            <a:chExt cx="1152" cy="1632"/>
          </a:xfrm>
        </p:grpSpPr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216" y="2208"/>
              <a:ext cx="1152" cy="1632"/>
              <a:chOff x="1200" y="2112"/>
              <a:chExt cx="1152" cy="1632"/>
            </a:xfrm>
          </p:grpSpPr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1200" y="2112"/>
                <a:ext cx="1152" cy="1632"/>
                <a:chOff x="4416" y="1920"/>
                <a:chExt cx="1152" cy="1632"/>
              </a:xfrm>
            </p:grpSpPr>
            <p:sp>
              <p:nvSpPr>
                <p:cNvPr id="27721" name="AutoShape 70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7722" name="AutoShape 71"/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3" name="AutoShape 72"/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AutoShape 73"/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AutoShape 74"/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6" name="AutoShape 75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7" name="AutoShape 76"/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8" name="AutoShape 77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20" name="AutoShape 78"/>
              <p:cNvSpPr>
                <a:spLocks noChangeArrowheads="1"/>
              </p:cNvSpPr>
              <p:nvPr/>
            </p:nvSpPr>
            <p:spPr bwMode="auto">
              <a:xfrm>
                <a:off x="1632" y="2802"/>
                <a:ext cx="240" cy="24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 h 21600"/>
                  <a:gd name="T6" fmla="*/ 0 w 21600"/>
                  <a:gd name="T7" fmla="*/ 2 h 21600"/>
                  <a:gd name="T8" fmla="*/ 1 w 21600"/>
                  <a:gd name="T9" fmla="*/ 3 h 21600"/>
                  <a:gd name="T10" fmla="*/ 2 w 21600"/>
                  <a:gd name="T11" fmla="*/ 2 h 21600"/>
                  <a:gd name="T12" fmla="*/ 3 w 21600"/>
                  <a:gd name="T13" fmla="*/ 1 h 21600"/>
                  <a:gd name="T14" fmla="*/ 2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86" y="10800"/>
                    </a:moveTo>
                    <a:cubicBezTo>
                      <a:pt x="3086" y="15060"/>
                      <a:pt x="6540" y="18514"/>
                      <a:pt x="10800" y="18514"/>
                    </a:cubicBezTo>
                    <a:cubicBezTo>
                      <a:pt x="15060" y="18514"/>
                      <a:pt x="18514" y="15060"/>
                      <a:pt x="18514" y="10800"/>
                    </a:cubicBezTo>
                    <a:cubicBezTo>
                      <a:pt x="18514" y="6540"/>
                      <a:pt x="15060" y="3086"/>
                      <a:pt x="10800" y="3086"/>
                    </a:cubicBezTo>
                    <a:cubicBezTo>
                      <a:pt x="6540" y="3086"/>
                      <a:pt x="3086" y="6540"/>
                      <a:pt x="3086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672" y="2928"/>
              <a:ext cx="192" cy="192"/>
              <a:chOff x="576" y="3024"/>
              <a:chExt cx="192" cy="192"/>
            </a:xfrm>
          </p:grpSpPr>
          <p:sp>
            <p:nvSpPr>
              <p:cNvPr id="27717" name="Oval 80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8" name="Line 81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946" name="AutoShape 82"/>
          <p:cNvSpPr>
            <a:spLocks noChangeArrowheads="1"/>
          </p:cNvSpPr>
          <p:nvPr/>
        </p:nvSpPr>
        <p:spPr bwMode="auto">
          <a:xfrm rot="5400000">
            <a:off x="857250" y="14859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DDDDDD"/>
          </a:solidFill>
          <a:ln w="3175">
            <a:solidFill>
              <a:schemeClr val="bg1"/>
            </a:solidFill>
            <a:round/>
            <a:headEnd/>
            <a:tailEnd/>
          </a:ln>
          <a:effectLst>
            <a:outerShdw dist="117088" dir="1916392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947" name="AutoShape 83"/>
          <p:cNvSpPr>
            <a:spLocks noChangeArrowheads="1"/>
          </p:cNvSpPr>
          <p:nvPr/>
        </p:nvSpPr>
        <p:spPr bwMode="auto">
          <a:xfrm rot="5400000">
            <a:off x="-266700" y="14859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DDDDDD"/>
          </a:solidFill>
          <a:ln w="3175">
            <a:solidFill>
              <a:schemeClr val="bg1"/>
            </a:solidFill>
            <a:round/>
            <a:headEnd/>
            <a:tailEnd/>
          </a:ln>
          <a:effectLst>
            <a:outerShdw dist="117088" dir="1916392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704" name="Text Box 84"/>
          <p:cNvSpPr txBox="1">
            <a:spLocks noChangeArrowheads="1"/>
          </p:cNvSpPr>
          <p:nvPr/>
        </p:nvSpPr>
        <p:spPr bwMode="auto">
          <a:xfrm>
            <a:off x="3371850" y="35433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bg2"/>
                </a:solidFill>
                <a:latin typeface=".TMC-Ong Do" pitchFamily="2" charset="0"/>
                <a:sym typeface="Wingdings 2" pitchFamily="18" charset="2"/>
              </a:rPr>
              <a:t>Vina</a:t>
            </a:r>
          </a:p>
        </p:txBody>
      </p:sp>
      <p:sp>
        <p:nvSpPr>
          <p:cNvPr id="164949" name="Text Box 85"/>
          <p:cNvSpPr txBox="1">
            <a:spLocks noChangeArrowheads="1"/>
          </p:cNvSpPr>
          <p:nvPr/>
        </p:nvSpPr>
        <p:spPr bwMode="auto">
          <a:xfrm>
            <a:off x="7391400" y="1295400"/>
            <a:ext cx="14478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Bắt vít vào cầu chì và ổ cắm công tắc</a:t>
            </a:r>
          </a:p>
        </p:txBody>
      </p:sp>
      <p:sp>
        <p:nvSpPr>
          <p:cNvPr id="164950" name="Line 86"/>
          <p:cNvSpPr>
            <a:spLocks noChangeShapeType="1"/>
          </p:cNvSpPr>
          <p:nvPr/>
        </p:nvSpPr>
        <p:spPr bwMode="auto">
          <a:xfrm flipH="1" flipV="1">
            <a:off x="5562600" y="1828800"/>
            <a:ext cx="18288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951" name="Line 87"/>
          <p:cNvSpPr>
            <a:spLocks noChangeShapeType="1"/>
          </p:cNvSpPr>
          <p:nvPr/>
        </p:nvSpPr>
        <p:spPr bwMode="auto">
          <a:xfrm flipH="1" flipV="1">
            <a:off x="3733800" y="1828800"/>
            <a:ext cx="36576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952" name="Line 88"/>
          <p:cNvSpPr>
            <a:spLocks noChangeShapeType="1"/>
          </p:cNvSpPr>
          <p:nvPr/>
        </p:nvSpPr>
        <p:spPr bwMode="auto">
          <a:xfrm flipH="1">
            <a:off x="4876800" y="2819400"/>
            <a:ext cx="2514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953" name="Line 89"/>
          <p:cNvSpPr>
            <a:spLocks noChangeShapeType="1"/>
          </p:cNvSpPr>
          <p:nvPr/>
        </p:nvSpPr>
        <p:spPr bwMode="auto">
          <a:xfrm flipH="1">
            <a:off x="6172200" y="2971800"/>
            <a:ext cx="12192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10" name="AutoShape 90"/>
          <p:cNvSpPr>
            <a:spLocks noChangeArrowheads="1"/>
          </p:cNvSpPr>
          <p:nvPr/>
        </p:nvSpPr>
        <p:spPr bwMode="auto">
          <a:xfrm>
            <a:off x="5314950" y="4191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Text Box 91"/>
          <p:cNvSpPr txBox="1">
            <a:spLocks noChangeArrowheads="1"/>
          </p:cNvSpPr>
          <p:nvPr/>
        </p:nvSpPr>
        <p:spPr bwMode="auto">
          <a:xfrm>
            <a:off x="2362200" y="6338888"/>
            <a:ext cx="6400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/>
              <a:t>Lắp thiết bị điện vào bảng điện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7712" name="Text Box 92"/>
          <p:cNvSpPr txBox="1">
            <a:spLocks noChangeArrowheads="1"/>
          </p:cNvSpPr>
          <p:nvPr/>
        </p:nvSpPr>
        <p:spPr bwMode="auto">
          <a:xfrm>
            <a:off x="2794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4:</a:t>
            </a:r>
          </a:p>
        </p:txBody>
      </p:sp>
      <p:sp>
        <p:nvSpPr>
          <p:cNvPr id="164957" name="Line 93"/>
          <p:cNvSpPr>
            <a:spLocks noChangeShapeType="1"/>
          </p:cNvSpPr>
          <p:nvPr/>
        </p:nvSpPr>
        <p:spPr bwMode="auto">
          <a:xfrm flipH="1">
            <a:off x="3276600" y="2895600"/>
            <a:ext cx="41148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958" name="Line 94"/>
          <p:cNvSpPr>
            <a:spLocks noChangeShapeType="1"/>
          </p:cNvSpPr>
          <p:nvPr/>
        </p:nvSpPr>
        <p:spPr bwMode="auto">
          <a:xfrm flipH="1">
            <a:off x="4038600" y="2971800"/>
            <a:ext cx="32766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49" grpId="0"/>
      <p:bldP spid="164950" grpId="0" animBg="1"/>
      <p:bldP spid="164951" grpId="0" animBg="1"/>
      <p:bldP spid="164952" grpId="0" animBg="1"/>
      <p:bldP spid="164953" grpId="0" animBg="1"/>
      <p:bldP spid="164957" grpId="0" animBg="1"/>
      <p:bldP spid="1649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381000"/>
            <a:ext cx="4114800" cy="5791200"/>
            <a:chOff x="2736" y="384"/>
            <a:chExt cx="2592" cy="3648"/>
          </a:xfrm>
        </p:grpSpPr>
        <p:sp>
          <p:nvSpPr>
            <p:cNvPr id="28758" name="Rectangle 4"/>
            <p:cNvSpPr>
              <a:spLocks noChangeArrowheads="1"/>
            </p:cNvSpPr>
            <p:nvPr/>
          </p:nvSpPr>
          <p:spPr bwMode="auto">
            <a:xfrm rot="5400000">
              <a:off x="2208" y="912"/>
              <a:ext cx="3648" cy="259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759" name="Rectangle 5" descr="Large grid"/>
            <p:cNvSpPr>
              <a:spLocks noChangeArrowheads="1"/>
            </p:cNvSpPr>
            <p:nvPr/>
          </p:nvSpPr>
          <p:spPr bwMode="auto">
            <a:xfrm>
              <a:off x="2868" y="516"/>
              <a:ext cx="2352" cy="3408"/>
            </a:xfrm>
            <a:prstGeom prst="rect">
              <a:avLst/>
            </a:prstGeom>
            <a:pattFill prst="lgGrid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3086100" y="3581400"/>
            <a:ext cx="1143000" cy="152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3390900" y="3581400"/>
            <a:ext cx="533400" cy="1524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3448050" y="3886200"/>
            <a:ext cx="381000" cy="9906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486150" y="3962400"/>
            <a:ext cx="304800" cy="838200"/>
          </a:xfrm>
          <a:prstGeom prst="rect">
            <a:avLst/>
          </a:prstGeom>
          <a:gradFill rotWithShape="1">
            <a:gsLst>
              <a:gs pos="0">
                <a:srgbClr val="4A6264"/>
              </a:gs>
              <a:gs pos="50000">
                <a:srgbClr val="A0D4D8"/>
              </a:gs>
              <a:gs pos="100000">
                <a:srgbClr val="4A6264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A0D4D8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8680" name="AutoShape 10"/>
          <p:cNvSpPr>
            <a:spLocks noChangeArrowheads="1"/>
          </p:cNvSpPr>
          <p:nvPr/>
        </p:nvSpPr>
        <p:spPr bwMode="auto">
          <a:xfrm>
            <a:off x="3162300" y="42672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3981450" y="428625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2"/>
          <p:cNvSpPr>
            <a:spLocks noChangeArrowheads="1"/>
          </p:cNvSpPr>
          <p:nvPr/>
        </p:nvSpPr>
        <p:spPr bwMode="auto">
          <a:xfrm rot="5400000">
            <a:off x="4686300" y="1638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EDF6F7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8683" name="AutoShape 13"/>
          <p:cNvSpPr>
            <a:spLocks noChangeArrowheads="1"/>
          </p:cNvSpPr>
          <p:nvPr/>
        </p:nvSpPr>
        <p:spPr bwMode="auto">
          <a:xfrm>
            <a:off x="5334000" y="1162050"/>
            <a:ext cx="457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4"/>
          <p:cNvSpPr>
            <a:spLocks noChangeArrowheads="1"/>
          </p:cNvSpPr>
          <p:nvPr/>
        </p:nvSpPr>
        <p:spPr bwMode="auto">
          <a:xfrm>
            <a:off x="5486400" y="12192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Freeform 15"/>
          <p:cNvSpPr>
            <a:spLocks/>
          </p:cNvSpPr>
          <p:nvPr/>
        </p:nvSpPr>
        <p:spPr bwMode="auto">
          <a:xfrm>
            <a:off x="5410200" y="1152525"/>
            <a:ext cx="381000" cy="1447800"/>
          </a:xfrm>
          <a:custGeom>
            <a:avLst/>
            <a:gdLst>
              <a:gd name="T0" fmla="*/ 0 w 240"/>
              <a:gd name="T1" fmla="*/ 0 h 912"/>
              <a:gd name="T2" fmla="*/ 0 w 240"/>
              <a:gd name="T3" fmla="*/ 1447800 h 912"/>
              <a:gd name="T4" fmla="*/ 381000 w 240"/>
              <a:gd name="T5" fmla="*/ 1447800 h 912"/>
              <a:gd name="T6" fmla="*/ 0 60000 65536"/>
              <a:gd name="T7" fmla="*/ 0 60000 65536"/>
              <a:gd name="T8" fmla="*/ 0 60000 65536"/>
              <a:gd name="T9" fmla="*/ 0 w 240"/>
              <a:gd name="T10" fmla="*/ 0 h 912"/>
              <a:gd name="T11" fmla="*/ 240 w 24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12">
                <a:moveTo>
                  <a:pt x="0" y="0"/>
                </a:moveTo>
                <a:lnTo>
                  <a:pt x="0" y="912"/>
                </a:lnTo>
                <a:lnTo>
                  <a:pt x="240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AutoShape 16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7"/>
          <p:cNvSpPr>
            <a:spLocks noChangeShapeType="1"/>
          </p:cNvSpPr>
          <p:nvPr/>
        </p:nvSpPr>
        <p:spPr bwMode="auto">
          <a:xfrm>
            <a:off x="5534025" y="9906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8688" name="AutoShape 18"/>
          <p:cNvSpPr>
            <a:spLocks noChangeArrowheads="1"/>
          </p:cNvSpPr>
          <p:nvPr/>
        </p:nvSpPr>
        <p:spPr bwMode="auto">
          <a:xfrm rot="5400000">
            <a:off x="2857500" y="16383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EDF6F7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>
            <a:off x="3676650" y="9906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8690" name="AutoShape 20"/>
          <p:cNvSpPr>
            <a:spLocks noChangeArrowheads="1"/>
          </p:cNvSpPr>
          <p:nvPr/>
        </p:nvSpPr>
        <p:spPr bwMode="auto">
          <a:xfrm>
            <a:off x="3505200" y="1143000"/>
            <a:ext cx="457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AutoShape 21"/>
          <p:cNvSpPr>
            <a:spLocks noChangeArrowheads="1"/>
          </p:cNvSpPr>
          <p:nvPr/>
        </p:nvSpPr>
        <p:spPr bwMode="auto">
          <a:xfrm>
            <a:off x="3657600" y="1171575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Freeform 22"/>
          <p:cNvSpPr>
            <a:spLocks/>
          </p:cNvSpPr>
          <p:nvPr/>
        </p:nvSpPr>
        <p:spPr bwMode="auto">
          <a:xfrm>
            <a:off x="3581400" y="1143000"/>
            <a:ext cx="381000" cy="1447800"/>
          </a:xfrm>
          <a:custGeom>
            <a:avLst/>
            <a:gdLst>
              <a:gd name="T0" fmla="*/ 0 w 240"/>
              <a:gd name="T1" fmla="*/ 0 h 912"/>
              <a:gd name="T2" fmla="*/ 0 w 240"/>
              <a:gd name="T3" fmla="*/ 1447800 h 912"/>
              <a:gd name="T4" fmla="*/ 381000 w 240"/>
              <a:gd name="T5" fmla="*/ 1447800 h 912"/>
              <a:gd name="T6" fmla="*/ 0 60000 65536"/>
              <a:gd name="T7" fmla="*/ 0 60000 65536"/>
              <a:gd name="T8" fmla="*/ 0 60000 65536"/>
              <a:gd name="T9" fmla="*/ 0 w 240"/>
              <a:gd name="T10" fmla="*/ 0 h 912"/>
              <a:gd name="T11" fmla="*/ 240 w 24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12">
                <a:moveTo>
                  <a:pt x="0" y="0"/>
                </a:moveTo>
                <a:lnTo>
                  <a:pt x="0" y="912"/>
                </a:lnTo>
                <a:lnTo>
                  <a:pt x="240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AutoShape 23"/>
          <p:cNvSpPr>
            <a:spLocks noChangeArrowheads="1"/>
          </p:cNvSpPr>
          <p:nvPr/>
        </p:nvSpPr>
        <p:spPr bwMode="auto">
          <a:xfrm>
            <a:off x="3657600" y="2286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12" name="AutoShape 24"/>
          <p:cNvSpPr>
            <a:spLocks noChangeArrowheads="1"/>
          </p:cNvSpPr>
          <p:nvPr/>
        </p:nvSpPr>
        <p:spPr bwMode="auto">
          <a:xfrm>
            <a:off x="4572000" y="3124200"/>
            <a:ext cx="1752600" cy="2514600"/>
          </a:xfrm>
          <a:prstGeom prst="roundRect">
            <a:avLst>
              <a:gd name="adj" fmla="val 5255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13" name="Rectangle 25"/>
          <p:cNvSpPr>
            <a:spLocks noChangeArrowheads="1"/>
          </p:cNvSpPr>
          <p:nvPr/>
        </p:nvSpPr>
        <p:spPr bwMode="auto">
          <a:xfrm>
            <a:off x="4953000" y="3505200"/>
            <a:ext cx="304800" cy="167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991100" y="3581400"/>
            <a:ext cx="247650" cy="1524000"/>
            <a:chOff x="2424" y="2448"/>
            <a:chExt cx="156" cy="960"/>
          </a:xfrm>
        </p:grpSpPr>
        <p:sp>
          <p:nvSpPr>
            <p:cNvPr id="165915" name="AutoShape 27"/>
            <p:cNvSpPr>
              <a:spLocks noChangeArrowheads="1"/>
            </p:cNvSpPr>
            <p:nvPr/>
          </p:nvSpPr>
          <p:spPr bwMode="auto">
            <a:xfrm rot="-5185420">
              <a:off x="2304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16" name="AutoShape 28"/>
            <p:cNvSpPr>
              <a:spLocks noChangeArrowheads="1"/>
            </p:cNvSpPr>
            <p:nvPr/>
          </p:nvSpPr>
          <p:spPr bwMode="auto">
            <a:xfrm rot="16200000">
              <a:off x="230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17" name="AutoShape 29"/>
            <p:cNvSpPr>
              <a:spLocks noChangeArrowheads="1"/>
            </p:cNvSpPr>
            <p:nvPr/>
          </p:nvSpPr>
          <p:spPr bwMode="auto">
            <a:xfrm rot="5400000">
              <a:off x="236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18" name="AutoShape 30"/>
            <p:cNvSpPr>
              <a:spLocks noChangeArrowheads="1"/>
            </p:cNvSpPr>
            <p:nvPr/>
          </p:nvSpPr>
          <p:spPr bwMode="auto">
            <a:xfrm rot="5400000">
              <a:off x="2352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5919" name="Rectangle 31"/>
          <p:cNvSpPr>
            <a:spLocks noChangeArrowheads="1"/>
          </p:cNvSpPr>
          <p:nvPr/>
        </p:nvSpPr>
        <p:spPr bwMode="auto">
          <a:xfrm>
            <a:off x="5562600" y="3505200"/>
            <a:ext cx="304800" cy="167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638800" y="3581400"/>
            <a:ext cx="247650" cy="1524000"/>
            <a:chOff x="2424" y="2448"/>
            <a:chExt cx="156" cy="960"/>
          </a:xfrm>
        </p:grpSpPr>
        <p:sp>
          <p:nvSpPr>
            <p:cNvPr id="165921" name="AutoShape 33"/>
            <p:cNvSpPr>
              <a:spLocks noChangeArrowheads="1"/>
            </p:cNvSpPr>
            <p:nvPr/>
          </p:nvSpPr>
          <p:spPr bwMode="auto">
            <a:xfrm rot="-5185420">
              <a:off x="2304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22" name="AutoShape 34"/>
            <p:cNvSpPr>
              <a:spLocks noChangeArrowheads="1"/>
            </p:cNvSpPr>
            <p:nvPr/>
          </p:nvSpPr>
          <p:spPr bwMode="auto">
            <a:xfrm rot="16200000">
              <a:off x="230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23" name="AutoShape 35"/>
            <p:cNvSpPr>
              <a:spLocks noChangeArrowheads="1"/>
            </p:cNvSpPr>
            <p:nvPr/>
          </p:nvSpPr>
          <p:spPr bwMode="auto">
            <a:xfrm rot="5400000">
              <a:off x="2364" y="3192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24" name="AutoShape 36"/>
            <p:cNvSpPr>
              <a:spLocks noChangeArrowheads="1"/>
            </p:cNvSpPr>
            <p:nvPr/>
          </p:nvSpPr>
          <p:spPr bwMode="auto">
            <a:xfrm rot="5400000">
              <a:off x="2352" y="2568"/>
              <a:ext cx="336" cy="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5925" name="AutoShape 37"/>
          <p:cNvSpPr>
            <a:spLocks noChangeArrowheads="1"/>
          </p:cNvSpPr>
          <p:nvPr/>
        </p:nvSpPr>
        <p:spPr bwMode="auto">
          <a:xfrm>
            <a:off x="4724400" y="3810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26" name="AutoShape 38"/>
          <p:cNvSpPr>
            <a:spLocks noChangeArrowheads="1"/>
          </p:cNvSpPr>
          <p:nvPr/>
        </p:nvSpPr>
        <p:spPr bwMode="auto">
          <a:xfrm>
            <a:off x="5886450" y="44958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27" name="Oval 39"/>
          <p:cNvSpPr>
            <a:spLocks noChangeArrowheads="1"/>
          </p:cNvSpPr>
          <p:nvPr/>
        </p:nvSpPr>
        <p:spPr bwMode="auto">
          <a:xfrm>
            <a:off x="5886450" y="4191000"/>
            <a:ext cx="228600" cy="2286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28" name="Oval 40"/>
          <p:cNvSpPr>
            <a:spLocks noChangeArrowheads="1"/>
          </p:cNvSpPr>
          <p:nvPr/>
        </p:nvSpPr>
        <p:spPr bwMode="auto">
          <a:xfrm>
            <a:off x="4724400" y="4191000"/>
            <a:ext cx="228600" cy="2286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03" name="Oval 41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135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Oval 42"/>
          <p:cNvSpPr>
            <a:spLocks noChangeArrowheads="1"/>
          </p:cNvSpPr>
          <p:nvPr/>
        </p:nvSpPr>
        <p:spPr bwMode="auto">
          <a:xfrm>
            <a:off x="5943600" y="5334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135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 rot="2185029">
            <a:off x="4656138" y="3760788"/>
            <a:ext cx="304800" cy="454025"/>
            <a:chOff x="3994" y="2571"/>
            <a:chExt cx="192" cy="286"/>
          </a:xfrm>
        </p:grpSpPr>
        <p:sp>
          <p:nvSpPr>
            <p:cNvPr id="28748" name="Arc 44"/>
            <p:cNvSpPr>
              <a:spLocks/>
            </p:cNvSpPr>
            <p:nvPr/>
          </p:nvSpPr>
          <p:spPr bwMode="auto">
            <a:xfrm rot="475199">
              <a:off x="3994" y="2571"/>
              <a:ext cx="192" cy="192"/>
            </a:xfrm>
            <a:custGeom>
              <a:avLst/>
              <a:gdLst>
                <a:gd name="T0" fmla="*/ 1 w 43200"/>
                <a:gd name="T1" fmla="*/ 1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Line 45"/>
            <p:cNvSpPr>
              <a:spLocks noChangeShapeType="1"/>
            </p:cNvSpPr>
            <p:nvPr/>
          </p:nvSpPr>
          <p:spPr bwMode="auto">
            <a:xfrm rot="9361128" flipH="1">
              <a:off x="4176" y="2736"/>
              <a:ext cx="1" cy="12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854700" y="4305300"/>
            <a:ext cx="298450" cy="447675"/>
            <a:chOff x="4616" y="2120"/>
            <a:chExt cx="192" cy="288"/>
          </a:xfrm>
        </p:grpSpPr>
        <p:sp>
          <p:nvSpPr>
            <p:cNvPr id="28746" name="Arc 47"/>
            <p:cNvSpPr>
              <a:spLocks/>
            </p:cNvSpPr>
            <p:nvPr/>
          </p:nvSpPr>
          <p:spPr bwMode="auto">
            <a:xfrm rot="-8885929">
              <a:off x="4616" y="2216"/>
              <a:ext cx="192" cy="192"/>
            </a:xfrm>
            <a:custGeom>
              <a:avLst/>
              <a:gdLst>
                <a:gd name="T0" fmla="*/ 1 w 43200"/>
                <a:gd name="T1" fmla="*/ 1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Line 48"/>
            <p:cNvSpPr>
              <a:spLocks noChangeShapeType="1"/>
            </p:cNvSpPr>
            <p:nvPr/>
          </p:nvSpPr>
          <p:spPr bwMode="auto">
            <a:xfrm flipH="1">
              <a:off x="4697" y="2120"/>
              <a:ext cx="1" cy="12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7" name="Oval 49"/>
          <p:cNvSpPr>
            <a:spLocks noChangeArrowheads="1"/>
          </p:cNvSpPr>
          <p:nvPr/>
        </p:nvSpPr>
        <p:spPr bwMode="auto">
          <a:xfrm>
            <a:off x="3657600" y="17145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2700" dir="162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Oval 50"/>
          <p:cNvSpPr>
            <a:spLocks noChangeArrowheads="1"/>
          </p:cNvSpPr>
          <p:nvPr/>
        </p:nvSpPr>
        <p:spPr bwMode="auto">
          <a:xfrm>
            <a:off x="5486400" y="17145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2700" dir="162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Line 51"/>
          <p:cNvSpPr>
            <a:spLocks noChangeShapeType="1"/>
          </p:cNvSpPr>
          <p:nvPr/>
        </p:nvSpPr>
        <p:spPr bwMode="auto">
          <a:xfrm flipH="1">
            <a:off x="5588000" y="25146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Line 52"/>
          <p:cNvSpPr>
            <a:spLocks noChangeShapeType="1"/>
          </p:cNvSpPr>
          <p:nvPr/>
        </p:nvSpPr>
        <p:spPr bwMode="auto">
          <a:xfrm flipH="1">
            <a:off x="3771900" y="1143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1" name="Line 53"/>
          <p:cNvSpPr>
            <a:spLocks noChangeShapeType="1"/>
          </p:cNvSpPr>
          <p:nvPr/>
        </p:nvSpPr>
        <p:spPr bwMode="auto">
          <a:xfrm flipH="1">
            <a:off x="3771900" y="25146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2" name="Line 54"/>
          <p:cNvSpPr>
            <a:spLocks noChangeShapeType="1"/>
          </p:cNvSpPr>
          <p:nvPr/>
        </p:nvSpPr>
        <p:spPr bwMode="auto">
          <a:xfrm flipH="1">
            <a:off x="3771900" y="13716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3" name="Line 55"/>
          <p:cNvSpPr>
            <a:spLocks noChangeShapeType="1"/>
          </p:cNvSpPr>
          <p:nvPr/>
        </p:nvSpPr>
        <p:spPr bwMode="auto">
          <a:xfrm flipH="1">
            <a:off x="3771900" y="22098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4" name="Line 56"/>
          <p:cNvSpPr>
            <a:spLocks noChangeShapeType="1"/>
          </p:cNvSpPr>
          <p:nvPr/>
        </p:nvSpPr>
        <p:spPr bwMode="auto">
          <a:xfrm flipH="1">
            <a:off x="5600700" y="14478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Line 57"/>
          <p:cNvSpPr>
            <a:spLocks noChangeShapeType="1"/>
          </p:cNvSpPr>
          <p:nvPr/>
        </p:nvSpPr>
        <p:spPr bwMode="auto">
          <a:xfrm flipH="1">
            <a:off x="5600700" y="22098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6" name="Line 58"/>
          <p:cNvSpPr>
            <a:spLocks noChangeShapeType="1"/>
          </p:cNvSpPr>
          <p:nvPr/>
        </p:nvSpPr>
        <p:spPr bwMode="auto">
          <a:xfrm flipH="1">
            <a:off x="5611813" y="1155700"/>
            <a:ext cx="1587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7" name="Line 59"/>
          <p:cNvSpPr>
            <a:spLocks noChangeShapeType="1"/>
          </p:cNvSpPr>
          <p:nvPr/>
        </p:nvSpPr>
        <p:spPr bwMode="auto">
          <a:xfrm flipH="1">
            <a:off x="4826000" y="42672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8" name="Line 60"/>
          <p:cNvSpPr>
            <a:spLocks noChangeShapeType="1"/>
          </p:cNvSpPr>
          <p:nvPr/>
        </p:nvSpPr>
        <p:spPr bwMode="auto">
          <a:xfrm flipH="1">
            <a:off x="5994400" y="41910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9" name="Line 61"/>
          <p:cNvSpPr>
            <a:spLocks noChangeShapeType="1"/>
          </p:cNvSpPr>
          <p:nvPr/>
        </p:nvSpPr>
        <p:spPr bwMode="auto">
          <a:xfrm flipH="1">
            <a:off x="3822700" y="8382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0" name="Line 62"/>
          <p:cNvSpPr>
            <a:spLocks noChangeShapeType="1"/>
          </p:cNvSpPr>
          <p:nvPr/>
        </p:nvSpPr>
        <p:spPr bwMode="auto">
          <a:xfrm flipH="1">
            <a:off x="5702300" y="8255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1" name="AutoShape 63"/>
          <p:cNvSpPr>
            <a:spLocks noChangeArrowheads="1"/>
          </p:cNvSpPr>
          <p:nvPr/>
        </p:nvSpPr>
        <p:spPr bwMode="auto">
          <a:xfrm>
            <a:off x="5486400" y="17145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AutoShape 64"/>
          <p:cNvSpPr>
            <a:spLocks noChangeArrowheads="1"/>
          </p:cNvSpPr>
          <p:nvPr/>
        </p:nvSpPr>
        <p:spPr bwMode="auto">
          <a:xfrm>
            <a:off x="3657600" y="17145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AutoShape 65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AutoShape 66"/>
          <p:cNvSpPr>
            <a:spLocks noChangeArrowheads="1"/>
          </p:cNvSpPr>
          <p:nvPr/>
        </p:nvSpPr>
        <p:spPr bwMode="auto">
          <a:xfrm>
            <a:off x="5943600" y="5334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55" name="AutoShape 67"/>
          <p:cNvSpPr>
            <a:spLocks noChangeArrowheads="1"/>
          </p:cNvSpPr>
          <p:nvPr/>
        </p:nvSpPr>
        <p:spPr bwMode="auto">
          <a:xfrm rot="5400000">
            <a:off x="933450" y="14859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DDDDDD"/>
          </a:solidFill>
          <a:ln w="3175">
            <a:solidFill>
              <a:schemeClr val="bg1"/>
            </a:solidFill>
            <a:round/>
            <a:headEnd/>
            <a:tailEnd/>
          </a:ln>
          <a:effectLst>
            <a:outerShdw dist="117088" dir="1916392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56" name="AutoShape 68"/>
          <p:cNvSpPr>
            <a:spLocks noChangeArrowheads="1"/>
          </p:cNvSpPr>
          <p:nvPr/>
        </p:nvSpPr>
        <p:spPr bwMode="auto">
          <a:xfrm rot="5400000">
            <a:off x="-190500" y="1485900"/>
            <a:ext cx="1752600" cy="609600"/>
          </a:xfrm>
          <a:prstGeom prst="roundRect">
            <a:avLst>
              <a:gd name="adj" fmla="val 20236"/>
            </a:avLst>
          </a:prstGeom>
          <a:solidFill>
            <a:srgbClr val="DDDDDD"/>
          </a:solidFill>
          <a:ln w="3175">
            <a:solidFill>
              <a:schemeClr val="bg1"/>
            </a:solidFill>
            <a:round/>
            <a:headEnd/>
            <a:tailEnd/>
          </a:ln>
          <a:effectLst>
            <a:outerShdw dist="117088" dir="1916392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27" name="Text Box 69"/>
          <p:cNvSpPr txBox="1">
            <a:spLocks noChangeArrowheads="1"/>
          </p:cNvSpPr>
          <p:nvPr/>
        </p:nvSpPr>
        <p:spPr bwMode="auto">
          <a:xfrm>
            <a:off x="3371850" y="35433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bg2"/>
                </a:solidFill>
                <a:latin typeface=".TMC-Ong Do" pitchFamily="2" charset="0"/>
                <a:sym typeface="Wingdings 2" pitchFamily="18" charset="2"/>
              </a:rPr>
              <a:t>Vina</a:t>
            </a:r>
          </a:p>
        </p:txBody>
      </p:sp>
      <p:sp>
        <p:nvSpPr>
          <p:cNvPr id="28728" name="AutoShape 70"/>
          <p:cNvSpPr>
            <a:spLocks noChangeArrowheads="1"/>
          </p:cNvSpPr>
          <p:nvPr/>
        </p:nvSpPr>
        <p:spPr bwMode="auto">
          <a:xfrm>
            <a:off x="5314950" y="41910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81000" y="3657600"/>
            <a:ext cx="1828800" cy="2590800"/>
            <a:chOff x="240" y="2304"/>
            <a:chExt cx="1152" cy="1632"/>
          </a:xfrm>
        </p:grpSpPr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240" y="2304"/>
              <a:ext cx="1152" cy="1632"/>
              <a:chOff x="1200" y="2112"/>
              <a:chExt cx="1152" cy="1632"/>
            </a:xfrm>
          </p:grpSpPr>
          <p:grpSp>
            <p:nvGrpSpPr>
              <p:cNvPr id="9" name="Group 73"/>
              <p:cNvGrpSpPr>
                <a:grpSpLocks/>
              </p:cNvGrpSpPr>
              <p:nvPr/>
            </p:nvGrpSpPr>
            <p:grpSpPr bwMode="auto">
              <a:xfrm>
                <a:off x="1200" y="2112"/>
                <a:ext cx="1152" cy="1632"/>
                <a:chOff x="4416" y="1920"/>
                <a:chExt cx="1152" cy="1632"/>
              </a:xfrm>
            </p:grpSpPr>
            <p:sp>
              <p:nvSpPr>
                <p:cNvPr id="28738" name="AutoShape 74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8739" name="AutoShape 75"/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0" name="AutoShape 76"/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1" name="AutoShape 77"/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2" name="AutoShape 78"/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3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4" name="AutoShape 80"/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5" name="AutoShape 81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37" name="AutoShape 82"/>
              <p:cNvSpPr>
                <a:spLocks noChangeArrowheads="1"/>
              </p:cNvSpPr>
              <p:nvPr/>
            </p:nvSpPr>
            <p:spPr bwMode="auto">
              <a:xfrm>
                <a:off x="1632" y="2802"/>
                <a:ext cx="240" cy="24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 h 21600"/>
                  <a:gd name="T6" fmla="*/ 0 w 21600"/>
                  <a:gd name="T7" fmla="*/ 2 h 21600"/>
                  <a:gd name="T8" fmla="*/ 1 w 21600"/>
                  <a:gd name="T9" fmla="*/ 3 h 21600"/>
                  <a:gd name="T10" fmla="*/ 2 w 21600"/>
                  <a:gd name="T11" fmla="*/ 2 h 21600"/>
                  <a:gd name="T12" fmla="*/ 3 w 21600"/>
                  <a:gd name="T13" fmla="*/ 1 h 21600"/>
                  <a:gd name="T14" fmla="*/ 2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86" y="10800"/>
                    </a:moveTo>
                    <a:cubicBezTo>
                      <a:pt x="3086" y="15060"/>
                      <a:pt x="6540" y="18514"/>
                      <a:pt x="10800" y="18514"/>
                    </a:cubicBezTo>
                    <a:cubicBezTo>
                      <a:pt x="15060" y="18514"/>
                      <a:pt x="18514" y="15060"/>
                      <a:pt x="18514" y="10800"/>
                    </a:cubicBezTo>
                    <a:cubicBezTo>
                      <a:pt x="18514" y="6540"/>
                      <a:pt x="15060" y="3086"/>
                      <a:pt x="10800" y="3086"/>
                    </a:cubicBezTo>
                    <a:cubicBezTo>
                      <a:pt x="6540" y="3086"/>
                      <a:pt x="3086" y="6540"/>
                      <a:pt x="3086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696" y="3024"/>
              <a:ext cx="192" cy="192"/>
              <a:chOff x="576" y="3024"/>
              <a:chExt cx="192" cy="192"/>
            </a:xfrm>
          </p:grpSpPr>
          <p:sp>
            <p:nvSpPr>
              <p:cNvPr id="28734" name="Oval 84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5" name="Line 85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30" name="Text Box 86"/>
          <p:cNvSpPr txBox="1">
            <a:spLocks noChangeArrowheads="1"/>
          </p:cNvSpPr>
          <p:nvPr/>
        </p:nvSpPr>
        <p:spPr bwMode="auto">
          <a:xfrm>
            <a:off x="2362200" y="6338888"/>
            <a:ext cx="6400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/>
              <a:t>Lắp thiết bị điện vào bảng điện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8731" name="Text Box 87"/>
          <p:cNvSpPr txBox="1">
            <a:spLocks noChangeArrowheads="1"/>
          </p:cNvSpPr>
          <p:nvPr/>
        </p:nvSpPr>
        <p:spPr bwMode="auto">
          <a:xfrm>
            <a:off x="1524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4: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5 -0.0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0556 L 0.40416 0.0333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5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556 L 0.33333 0.0277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55" grpId="0" animBg="1"/>
      <p:bldP spid="1659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152400" y="1981200"/>
            <a:ext cx="8915400" cy="1371600"/>
            <a:chOff x="144" y="2784"/>
            <a:chExt cx="5616" cy="864"/>
          </a:xfrm>
        </p:grpSpPr>
        <p:sp>
          <p:nvSpPr>
            <p:cNvPr id="18439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Text Box 5"/>
            <p:cNvSpPr txBox="1">
              <a:spLocks noChangeArrowheads="1"/>
            </p:cNvSpPr>
            <p:nvPr/>
          </p:nvSpPr>
          <p:spPr bwMode="auto">
            <a:xfrm>
              <a:off x="168" y="293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</a:rPr>
                <a:t>Vạch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dấu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8441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96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2784"/>
              <a:ext cx="840" cy="864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Text Box 10"/>
            <p:cNvSpPr txBox="1">
              <a:spLocks noChangeArrowheads="1"/>
            </p:cNvSpPr>
            <p:nvPr/>
          </p:nvSpPr>
          <p:spPr bwMode="auto">
            <a:xfrm>
              <a:off x="1368" y="2928"/>
              <a:ext cx="76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</a:rPr>
                <a:t>Khoan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lỗ</a:t>
              </a:r>
              <a:r>
                <a:rPr lang="en-US" sz="2400" b="1" dirty="0">
                  <a:solidFill>
                    <a:srgbClr val="0000FF"/>
                  </a:solidFill>
                </a:rPr>
                <a:t> BĐ</a:t>
              </a:r>
            </a:p>
          </p:txBody>
        </p:sp>
        <p:sp>
          <p:nvSpPr>
            <p:cNvPr id="18446" name="Text Box 11"/>
            <p:cNvSpPr txBox="1">
              <a:spLocks noChangeArrowheads="1"/>
            </p:cNvSpPr>
            <p:nvPr/>
          </p:nvSpPr>
          <p:spPr bwMode="auto">
            <a:xfrm>
              <a:off x="2568" y="2880"/>
              <a:ext cx="768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</a:rPr>
                <a:t>N</a:t>
              </a:r>
              <a:r>
                <a:rPr lang="en-US" b="1" dirty="0" err="1">
                  <a:solidFill>
                    <a:srgbClr val="0000FF"/>
                  </a:solidFill>
                </a:rPr>
                <a:t>ối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dây</a:t>
              </a:r>
              <a:r>
                <a:rPr lang="en-US" b="1" dirty="0">
                  <a:solidFill>
                    <a:srgbClr val="0000FF"/>
                  </a:solidFill>
                </a:rPr>
                <a:t> TBĐ </a:t>
              </a:r>
              <a:r>
                <a:rPr lang="en-US" b="1" dirty="0" err="1">
                  <a:solidFill>
                    <a:srgbClr val="0000FF"/>
                  </a:solidFill>
                </a:rPr>
                <a:t>của</a:t>
              </a:r>
              <a:r>
                <a:rPr lang="en-US" b="1" dirty="0">
                  <a:solidFill>
                    <a:srgbClr val="0000FF"/>
                  </a:solidFill>
                </a:rPr>
                <a:t> BĐ</a:t>
              </a:r>
            </a:p>
          </p:txBody>
        </p:sp>
        <p:sp>
          <p:nvSpPr>
            <p:cNvPr id="18447" name="Text Box 12"/>
            <p:cNvSpPr txBox="1">
              <a:spLocks noChangeArrowheads="1"/>
            </p:cNvSpPr>
            <p:nvPr/>
          </p:nvSpPr>
          <p:spPr bwMode="auto">
            <a:xfrm>
              <a:off x="3768" y="2976"/>
              <a:ext cx="76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</a:rPr>
                <a:t>L</a:t>
              </a:r>
              <a:r>
                <a:rPr lang="en-US" b="1" dirty="0" err="1">
                  <a:solidFill>
                    <a:srgbClr val="0000FF"/>
                  </a:solidFill>
                </a:rPr>
                <a:t>ắp</a:t>
              </a:r>
              <a:r>
                <a:rPr lang="en-US" b="1" dirty="0">
                  <a:solidFill>
                    <a:srgbClr val="0000FF"/>
                  </a:solidFill>
                </a:rPr>
                <a:t> TBĐ </a:t>
              </a:r>
              <a:r>
                <a:rPr lang="en-US" b="1" dirty="0" err="1">
                  <a:solidFill>
                    <a:srgbClr val="0000FF"/>
                  </a:solidFill>
                </a:rPr>
                <a:t>vào</a:t>
              </a:r>
              <a:r>
                <a:rPr lang="en-US" b="1" dirty="0">
                  <a:solidFill>
                    <a:srgbClr val="0000FF"/>
                  </a:solidFill>
                </a:rPr>
                <a:t> BĐ</a:t>
              </a:r>
            </a:p>
          </p:txBody>
        </p:sp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5016" y="2976"/>
              <a:ext cx="74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Kiểm tra</a:t>
              </a:r>
            </a:p>
          </p:txBody>
        </p:sp>
        <p:sp>
          <p:nvSpPr>
            <p:cNvPr id="18449" name="AutoShape 14"/>
            <p:cNvSpPr>
              <a:spLocks noChangeArrowheads="1"/>
            </p:cNvSpPr>
            <p:nvPr/>
          </p:nvSpPr>
          <p:spPr bwMode="auto">
            <a:xfrm>
              <a:off x="22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utoShape 15"/>
            <p:cNvSpPr>
              <a:spLocks noChangeArrowheads="1"/>
            </p:cNvSpPr>
            <p:nvPr/>
          </p:nvSpPr>
          <p:spPr bwMode="auto">
            <a:xfrm>
              <a:off x="34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AutoShape 16"/>
            <p:cNvSpPr>
              <a:spLocks noChangeArrowheads="1"/>
            </p:cNvSpPr>
            <p:nvPr/>
          </p:nvSpPr>
          <p:spPr bwMode="auto">
            <a:xfrm>
              <a:off x="4632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80" y="316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304800" y="3448050"/>
            <a:ext cx="8839200" cy="301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Bước</a:t>
            </a:r>
            <a:r>
              <a:rPr lang="en-US" sz="2400" b="1" dirty="0">
                <a:solidFill>
                  <a:schemeClr val="bg1"/>
                </a:solidFill>
              </a:rPr>
              <a:t> 5 </a:t>
            </a:r>
            <a:r>
              <a:rPr lang="en-US" sz="2400" b="1" dirty="0" err="1">
                <a:solidFill>
                  <a:schemeClr val="bg1"/>
                </a:solidFill>
              </a:rPr>
              <a:t>Kiểm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+ </a:t>
            </a:r>
            <a:r>
              <a:rPr lang="en-US" sz="2400" dirty="0" err="1">
                <a:solidFill>
                  <a:schemeClr val="bg1"/>
                </a:solidFill>
              </a:rPr>
              <a:t>Kiểm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bảng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Lắp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đặt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dây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đúng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theo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lắp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đặt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chắc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chắn</a:t>
            </a:r>
            <a:r>
              <a:rPr lang="en-US" sz="2400" dirty="0">
                <a:solidFill>
                  <a:schemeClr val="bg1"/>
                </a:solidFill>
              </a:rPr>
              <a:t> hay </a:t>
            </a:r>
            <a:r>
              <a:rPr lang="en-US" sz="2400" dirty="0" err="1">
                <a:solidFill>
                  <a:schemeClr val="bg1"/>
                </a:solidFill>
              </a:rPr>
              <a:t>không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err="1">
                <a:solidFill>
                  <a:schemeClr val="bg1"/>
                </a:solidFill>
              </a:rPr>
              <a:t>Bố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gọn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+ </a:t>
            </a:r>
            <a:r>
              <a:rPr lang="en-US" sz="2400" dirty="0" err="1">
                <a:solidFill>
                  <a:schemeClr val="bg1"/>
                </a:solidFill>
              </a:rPr>
              <a:t>Nối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dây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nguồn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kiểm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bằng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bút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+ </a:t>
            </a:r>
            <a:r>
              <a:rPr lang="en-US" sz="2400" dirty="0" err="1">
                <a:solidFill>
                  <a:schemeClr val="bg1"/>
                </a:solidFill>
              </a:rPr>
              <a:t>Vận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436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3. Lắp đặt mạch điện bảng điện</a:t>
            </a:r>
            <a:endParaRPr lang="en-US" sz="44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8" name="Text Box 19"/>
          <p:cNvSpPr txBox="1">
            <a:spLocks noChangeArrowheads="1"/>
          </p:cNvSpPr>
          <p:nvPr/>
        </p:nvSpPr>
        <p:spPr bwMode="auto">
          <a:xfrm>
            <a:off x="533400" y="12954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Quy trình chung lắp đặt mạch điện mạng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971800" y="685800"/>
            <a:ext cx="312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Arial" charset="0"/>
              </a:rPr>
              <a:t>Kiểm tra             sản phẩm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2590800"/>
            <a:ext cx="2819400" cy="3886200"/>
            <a:chOff x="1920" y="384"/>
            <a:chExt cx="2640" cy="36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20" y="384"/>
              <a:ext cx="2640" cy="3648"/>
              <a:chOff x="2736" y="384"/>
              <a:chExt cx="2592" cy="3648"/>
            </a:xfrm>
          </p:grpSpPr>
          <p:sp>
            <p:nvSpPr>
              <p:cNvPr id="29732" name="Rectangle 6"/>
              <p:cNvSpPr>
                <a:spLocks noChangeArrowheads="1"/>
              </p:cNvSpPr>
              <p:nvPr/>
            </p:nvSpPr>
            <p:spPr bwMode="auto">
              <a:xfrm rot="5400000">
                <a:off x="2208" y="912"/>
                <a:ext cx="3648" cy="2592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33" name="Rectangle 7" descr="Dotted grid"/>
              <p:cNvSpPr>
                <a:spLocks noChangeArrowheads="1"/>
              </p:cNvSpPr>
              <p:nvPr/>
            </p:nvSpPr>
            <p:spPr bwMode="auto">
              <a:xfrm>
                <a:off x="2844" y="528"/>
                <a:ext cx="2352" cy="3408"/>
              </a:xfrm>
              <a:prstGeom prst="rect">
                <a:avLst/>
              </a:prstGeom>
              <a:pattFill prst="dotGrid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408" y="720"/>
              <a:ext cx="432" cy="1152"/>
              <a:chOff x="720" y="864"/>
              <a:chExt cx="432" cy="1152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29730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6923" name="AutoShape 11"/>
                <p:cNvSpPr>
                  <a:spLocks noChangeArrowheads="1"/>
                </p:cNvSpPr>
                <p:nvPr/>
              </p:nvSpPr>
              <p:spPr bwMode="auto">
                <a:xfrm rot="5400000">
                  <a:off x="1750" y="1127"/>
                  <a:ext cx="1109" cy="385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9729" name="Line 12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48" y="720"/>
              <a:ext cx="432" cy="1152"/>
              <a:chOff x="720" y="864"/>
              <a:chExt cx="432" cy="1152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29726" name="AutoShape 15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6928" name="AutoShape 16"/>
                <p:cNvSpPr>
                  <a:spLocks noChangeArrowheads="1"/>
                </p:cNvSpPr>
                <p:nvPr/>
              </p:nvSpPr>
              <p:spPr bwMode="auto">
                <a:xfrm rot="5400000">
                  <a:off x="1749" y="1127"/>
                  <a:ext cx="1109" cy="386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9725" name="Line 17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112" y="2496"/>
              <a:ext cx="720" cy="960"/>
              <a:chOff x="1968" y="2400"/>
              <a:chExt cx="720" cy="960"/>
            </a:xfrm>
          </p:grpSpPr>
          <p:sp>
            <p:nvSpPr>
              <p:cNvPr id="29718" name="AutoShape 19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19" name="Rectangle 2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Rectangle 21"/>
              <p:cNvSpPr>
                <a:spLocks noChangeArrowheads="1"/>
              </p:cNvSpPr>
              <p:nvPr/>
            </p:nvSpPr>
            <p:spPr bwMode="auto">
              <a:xfrm>
                <a:off x="2196" y="2592"/>
                <a:ext cx="240" cy="624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1" name="Rectangle 22"/>
              <p:cNvSpPr>
                <a:spLocks noChangeArrowheads="1"/>
              </p:cNvSpPr>
              <p:nvPr/>
            </p:nvSpPr>
            <p:spPr bwMode="auto">
              <a:xfrm>
                <a:off x="2220" y="26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4A6264"/>
                  </a:gs>
                  <a:gs pos="50000">
                    <a:srgbClr val="A0D4D8"/>
                  </a:gs>
                  <a:gs pos="100000">
                    <a:srgbClr val="4A6264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22" name="AutoShape 23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3" name="AutoShape 24"/>
              <p:cNvSpPr>
                <a:spLocks noChangeArrowheads="1"/>
              </p:cNvSpPr>
              <p:nvPr/>
            </p:nvSpPr>
            <p:spPr bwMode="auto">
              <a:xfrm>
                <a:off x="2532" y="2844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024" y="2112"/>
              <a:ext cx="1152" cy="1632"/>
              <a:chOff x="2880" y="2160"/>
              <a:chExt cx="1152" cy="1632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2880" y="2160"/>
                <a:ext cx="1152" cy="1632"/>
                <a:chOff x="4416" y="1920"/>
                <a:chExt cx="1152" cy="1632"/>
              </a:xfrm>
            </p:grpSpPr>
            <p:sp>
              <p:nvSpPr>
                <p:cNvPr id="29710" name="AutoShape 27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9711" name="AutoShape 28"/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2" name="AutoShape 29"/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3" name="AutoShape 30"/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4" name="AutoShape 31"/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5" name="AutoShape 32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6" name="AutoShape 33"/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7" name="AutoShape 34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09" name="AutoShape 35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192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 h 21600"/>
                  <a:gd name="T6" fmla="*/ 0 w 21600"/>
                  <a:gd name="T7" fmla="*/ 1 h 21600"/>
                  <a:gd name="T8" fmla="*/ 1 w 21600"/>
                  <a:gd name="T9" fmla="*/ 2 h 21600"/>
                  <a:gd name="T10" fmla="*/ 1 w 21600"/>
                  <a:gd name="T11" fmla="*/ 1 h 21600"/>
                  <a:gd name="T12" fmla="*/ 2 w 21600"/>
                  <a:gd name="T13" fmla="*/ 1 h 21600"/>
                  <a:gd name="T14" fmla="*/ 1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7" name="Text Box 36"/>
            <p:cNvSpPr txBox="1">
              <a:spLocks noChangeArrowheads="1"/>
            </p:cNvSpPr>
            <p:nvPr/>
          </p:nvSpPr>
          <p:spPr bwMode="auto">
            <a:xfrm>
              <a:off x="2304" y="2448"/>
              <a:ext cx="11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solidFill>
                    <a:schemeClr val="bg2"/>
                  </a:solidFill>
                  <a:latin typeface=".TMC-Ong Do" pitchFamily="2" charset="0"/>
                  <a:sym typeface="Wingdings 2" pitchFamily="18" charset="2"/>
                </a:rPr>
                <a:t>Vina</a:t>
              </a:r>
            </a:p>
          </p:txBody>
        </p:sp>
      </p:grpSp>
      <p:sp>
        <p:nvSpPr>
          <p:cNvPr id="29701" name="Text Box 37"/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Bước 5: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32" name="Group 56"/>
          <p:cNvGraphicFramePr>
            <a:graphicFrameLocks noGrp="1"/>
          </p:cNvGraphicFramePr>
          <p:nvPr/>
        </p:nvGraphicFramePr>
        <p:xfrm>
          <a:off x="152400" y="614361"/>
          <a:ext cx="8915399" cy="6135025"/>
        </p:xfrm>
        <a:graphic>
          <a:graphicData uri="http://schemas.openxmlformats.org/drawingml/2006/table">
            <a:tbl>
              <a:tblPr/>
              <a:tblGrid>
                <a:gridCol w="1906686"/>
                <a:gridCol w="2702234"/>
                <a:gridCol w="1923122"/>
                <a:gridCol w="2383357"/>
              </a:tblGrid>
              <a:tr h="829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C¸c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b­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ớ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Néi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dung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c«ng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viÖc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Dông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Yªu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cÇu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kÜ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thuËt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Vạch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dấu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Khoan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lỗ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bảng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điện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Nối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dây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TBĐ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trên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BĐ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Lắp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TBĐ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vào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BĐ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Kiểm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tra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/>
          <p:cNvSpPr>
            <a:spLocks noChangeArrowheads="1"/>
          </p:cNvSpPr>
          <p:nvPr/>
        </p:nvSpPr>
        <p:spPr bwMode="auto">
          <a:xfrm flipH="1">
            <a:off x="2057400" y="4432300"/>
            <a:ext cx="14478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0066"/>
                </a:solidFill>
              </a:rPr>
              <a:t>Bước1</a:t>
            </a:r>
          </a:p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Vạch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 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Arial" charset="0"/>
              </a:rPr>
              <a:t>dấu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 flipH="1">
            <a:off x="3962400" y="1447800"/>
            <a:ext cx="17526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Bước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 2:</a:t>
            </a:r>
          </a:p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Khoan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 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Arial" charset="0"/>
              </a:rPr>
              <a:t>lỗ</a:t>
            </a:r>
            <a:r>
              <a:rPr lang="en-US" sz="20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BĐ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 flipH="1">
            <a:off x="5791200" y="4432300"/>
            <a:ext cx="15240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Bước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 3:</a:t>
            </a:r>
          </a:p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Nối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Arial" charset="0"/>
              </a:rPr>
              <a:t>dây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TBĐ</a:t>
            </a: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FF0066"/>
                </a:solidFill>
                <a:latin typeface="Arial" charset="0"/>
              </a:rPr>
              <a:t> BĐ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 flipH="1">
            <a:off x="990600" y="1447800"/>
            <a:ext cx="16764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Bước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 4:</a:t>
            </a:r>
          </a:p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Lắp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TBĐ</a:t>
            </a: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Arial" charset="0"/>
              </a:rPr>
              <a:t>vào</a:t>
            </a:r>
            <a:r>
              <a:rPr lang="en-US" sz="2000" dirty="0">
                <a:solidFill>
                  <a:srgbClr val="FF0066"/>
                </a:solidFill>
                <a:latin typeface="Arial" charset="0"/>
              </a:rPr>
              <a:t> BĐ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 flipH="1">
            <a:off x="6858000" y="1447800"/>
            <a:ext cx="15240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Bước</a:t>
            </a:r>
            <a:r>
              <a:rPr lang="en-US" sz="2000" dirty="0" smtClean="0">
                <a:solidFill>
                  <a:srgbClr val="FF0066"/>
                </a:solidFill>
                <a:latin typeface="Arial" charset="0"/>
              </a:rPr>
              <a:t> 5:</a:t>
            </a:r>
          </a:p>
          <a:p>
            <a:pPr algn="ctr"/>
            <a:r>
              <a:rPr lang="en-US" sz="2000" dirty="0" err="1" smtClean="0">
                <a:solidFill>
                  <a:srgbClr val="FF0066"/>
                </a:solidFill>
                <a:latin typeface="Arial" charset="0"/>
              </a:rPr>
              <a:t>Kiểm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Arial" charset="0"/>
              </a:rPr>
              <a:t>tra</a:t>
            </a:r>
            <a:endParaRPr lang="en-US" sz="2000" dirty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5" name="Picture 48" descr="IMG_0619"/>
          <p:cNvPicPr>
            <a:picLocks noChangeAspect="1" noChangeArrowheads="1"/>
          </p:cNvPicPr>
          <p:nvPr/>
        </p:nvPicPr>
        <p:blipFill>
          <a:blip r:embed="rId2"/>
          <a:srcRect b="3703"/>
          <a:stretch>
            <a:fillRect/>
          </a:stretch>
        </p:blipFill>
        <p:spPr bwMode="auto">
          <a:xfrm>
            <a:off x="6400800" y="1143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1" descr="IMG_0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1430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7" descr="IMG_06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2514600" cy="22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1148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74" descr="IMG_0626"/>
          <p:cNvPicPr>
            <a:picLocks noChangeAspect="1" noChangeArrowheads="1"/>
          </p:cNvPicPr>
          <p:nvPr/>
        </p:nvPicPr>
        <p:blipFill>
          <a:blip r:embed="rId6"/>
          <a:srcRect l="18605" t="65117" r="11789"/>
          <a:stretch>
            <a:fillRect/>
          </a:stretch>
        </p:blipFill>
        <p:spPr bwMode="auto">
          <a:xfrm>
            <a:off x="5334000" y="4114800"/>
            <a:ext cx="2514600" cy="210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.VnTime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28600" y="1676400"/>
            <a:ext cx="3352800" cy="3962400"/>
            <a:chOff x="2064" y="768"/>
            <a:chExt cx="3696" cy="2567"/>
          </a:xfrm>
        </p:grpSpPr>
        <p:pic>
          <p:nvPicPr>
            <p:cNvPr id="9286" name="Picture 6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" y="2394"/>
              <a:ext cx="852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7" name="Picture 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2" y="2415"/>
              <a:ext cx="619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8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2369"/>
              <a:ext cx="676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9" name="Picture 7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29" y="2381"/>
              <a:ext cx="615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0" name="Picture 7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34" y="2392"/>
              <a:ext cx="626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1" name="Picture 7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0" y="1728"/>
              <a:ext cx="16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2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99" y="2123"/>
              <a:ext cx="15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3" name="Picture 7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64" y="2123"/>
              <a:ext cx="14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4" name="Picture 7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70" y="2123"/>
              <a:ext cx="14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5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11" y="2161"/>
              <a:ext cx="15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6" name="Picture 7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44" y="2123"/>
              <a:ext cx="14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7" name="Picture 7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99" y="1982"/>
              <a:ext cx="329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8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60" y="768"/>
              <a:ext cx="96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867" name="Text Box 83"/>
          <p:cNvSpPr txBox="1">
            <a:spLocks noChangeArrowheads="1"/>
          </p:cNvSpPr>
          <p:nvPr/>
        </p:nvSpPr>
        <p:spPr bwMode="auto">
          <a:xfrm>
            <a:off x="2322513" y="1955800"/>
            <a:ext cx="1497012" cy="8223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66"/>
                </a:solidFill>
              </a:rPr>
              <a:t>Bảng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điện</a:t>
            </a:r>
            <a:endParaRPr lang="en-US" b="1" dirty="0">
              <a:solidFill>
                <a:srgbClr val="000066"/>
              </a:solidFill>
            </a:endParaRPr>
          </a:p>
          <a:p>
            <a:r>
              <a:rPr lang="en-US" b="1" dirty="0">
                <a:solidFill>
                  <a:srgbClr val="000066"/>
                </a:solidFill>
              </a:rPr>
              <a:t>   </a:t>
            </a:r>
            <a:r>
              <a:rPr lang="en-US" b="1" dirty="0" err="1">
                <a:solidFill>
                  <a:srgbClr val="000066"/>
                </a:solidFill>
              </a:rPr>
              <a:t>chính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18868" name="Text Box 84"/>
          <p:cNvSpPr txBox="1">
            <a:spLocks noChangeArrowheads="1"/>
          </p:cNvSpPr>
          <p:nvPr/>
        </p:nvSpPr>
        <p:spPr bwMode="auto">
          <a:xfrm>
            <a:off x="2667000" y="6262688"/>
            <a:ext cx="3200400" cy="4619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66"/>
                </a:solidFill>
              </a:rPr>
              <a:t>Các bảng điện nhánh</a:t>
            </a:r>
          </a:p>
        </p:txBody>
      </p:sp>
      <p:sp>
        <p:nvSpPr>
          <p:cNvPr id="118883" name="Line 99"/>
          <p:cNvSpPr>
            <a:spLocks noChangeShapeType="1"/>
          </p:cNvSpPr>
          <p:nvPr/>
        </p:nvSpPr>
        <p:spPr bwMode="auto">
          <a:xfrm>
            <a:off x="228600" y="6248400"/>
            <a:ext cx="777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84" name="Line 100"/>
          <p:cNvSpPr>
            <a:spLocks noChangeShapeType="1"/>
          </p:cNvSpPr>
          <p:nvPr/>
        </p:nvSpPr>
        <p:spPr bwMode="auto">
          <a:xfrm flipV="1">
            <a:off x="228600" y="5410200"/>
            <a:ext cx="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85" name="Line 101"/>
          <p:cNvSpPr>
            <a:spLocks noChangeShapeType="1"/>
          </p:cNvSpPr>
          <p:nvPr/>
        </p:nvSpPr>
        <p:spPr bwMode="auto">
          <a:xfrm flipV="1">
            <a:off x="990600" y="5181600"/>
            <a:ext cx="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86" name="Line 102"/>
          <p:cNvSpPr>
            <a:spLocks noChangeShapeType="1"/>
          </p:cNvSpPr>
          <p:nvPr/>
        </p:nvSpPr>
        <p:spPr bwMode="auto">
          <a:xfrm flipV="1">
            <a:off x="1828800" y="5257800"/>
            <a:ext cx="0" cy="990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87" name="Line 103"/>
          <p:cNvSpPr>
            <a:spLocks noChangeShapeType="1"/>
          </p:cNvSpPr>
          <p:nvPr/>
        </p:nvSpPr>
        <p:spPr bwMode="auto">
          <a:xfrm flipV="1">
            <a:off x="2667000" y="556260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89" name="Line 105"/>
          <p:cNvSpPr>
            <a:spLocks noChangeShapeType="1"/>
          </p:cNvSpPr>
          <p:nvPr/>
        </p:nvSpPr>
        <p:spPr bwMode="auto">
          <a:xfrm flipV="1">
            <a:off x="3200400" y="556260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90" name="Line 106"/>
          <p:cNvSpPr>
            <a:spLocks noChangeShapeType="1"/>
          </p:cNvSpPr>
          <p:nvPr/>
        </p:nvSpPr>
        <p:spPr bwMode="auto">
          <a:xfrm flipV="1">
            <a:off x="7239000" y="4038600"/>
            <a:ext cx="0" cy="2209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91" name="Line 107"/>
          <p:cNvSpPr>
            <a:spLocks noChangeShapeType="1"/>
          </p:cNvSpPr>
          <p:nvPr/>
        </p:nvSpPr>
        <p:spPr bwMode="auto">
          <a:xfrm flipV="1">
            <a:off x="8001000" y="4038600"/>
            <a:ext cx="0" cy="2209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93" name="Line 109"/>
          <p:cNvSpPr>
            <a:spLocks noChangeShapeType="1"/>
          </p:cNvSpPr>
          <p:nvPr/>
        </p:nvSpPr>
        <p:spPr bwMode="auto">
          <a:xfrm flipH="1">
            <a:off x="2133600" y="3124200"/>
            <a:ext cx="1524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94" name="Line 110"/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895" name="Line 111"/>
          <p:cNvSpPr>
            <a:spLocks noChangeShapeType="1"/>
          </p:cNvSpPr>
          <p:nvPr/>
        </p:nvSpPr>
        <p:spPr bwMode="auto">
          <a:xfrm>
            <a:off x="3657600" y="2819400"/>
            <a:ext cx="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Rectangle 217"/>
          <p:cNvSpPr>
            <a:spLocks noChangeArrowheads="1"/>
          </p:cNvSpPr>
          <p:nvPr/>
        </p:nvSpPr>
        <p:spPr bwMode="auto">
          <a:xfrm>
            <a:off x="4679577" y="3745665"/>
            <a:ext cx="1107141" cy="15121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218"/>
          <p:cNvSpPr>
            <a:spLocks noChangeShapeType="1"/>
          </p:cNvSpPr>
          <p:nvPr/>
        </p:nvSpPr>
        <p:spPr bwMode="auto">
          <a:xfrm>
            <a:off x="4329953" y="2089517"/>
            <a:ext cx="21560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Line 219"/>
          <p:cNvSpPr>
            <a:spLocks noChangeShapeType="1"/>
          </p:cNvSpPr>
          <p:nvPr/>
        </p:nvSpPr>
        <p:spPr bwMode="auto">
          <a:xfrm>
            <a:off x="4329953" y="2377542"/>
            <a:ext cx="21560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Line 220"/>
          <p:cNvSpPr>
            <a:spLocks noChangeShapeType="1"/>
          </p:cNvSpPr>
          <p:nvPr/>
        </p:nvSpPr>
        <p:spPr bwMode="auto">
          <a:xfrm>
            <a:off x="5087471" y="2089517"/>
            <a:ext cx="0" cy="108009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Line 221"/>
          <p:cNvSpPr>
            <a:spLocks noChangeShapeType="1"/>
          </p:cNvSpPr>
          <p:nvPr/>
        </p:nvSpPr>
        <p:spPr bwMode="auto">
          <a:xfrm>
            <a:off x="5320553" y="2377542"/>
            <a:ext cx="0" cy="7920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Text Box 222"/>
          <p:cNvSpPr txBox="1">
            <a:spLocks noChangeArrowheads="1"/>
          </p:cNvSpPr>
          <p:nvPr/>
        </p:nvSpPr>
        <p:spPr bwMode="auto">
          <a:xfrm>
            <a:off x="4797332" y="3169613"/>
            <a:ext cx="814574" cy="426038"/>
          </a:xfrm>
          <a:prstGeom prst="rect">
            <a:avLst/>
          </a:prstGeom>
          <a:solidFill>
            <a:srgbClr val="A3E6F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KWh</a:t>
            </a:r>
          </a:p>
        </p:txBody>
      </p:sp>
      <p:sp>
        <p:nvSpPr>
          <p:cNvPr id="9251" name="Line 223"/>
          <p:cNvSpPr>
            <a:spLocks noChangeShapeType="1"/>
          </p:cNvSpPr>
          <p:nvPr/>
        </p:nvSpPr>
        <p:spPr bwMode="auto">
          <a:xfrm>
            <a:off x="5087471" y="3601652"/>
            <a:ext cx="0" cy="79207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Line 224"/>
          <p:cNvSpPr>
            <a:spLocks noChangeShapeType="1"/>
          </p:cNvSpPr>
          <p:nvPr/>
        </p:nvSpPr>
        <p:spPr bwMode="auto">
          <a:xfrm>
            <a:off x="5320553" y="3601652"/>
            <a:ext cx="0" cy="7920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Line 225"/>
          <p:cNvSpPr>
            <a:spLocks noChangeShapeType="1"/>
          </p:cNvSpPr>
          <p:nvPr/>
        </p:nvSpPr>
        <p:spPr bwMode="auto">
          <a:xfrm flipV="1">
            <a:off x="5029200" y="4393723"/>
            <a:ext cx="174812" cy="288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Line 226"/>
          <p:cNvSpPr>
            <a:spLocks noChangeShapeType="1"/>
          </p:cNvSpPr>
          <p:nvPr/>
        </p:nvSpPr>
        <p:spPr bwMode="auto">
          <a:xfrm flipV="1">
            <a:off x="5262282" y="4393723"/>
            <a:ext cx="174812" cy="288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5" name="Line 227"/>
          <p:cNvSpPr>
            <a:spLocks noChangeShapeType="1"/>
          </p:cNvSpPr>
          <p:nvPr/>
        </p:nvSpPr>
        <p:spPr bwMode="auto">
          <a:xfrm>
            <a:off x="5156667" y="4465729"/>
            <a:ext cx="2330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6" name="Line 228"/>
          <p:cNvSpPr>
            <a:spLocks noChangeShapeType="1"/>
          </p:cNvSpPr>
          <p:nvPr/>
        </p:nvSpPr>
        <p:spPr bwMode="auto">
          <a:xfrm>
            <a:off x="5123890" y="4537736"/>
            <a:ext cx="2330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7" name="Oval 229"/>
          <p:cNvSpPr>
            <a:spLocks noChangeArrowheads="1"/>
          </p:cNvSpPr>
          <p:nvPr/>
        </p:nvSpPr>
        <p:spPr bwMode="auto">
          <a:xfrm>
            <a:off x="4970929" y="4681748"/>
            <a:ext cx="58271" cy="720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Oval 230"/>
          <p:cNvSpPr>
            <a:spLocks noChangeArrowheads="1"/>
          </p:cNvSpPr>
          <p:nvPr/>
        </p:nvSpPr>
        <p:spPr bwMode="auto">
          <a:xfrm>
            <a:off x="5204012" y="4681748"/>
            <a:ext cx="58271" cy="720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231"/>
          <p:cNvSpPr>
            <a:spLocks noChangeArrowheads="1"/>
          </p:cNvSpPr>
          <p:nvPr/>
        </p:nvSpPr>
        <p:spPr bwMode="auto">
          <a:xfrm>
            <a:off x="5054693" y="4321716"/>
            <a:ext cx="58271" cy="7200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Oval 232"/>
          <p:cNvSpPr>
            <a:spLocks noChangeArrowheads="1"/>
          </p:cNvSpPr>
          <p:nvPr/>
        </p:nvSpPr>
        <p:spPr bwMode="auto">
          <a:xfrm>
            <a:off x="5287776" y="4321716"/>
            <a:ext cx="58271" cy="7200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233"/>
          <p:cNvSpPr>
            <a:spLocks noChangeShapeType="1"/>
          </p:cNvSpPr>
          <p:nvPr/>
        </p:nvSpPr>
        <p:spPr bwMode="auto">
          <a:xfrm>
            <a:off x="5262282" y="4713251"/>
            <a:ext cx="87405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2" name="Line 234"/>
          <p:cNvSpPr>
            <a:spLocks noChangeShapeType="1"/>
          </p:cNvSpPr>
          <p:nvPr/>
        </p:nvSpPr>
        <p:spPr bwMode="auto">
          <a:xfrm flipV="1">
            <a:off x="6136341" y="2679069"/>
            <a:ext cx="0" cy="20161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3" name="Line 235"/>
          <p:cNvSpPr>
            <a:spLocks noChangeShapeType="1"/>
          </p:cNvSpPr>
          <p:nvPr/>
        </p:nvSpPr>
        <p:spPr bwMode="auto">
          <a:xfrm>
            <a:off x="5029200" y="4753755"/>
            <a:ext cx="116541" cy="21601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4" name="Line 236"/>
          <p:cNvSpPr>
            <a:spLocks noChangeShapeType="1"/>
          </p:cNvSpPr>
          <p:nvPr/>
        </p:nvSpPr>
        <p:spPr bwMode="auto">
          <a:xfrm>
            <a:off x="5145741" y="4969774"/>
            <a:ext cx="122368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5" name="Line 237"/>
          <p:cNvSpPr>
            <a:spLocks noChangeShapeType="1"/>
          </p:cNvSpPr>
          <p:nvPr/>
        </p:nvSpPr>
        <p:spPr bwMode="auto">
          <a:xfrm flipV="1">
            <a:off x="6369424" y="2953594"/>
            <a:ext cx="0" cy="20161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6" name="Line 238"/>
          <p:cNvSpPr>
            <a:spLocks noChangeShapeType="1"/>
          </p:cNvSpPr>
          <p:nvPr/>
        </p:nvSpPr>
        <p:spPr bwMode="auto">
          <a:xfrm>
            <a:off x="6369424" y="2953594"/>
            <a:ext cx="221428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7" name="Line 239"/>
          <p:cNvSpPr>
            <a:spLocks noChangeShapeType="1"/>
          </p:cNvSpPr>
          <p:nvPr/>
        </p:nvSpPr>
        <p:spPr bwMode="auto">
          <a:xfrm>
            <a:off x="6136341" y="2665568"/>
            <a:ext cx="244736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8" name="Line 240"/>
          <p:cNvSpPr>
            <a:spLocks noChangeShapeType="1"/>
          </p:cNvSpPr>
          <p:nvPr/>
        </p:nvSpPr>
        <p:spPr bwMode="auto">
          <a:xfrm>
            <a:off x="7126941" y="2953594"/>
            <a:ext cx="0" cy="64805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9" name="Line 241"/>
          <p:cNvSpPr>
            <a:spLocks noChangeShapeType="1"/>
          </p:cNvSpPr>
          <p:nvPr/>
        </p:nvSpPr>
        <p:spPr bwMode="auto">
          <a:xfrm>
            <a:off x="7884459" y="2953594"/>
            <a:ext cx="0" cy="64805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0" name="Line 242"/>
          <p:cNvSpPr>
            <a:spLocks noChangeShapeType="1"/>
          </p:cNvSpPr>
          <p:nvPr/>
        </p:nvSpPr>
        <p:spPr bwMode="auto">
          <a:xfrm>
            <a:off x="7301753" y="2665568"/>
            <a:ext cx="0" cy="9360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1" name="Line 243"/>
          <p:cNvSpPr>
            <a:spLocks noChangeShapeType="1"/>
          </p:cNvSpPr>
          <p:nvPr/>
        </p:nvSpPr>
        <p:spPr bwMode="auto">
          <a:xfrm>
            <a:off x="8059271" y="2665568"/>
            <a:ext cx="0" cy="9360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2" name="Text Box 244"/>
          <p:cNvSpPr txBox="1">
            <a:spLocks noChangeArrowheads="1"/>
          </p:cNvSpPr>
          <p:nvPr/>
        </p:nvSpPr>
        <p:spPr bwMode="auto">
          <a:xfrm>
            <a:off x="7010400" y="3594151"/>
            <a:ext cx="407894" cy="424538"/>
          </a:xfrm>
          <a:prstGeom prst="rect">
            <a:avLst/>
          </a:prstGeom>
          <a:solidFill>
            <a:srgbClr val="B3F4A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4</a:t>
            </a:r>
          </a:p>
        </p:txBody>
      </p:sp>
      <p:sp>
        <p:nvSpPr>
          <p:cNvPr id="9273" name="Text Box 245"/>
          <p:cNvSpPr txBox="1">
            <a:spLocks noChangeArrowheads="1"/>
          </p:cNvSpPr>
          <p:nvPr/>
        </p:nvSpPr>
        <p:spPr bwMode="auto">
          <a:xfrm>
            <a:off x="7767918" y="3594151"/>
            <a:ext cx="407894" cy="424538"/>
          </a:xfrm>
          <a:prstGeom prst="rect">
            <a:avLst/>
          </a:prstGeom>
          <a:solidFill>
            <a:srgbClr val="B3F4A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5</a:t>
            </a:r>
          </a:p>
        </p:txBody>
      </p:sp>
      <p:sp>
        <p:nvSpPr>
          <p:cNvPr id="9274" name="Rectangle 246"/>
          <p:cNvSpPr>
            <a:spLocks noChangeArrowheads="1"/>
          </p:cNvSpPr>
          <p:nvPr/>
        </p:nvSpPr>
        <p:spPr bwMode="auto">
          <a:xfrm>
            <a:off x="5262282" y="3817671"/>
            <a:ext cx="116541" cy="360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247"/>
          <p:cNvSpPr>
            <a:spLocks noChangeArrowheads="1"/>
          </p:cNvSpPr>
          <p:nvPr/>
        </p:nvSpPr>
        <p:spPr bwMode="auto">
          <a:xfrm>
            <a:off x="5262282" y="2521555"/>
            <a:ext cx="116541" cy="360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Text Box 248"/>
          <p:cNvSpPr txBox="1">
            <a:spLocks noChangeArrowheads="1"/>
          </p:cNvSpPr>
          <p:nvPr/>
        </p:nvSpPr>
        <p:spPr bwMode="auto">
          <a:xfrm>
            <a:off x="5380038" y="2523055"/>
            <a:ext cx="288925" cy="3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1</a:t>
            </a:r>
          </a:p>
        </p:txBody>
      </p:sp>
      <p:sp>
        <p:nvSpPr>
          <p:cNvPr id="9277" name="Text Box 249"/>
          <p:cNvSpPr txBox="1">
            <a:spLocks noChangeArrowheads="1"/>
          </p:cNvSpPr>
          <p:nvPr/>
        </p:nvSpPr>
        <p:spPr bwMode="auto">
          <a:xfrm>
            <a:off x="4504765" y="3169613"/>
            <a:ext cx="349624" cy="3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2</a:t>
            </a:r>
          </a:p>
        </p:txBody>
      </p:sp>
      <p:sp>
        <p:nvSpPr>
          <p:cNvPr id="9278" name="Text Box 250"/>
          <p:cNvSpPr txBox="1">
            <a:spLocks noChangeArrowheads="1"/>
          </p:cNvSpPr>
          <p:nvPr/>
        </p:nvSpPr>
        <p:spPr bwMode="auto">
          <a:xfrm>
            <a:off x="5380038" y="3820671"/>
            <a:ext cx="231868" cy="3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3</a:t>
            </a:r>
          </a:p>
        </p:txBody>
      </p:sp>
      <p:sp>
        <p:nvSpPr>
          <p:cNvPr id="9279" name="Text Box 251"/>
          <p:cNvSpPr txBox="1">
            <a:spLocks noChangeArrowheads="1"/>
          </p:cNvSpPr>
          <p:nvPr/>
        </p:nvSpPr>
        <p:spPr bwMode="auto">
          <a:xfrm>
            <a:off x="4680791" y="4321716"/>
            <a:ext cx="347196" cy="3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6</a:t>
            </a:r>
          </a:p>
        </p:txBody>
      </p:sp>
      <p:sp>
        <p:nvSpPr>
          <p:cNvPr id="9280" name="Oval 252"/>
          <p:cNvSpPr>
            <a:spLocks noChangeArrowheads="1"/>
          </p:cNvSpPr>
          <p:nvPr/>
        </p:nvSpPr>
        <p:spPr bwMode="auto">
          <a:xfrm>
            <a:off x="7276260" y="2634065"/>
            <a:ext cx="58271" cy="720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Oval 253"/>
          <p:cNvSpPr>
            <a:spLocks noChangeArrowheads="1"/>
          </p:cNvSpPr>
          <p:nvPr/>
        </p:nvSpPr>
        <p:spPr bwMode="auto">
          <a:xfrm>
            <a:off x="8026493" y="2638566"/>
            <a:ext cx="58271" cy="720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Oval 254"/>
          <p:cNvSpPr>
            <a:spLocks noChangeArrowheads="1"/>
          </p:cNvSpPr>
          <p:nvPr/>
        </p:nvSpPr>
        <p:spPr bwMode="auto">
          <a:xfrm>
            <a:off x="7094164" y="2926591"/>
            <a:ext cx="58271" cy="720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Oval 255"/>
          <p:cNvSpPr>
            <a:spLocks noChangeArrowheads="1"/>
          </p:cNvSpPr>
          <p:nvPr/>
        </p:nvSpPr>
        <p:spPr bwMode="auto">
          <a:xfrm>
            <a:off x="7851682" y="2926591"/>
            <a:ext cx="58271" cy="720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Oval 256"/>
          <p:cNvSpPr>
            <a:spLocks noChangeArrowheads="1"/>
          </p:cNvSpPr>
          <p:nvPr/>
        </p:nvSpPr>
        <p:spPr bwMode="auto">
          <a:xfrm>
            <a:off x="5298702" y="2337039"/>
            <a:ext cx="58271" cy="720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5" name="Oval 257"/>
          <p:cNvSpPr>
            <a:spLocks noChangeArrowheads="1"/>
          </p:cNvSpPr>
          <p:nvPr/>
        </p:nvSpPr>
        <p:spPr bwMode="auto">
          <a:xfrm>
            <a:off x="5054693" y="2049013"/>
            <a:ext cx="58271" cy="720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58"/>
          <p:cNvSpPr txBox="1">
            <a:spLocks noChangeArrowheads="1"/>
          </p:cNvSpPr>
          <p:nvPr/>
        </p:nvSpPr>
        <p:spPr bwMode="auto">
          <a:xfrm>
            <a:off x="4038600" y="1905000"/>
            <a:ext cx="350837" cy="36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O</a:t>
            </a:r>
          </a:p>
        </p:txBody>
      </p:sp>
      <p:sp>
        <p:nvSpPr>
          <p:cNvPr id="9243" name="Text Box 259"/>
          <p:cNvSpPr txBox="1">
            <a:spLocks noChangeArrowheads="1"/>
          </p:cNvSpPr>
          <p:nvPr/>
        </p:nvSpPr>
        <p:spPr bwMode="auto">
          <a:xfrm>
            <a:off x="4038600" y="2190026"/>
            <a:ext cx="407894" cy="3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244" name="Text Box 260"/>
          <p:cNvSpPr txBox="1">
            <a:spLocks noChangeArrowheads="1"/>
          </p:cNvSpPr>
          <p:nvPr/>
        </p:nvSpPr>
        <p:spPr bwMode="auto">
          <a:xfrm>
            <a:off x="8586133" y="2467550"/>
            <a:ext cx="347196" cy="36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240" name="Text Box 261"/>
          <p:cNvSpPr txBox="1">
            <a:spLocks noChangeArrowheads="1"/>
          </p:cNvSpPr>
          <p:nvPr/>
        </p:nvSpPr>
        <p:spPr bwMode="auto">
          <a:xfrm>
            <a:off x="8582492" y="2758576"/>
            <a:ext cx="409108" cy="3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O</a:t>
            </a:r>
          </a:p>
        </p:txBody>
      </p:sp>
      <p:sp>
        <p:nvSpPr>
          <p:cNvPr id="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1. </a:t>
            </a:r>
            <a:r>
              <a:rPr lang="en-US" sz="3600" dirty="0" err="1" smtClean="0">
                <a:solidFill>
                  <a:srgbClr val="FFFF00"/>
                </a:solidFill>
              </a:rPr>
              <a:t>Tìm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hiểu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chức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năng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bảng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điện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1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7" grpId="0" animBg="1"/>
      <p:bldP spid="118868" grpId="0" animBg="1"/>
      <p:bldP spid="118883" grpId="0" animBg="1"/>
      <p:bldP spid="118884" grpId="0" animBg="1"/>
      <p:bldP spid="118885" grpId="0" animBg="1"/>
      <p:bldP spid="118886" grpId="0" animBg="1"/>
      <p:bldP spid="118887" grpId="0" animBg="1"/>
      <p:bldP spid="118889" grpId="0" animBg="1"/>
      <p:bldP spid="118890" grpId="0" animBg="1"/>
      <p:bldP spid="118891" grpId="0" animBg="1"/>
      <p:bldP spid="118893" grpId="0" animBg="1"/>
      <p:bldP spid="118894" grpId="0" animBg="1"/>
      <p:bldP spid="1188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32" name="Group 56"/>
          <p:cNvGraphicFramePr>
            <a:graphicFrameLocks noGrp="1"/>
          </p:cNvGraphicFramePr>
          <p:nvPr/>
        </p:nvGraphicFramePr>
        <p:xfrm>
          <a:off x="228600" y="228600"/>
          <a:ext cx="8610600" cy="6330951"/>
        </p:xfrm>
        <a:graphic>
          <a:graphicData uri="http://schemas.openxmlformats.org/drawingml/2006/table">
            <a:tbl>
              <a:tblPr/>
              <a:tblGrid>
                <a:gridCol w="1841500"/>
                <a:gridCol w="2609850"/>
                <a:gridCol w="1857375"/>
                <a:gridCol w="2301875"/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C¸c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b­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ớ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Néi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dung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c«ng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viÖc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Dông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Yªu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cÇu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kÜ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thuËt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Vạch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dấu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Khoan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lỗ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bảng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điện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Nối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dây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TBĐ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trên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BĐ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Lắp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TBĐ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vào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BĐ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Kiểm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tra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618" name="Text Box 42"/>
          <p:cNvSpPr txBox="1">
            <a:spLocks noChangeArrowheads="1"/>
          </p:cNvSpPr>
          <p:nvPr/>
        </p:nvSpPr>
        <p:spPr bwMode="auto">
          <a:xfrm>
            <a:off x="2133600" y="3810000"/>
            <a:ext cx="259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1600" b="1" dirty="0"/>
              <a:t>- Vít cầu chì, công tắc và ổ cắm vào các vị trí được đánh dấu trên bảng điện.</a:t>
            </a:r>
          </a:p>
          <a:p>
            <a:pPr>
              <a:spcBef>
                <a:spcPct val="20000"/>
              </a:spcBef>
            </a:pPr>
            <a:endParaRPr lang="en-US" sz="1600" b="1" dirty="0">
              <a:latin typeface=".VnTime" pitchFamily="34" charset="0"/>
            </a:endParaRPr>
          </a:p>
        </p:txBody>
      </p:sp>
      <p:sp>
        <p:nvSpPr>
          <p:cNvPr id="152622" name="Text Box 46"/>
          <p:cNvSpPr txBox="1">
            <a:spLocks noChangeArrowheads="1"/>
          </p:cNvSpPr>
          <p:nvPr/>
        </p:nvSpPr>
        <p:spPr bwMode="auto">
          <a:xfrm>
            <a:off x="4724400" y="2819400"/>
            <a:ext cx="1981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1600" b="1" dirty="0"/>
              <a:t>- Kìm tuốt dây, kìm điện, băng dính, tua vít</a:t>
            </a:r>
          </a:p>
          <a:p>
            <a:pPr>
              <a:spcBef>
                <a:spcPct val="20000"/>
              </a:spcBef>
            </a:pPr>
            <a:endParaRPr lang="en-US" sz="1600" b="1" dirty="0">
              <a:latin typeface=".VnTime" pitchFamily="34" charset="0"/>
            </a:endParaRPr>
          </a:p>
        </p:txBody>
      </p:sp>
      <p:sp>
        <p:nvSpPr>
          <p:cNvPr id="152624" name="Text Box 48"/>
          <p:cNvSpPr txBox="1">
            <a:spLocks noChangeArrowheads="1"/>
          </p:cNvSpPr>
          <p:nvPr/>
        </p:nvSpPr>
        <p:spPr bwMode="auto">
          <a:xfrm>
            <a:off x="4724400" y="5638800"/>
            <a:ext cx="1752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1600" b="1"/>
              <a:t>- Bút thử điện</a:t>
            </a:r>
          </a:p>
          <a:p>
            <a:pPr>
              <a:spcBef>
                <a:spcPct val="20000"/>
              </a:spcBef>
            </a:pPr>
            <a:endParaRPr lang="en-US" sz="1600" b="1">
              <a:latin typeface=".VnTime" pitchFamily="34" charset="0"/>
            </a:endParaRPr>
          </a:p>
        </p:txBody>
      </p:sp>
      <p:sp>
        <p:nvSpPr>
          <p:cNvPr id="152626" name="Text Box 50"/>
          <p:cNvSpPr txBox="1">
            <a:spLocks noChangeArrowheads="1"/>
          </p:cNvSpPr>
          <p:nvPr/>
        </p:nvSpPr>
        <p:spPr bwMode="auto">
          <a:xfrm>
            <a:off x="6477000" y="19050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- </a:t>
            </a:r>
            <a:r>
              <a:rPr lang="en-US" sz="1600" b="1" dirty="0" err="1"/>
              <a:t>Khoan</a:t>
            </a:r>
            <a:r>
              <a:rPr lang="en-US" sz="1600" b="1" dirty="0"/>
              <a:t> </a:t>
            </a:r>
            <a:r>
              <a:rPr lang="en-US" sz="1600" b="1" dirty="0" err="1"/>
              <a:t>chính</a:t>
            </a:r>
            <a:r>
              <a:rPr lang="en-US" sz="1600" b="1" dirty="0"/>
              <a:t> </a:t>
            </a:r>
            <a:r>
              <a:rPr lang="en-US" sz="1600" b="1" dirty="0" err="1"/>
              <a:t>xác</a:t>
            </a:r>
            <a:r>
              <a:rPr lang="en-US" sz="1600" b="1" dirty="0"/>
              <a:t> </a:t>
            </a:r>
            <a:r>
              <a:rPr lang="en-US" sz="1600" b="1" dirty="0" err="1"/>
              <a:t>lỗ</a:t>
            </a:r>
            <a:r>
              <a:rPr lang="en-US" sz="1600" b="1" dirty="0"/>
              <a:t> </a:t>
            </a:r>
            <a:r>
              <a:rPr lang="en-US" sz="1600" b="1" dirty="0" err="1"/>
              <a:t>khoan</a:t>
            </a:r>
            <a:r>
              <a:rPr lang="en-US" sz="1600" b="1" dirty="0"/>
              <a:t>.</a:t>
            </a:r>
          </a:p>
          <a:p>
            <a:r>
              <a:rPr lang="en-US" sz="1600" b="1" dirty="0"/>
              <a:t>- </a:t>
            </a:r>
            <a:r>
              <a:rPr lang="en-US" sz="1600" b="1" dirty="0" err="1"/>
              <a:t>Lỗ</a:t>
            </a:r>
            <a:r>
              <a:rPr lang="en-US" sz="1600" b="1" dirty="0"/>
              <a:t> </a:t>
            </a:r>
            <a:r>
              <a:rPr lang="en-US" sz="1600" b="1" dirty="0" err="1"/>
              <a:t>khoan</a:t>
            </a:r>
            <a:r>
              <a:rPr lang="en-US" sz="1600" b="1" dirty="0"/>
              <a:t> </a:t>
            </a:r>
            <a:r>
              <a:rPr lang="en-US" sz="1600" b="1" dirty="0" err="1"/>
              <a:t>thẳng</a:t>
            </a:r>
            <a:r>
              <a:rPr lang="en-US" sz="1600" b="1" dirty="0"/>
              <a:t>.</a:t>
            </a:r>
          </a:p>
          <a:p>
            <a:endParaRPr lang="en-US" sz="1600" b="1" dirty="0">
              <a:latin typeface=".VnTime" pitchFamily="34" charset="0"/>
            </a:endParaRPr>
          </a:p>
        </p:txBody>
      </p:sp>
      <p:sp>
        <p:nvSpPr>
          <p:cNvPr id="152631" name="Text Box 55"/>
          <p:cNvSpPr txBox="1">
            <a:spLocks noChangeArrowheads="1"/>
          </p:cNvSpPr>
          <p:nvPr/>
        </p:nvSpPr>
        <p:spPr bwMode="auto">
          <a:xfrm>
            <a:off x="2057400" y="1066800"/>
            <a:ext cx="281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/>
              <a:t>- Bố trí thiết bị trên bảng điện.</a:t>
            </a:r>
          </a:p>
          <a:p>
            <a:r>
              <a:rPr lang="en-US" sz="1600" b="1" dirty="0"/>
              <a:t>- </a:t>
            </a:r>
            <a:r>
              <a:rPr lang="en-US" sz="1600" b="1" dirty="0" err="1"/>
              <a:t>Vạch</a:t>
            </a:r>
            <a:r>
              <a:rPr lang="en-US" sz="1600" b="1" dirty="0"/>
              <a:t> </a:t>
            </a:r>
            <a:r>
              <a:rPr lang="en-US" sz="1600" b="1" dirty="0" err="1"/>
              <a:t>dấu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lỗ</a:t>
            </a:r>
            <a:r>
              <a:rPr lang="en-US" sz="1600" b="1" dirty="0"/>
              <a:t> </a:t>
            </a:r>
            <a:r>
              <a:rPr lang="en-US" sz="1600" b="1" dirty="0" err="1"/>
              <a:t>khoan</a:t>
            </a:r>
            <a:r>
              <a:rPr lang="en-US" sz="1600" b="1" dirty="0"/>
              <a:t>.</a:t>
            </a:r>
          </a:p>
          <a:p>
            <a:endParaRPr lang="en-US" sz="1600" b="1" dirty="0">
              <a:latin typeface=".VnTime" pitchFamily="34" charset="0"/>
            </a:endParaRPr>
          </a:p>
        </p:txBody>
      </p:sp>
      <p:pic>
        <p:nvPicPr>
          <p:cNvPr id="152633" name="Picture 57" descr="Digit 1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24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18" grpId="0"/>
      <p:bldP spid="152622" grpId="0"/>
      <p:bldP spid="152624" grpId="0"/>
      <p:bldP spid="152626" grpId="0"/>
      <p:bldP spid="1526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32" name="Group 56"/>
          <p:cNvGraphicFramePr>
            <a:graphicFrameLocks noGrp="1"/>
          </p:cNvGraphicFramePr>
          <p:nvPr/>
        </p:nvGraphicFramePr>
        <p:xfrm>
          <a:off x="228600" y="228600"/>
          <a:ext cx="8610600" cy="6319839"/>
        </p:xfrm>
        <a:graphic>
          <a:graphicData uri="http://schemas.openxmlformats.org/drawingml/2006/table">
            <a:tbl>
              <a:tblPr/>
              <a:tblGrid>
                <a:gridCol w="1841500"/>
                <a:gridCol w="2609850"/>
                <a:gridCol w="1857375"/>
                <a:gridCol w="2301875"/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C¸c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b­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ớ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Néi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dung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c«ng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viÖc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Dông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Yªu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cÇu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kÜ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  <a:ea typeface="Times New Roman" pitchFamily="18" charset="0"/>
                          <a:cs typeface="Arial" charset="0"/>
                        </a:rPr>
                        <a:t>thuËt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V¹ch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dÊu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Khoan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b¶ng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Nèi d©y thiÕt bÞ ®iÖn cña b¶ng ®iÖn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L¾p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thiÕt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vµo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b¶ng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KiÓm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tra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616" name="Text Box 40"/>
          <p:cNvSpPr txBox="1">
            <a:spLocks noChangeArrowheads="1"/>
          </p:cNvSpPr>
          <p:nvPr/>
        </p:nvSpPr>
        <p:spPr bwMode="auto">
          <a:xfrm>
            <a:off x="2133600" y="1893887"/>
            <a:ext cx="2590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err="1">
                <a:solidFill>
                  <a:srgbClr val="FF0000"/>
                </a:solidFill>
              </a:rPr>
              <a:t>Chọn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mũi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khoan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cho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lỗ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luồn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dây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và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lỗ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vít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err="1">
                <a:solidFill>
                  <a:srgbClr val="FF0000"/>
                </a:solidFill>
              </a:rPr>
              <a:t>Khoan</a:t>
            </a:r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2133600" y="2819400"/>
            <a:ext cx="2590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- Nối dây các thiết bị điện trên bảng điện.</a:t>
            </a:r>
          </a:p>
          <a:p>
            <a:r>
              <a:rPr lang="vi-VN" sz="1600" b="1" dirty="0">
                <a:solidFill>
                  <a:srgbClr val="FF0000"/>
                </a:solidFill>
              </a:rPr>
              <a:t>- Nối dây ra đèn.</a:t>
            </a:r>
          </a:p>
          <a:p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18" name="Text Box 42"/>
          <p:cNvSpPr txBox="1">
            <a:spLocks noChangeArrowheads="1"/>
          </p:cNvSpPr>
          <p:nvPr/>
        </p:nvSpPr>
        <p:spPr bwMode="auto">
          <a:xfrm>
            <a:off x="2133600" y="3810000"/>
            <a:ext cx="259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1600" b="1" dirty="0"/>
              <a:t>- Vít cầu chì, công tắc và ổ cắm vào các vị trí được đánh dấu trên bảng điện.</a:t>
            </a:r>
          </a:p>
          <a:p>
            <a:pPr>
              <a:spcBef>
                <a:spcPct val="20000"/>
              </a:spcBef>
            </a:pPr>
            <a:endParaRPr lang="en-US" sz="1600" b="1" dirty="0">
              <a:latin typeface=".VnTime" pitchFamily="34" charset="0"/>
            </a:endParaRPr>
          </a:p>
        </p:txBody>
      </p:sp>
      <p:sp>
        <p:nvSpPr>
          <p:cNvPr id="152619" name="Text Box 43"/>
          <p:cNvSpPr txBox="1">
            <a:spLocks noChangeArrowheads="1"/>
          </p:cNvSpPr>
          <p:nvPr/>
        </p:nvSpPr>
        <p:spPr bwMode="auto">
          <a:xfrm>
            <a:off x="1981200" y="5105400"/>
            <a:ext cx="289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-Lắp đặt thiết bị và đi dây đúng sơ đồ mạch điện.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-</a:t>
            </a:r>
            <a:r>
              <a:rPr lang="en-US" sz="1600" b="1" dirty="0" err="1">
                <a:solidFill>
                  <a:srgbClr val="FF0000"/>
                </a:solidFill>
              </a:rPr>
              <a:t>Nối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nguồn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r>
              <a:rPr lang="vi-VN" sz="1600" b="1" dirty="0">
                <a:solidFill>
                  <a:srgbClr val="FF0000"/>
                </a:solidFill>
              </a:rPr>
              <a:t>-Vận hành thử mạch điện</a:t>
            </a:r>
          </a:p>
          <a:p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20" name="Text Box 44"/>
          <p:cNvSpPr txBox="1">
            <a:spLocks noChangeArrowheads="1"/>
          </p:cNvSpPr>
          <p:nvPr/>
        </p:nvSpPr>
        <p:spPr bwMode="auto">
          <a:xfrm>
            <a:off x="4648200" y="10668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- Thước, mũi vạch hoặc bút chì.</a:t>
            </a:r>
          </a:p>
          <a:p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21" name="Text Box 45"/>
          <p:cNvSpPr txBox="1">
            <a:spLocks noChangeArrowheads="1"/>
          </p:cNvSpPr>
          <p:nvPr/>
        </p:nvSpPr>
        <p:spPr bwMode="auto">
          <a:xfrm>
            <a:off x="4724400" y="19812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err="1">
                <a:solidFill>
                  <a:srgbClr val="FF0000"/>
                </a:solidFill>
              </a:rPr>
              <a:t>Máy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khoan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err="1">
                <a:solidFill>
                  <a:srgbClr val="FF0000"/>
                </a:solidFill>
              </a:rPr>
              <a:t>Mũi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khoan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22" name="Text Box 46"/>
          <p:cNvSpPr txBox="1">
            <a:spLocks noChangeArrowheads="1"/>
          </p:cNvSpPr>
          <p:nvPr/>
        </p:nvSpPr>
        <p:spPr bwMode="auto">
          <a:xfrm>
            <a:off x="4724400" y="2819400"/>
            <a:ext cx="1981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1600" b="1" dirty="0"/>
              <a:t>- Kìm tuốt dây, kìm điện, băng dính, tua vít</a:t>
            </a:r>
          </a:p>
          <a:p>
            <a:pPr>
              <a:spcBef>
                <a:spcPct val="20000"/>
              </a:spcBef>
            </a:pPr>
            <a:endParaRPr lang="en-US" sz="1600" b="1" dirty="0">
              <a:latin typeface=".VnTime" pitchFamily="34" charset="0"/>
            </a:endParaRPr>
          </a:p>
        </p:txBody>
      </p:sp>
      <p:sp>
        <p:nvSpPr>
          <p:cNvPr id="152623" name="Text Box 47"/>
          <p:cNvSpPr txBox="1">
            <a:spLocks noChangeArrowheads="1"/>
          </p:cNvSpPr>
          <p:nvPr/>
        </p:nvSpPr>
        <p:spPr bwMode="auto">
          <a:xfrm>
            <a:off x="4724400" y="4267200"/>
            <a:ext cx="1828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err="1">
                <a:solidFill>
                  <a:srgbClr val="FF0000"/>
                </a:solidFill>
              </a:rPr>
              <a:t>Tua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vít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24" name="Text Box 48"/>
          <p:cNvSpPr txBox="1">
            <a:spLocks noChangeArrowheads="1"/>
          </p:cNvSpPr>
          <p:nvPr/>
        </p:nvSpPr>
        <p:spPr bwMode="auto">
          <a:xfrm>
            <a:off x="4724400" y="5638800"/>
            <a:ext cx="1752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1600" b="1"/>
              <a:t>- Bút thử điện</a:t>
            </a:r>
          </a:p>
          <a:p>
            <a:pPr>
              <a:spcBef>
                <a:spcPct val="20000"/>
              </a:spcBef>
            </a:pPr>
            <a:endParaRPr lang="en-US" sz="1600" b="1">
              <a:latin typeface=".VnTime" pitchFamily="34" charset="0"/>
            </a:endParaRPr>
          </a:p>
        </p:txBody>
      </p:sp>
      <p:sp>
        <p:nvSpPr>
          <p:cNvPr id="152625" name="Text Box 49"/>
          <p:cNvSpPr txBox="1">
            <a:spLocks noChangeArrowheads="1"/>
          </p:cNvSpPr>
          <p:nvPr/>
        </p:nvSpPr>
        <p:spPr bwMode="auto">
          <a:xfrm>
            <a:off x="6553200" y="1143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err="1">
                <a:solidFill>
                  <a:srgbClr val="FF0000"/>
                </a:solidFill>
              </a:rPr>
              <a:t>Bố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trí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thiết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bị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hợp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lí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- </a:t>
            </a:r>
            <a:r>
              <a:rPr lang="en-US" sz="1600" b="1" dirty="0" err="1">
                <a:solidFill>
                  <a:srgbClr val="FF0000"/>
                </a:solidFill>
              </a:rPr>
              <a:t>Vạch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dấu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chính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xác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26" name="Text Box 50"/>
          <p:cNvSpPr txBox="1">
            <a:spLocks noChangeArrowheads="1"/>
          </p:cNvSpPr>
          <p:nvPr/>
        </p:nvSpPr>
        <p:spPr bwMode="auto">
          <a:xfrm>
            <a:off x="6477000" y="19050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- </a:t>
            </a:r>
            <a:r>
              <a:rPr lang="en-US" sz="1600" b="1" dirty="0" err="1"/>
              <a:t>Khoan</a:t>
            </a:r>
            <a:r>
              <a:rPr lang="en-US" sz="1600" b="1" dirty="0"/>
              <a:t> </a:t>
            </a:r>
            <a:r>
              <a:rPr lang="en-US" sz="1600" b="1" dirty="0" err="1"/>
              <a:t>chính</a:t>
            </a:r>
            <a:r>
              <a:rPr lang="en-US" sz="1600" b="1" dirty="0"/>
              <a:t> </a:t>
            </a:r>
            <a:r>
              <a:rPr lang="en-US" sz="1600" b="1" dirty="0" err="1"/>
              <a:t>xác</a:t>
            </a:r>
            <a:r>
              <a:rPr lang="en-US" sz="1600" b="1" dirty="0"/>
              <a:t> </a:t>
            </a:r>
            <a:r>
              <a:rPr lang="en-US" sz="1600" b="1" dirty="0" err="1"/>
              <a:t>lỗ</a:t>
            </a:r>
            <a:r>
              <a:rPr lang="en-US" sz="1600" b="1" dirty="0"/>
              <a:t> </a:t>
            </a:r>
            <a:r>
              <a:rPr lang="en-US" sz="1600" b="1" dirty="0" err="1"/>
              <a:t>khoan</a:t>
            </a:r>
            <a:r>
              <a:rPr lang="en-US" sz="1600" b="1" dirty="0"/>
              <a:t>.</a:t>
            </a:r>
          </a:p>
          <a:p>
            <a:r>
              <a:rPr lang="en-US" sz="1600" b="1" dirty="0"/>
              <a:t>- </a:t>
            </a:r>
            <a:r>
              <a:rPr lang="en-US" sz="1600" b="1" dirty="0" err="1"/>
              <a:t>Lỗ</a:t>
            </a:r>
            <a:r>
              <a:rPr lang="en-US" sz="1600" b="1" dirty="0"/>
              <a:t> </a:t>
            </a:r>
            <a:r>
              <a:rPr lang="en-US" sz="1600" b="1" dirty="0" err="1"/>
              <a:t>khoan</a:t>
            </a:r>
            <a:r>
              <a:rPr lang="en-US" sz="1600" b="1" dirty="0"/>
              <a:t> </a:t>
            </a:r>
            <a:r>
              <a:rPr lang="en-US" sz="1600" b="1" dirty="0" err="1"/>
              <a:t>thẳng</a:t>
            </a:r>
            <a:r>
              <a:rPr lang="en-US" sz="1600" b="1" dirty="0"/>
              <a:t>.</a:t>
            </a:r>
          </a:p>
          <a:p>
            <a:endParaRPr lang="en-US" sz="1600" b="1" dirty="0">
              <a:latin typeface=".VnTime" pitchFamily="34" charset="0"/>
            </a:endParaRPr>
          </a:p>
        </p:txBody>
      </p:sp>
      <p:sp>
        <p:nvSpPr>
          <p:cNvPr id="152627" name="Text Box 51"/>
          <p:cNvSpPr txBox="1">
            <a:spLocks noChangeArrowheads="1"/>
          </p:cNvSpPr>
          <p:nvPr/>
        </p:nvSpPr>
        <p:spPr bwMode="auto">
          <a:xfrm>
            <a:off x="6553200" y="28194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- Nối dây đúng sơ đồ.</a:t>
            </a:r>
          </a:p>
          <a:p>
            <a:r>
              <a:rPr lang="vi-VN" sz="1600" b="1" dirty="0">
                <a:solidFill>
                  <a:srgbClr val="FF0000"/>
                </a:solidFill>
              </a:rPr>
              <a:t>- Mối nối đúng yêu cầu kĩ thuật</a:t>
            </a:r>
            <a:r>
              <a:rPr lang="en-US" sz="1600" b="1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52628" name="Text Box 52"/>
          <p:cNvSpPr txBox="1">
            <a:spLocks noChangeArrowheads="1"/>
          </p:cNvSpPr>
          <p:nvPr/>
        </p:nvSpPr>
        <p:spPr bwMode="auto">
          <a:xfrm>
            <a:off x="6553200" y="3886200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- Lắp thiết bị đúng vị trí.</a:t>
            </a:r>
          </a:p>
          <a:p>
            <a:r>
              <a:rPr lang="vi-VN" sz="1600" b="1" dirty="0">
                <a:solidFill>
                  <a:srgbClr val="FF0000"/>
                </a:solidFill>
              </a:rPr>
              <a:t>- Các thiết bị được lắp chắc, đẹp.</a:t>
            </a:r>
          </a:p>
          <a:p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29" name="Text Box 53"/>
          <p:cNvSpPr txBox="1">
            <a:spLocks noChangeArrowheads="1"/>
          </p:cNvSpPr>
          <p:nvPr/>
        </p:nvSpPr>
        <p:spPr bwMode="auto">
          <a:xfrm>
            <a:off x="6553200" y="5029200"/>
            <a:ext cx="2438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700" b="1" dirty="0">
                <a:solidFill>
                  <a:srgbClr val="FF0000"/>
                </a:solidFill>
              </a:rPr>
              <a:t>- Mạch điện đúng sơ đồ.</a:t>
            </a:r>
          </a:p>
          <a:p>
            <a:r>
              <a:rPr lang="vi-VN" sz="1700" b="1" dirty="0">
                <a:solidFill>
                  <a:srgbClr val="FF0000"/>
                </a:solidFill>
              </a:rPr>
              <a:t>- Mạch điện làm việc tốt, đúng yêu cầu kĩ thuật</a:t>
            </a:r>
          </a:p>
          <a:p>
            <a:endParaRPr lang="en-US" sz="17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2631" name="Text Box 55"/>
          <p:cNvSpPr txBox="1">
            <a:spLocks noChangeArrowheads="1"/>
          </p:cNvSpPr>
          <p:nvPr/>
        </p:nvSpPr>
        <p:spPr bwMode="auto">
          <a:xfrm>
            <a:off x="2057400" y="1066800"/>
            <a:ext cx="281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/>
              <a:t>- Bố trí thiết bị trên bảng điện.</a:t>
            </a:r>
          </a:p>
          <a:p>
            <a:r>
              <a:rPr lang="en-US" sz="1600" b="1" dirty="0"/>
              <a:t>- </a:t>
            </a:r>
            <a:r>
              <a:rPr lang="en-US" sz="1600" b="1" dirty="0" err="1"/>
              <a:t>Vạch</a:t>
            </a:r>
            <a:r>
              <a:rPr lang="en-US" sz="1600" b="1" dirty="0"/>
              <a:t> </a:t>
            </a:r>
            <a:r>
              <a:rPr lang="en-US" sz="1600" b="1" dirty="0" err="1"/>
              <a:t>dấu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lỗ</a:t>
            </a:r>
            <a:r>
              <a:rPr lang="en-US" sz="1600" b="1" dirty="0"/>
              <a:t> </a:t>
            </a:r>
            <a:r>
              <a:rPr lang="en-US" sz="1600" b="1" dirty="0" err="1"/>
              <a:t>khoan</a:t>
            </a:r>
            <a:r>
              <a:rPr lang="en-US" sz="1600" b="1" dirty="0"/>
              <a:t>.</a:t>
            </a:r>
          </a:p>
          <a:p>
            <a:endParaRPr lang="en-US" sz="1600" b="1" dirty="0">
              <a:latin typeface=".VnTime" pitchFamily="34" charset="0"/>
            </a:endParaRPr>
          </a:p>
        </p:txBody>
      </p:sp>
      <p:pic>
        <p:nvPicPr>
          <p:cNvPr id="152633" name="Picture 57" descr="Digit 1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24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16" grpId="0"/>
      <p:bldP spid="152617" grpId="0"/>
      <p:bldP spid="152618" grpId="0"/>
      <p:bldP spid="152619" grpId="0"/>
      <p:bldP spid="152620" grpId="0"/>
      <p:bldP spid="152621" grpId="0"/>
      <p:bldP spid="152622" grpId="0"/>
      <p:bldP spid="152623" grpId="0"/>
      <p:bldP spid="152624" grpId="0"/>
      <p:bldP spid="152625" grpId="0"/>
      <p:bldP spid="152626" grpId="0"/>
      <p:bldP spid="152627" grpId="0"/>
      <p:bldP spid="152628" grpId="0"/>
      <p:bldP spid="152629" grpId="0"/>
      <p:bldP spid="1526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Củng cố,tổng kết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Công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dụng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các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loại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bảng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điện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Phân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tích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sơ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đồ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nguyên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lí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Vẽ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sơ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đồ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lắp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đặt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theo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đúng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trình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Các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bước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lắp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đặt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mạch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điện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bảng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điện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Bài tập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</a:rPr>
              <a:t>1- Khi lắp đặt mạch điện, biện pháp an toàn vệ sinh lao động là:</a:t>
            </a: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A.  </a:t>
            </a:r>
            <a:r>
              <a:rPr lang="en-US" sz="2400" i="1" smtClean="0">
                <a:solidFill>
                  <a:schemeClr val="bg1"/>
                </a:solidFill>
              </a:rPr>
              <a:t>Cách điện tốt giữa phần tử mang điện với phần tử không mang điện.</a:t>
            </a: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B.  </a:t>
            </a:r>
            <a:r>
              <a:rPr lang="en-US" sz="2400" i="1" smtClean="0">
                <a:solidFill>
                  <a:schemeClr val="bg1"/>
                </a:solidFill>
              </a:rPr>
              <a:t>Cách điện tốt với đất</a:t>
            </a:r>
            <a:r>
              <a:rPr lang="en-US" sz="2400" smtClean="0">
                <a:solidFill>
                  <a:schemeClr val="bg1"/>
                </a:solidFill>
              </a:rPr>
              <a:t>, m</a:t>
            </a:r>
            <a:r>
              <a:rPr lang="en-US" sz="2400" i="1" smtClean="0">
                <a:solidFill>
                  <a:schemeClr val="bg1"/>
                </a:solidFill>
              </a:rPr>
              <a:t>ang đồ bảo hộ lao động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C. </a:t>
            </a:r>
            <a:r>
              <a:rPr lang="en-US" sz="2400" i="1" smtClean="0">
                <a:solidFill>
                  <a:schemeClr val="bg1"/>
                </a:solidFill>
              </a:rPr>
              <a:t>Vệ sinh nơi làm việc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D.  </a:t>
            </a:r>
            <a:r>
              <a:rPr lang="en-US" sz="2400" i="1" smtClean="0">
                <a:solidFill>
                  <a:schemeClr val="bg1"/>
                </a:solidFill>
              </a:rPr>
              <a:t>Tất cả đều đúng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706563"/>
            <a:ext cx="777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Chọn đáp án đúng nhất trong các câu sau</a:t>
            </a:r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auto">
          <a:xfrm>
            <a:off x="457200" y="5791200"/>
            <a:ext cx="381000" cy="381000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Bài tập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38200" y="1706563"/>
            <a:ext cx="777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Chọn đáp án đúng nhất trong các câu sau</a:t>
            </a:r>
          </a:p>
        </p:txBody>
      </p:sp>
      <p:sp>
        <p:nvSpPr>
          <p:cNvPr id="165893" name="Oval 5"/>
          <p:cNvSpPr>
            <a:spLocks noChangeArrowheads="1"/>
          </p:cNvSpPr>
          <p:nvPr/>
        </p:nvSpPr>
        <p:spPr bwMode="auto">
          <a:xfrm>
            <a:off x="914400" y="3581400"/>
            <a:ext cx="381000" cy="381000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8229600" cy="3505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</a:rPr>
              <a:t>2 Một mối nối tốt phải đạt những yêu cầu sau:</a:t>
            </a: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A  </a:t>
            </a:r>
            <a:r>
              <a:rPr lang="en-US" sz="2400" i="1" smtClean="0">
                <a:solidFill>
                  <a:schemeClr val="bg1"/>
                </a:solidFill>
              </a:rPr>
              <a:t>Đảm bảo an toàn và đẹp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B  </a:t>
            </a:r>
            <a:r>
              <a:rPr lang="en-US" sz="2400" i="1" smtClean="0">
                <a:solidFill>
                  <a:schemeClr val="bg1"/>
                </a:solidFill>
              </a:rPr>
              <a:t>Dẫn điện tốt, đảm bảo về mặt an toàn điện, đẹp và có độ bền cơ học tốt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C  </a:t>
            </a:r>
            <a:r>
              <a:rPr lang="en-US" sz="2400" i="1" smtClean="0">
                <a:solidFill>
                  <a:schemeClr val="bg1"/>
                </a:solidFill>
              </a:rPr>
              <a:t>Đạt yêu cầu về mặt mỹ thuật và dẫn điện tốt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D  </a:t>
            </a:r>
            <a:r>
              <a:rPr lang="en-US" sz="2400" i="1" smtClean="0">
                <a:solidFill>
                  <a:schemeClr val="bg1"/>
                </a:solidFill>
              </a:rPr>
              <a:t>Dây dẫn phải có hình dáng như cũ và có độ bền cơ học tốt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Hướng dẫn về nhà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Nghiên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cứu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đồ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lắp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lắp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Nắm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bước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lắp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đồ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Mỗi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chuẩn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bị</a:t>
            </a:r>
            <a:r>
              <a:rPr lang="en-US" dirty="0" smtClean="0">
                <a:solidFill>
                  <a:srgbClr val="002060"/>
                </a:solidFill>
              </a:rPr>
              <a:t> 2m </a:t>
            </a:r>
            <a:r>
              <a:rPr lang="en-US" dirty="0" err="1" smtClean="0">
                <a:solidFill>
                  <a:srgbClr val="002060"/>
                </a:solidFill>
              </a:rPr>
              <a:t>dây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dẫn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bọc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đôi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lõi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sợi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hộp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thừa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45275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-3185318" y="3353593"/>
            <a:ext cx="67818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5547519" y="3353594"/>
            <a:ext cx="67818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BAR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5791200"/>
            <a:ext cx="8382000" cy="752475"/>
          </a:xfrm>
          <a:noFill/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57200" y="28956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.VnExoticH" pitchFamily="34" charset="0"/>
              </a:rPr>
              <a:t> </a:t>
            </a:r>
            <a:br>
              <a:rPr lang="en-US" sz="3200" dirty="0">
                <a:solidFill>
                  <a:schemeClr val="tx2"/>
                </a:solidFill>
                <a:latin typeface=".VnExoticH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+mn-lt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CHÚC CÁC EM HỌC TỐT </a:t>
            </a:r>
            <a:r>
              <a:rPr lang="en-US" sz="3200" dirty="0">
                <a:solidFill>
                  <a:schemeClr val="tx2"/>
                </a:solidFill>
                <a:latin typeface=".VnBlackH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.VnBlackH" pitchFamily="34" charset="0"/>
              </a:rPr>
            </a:br>
            <a:endParaRPr lang="en-US" sz="3200" dirty="0">
              <a:solidFill>
                <a:schemeClr val="accent2"/>
              </a:solidFill>
              <a:latin typeface=".VnCentury SchoolbookH" pitchFamily="34" charset="0"/>
            </a:endParaRPr>
          </a:p>
        </p:txBody>
      </p:sp>
      <p:pic>
        <p:nvPicPr>
          <p:cNvPr id="33800" name="Picture 8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0" y="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8420100" y="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8420100" y="61722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0" y="621665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657600" y="11430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143000" y="35052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5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962400" y="44958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WordArt 16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077200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dirty="0" smtClean="0"/>
              <a:t>Chân thành cảm ơn các thầy, cô giáo</a:t>
            </a:r>
            <a:endParaRPr lang="en-US" sz="3600" dirty="0" smtClean="0"/>
          </a:p>
          <a:p>
            <a:pPr algn="ctr"/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C000"/>
              </a:solidFill>
              <a:latin typeface=".VnTifani HeavyH"/>
            </a:endParaRPr>
          </a:p>
        </p:txBody>
      </p:sp>
      <p:pic>
        <p:nvPicPr>
          <p:cNvPr id="33808" name="Picture 17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810000" y="2286000"/>
            <a:ext cx="2057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8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2400" y="6705600"/>
            <a:ext cx="9144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9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4950"/>
            <a:ext cx="86868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20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154362" y="3459162"/>
            <a:ext cx="6781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1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456238" y="3306762"/>
            <a:ext cx="6781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70" name="Picture 22" descr="BAR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943600"/>
            <a:ext cx="838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2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52400" y="1524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2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8572500" y="1524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25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8572500" y="63246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26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52400" y="636905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8" name="Picture 27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295400" y="36576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9" name="Picture 29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4114800" y="46482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0" name="Picture 30" descr="DSTARS-P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962400" y="2438400"/>
            <a:ext cx="2057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55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121946" name="WordArt 90"/>
          <p:cNvSpPr>
            <a:spLocks noChangeArrowheads="1" noChangeShapeType="1" noTextEdit="1"/>
          </p:cNvSpPr>
          <p:nvPr/>
        </p:nvSpPr>
        <p:spPr bwMode="auto">
          <a:xfrm>
            <a:off x="762000" y="4648200"/>
            <a:ext cx="4159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H"/>
              </a:rPr>
              <a:t>?</a:t>
            </a:r>
          </a:p>
        </p:txBody>
      </p:sp>
      <p:sp>
        <p:nvSpPr>
          <p:cNvPr id="121947" name="Text Box 91"/>
          <p:cNvSpPr txBox="1">
            <a:spLocks noChangeArrowheads="1"/>
          </p:cNvSpPr>
          <p:nvPr/>
        </p:nvSpPr>
        <p:spPr bwMode="auto">
          <a:xfrm>
            <a:off x="1371600" y="4587874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b="1" dirty="0" err="1">
                <a:solidFill>
                  <a:srgbClr val="000066"/>
                </a:solidFill>
              </a:rPr>
              <a:t>Trong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mạng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điện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bảng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điện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được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dùng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để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làm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gì</a:t>
            </a:r>
            <a:r>
              <a:rPr lang="en-US" sz="2000" b="1" dirty="0">
                <a:solidFill>
                  <a:srgbClr val="000066"/>
                </a:solidFill>
              </a:rPr>
              <a:t> ?</a:t>
            </a:r>
          </a:p>
        </p:txBody>
      </p:sp>
      <p:sp>
        <p:nvSpPr>
          <p:cNvPr id="121948" name="Text Box 92"/>
          <p:cNvSpPr txBox="1">
            <a:spLocks noChangeArrowheads="1"/>
          </p:cNvSpPr>
          <p:nvPr/>
        </p:nvSpPr>
        <p:spPr bwMode="auto">
          <a:xfrm>
            <a:off x="3581400" y="3657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</a:rPr>
              <a:t>Bảng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nhựa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1949" name="Text Box 93"/>
          <p:cNvSpPr txBox="1">
            <a:spLocks noChangeArrowheads="1"/>
          </p:cNvSpPr>
          <p:nvPr/>
        </p:nvSpPr>
        <p:spPr bwMode="auto">
          <a:xfrm>
            <a:off x="990600" y="3657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</a:rPr>
              <a:t>Bảng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gỗ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1457325"/>
            <a:ext cx="2057400" cy="1971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7" name="Text Box 93"/>
          <p:cNvSpPr txBox="1">
            <a:spLocks noChangeArrowheads="1"/>
          </p:cNvSpPr>
          <p:nvPr/>
        </p:nvSpPr>
        <p:spPr bwMode="auto">
          <a:xfrm>
            <a:off x="6781800" y="3657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</a:rPr>
              <a:t>Bảng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âm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tường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39" name="Picture 6" descr="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11668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4478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</a:rPr>
              <a:t>Các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</a:rPr>
              <a:t>loại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bảng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điện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</a:rPr>
              <a:t>thường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gặp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20812"/>
            <a:ext cx="17113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46" grpId="0" animBg="1"/>
      <p:bldP spid="121947" grpId="0"/>
      <p:bldP spid="121948" grpId="0"/>
      <p:bldP spid="12194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6"/>
          <p:cNvGrpSpPr>
            <a:grpSpLocks noGrp="1"/>
          </p:cNvGrpSpPr>
          <p:nvPr/>
        </p:nvGrpSpPr>
        <p:grpSpPr bwMode="auto">
          <a:xfrm>
            <a:off x="1219200" y="2057400"/>
            <a:ext cx="6714754" cy="4469677"/>
            <a:chOff x="2064" y="768"/>
            <a:chExt cx="3529" cy="2556"/>
          </a:xfrm>
        </p:grpSpPr>
        <p:pic>
          <p:nvPicPr>
            <p:cNvPr id="5" name="Picture 6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" y="2394"/>
              <a:ext cx="852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2" y="2404"/>
              <a:ext cx="619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2369"/>
              <a:ext cx="676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29" y="2381"/>
              <a:ext cx="615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70" y="1728"/>
              <a:ext cx="16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99" y="2123"/>
              <a:ext cx="15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4" y="2123"/>
              <a:ext cx="14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0" y="2123"/>
              <a:ext cx="14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11" y="2161"/>
              <a:ext cx="15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44" y="2123"/>
              <a:ext cx="14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99" y="1982"/>
              <a:ext cx="329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60" y="768"/>
              <a:ext cx="96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6" descr="d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91387" y="4771882"/>
            <a:ext cx="862013" cy="14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1. </a:t>
            </a:r>
            <a:r>
              <a:rPr lang="en-US" sz="3600" dirty="0" err="1" smtClean="0">
                <a:solidFill>
                  <a:srgbClr val="FFFF00"/>
                </a:solidFill>
              </a:rPr>
              <a:t>Tìm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hiểu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chức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năng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bảng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điện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10000" cy="4525963"/>
          </a:xfrm>
        </p:spPr>
        <p:txBody>
          <a:bodyPr/>
          <a:lstStyle/>
          <a:p>
            <a:pPr algn="just" eaLnBrk="1" hangingPunct="1"/>
            <a:r>
              <a:rPr lang="en-US" sz="3200" dirty="0" err="1" smtClean="0">
                <a:solidFill>
                  <a:schemeClr val="bg1"/>
                </a:solidFill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chính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nhiệm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vụ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cung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cấp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toàn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nhà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</a:rPr>
              <a:t>Trên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chính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lắp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cầu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dao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cầu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chì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hoặc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áp</a:t>
            </a:r>
            <a:r>
              <a:rPr lang="en-US" sz="3200" dirty="0" smtClean="0">
                <a:solidFill>
                  <a:schemeClr val="bg1"/>
                </a:solidFill>
              </a:rPr>
              <a:t> - to - </a:t>
            </a:r>
            <a:r>
              <a:rPr lang="en-US" sz="3200" dirty="0" err="1" smtClean="0">
                <a:solidFill>
                  <a:schemeClr val="bg1"/>
                </a:solidFill>
              </a:rPr>
              <a:t>mát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tổng</a:t>
            </a:r>
            <a:r>
              <a:rPr lang="en-US" sz="3200" dirty="0" smtClean="0">
                <a:solidFill>
                  <a:schemeClr val="bg1"/>
                </a:solidFill>
              </a:rPr>
              <a:t>) …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143000"/>
            <a:ext cx="3810000" cy="4525963"/>
          </a:xfrm>
        </p:spPr>
        <p:txBody>
          <a:bodyPr/>
          <a:lstStyle/>
          <a:p>
            <a:pPr algn="just" eaLnBrk="1" hangingPunct="1"/>
            <a:r>
              <a:rPr lang="en-US" sz="3200" dirty="0" err="1" smtClean="0">
                <a:solidFill>
                  <a:schemeClr val="bg1"/>
                </a:solidFill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nhánh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nhiệm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vụ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cung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cấp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tới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đồ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dùng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trên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thường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lắp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cầu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chì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hoặc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áp-tô-mát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công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tắc</a:t>
            </a:r>
            <a:r>
              <a:rPr lang="en-US" sz="3200" dirty="0" smtClean="0">
                <a:solidFill>
                  <a:schemeClr val="bg1"/>
                </a:solidFill>
              </a:rPr>
              <a:t>, ổ </a:t>
            </a:r>
            <a:r>
              <a:rPr lang="en-US" sz="3200" dirty="0" err="1" smtClean="0">
                <a:solidFill>
                  <a:schemeClr val="bg1"/>
                </a:solidFill>
              </a:rPr>
              <a:t>cắm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hộp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số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quạt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868363"/>
          </a:xfrm>
          <a:noFill/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1. </a:t>
            </a:r>
            <a:r>
              <a:rPr lang="en-US" sz="4000" dirty="0" err="1" smtClean="0">
                <a:solidFill>
                  <a:srgbClr val="FFFF00"/>
                </a:solidFill>
              </a:rPr>
              <a:t>Tìm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hiểu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chức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năng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của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bảng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điện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Hãy mô tả cấu tạo của một số bảng điện nhánh của lớp học hoặc nhà em?</a:t>
            </a:r>
          </a:p>
        </p:txBody>
      </p:sp>
      <p:pic>
        <p:nvPicPr>
          <p:cNvPr id="8198" name="Picture 6" descr="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11668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51167"/>
            <a:ext cx="1981200" cy="19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905000"/>
            <a:ext cx="2057400" cy="1971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0"/>
            <a:ext cx="2419350" cy="1885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648200"/>
            <a:ext cx="5003800" cy="1663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2. Vẽ sơ đồ lắp đặt</a:t>
            </a:r>
          </a:p>
        </p:txBody>
      </p:sp>
      <p:grpSp>
        <p:nvGrpSpPr>
          <p:cNvPr id="9219" name="Group 40"/>
          <p:cNvGrpSpPr>
            <a:grpSpLocks/>
          </p:cNvGrpSpPr>
          <p:nvPr/>
        </p:nvGrpSpPr>
        <p:grpSpPr bwMode="auto">
          <a:xfrm>
            <a:off x="609600" y="1524000"/>
            <a:ext cx="4114800" cy="2457450"/>
            <a:chOff x="528" y="1296"/>
            <a:chExt cx="4752" cy="2460"/>
          </a:xfrm>
        </p:grpSpPr>
        <p:sp>
          <p:nvSpPr>
            <p:cNvPr id="9225" name="Line 4"/>
            <p:cNvSpPr>
              <a:spLocks noChangeShapeType="1"/>
            </p:cNvSpPr>
            <p:nvPr/>
          </p:nvSpPr>
          <p:spPr bwMode="auto">
            <a:xfrm>
              <a:off x="912" y="1440"/>
              <a:ext cx="43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912" y="1728"/>
              <a:ext cx="4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AutoShape 6"/>
            <p:cNvSpPr>
              <a:spLocks noChangeArrowheads="1"/>
            </p:cNvSpPr>
            <p:nvPr/>
          </p:nvSpPr>
          <p:spPr bwMode="auto">
            <a:xfrm>
              <a:off x="4176" y="3264"/>
              <a:ext cx="480" cy="48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8"/>
            <p:cNvSpPr>
              <a:spLocks noChangeArrowheads="1"/>
            </p:cNvSpPr>
            <p:nvPr/>
          </p:nvSpPr>
          <p:spPr bwMode="auto">
            <a:xfrm>
              <a:off x="2880" y="3276"/>
              <a:ext cx="480" cy="48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AutoShape 9"/>
            <p:cNvSpPr>
              <a:spLocks noChangeArrowheads="1"/>
            </p:cNvSpPr>
            <p:nvPr/>
          </p:nvSpPr>
          <p:spPr bwMode="auto">
            <a:xfrm>
              <a:off x="4848" y="1419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2"/>
            <p:cNvSpPr>
              <a:spLocks noChangeArrowheads="1"/>
            </p:cNvSpPr>
            <p:nvPr/>
          </p:nvSpPr>
          <p:spPr bwMode="auto">
            <a:xfrm>
              <a:off x="3219" y="3492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2952" y="3492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Oval 14"/>
            <p:cNvSpPr>
              <a:spLocks noChangeArrowheads="1"/>
            </p:cNvSpPr>
            <p:nvPr/>
          </p:nvSpPr>
          <p:spPr bwMode="auto">
            <a:xfrm>
              <a:off x="4128" y="2304"/>
              <a:ext cx="480" cy="48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AutoShape 15"/>
            <p:cNvSpPr>
              <a:spLocks noChangeArrowheads="1"/>
            </p:cNvSpPr>
            <p:nvPr/>
          </p:nvSpPr>
          <p:spPr bwMode="auto">
            <a:xfrm>
              <a:off x="4467" y="2511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utoShape 16"/>
            <p:cNvSpPr>
              <a:spLocks noChangeArrowheads="1"/>
            </p:cNvSpPr>
            <p:nvPr/>
          </p:nvSpPr>
          <p:spPr bwMode="auto">
            <a:xfrm>
              <a:off x="4200" y="2511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 flipV="1">
              <a:off x="3024" y="340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22"/>
            <p:cNvSpPr>
              <a:spLocks noChangeShapeType="1"/>
            </p:cNvSpPr>
            <p:nvPr/>
          </p:nvSpPr>
          <p:spPr bwMode="auto">
            <a:xfrm>
              <a:off x="3264" y="3528"/>
              <a:ext cx="9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37" name="AutoShape 23"/>
            <p:cNvCxnSpPr>
              <a:cxnSpLocks noChangeShapeType="1"/>
              <a:stCxn id="9227" idx="6"/>
              <a:endCxn id="9229" idx="4"/>
            </p:cNvCxnSpPr>
            <p:nvPr/>
          </p:nvCxnSpPr>
          <p:spPr bwMode="auto">
            <a:xfrm flipV="1">
              <a:off x="4668" y="1500"/>
              <a:ext cx="215" cy="2004"/>
            </a:xfrm>
            <a:prstGeom prst="bentConnector2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cxnSp>
        <p:sp>
          <p:nvSpPr>
            <p:cNvPr id="9238" name="Line 24"/>
            <p:cNvSpPr>
              <a:spLocks noChangeShapeType="1"/>
            </p:cNvSpPr>
            <p:nvPr/>
          </p:nvSpPr>
          <p:spPr bwMode="auto">
            <a:xfrm>
              <a:off x="4512" y="2544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29"/>
            <p:cNvSpPr>
              <a:spLocks noChangeArrowheads="1"/>
            </p:cNvSpPr>
            <p:nvPr/>
          </p:nvSpPr>
          <p:spPr bwMode="auto">
            <a:xfrm>
              <a:off x="4851" y="2511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30"/>
            <p:cNvSpPr>
              <a:spLocks noChangeArrowheads="1"/>
            </p:cNvSpPr>
            <p:nvPr/>
          </p:nvSpPr>
          <p:spPr bwMode="auto">
            <a:xfrm>
              <a:off x="1584" y="2511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AutoShape 31"/>
            <p:cNvSpPr>
              <a:spLocks noChangeArrowheads="1"/>
            </p:cNvSpPr>
            <p:nvPr/>
          </p:nvSpPr>
          <p:spPr bwMode="auto">
            <a:xfrm>
              <a:off x="1584" y="1692"/>
              <a:ext cx="69" cy="69"/>
            </a:xfrm>
            <a:prstGeom prst="flowChartConnector">
              <a:avLst/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42" name="AutoShape 32"/>
            <p:cNvCxnSpPr>
              <a:cxnSpLocks noChangeShapeType="1"/>
              <a:stCxn id="9241" idx="4"/>
              <a:endCxn id="9231" idx="2"/>
            </p:cNvCxnSpPr>
            <p:nvPr/>
          </p:nvCxnSpPr>
          <p:spPr bwMode="auto">
            <a:xfrm rot="16200000" flipH="1">
              <a:off x="1403" y="1989"/>
              <a:ext cx="1754" cy="1321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cxn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632" y="2544"/>
              <a:ext cx="25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4"/>
            <p:cNvSpPr>
              <a:spLocks noChangeArrowheads="1"/>
            </p:cNvSpPr>
            <p:nvPr/>
          </p:nvSpPr>
          <p:spPr bwMode="auto">
            <a:xfrm>
              <a:off x="1968" y="2400"/>
              <a:ext cx="624" cy="28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5"/>
            <p:cNvSpPr>
              <a:spLocks noChangeArrowheads="1"/>
            </p:cNvSpPr>
            <p:nvPr/>
          </p:nvSpPr>
          <p:spPr bwMode="auto">
            <a:xfrm>
              <a:off x="1968" y="3384"/>
              <a:ext cx="624" cy="28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Text Box 36"/>
            <p:cNvSpPr txBox="1">
              <a:spLocks noChangeArrowheads="1"/>
            </p:cNvSpPr>
            <p:nvPr/>
          </p:nvSpPr>
          <p:spPr bwMode="auto">
            <a:xfrm>
              <a:off x="528" y="1296"/>
              <a:ext cx="383" cy="1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O</a:t>
              </a:r>
              <a:br>
                <a:rPr lang="en-US" sz="2400" b="1"/>
              </a:br>
              <a:r>
                <a:rPr lang="en-US" sz="2400" b="1"/>
                <a:t>A</a:t>
              </a:r>
            </a:p>
          </p:txBody>
        </p:sp>
      </p:grp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533400" y="4205287"/>
            <a:ext cx="708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C000"/>
                </a:solidFill>
              </a:rPr>
              <a:t>Mạch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điện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trên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gồm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những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phần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tử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gì</a:t>
            </a:r>
            <a:r>
              <a:rPr lang="en-US" sz="2800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533400" y="4768850"/>
            <a:ext cx="8229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C000"/>
                </a:solidFill>
              </a:rPr>
              <a:t>Mạch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điện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trên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gồm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mấy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đoạn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mạch</a:t>
            </a:r>
            <a:r>
              <a:rPr lang="en-US" sz="2800" dirty="0">
                <a:solidFill>
                  <a:srgbClr val="FFC000"/>
                </a:solidFill>
              </a:rPr>
              <a:t>? </a:t>
            </a:r>
            <a:r>
              <a:rPr lang="en-US" sz="2800" dirty="0" err="1">
                <a:solidFill>
                  <a:srgbClr val="FFC000"/>
                </a:solidFill>
              </a:rPr>
              <a:t>Chúng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được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mắc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với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nhau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như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thế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nào</a:t>
            </a:r>
            <a:r>
              <a:rPr lang="en-US" sz="2800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33400" y="5715000"/>
            <a:ext cx="7620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C000"/>
                </a:solidFill>
              </a:rPr>
              <a:t>Các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phần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tử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trên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mỗi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đoạn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mạch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được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nối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với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nhau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như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thế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nào</a:t>
            </a:r>
            <a:r>
              <a:rPr lang="en-US" sz="2800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5181600" y="1524000"/>
            <a:ext cx="37338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Mạch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chì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ổ </a:t>
            </a:r>
            <a:r>
              <a:rPr lang="en-US" dirty="0" err="1">
                <a:solidFill>
                  <a:schemeClr val="bg1"/>
                </a:solidFill>
              </a:rPr>
              <a:t>điện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tắc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cực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bóng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đèn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sợi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đốt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dẫn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Mạch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đoạn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mắc</a:t>
            </a:r>
            <a:r>
              <a:rPr lang="en-US" dirty="0">
                <a:solidFill>
                  <a:schemeClr val="bg1"/>
                </a:solidFill>
              </a:rPr>
              <a:t> song </a:t>
            </a:r>
            <a:r>
              <a:rPr lang="en-US" dirty="0" err="1">
                <a:solidFill>
                  <a:schemeClr val="bg1"/>
                </a:solidFill>
              </a:rPr>
              <a:t>song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phần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mỗi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đoạn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được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mắc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nối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tiếp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685800" y="762000"/>
            <a:ext cx="5181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a) Tìm hiểu sơ đồ nguyên lí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9" grpId="0"/>
      <p:bldP spid="9259" grpId="1"/>
      <p:bldP spid="9260" grpId="0"/>
      <p:bldP spid="9260" grpId="1"/>
      <p:bldP spid="9261" grpId="0"/>
      <p:bldP spid="92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2. Vẽ sơ đồ lắp đặt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144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yếu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trọng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sơ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đồ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lắp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đặt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</a:rPr>
              <a:t>Mục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đích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sử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vị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trí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lắp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bảng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điện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</a:rPr>
              <a:t>Vị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trí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lắp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các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tử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điện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</a:rPr>
              <a:t>Phương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pháp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lắp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dây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dẫn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nổi</a:t>
            </a:r>
            <a:r>
              <a:rPr lang="en-US" sz="2800" dirty="0" smtClean="0">
                <a:solidFill>
                  <a:schemeClr val="bg1"/>
                </a:solidFill>
              </a:rPr>
              <a:t> hay </a:t>
            </a:r>
            <a:r>
              <a:rPr lang="en-US" sz="2800" dirty="0" err="1" smtClean="0">
                <a:solidFill>
                  <a:schemeClr val="bg1"/>
                </a:solidFill>
              </a:rPr>
              <a:t>chìm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1677</Words>
  <Application>Microsoft Office PowerPoint</Application>
  <PresentationFormat>On-screen Show (4:3)</PresentationFormat>
  <Paragraphs>271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.TMC-Ong Do</vt:lpstr>
      <vt:lpstr>.VnBlackH</vt:lpstr>
      <vt:lpstr>.VnCentury SchoolbookH</vt:lpstr>
      <vt:lpstr>.VnExoticH</vt:lpstr>
      <vt:lpstr>.VnHelvetInsH</vt:lpstr>
      <vt:lpstr>.VnTifani HeavyH</vt:lpstr>
      <vt:lpstr>.VnTime</vt:lpstr>
      <vt:lpstr>Arial</vt:lpstr>
      <vt:lpstr>Times New Roman</vt:lpstr>
      <vt:lpstr>Wingdings 2</vt:lpstr>
      <vt:lpstr>Default Design</vt:lpstr>
      <vt:lpstr>TiÕt 11 Bài 6 </vt:lpstr>
      <vt:lpstr>1. Tìm hiểu chức năng của bảng điện</vt:lpstr>
      <vt:lpstr>1. Tìm hiểu chức năng của bảng điện</vt:lpstr>
      <vt:lpstr>PowerPoint Presentation</vt:lpstr>
      <vt:lpstr>1. Tìm hiểu chức năng của bảng điện</vt:lpstr>
      <vt:lpstr>1. Tìm hiểu chức năng của bảng điện</vt:lpstr>
      <vt:lpstr>Hãy mô tả cấu tạo của một số bảng điện nhánh của lớp học hoặc nhà em?</vt:lpstr>
      <vt:lpstr>2. Vẽ sơ đồ lắp đặt</vt:lpstr>
      <vt:lpstr>2. Vẽ sơ đồ lắp đặt</vt:lpstr>
      <vt:lpstr>Quy trình vẽ sơ đồ lắp đặt</vt:lpstr>
      <vt:lpstr>PowerPoint Presentation</vt:lpstr>
      <vt:lpstr>Sơ đồ lắp đặt </vt:lpstr>
      <vt:lpstr>3. Lắp đặt mạch điện bảng điện</vt:lpstr>
      <vt:lpstr>PowerPoint Presentation</vt:lpstr>
      <vt:lpstr>PowerPoint Presentation</vt:lpstr>
      <vt:lpstr>PowerPoint Presentation</vt:lpstr>
      <vt:lpstr>3. Lắp đặt mạch điện bảng điện</vt:lpstr>
      <vt:lpstr>PowerPoint Presentation</vt:lpstr>
      <vt:lpstr>3. Lắp đặt mạch điện bảng điện</vt:lpstr>
      <vt:lpstr>PowerPoint Presentation</vt:lpstr>
      <vt:lpstr>PowerPoint Presentation</vt:lpstr>
      <vt:lpstr>3. Lắp đặt mạch điện bảng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cố,tổng kết</vt:lpstr>
      <vt:lpstr>Bài tập</vt:lpstr>
      <vt:lpstr>Bài tập</vt:lpstr>
      <vt:lpstr>Hướng dẫn về nhà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TiÕt 12</dc:title>
  <dc:creator>User</dc:creator>
  <cp:lastModifiedBy>DucNA</cp:lastModifiedBy>
  <cp:revision>60</cp:revision>
  <dcterms:created xsi:type="dcterms:W3CDTF">2003-01-27T08:39:22Z</dcterms:created>
  <dcterms:modified xsi:type="dcterms:W3CDTF">2017-10-30T15:42:53Z</dcterms:modified>
</cp:coreProperties>
</file>