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8" r:id="rId4"/>
    <p:sldId id="279" r:id="rId5"/>
    <p:sldId id="259" r:id="rId6"/>
    <p:sldId id="260" r:id="rId7"/>
    <p:sldId id="271" r:id="rId8"/>
    <p:sldId id="264" r:id="rId9"/>
    <p:sldId id="268" r:id="rId10"/>
    <p:sldId id="265" r:id="rId11"/>
    <p:sldId id="266" r:id="rId12"/>
    <p:sldId id="267" r:id="rId13"/>
    <p:sldId id="272" r:id="rId14"/>
    <p:sldId id="274" r:id="rId15"/>
    <p:sldId id="275" r:id="rId16"/>
    <p:sldId id="280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38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6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1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96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75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54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8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41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24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8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9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3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26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74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7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7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7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6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6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E6AF-A559-44C0-A155-C989D1FE6002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9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/>
              <a:t>5. Where did Au Co take half of the sons?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514350" indent="-514350">
              <a:buAutoNum type="alphaUcPeriod"/>
            </a:pPr>
            <a:r>
              <a:rPr lang="en-US" sz="3400" dirty="0" smtClean="0"/>
              <a:t>To the mountains</a:t>
            </a:r>
          </a:p>
          <a:p>
            <a:pPr marL="514350" indent="-514350">
              <a:buAutoNum type="alphaUcPeriod"/>
            </a:pPr>
            <a:r>
              <a:rPr lang="en-US" sz="3400" dirty="0" smtClean="0"/>
              <a:t>To the sea</a:t>
            </a:r>
          </a:p>
          <a:p>
            <a:pPr marL="514350" indent="-514350">
              <a:buAutoNum type="alphaUcPeriod"/>
            </a:pPr>
            <a:r>
              <a:rPr lang="en-US" sz="3400" dirty="0" smtClean="0"/>
              <a:t>To Lac Long </a:t>
            </a:r>
            <a:r>
              <a:rPr lang="en-US" sz="3400" dirty="0" err="1" smtClean="0"/>
              <a:t>Quan’s</a:t>
            </a:r>
            <a:r>
              <a:rPr lang="en-US" sz="3400" dirty="0" smtClean="0"/>
              <a:t> land</a:t>
            </a:r>
            <a:endParaRPr lang="en-US" sz="3400" dirty="0"/>
          </a:p>
        </p:txBody>
      </p:sp>
      <p:sp>
        <p:nvSpPr>
          <p:cNvPr id="4" name="Oval 3"/>
          <p:cNvSpPr/>
          <p:nvPr/>
        </p:nvSpPr>
        <p:spPr>
          <a:xfrm>
            <a:off x="457200" y="2941584"/>
            <a:ext cx="457200" cy="5636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CHOOSE THE CORRECT ANSWER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424"/>
            <a:ext cx="8229600" cy="6807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COMPLETE THE TABLE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762445"/>
              </p:ext>
            </p:extLst>
          </p:nvPr>
        </p:nvGraphicFramePr>
        <p:xfrm>
          <a:off x="457200" y="1219201"/>
          <a:ext cx="8534400" cy="402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556"/>
                <a:gridCol w="2748844"/>
                <a:gridCol w="3810000"/>
              </a:tblGrid>
              <a:tr h="5069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WORD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DEFINITION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EXAMPLE</a:t>
                      </a:r>
                      <a:endParaRPr lang="en-US" sz="3000" dirty="0"/>
                    </a:p>
                  </a:txBody>
                  <a:tcPr/>
                </a:tc>
              </a:tr>
              <a:tr h="661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Title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 smtClean="0"/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Lac Long </a:t>
                      </a:r>
                      <a:r>
                        <a:rPr lang="en-US" sz="2000" b="1" i="1" dirty="0" err="1" smtClean="0"/>
                        <a:t>Quan</a:t>
                      </a:r>
                      <a:r>
                        <a:rPr lang="en-US" sz="2000" b="1" i="1" dirty="0" smtClean="0"/>
                        <a:t> and Au Co</a:t>
                      </a:r>
                      <a:endParaRPr lang="en-US" sz="2000" b="1" i="1" dirty="0"/>
                    </a:p>
                  </a:txBody>
                  <a:tcPr/>
                </a:tc>
              </a:tr>
              <a:tr h="50696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Genre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</a:tr>
              <a:tr h="9294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Main characters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 smtClean="0"/>
                    </a:p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</a:tr>
              <a:tr h="12047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Plot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 i="1" baseline="0" dirty="0" smtClean="0"/>
                        <a:t>Lac Long </a:t>
                      </a:r>
                      <a:r>
                        <a:rPr lang="en-US" sz="2000" b="1" i="1" baseline="0" dirty="0" err="1" smtClean="0"/>
                        <a:t>Quan</a:t>
                      </a:r>
                      <a:r>
                        <a:rPr lang="en-US" sz="2000" b="1" i="1" baseline="0" dirty="0" smtClean="0"/>
                        <a:t> married Au Co</a:t>
                      </a:r>
                      <a:endParaRPr lang="en-US" sz="20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905000" y="6067096"/>
            <a:ext cx="2590800" cy="57018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name of the </a:t>
            </a:r>
            <a:r>
              <a:rPr lang="en-US" sz="2000" b="1" dirty="0" smtClean="0">
                <a:solidFill>
                  <a:schemeClr val="tx1"/>
                </a:solidFill>
              </a:rPr>
              <a:t>story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8777" y="5410200"/>
            <a:ext cx="2895600" cy="57018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content of the </a:t>
            </a:r>
            <a:r>
              <a:rPr lang="en-US" sz="2000" b="1" dirty="0" smtClean="0">
                <a:solidFill>
                  <a:schemeClr val="tx1"/>
                </a:solidFill>
              </a:rPr>
              <a:t>story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4400" y="5410200"/>
            <a:ext cx="2917937" cy="57018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content of the </a:t>
            </a:r>
            <a:r>
              <a:rPr lang="en-US" sz="2000" b="1" dirty="0" smtClean="0">
                <a:solidFill>
                  <a:schemeClr val="tx1"/>
                </a:solidFill>
              </a:rPr>
              <a:t>story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0" y="6061841"/>
            <a:ext cx="3375136" cy="57018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people the story is </a:t>
            </a:r>
            <a:r>
              <a:rPr lang="en-US" sz="2000" b="1" dirty="0" smtClean="0">
                <a:solidFill>
                  <a:schemeClr val="tx1"/>
                </a:solidFill>
              </a:rPr>
              <a:t>about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848601" y="157163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00:10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7858126" y="157163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00:09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7858126" y="157163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00:08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7848601" y="152400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00:07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7848601" y="160599"/>
            <a:ext cx="860536" cy="899851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00:06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7848601" y="152400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00:05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858126" y="160338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00:04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7840663" y="166688"/>
            <a:ext cx="860537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00:03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7858126" y="157424"/>
            <a:ext cx="860536" cy="899851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00:02</a:t>
            </a:r>
          </a:p>
        </p:txBody>
      </p:sp>
      <p:sp>
        <p:nvSpPr>
          <p:cNvPr id="25" name="12-Point Star 24"/>
          <p:cNvSpPr/>
          <p:nvPr/>
        </p:nvSpPr>
        <p:spPr bwMode="auto">
          <a:xfrm>
            <a:off x="5362903" y="838200"/>
            <a:ext cx="2791329" cy="1443207"/>
          </a:xfrm>
          <a:prstGeom prst="star12">
            <a:avLst/>
          </a:prstGeom>
          <a:solidFill>
            <a:srgbClr val="FFFF00"/>
          </a:solidFill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Time’s up!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7848601" y="165100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00:01</a:t>
            </a:r>
          </a:p>
        </p:txBody>
      </p:sp>
      <p:pic>
        <p:nvPicPr>
          <p:cNvPr id="3" name="Happy Upbeat Background Music - Funny &amp; Uplifting Rock Instrumental - by AShamalue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9177" y="166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t 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6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75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EXCLAMATORY SENTENCES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136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 smtClean="0">
                <a:solidFill>
                  <a:srgbClr val="002060"/>
                </a:solidFill>
              </a:rPr>
              <a:t>What an interesting legend it is!</a:t>
            </a:r>
          </a:p>
          <a:p>
            <a:pPr marL="0" indent="0" algn="ctr">
              <a:buNone/>
            </a:pPr>
            <a:endParaRPr lang="en-US" sz="3800" b="1" dirty="0"/>
          </a:p>
          <a:p>
            <a:pPr marL="0" indent="0" algn="ctr">
              <a:buNone/>
            </a:pP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</a:rPr>
              <a:t>What awful weather!</a:t>
            </a:r>
          </a:p>
          <a:p>
            <a:pPr marL="0" indent="0" algn="ctr">
              <a:buNone/>
            </a:pPr>
            <a:r>
              <a:rPr lang="en-US" sz="3800" b="1" dirty="0" smtClean="0">
                <a:solidFill>
                  <a:srgbClr val="7030A0"/>
                </a:solidFill>
              </a:rPr>
              <a:t>What clever boys they are!</a:t>
            </a:r>
            <a:endParaRPr lang="en-US" sz="3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TALK SHOW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Our </a:t>
            </a:r>
            <a:r>
              <a:rPr lang="en-US" b="1" dirty="0" err="1" smtClean="0">
                <a:solidFill>
                  <a:srgbClr val="002060"/>
                </a:solidFill>
              </a:rPr>
              <a:t>favourite</a:t>
            </a:r>
            <a:r>
              <a:rPr lang="en-US" b="1" dirty="0" smtClean="0">
                <a:solidFill>
                  <a:srgbClr val="002060"/>
                </a:solidFill>
              </a:rPr>
              <a:t> story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lipart-library.com/data_images/3814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68549"/>
            <a:ext cx="3276600" cy="36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HOMEWORK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906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Learn by heart vocabulary</a:t>
            </a:r>
          </a:p>
          <a:p>
            <a:pPr>
              <a:buFontTx/>
              <a:buChar char="-"/>
            </a:pPr>
            <a:r>
              <a:rPr lang="en-US" dirty="0" smtClean="0"/>
              <a:t>Write your </a:t>
            </a:r>
            <a:r>
              <a:rPr lang="en-US" dirty="0" err="1" smtClean="0"/>
              <a:t>favourite</a:t>
            </a:r>
            <a:r>
              <a:rPr lang="en-US" dirty="0" smtClean="0"/>
              <a:t> story</a:t>
            </a:r>
          </a:p>
          <a:p>
            <a:pPr>
              <a:buFontTx/>
              <a:buChar char="-"/>
            </a:pPr>
            <a:r>
              <a:rPr lang="en-US" dirty="0" smtClean="0"/>
              <a:t>Prepare for next lesson: A closer Look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9333" y="2514600"/>
            <a:ext cx="75853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US" sz="6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YOUR ATTENTION!</a:t>
            </a:r>
            <a:endParaRPr lang="en-US" sz="60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0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7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276600"/>
            <a:ext cx="9144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Lesson 1: Getting started</a:t>
            </a:r>
            <a:endParaRPr lang="en-US" sz="5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4755" y="2967334"/>
            <a:ext cx="7994496" cy="35858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user" pitchFamily="2" charset="0"/>
              </a:rPr>
              <a:t>UNIT 6: FOLK TALES</a:t>
            </a:r>
            <a:endParaRPr lang="en-US" sz="6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us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Game: Throw the ball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53488"/>
            <a:ext cx="3886200" cy="348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2590804" cy="18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CHOOSE THE CORRECT ANSWER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991600" cy="4068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400" b="1" dirty="0" smtClean="0"/>
              <a:t>What was Duong doing at 9 </a:t>
            </a:r>
            <a:r>
              <a:rPr lang="en-US" sz="3400" b="1" dirty="0" err="1" smtClean="0"/>
              <a:t>p.m</a:t>
            </a:r>
            <a:r>
              <a:rPr lang="en-US" sz="3400" b="1" dirty="0" smtClean="0"/>
              <a:t> last night?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514350" indent="6350">
              <a:buAutoNum type="alphaUcPeriod"/>
            </a:pPr>
            <a:r>
              <a:rPr lang="en-US" sz="3400" dirty="0" smtClean="0"/>
              <a:t> He was coming to Nick’s house.</a:t>
            </a:r>
          </a:p>
          <a:p>
            <a:pPr marL="514350" indent="6350">
              <a:buAutoNum type="alphaUcPeriod"/>
            </a:pPr>
            <a:r>
              <a:rPr lang="en-US" sz="3400" dirty="0" smtClean="0"/>
              <a:t> He was phoning Nick.</a:t>
            </a:r>
          </a:p>
          <a:p>
            <a:pPr marL="514350" indent="6350">
              <a:buAutoNum type="alphaUcPeriod"/>
            </a:pPr>
            <a:r>
              <a:rPr lang="en-US" sz="3400" dirty="0" smtClean="0"/>
              <a:t> He was talking to Nick.</a:t>
            </a:r>
            <a:endParaRPr lang="en-US" sz="3400" dirty="0"/>
          </a:p>
        </p:txBody>
      </p:sp>
      <p:sp>
        <p:nvSpPr>
          <p:cNvPr id="4" name="Oval 3"/>
          <p:cNvSpPr/>
          <p:nvPr/>
        </p:nvSpPr>
        <p:spPr>
          <a:xfrm>
            <a:off x="646386" y="35052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3" y="194704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/>
              <a:t>2. What was Nick doing at 9 </a:t>
            </a:r>
            <a:r>
              <a:rPr lang="en-US" sz="3400" b="1" dirty="0" err="1" smtClean="0"/>
              <a:t>p.m</a:t>
            </a:r>
            <a:r>
              <a:rPr lang="en-US" sz="3400" b="1" dirty="0" smtClean="0"/>
              <a:t> last night?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514350" indent="-514350">
              <a:buAutoNum type="alphaUcPeriod"/>
            </a:pPr>
            <a:r>
              <a:rPr lang="en-US" sz="3400" dirty="0" smtClean="0"/>
              <a:t>He was watching a TV show.</a:t>
            </a:r>
          </a:p>
          <a:p>
            <a:pPr marL="514350" indent="-514350">
              <a:buAutoNum type="alphaUcPeriod"/>
            </a:pPr>
            <a:r>
              <a:rPr lang="en-US" sz="3400" dirty="0" smtClean="0"/>
              <a:t>He was talking about his project.</a:t>
            </a:r>
          </a:p>
          <a:p>
            <a:pPr marL="514350" indent="-514350">
              <a:buAutoNum type="alphaUcPeriod"/>
            </a:pPr>
            <a:r>
              <a:rPr lang="en-US" sz="3400" dirty="0" smtClean="0"/>
              <a:t>He was searching for information on the Web.</a:t>
            </a:r>
            <a:endParaRPr lang="en-US" sz="3400" dirty="0"/>
          </a:p>
        </p:txBody>
      </p:sp>
      <p:sp>
        <p:nvSpPr>
          <p:cNvPr id="4" name="Oval 3"/>
          <p:cNvSpPr/>
          <p:nvPr/>
        </p:nvSpPr>
        <p:spPr>
          <a:xfrm>
            <a:off x="381000" y="4028746"/>
            <a:ext cx="457200" cy="5531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CHOOSE THE CORRECT ANSWER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52" y="1981200"/>
            <a:ext cx="8839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 smtClean="0"/>
              <a:t>3. What legend did Duong recommend to Nick?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514350" indent="6350">
              <a:buAutoNum type="alphaUcPeriod"/>
            </a:pPr>
            <a:r>
              <a:rPr lang="en-US" sz="3400" dirty="0" smtClean="0"/>
              <a:t> A legend about how Viet Nam began.</a:t>
            </a:r>
          </a:p>
          <a:p>
            <a:pPr marL="514350" indent="6350">
              <a:buAutoNum type="alphaUcPeriod"/>
            </a:pPr>
            <a:r>
              <a:rPr lang="en-US" sz="3400" dirty="0" smtClean="0"/>
              <a:t> A legend about Vietnamese people being original.</a:t>
            </a:r>
          </a:p>
          <a:p>
            <a:pPr marL="514350" indent="6350">
              <a:buAutoNum type="alphaUcPeriod"/>
            </a:pPr>
            <a:r>
              <a:rPr lang="en-US" sz="3400" dirty="0" smtClean="0"/>
              <a:t> A legend that isn’t well-known.</a:t>
            </a:r>
            <a:endParaRPr lang="en-US" sz="3400" dirty="0"/>
          </a:p>
        </p:txBody>
      </p:sp>
      <p:sp>
        <p:nvSpPr>
          <p:cNvPr id="4" name="Oval 3"/>
          <p:cNvSpPr/>
          <p:nvPr/>
        </p:nvSpPr>
        <p:spPr>
          <a:xfrm>
            <a:off x="762000" y="2848303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62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CHOOSE THE CORRECT ANSWER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2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/>
              <a:t>4. Who was Lac Long </a:t>
            </a:r>
            <a:r>
              <a:rPr lang="en-US" sz="3400" b="1" dirty="0" err="1" smtClean="0"/>
              <a:t>Quan</a:t>
            </a:r>
            <a:r>
              <a:rPr lang="en-US" sz="3400" b="1" dirty="0" smtClean="0"/>
              <a:t>?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514350" indent="6350">
              <a:buAutoNum type="alphaUcPeriod"/>
            </a:pPr>
            <a:r>
              <a:rPr lang="en-US" sz="3400" dirty="0" smtClean="0"/>
              <a:t>  A fairy</a:t>
            </a:r>
          </a:p>
          <a:p>
            <a:pPr marL="514350" indent="6350">
              <a:buAutoNum type="alphaUcPeriod"/>
            </a:pPr>
            <a:r>
              <a:rPr lang="en-US" sz="3400" dirty="0" smtClean="0"/>
              <a:t>  Au </a:t>
            </a:r>
            <a:r>
              <a:rPr lang="en-US" sz="3400" dirty="0" err="1" smtClean="0"/>
              <a:t>Co’s</a:t>
            </a:r>
            <a:r>
              <a:rPr lang="en-US" sz="3400" dirty="0" smtClean="0"/>
              <a:t> father</a:t>
            </a:r>
          </a:p>
          <a:p>
            <a:pPr marL="514350" indent="6350">
              <a:buAutoNum type="alphaUcPeriod"/>
            </a:pPr>
            <a:r>
              <a:rPr lang="en-US" sz="3400" dirty="0" smtClean="0"/>
              <a:t>  The dragon king of the ocean</a:t>
            </a:r>
            <a:endParaRPr lang="en-US" sz="3400" dirty="0"/>
          </a:p>
        </p:txBody>
      </p:sp>
      <p:sp>
        <p:nvSpPr>
          <p:cNvPr id="4" name="Oval 3"/>
          <p:cNvSpPr/>
          <p:nvPr/>
        </p:nvSpPr>
        <p:spPr>
          <a:xfrm>
            <a:off x="1066800" y="3771900"/>
            <a:ext cx="457200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CHOOSE THE CORRECT ANSWER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i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299</TotalTime>
  <Words>263</Words>
  <Application>Microsoft Office PowerPoint</Application>
  <PresentationFormat>On-screen Show (4:3)</PresentationFormat>
  <Paragraphs>70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Grid</vt:lpstr>
      <vt:lpstr>1_Office Theme</vt:lpstr>
      <vt:lpstr>PowerPoint Presentation</vt:lpstr>
      <vt:lpstr>PowerPoint Presentation</vt:lpstr>
      <vt:lpstr>PowerPoint Presentation</vt:lpstr>
      <vt:lpstr>PowerPoint Presentation</vt:lpstr>
      <vt:lpstr>Game: Throw the ball</vt:lpstr>
      <vt:lpstr>  CHOOSE THE CORRECT ANSWER</vt:lpstr>
      <vt:lpstr>  CHOOSE THE CORRECT ANSWER</vt:lpstr>
      <vt:lpstr>PowerPoint Presentation</vt:lpstr>
      <vt:lpstr>  CHOOSE THE CORRECT ANSWER</vt:lpstr>
      <vt:lpstr>PowerPoint Presentation</vt:lpstr>
      <vt:lpstr>COMPLETE THE TABLE</vt:lpstr>
      <vt:lpstr>EXCLAMATORY SENTENCES</vt:lpstr>
      <vt:lpstr>TALK SHOW Our favourite story</vt:lpstr>
      <vt:lpstr>HOMEWORK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ENJOY MUSIC AND DANCE</dc:title>
  <dc:creator>huy_ctn</dc:creator>
  <cp:lastModifiedBy>Admin</cp:lastModifiedBy>
  <cp:revision>53</cp:revision>
  <dcterms:created xsi:type="dcterms:W3CDTF">2017-11-14T07:26:04Z</dcterms:created>
  <dcterms:modified xsi:type="dcterms:W3CDTF">2017-11-24T06:10:36Z</dcterms:modified>
</cp:coreProperties>
</file>