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</p:sldMasterIdLst>
  <p:notesMasterIdLst>
    <p:notesMasterId r:id="rId28"/>
  </p:notesMasterIdLst>
  <p:sldIdLst>
    <p:sldId id="258" r:id="rId4"/>
    <p:sldId id="319" r:id="rId5"/>
    <p:sldId id="278" r:id="rId6"/>
    <p:sldId id="279" r:id="rId7"/>
    <p:sldId id="283" r:id="rId8"/>
    <p:sldId id="281" r:id="rId9"/>
    <p:sldId id="280" r:id="rId10"/>
    <p:sldId id="276" r:id="rId11"/>
    <p:sldId id="300" r:id="rId12"/>
    <p:sldId id="298" r:id="rId13"/>
    <p:sldId id="259" r:id="rId14"/>
    <p:sldId id="305" r:id="rId15"/>
    <p:sldId id="322" r:id="rId16"/>
    <p:sldId id="308" r:id="rId17"/>
    <p:sldId id="320" r:id="rId18"/>
    <p:sldId id="309" r:id="rId19"/>
    <p:sldId id="327" r:id="rId20"/>
    <p:sldId id="328" r:id="rId21"/>
    <p:sldId id="329" r:id="rId22"/>
    <p:sldId id="312" r:id="rId23"/>
    <p:sldId id="313" r:id="rId24"/>
    <p:sldId id="326" r:id="rId25"/>
    <p:sldId id="272" r:id="rId26"/>
    <p:sldId id="31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CC"/>
    <a:srgbClr val="FFFF99"/>
    <a:srgbClr val="CC0099"/>
    <a:srgbClr val="800080"/>
    <a:srgbClr val="FF9999"/>
    <a:srgbClr val="518B21"/>
    <a:srgbClr val="000000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5" autoAdjust="0"/>
    <p:restoredTop sz="93155" autoAdjust="0"/>
  </p:normalViewPr>
  <p:slideViewPr>
    <p:cSldViewPr>
      <p:cViewPr varScale="1">
        <p:scale>
          <a:sx n="41" d="100"/>
          <a:sy n="41" d="100"/>
        </p:scale>
        <p:origin x="-11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BE18C-29BD-415B-AC8C-82487602D79D}" type="datetimeFigureOut">
              <a:rPr lang="en-US" smtClean="0"/>
              <a:pPr/>
              <a:t>24/11/2017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C759F-AA67-405C-820E-02CF976E4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759F-AA67-405C-820E-02CF976E43D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C759F-AA67-405C-820E-02CF976E43D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7EB80-06D7-42F5-BEA0-F71669D23631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1439-2B5A-4183-BC4F-95637C712EF0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85402-BA44-47CE-AC5F-1DC9C1DAD99F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A4DBE-15A9-41B5-B868-AAA1F601E1DA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0999-85AF-487D-9405-9DABB5EF5C9F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5ED54-F5D6-4774-B51D-5AC2FCE47C76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B249-96C8-4630-9C02-4395F280A44D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5348-808B-4AA8-881D-A32F1B718BF7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02565-9394-48D0-A16F-38EFAF1F04A5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9458E-9B01-41E3-8713-EEF4FF0E5A9A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26B56-B181-4618-ABC8-F262B8138426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A5DD2-2467-42F6-AC5C-35FDA271DF0B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58B3B-314D-49DF-9084-F5097DBEA796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43702-0648-4736-B6B4-7815F1DC0509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C59A-2BF5-43B0-AB92-5E5947E36791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6E319-0368-4309-83D8-5337A87B8496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59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FAB81-4EC8-4EFA-92ED-2F401BA3A380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12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5984-BB3E-4C19-B342-AAF91DD65CF1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244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A6B82-D70C-4C6D-BFA0-CA142C5DE90F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54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C03F7-7458-4151-930B-7083CA518AEF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03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0C43E-371C-4F2C-88B1-4FBA9E57B719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81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B20A-9E0B-4316-9928-618627C8FCEE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1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CFA3-A338-44AB-88EA-3C3CA61AF29C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0FFAE-D019-47BE-B6C7-A76AC978AFFA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769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AD14-2755-4A2C-B5D0-27360D9C8C80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60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0E12-1B7F-454B-B8F6-372F263B2A3F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42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3266-2CBA-4A96-AA7D-77F3A14174E3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F8E77-6772-4F5E-903D-2A281055FABF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2E26B-2466-47DA-A784-88B9ACE5147B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0D46B-B16A-4B04-8148-FBBFAC5C9BA0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6F38D-9741-48FD-8F49-6DED783B3DDD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E6FAA-7E55-439B-A26F-5790D4AB6F56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C15C-3D9E-484F-81C0-6976F8A017A6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05E5B2F-62EF-48B5-81F5-23FFD079F342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85564-7D51-464D-BFAD-F41DD58833B3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2B3B9-E842-491F-B3A3-523AEDFCF9E7}" type="datetime1">
              <a:rPr lang="en-US" smtClean="0"/>
              <a:pPr/>
              <a:t>24/11/2017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M.V Lomonosov school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4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9.xml"/><Relationship Id="rId7" Type="http://schemas.openxmlformats.org/officeDocument/2006/relationships/slide" Target="slide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slide" Target="slide6.xml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209800" y="2057400"/>
            <a:ext cx="457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4400" b="1">
              <a:solidFill>
                <a:srgbClr val="0000FF"/>
              </a:solidFill>
            </a:endParaRPr>
          </a:p>
        </p:txBody>
      </p:sp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152400" y="2057400"/>
            <a:ext cx="8839200" cy="18288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33209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kern="10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/>
              </a:rPr>
              <a:t>Welcome  teachers  to  our  class</a:t>
            </a:r>
          </a:p>
        </p:txBody>
      </p:sp>
      <p:sp>
        <p:nvSpPr>
          <p:cNvPr id="2" name="Rectangle 1"/>
          <p:cNvSpPr/>
          <p:nvPr/>
        </p:nvSpPr>
        <p:spPr>
          <a:xfrm>
            <a:off x="2527209" y="3714466"/>
            <a:ext cx="4089581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CLASS 7A1</a:t>
            </a:r>
            <a:endParaRPr lang="en-US" sz="7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8962" y="4884017"/>
            <a:ext cx="7486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Teacher: Nguyen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Thi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99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Hieu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C0099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76200"/>
            <a:ext cx="8382000" cy="914400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THE IMPERIAL ACADEMY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50119"/>
            <a:ext cx="6629400" cy="559355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47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95300"/>
            <a:ext cx="3764280" cy="337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795300"/>
            <a:ext cx="3746832" cy="3376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1022" y="398383"/>
            <a:ext cx="8621977" cy="15542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UNIT 6</a:t>
            </a:r>
          </a:p>
          <a:p>
            <a:pPr algn="ctr"/>
            <a:r>
              <a:rPr lang="en-US" sz="4500" b="1" dirty="0" smtClean="0">
                <a:ln w="1905"/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THE FIRST UNIVERSITY IN VIETNAM</a:t>
            </a:r>
            <a:endParaRPr lang="en-US" sz="4500" b="1" cap="none" spc="0" dirty="0">
              <a:ln w="1905"/>
              <a:solidFill>
                <a:srgbClr val="C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0334" y="1853625"/>
            <a:ext cx="74033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 smtClean="0">
                <a:ln w="0"/>
                <a:solidFill>
                  <a:srgbClr val="0000CC"/>
                </a:solidFill>
                <a:effectLst>
                  <a:reflection blurRad="12700" stA="50000" endPos="50000" dist="5000" dir="5400000" sy="-100000" rotWithShape="0"/>
                </a:effectLst>
              </a:rPr>
              <a:t>Lesson 5: skills 1 (reading + speaking)</a:t>
            </a:r>
            <a:endParaRPr lang="en-US" sz="3200" b="1" cap="all" dirty="0">
              <a:ln w="0"/>
              <a:solidFill>
                <a:srgbClr val="0000CC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VOCABULARY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cs typeface="Times New Roman" pitchFamily="18" charset="0"/>
              </a:rPr>
              <a:t>  </a:t>
            </a:r>
          </a:p>
          <a:p>
            <a:pPr>
              <a:buNone/>
            </a:pPr>
            <a:endParaRPr lang="en-US" sz="4000" dirty="0">
              <a:cs typeface="Times New Roman" pitchFamily="18" charset="0"/>
            </a:endParaRPr>
          </a:p>
        </p:txBody>
      </p:sp>
      <p:pic>
        <p:nvPicPr>
          <p:cNvPr id="4" name="Picture 3" descr="aid1452077-v4-728px-Become-a-Patent-Lawyer-Step-1-Version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6477000" cy="5616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8" y="1016000"/>
            <a:ext cx="8546303" cy="6019800"/>
          </a:xfrm>
        </p:spPr>
      </p:pic>
      <p:sp>
        <p:nvSpPr>
          <p:cNvPr id="4" name="TextBox 3"/>
          <p:cNvSpPr txBox="1"/>
          <p:nvPr/>
        </p:nvSpPr>
        <p:spPr>
          <a:xfrm>
            <a:off x="2133600" y="3810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K – W – L TABLE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43000" y="3124200"/>
            <a:ext cx="1981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3000" y="3733800"/>
            <a:ext cx="1981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57600" y="3733800"/>
            <a:ext cx="1981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57600" y="3200400"/>
            <a:ext cx="1981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38400" y="990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The Imperial Academy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696200" y="188843"/>
            <a:ext cx="1198562" cy="1076325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00:10</a:t>
            </a:r>
          </a:p>
        </p:txBody>
      </p:sp>
      <p:sp>
        <p:nvSpPr>
          <p:cNvPr id="25" name="Oval 24"/>
          <p:cNvSpPr/>
          <p:nvPr/>
        </p:nvSpPr>
        <p:spPr bwMode="auto">
          <a:xfrm>
            <a:off x="7705725" y="188843"/>
            <a:ext cx="1198562" cy="1076325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00:09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7705725" y="188843"/>
            <a:ext cx="1198562" cy="1076325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00:08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7696200" y="184080"/>
            <a:ext cx="1198562" cy="1076325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00:07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7696200" y="192018"/>
            <a:ext cx="1198562" cy="1077912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00:06</a:t>
            </a:r>
          </a:p>
        </p:txBody>
      </p:sp>
      <p:sp>
        <p:nvSpPr>
          <p:cNvPr id="29" name="Oval 28"/>
          <p:cNvSpPr/>
          <p:nvPr/>
        </p:nvSpPr>
        <p:spPr bwMode="auto">
          <a:xfrm>
            <a:off x="7696200" y="184080"/>
            <a:ext cx="1198562" cy="1076325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00:05</a:t>
            </a:r>
          </a:p>
        </p:txBody>
      </p:sp>
      <p:sp>
        <p:nvSpPr>
          <p:cNvPr id="30" name="Oval 29"/>
          <p:cNvSpPr/>
          <p:nvPr/>
        </p:nvSpPr>
        <p:spPr bwMode="auto">
          <a:xfrm>
            <a:off x="7705725" y="192018"/>
            <a:ext cx="1198562" cy="1076325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00:04</a:t>
            </a:r>
          </a:p>
        </p:txBody>
      </p:sp>
      <p:sp>
        <p:nvSpPr>
          <p:cNvPr id="31" name="Oval 30"/>
          <p:cNvSpPr/>
          <p:nvPr/>
        </p:nvSpPr>
        <p:spPr bwMode="auto">
          <a:xfrm>
            <a:off x="7688262" y="198368"/>
            <a:ext cx="1198563" cy="1076325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00:03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7705725" y="188843"/>
            <a:ext cx="1198562" cy="1077912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00:02</a:t>
            </a:r>
          </a:p>
        </p:txBody>
      </p:sp>
      <p:sp>
        <p:nvSpPr>
          <p:cNvPr id="33" name="12-Point Star 32"/>
          <p:cNvSpPr/>
          <p:nvPr/>
        </p:nvSpPr>
        <p:spPr bwMode="auto">
          <a:xfrm>
            <a:off x="5016500" y="1315968"/>
            <a:ext cx="3887787" cy="1728787"/>
          </a:xfrm>
          <a:prstGeom prst="star12">
            <a:avLst/>
          </a:prstGeom>
          <a:solidFill>
            <a:srgbClr val="FFCCFF"/>
          </a:solidFill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Time’s up!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7696200" y="196780"/>
            <a:ext cx="1198562" cy="1076325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00:01</a:t>
            </a:r>
          </a:p>
        </p:txBody>
      </p:sp>
    </p:spTree>
    <p:extLst>
      <p:ext uri="{BB962C8B-B14F-4D97-AF65-F5344CB8AC3E}">
        <p14:creationId xmlns:p14="http://schemas.microsoft.com/office/powerpoint/2010/main" val="209118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COMPREHENSION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When was the Imperial Academy founded?</a:t>
            </a:r>
          </a:p>
          <a:p>
            <a:pPr marL="514350" indent="-51435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 smtClean="0"/>
              <a:t>Why was it successful?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dirty="0" smtClean="0"/>
              <a:t>Who was one of the most famous teachers at the Imperial Academy?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dirty="0" smtClean="0"/>
              <a:t>What is another special thing about it?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7696200" y="5429732"/>
            <a:ext cx="1198562" cy="1077913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00:10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7705725" y="5429732"/>
            <a:ext cx="1198562" cy="1077913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00:09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705725" y="5429732"/>
            <a:ext cx="1198562" cy="1077913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00:08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7696200" y="5424969"/>
            <a:ext cx="1198562" cy="1077913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00:07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696200" y="5432907"/>
            <a:ext cx="1198562" cy="1079502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00:06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696200" y="5424969"/>
            <a:ext cx="1198562" cy="1077913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00:05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7705725" y="5432907"/>
            <a:ext cx="1198562" cy="1077913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00:04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7688262" y="5439257"/>
            <a:ext cx="1198563" cy="1077913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00:03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7705725" y="5429732"/>
            <a:ext cx="1198562" cy="1079502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00:02</a:t>
            </a:r>
          </a:p>
        </p:txBody>
      </p:sp>
      <p:sp>
        <p:nvSpPr>
          <p:cNvPr id="13" name="12-Point Star 12"/>
          <p:cNvSpPr/>
          <p:nvPr/>
        </p:nvSpPr>
        <p:spPr bwMode="auto">
          <a:xfrm>
            <a:off x="2590800" y="4572000"/>
            <a:ext cx="3887787" cy="1731338"/>
          </a:xfrm>
          <a:prstGeom prst="star12">
            <a:avLst/>
          </a:prstGeom>
          <a:solidFill>
            <a:srgbClr val="FFCCFF"/>
          </a:solidFill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Time’s up!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696200" y="5437669"/>
            <a:ext cx="1198562" cy="1077913"/>
          </a:xfrm>
          <a:prstGeom prst="ellipse">
            <a:avLst/>
          </a:prstGeom>
          <a:solidFill>
            <a:srgbClr val="FFC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00:01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487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“HOT SEAT” GAME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900" y="12954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  1 people/ group/ question.</a:t>
            </a:r>
          </a:p>
          <a:p>
            <a:r>
              <a:rPr lang="en-US" sz="3200" dirty="0" smtClean="0"/>
              <a:t>-    Sit down when the music stops.</a:t>
            </a:r>
          </a:p>
          <a:p>
            <a:pPr marL="457200" indent="-457200">
              <a:buFontTx/>
              <a:buChar char="-"/>
            </a:pPr>
            <a:r>
              <a:rPr lang="en-US" sz="3200" dirty="0" smtClean="0"/>
              <a:t>Student sitting in </a:t>
            </a:r>
            <a:r>
              <a:rPr lang="en-US" sz="3200" dirty="0" smtClean="0">
                <a:solidFill>
                  <a:srgbClr val="009900"/>
                </a:solidFill>
              </a:rPr>
              <a:t>green</a:t>
            </a:r>
            <a:r>
              <a:rPr lang="en-US" sz="3200" dirty="0" smtClean="0"/>
              <a:t> chair ask the question, Student sitting in </a:t>
            </a:r>
            <a:r>
              <a:rPr lang="en-US" sz="3200" dirty="0" smtClean="0">
                <a:solidFill>
                  <a:srgbClr val="FF0000"/>
                </a:solidFill>
              </a:rPr>
              <a:t>red</a:t>
            </a:r>
            <a:r>
              <a:rPr lang="en-US" sz="3200" dirty="0" smtClean="0"/>
              <a:t> one answer the question and write on the board</a:t>
            </a:r>
          </a:p>
        </p:txBody>
      </p:sp>
      <p:sp>
        <p:nvSpPr>
          <p:cNvPr id="6" name="Oval 5"/>
          <p:cNvSpPr/>
          <p:nvPr/>
        </p:nvSpPr>
        <p:spPr>
          <a:xfrm>
            <a:off x="4241800" y="4720100"/>
            <a:ext cx="685800" cy="609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71755" y="4110500"/>
            <a:ext cx="746457" cy="609600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8" name="Oval 7"/>
          <p:cNvSpPr/>
          <p:nvPr/>
        </p:nvSpPr>
        <p:spPr>
          <a:xfrm>
            <a:off x="3432412" y="5486400"/>
            <a:ext cx="685800" cy="609600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90800" y="4724400"/>
            <a:ext cx="685800" cy="609600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0000CC"/>
                </a:solidFill>
              </a:rPr>
              <a:t>QUESTION 1</a:t>
            </a:r>
            <a:endParaRPr lang="en-US" b="1" u="sng" dirty="0">
              <a:solidFill>
                <a:srgbClr val="0000CC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2590800"/>
            <a:ext cx="9448800" cy="513556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sz="4000" b="1" i="1" dirty="0" smtClean="0">
                <a:solidFill>
                  <a:srgbClr val="FF0000"/>
                </a:solidFill>
              </a:rPr>
              <a:t>(It was founded) in 1076.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3" name="Rounded Rectangle 2"/>
          <p:cNvSpPr/>
          <p:nvPr/>
        </p:nvSpPr>
        <p:spPr>
          <a:xfrm>
            <a:off x="381000" y="1143000"/>
            <a:ext cx="8458200" cy="990600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</a:rPr>
              <a:t>When was the Imperial Academy founded</a:t>
            </a:r>
            <a:r>
              <a:rPr lang="en-US" sz="3500" b="1" dirty="0" smtClean="0">
                <a:solidFill>
                  <a:schemeClr val="tx1"/>
                </a:solidFill>
              </a:rPr>
              <a:t>?</a:t>
            </a:r>
            <a:endParaRPr lang="en-US" sz="35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0000CC"/>
                </a:solidFill>
              </a:rPr>
              <a:t>QUESTION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endParaRPr lang="en-US" sz="35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500" b="1" i="1" dirty="0" smtClean="0">
                <a:solidFill>
                  <a:srgbClr val="FF0000"/>
                </a:solidFill>
              </a:rPr>
              <a:t>Because </a:t>
            </a:r>
            <a:r>
              <a:rPr lang="en-US" sz="3500" b="1" i="1" dirty="0">
                <a:solidFill>
                  <a:srgbClr val="FF0000"/>
                </a:solidFill>
              </a:rPr>
              <a:t>thousands of Vietnamese scholars graduated from it.</a:t>
            </a:r>
          </a:p>
          <a:p>
            <a:pPr marL="0" indent="0">
              <a:buNone/>
            </a:pPr>
            <a:endParaRPr lang="en-US" sz="4500" dirty="0"/>
          </a:p>
        </p:txBody>
      </p:sp>
      <p:sp>
        <p:nvSpPr>
          <p:cNvPr id="5" name="Rounded Rectangle 4"/>
          <p:cNvSpPr/>
          <p:nvPr/>
        </p:nvSpPr>
        <p:spPr>
          <a:xfrm>
            <a:off x="356937" y="1544053"/>
            <a:ext cx="8458200" cy="990600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</a:rPr>
              <a:t>Why was it successful?</a:t>
            </a:r>
            <a:endParaRPr lang="en-US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0000CC"/>
                </a:solidFill>
              </a:rPr>
              <a:t>QUESTION </a:t>
            </a:r>
            <a:r>
              <a:rPr lang="en-US" b="1" u="sng" dirty="0" smtClean="0">
                <a:solidFill>
                  <a:srgbClr val="0000CC"/>
                </a:solidFill>
              </a:rPr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124200"/>
            <a:ext cx="8763000" cy="300196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sz="4500" b="1" i="1" dirty="0" smtClean="0">
                <a:solidFill>
                  <a:srgbClr val="FF0000"/>
                </a:solidFill>
              </a:rPr>
              <a:t>Chu </a:t>
            </a:r>
            <a:r>
              <a:rPr lang="en-US" sz="4500" b="1" i="1" dirty="0">
                <a:solidFill>
                  <a:srgbClr val="FF0000"/>
                </a:solidFill>
              </a:rPr>
              <a:t>Van </a:t>
            </a:r>
            <a:r>
              <a:rPr lang="en-US" sz="4500" b="1" i="1" dirty="0" smtClean="0">
                <a:solidFill>
                  <a:srgbClr val="FF0000"/>
                </a:solidFill>
              </a:rPr>
              <a:t>An.</a:t>
            </a:r>
            <a:endParaRPr lang="en-US" sz="45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4500" dirty="0"/>
          </a:p>
        </p:txBody>
      </p:sp>
      <p:sp>
        <p:nvSpPr>
          <p:cNvPr id="4" name="Rounded Rectangle 3"/>
          <p:cNvSpPr/>
          <p:nvPr/>
        </p:nvSpPr>
        <p:spPr>
          <a:xfrm>
            <a:off x="381000" y="1447800"/>
            <a:ext cx="8458200" cy="1219200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None/>
            </a:pPr>
            <a:r>
              <a:rPr lang="en-US" sz="3500" b="1" dirty="0">
                <a:solidFill>
                  <a:schemeClr val="tx1"/>
                </a:solidFill>
              </a:rPr>
              <a:t>Who was one of the most famous teachers at the Imperial Academy?</a:t>
            </a:r>
          </a:p>
        </p:txBody>
      </p:sp>
    </p:spTree>
    <p:extLst>
      <p:ext uri="{BB962C8B-B14F-4D97-AF65-F5344CB8AC3E}">
        <p14:creationId xmlns:p14="http://schemas.microsoft.com/office/powerpoint/2010/main" val="118633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0000CC"/>
                </a:solidFill>
              </a:rPr>
              <a:t>QUESTION </a:t>
            </a:r>
            <a:r>
              <a:rPr lang="en-US" b="1" u="sng" dirty="0" smtClean="0">
                <a:solidFill>
                  <a:srgbClr val="0000CC"/>
                </a:solidFill>
              </a:rPr>
              <a:t>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67000"/>
            <a:ext cx="9144000" cy="345916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sz="3500" b="1" i="1" dirty="0" smtClean="0">
                <a:solidFill>
                  <a:srgbClr val="FF0000"/>
                </a:solidFill>
              </a:rPr>
              <a:t>It </a:t>
            </a:r>
            <a:r>
              <a:rPr lang="en-US" sz="3500" b="1" i="1" dirty="0">
                <a:solidFill>
                  <a:srgbClr val="FF0000"/>
                </a:solidFill>
              </a:rPr>
              <a:t>was considered the first university </a:t>
            </a:r>
            <a:endParaRPr lang="en-US" sz="3500" b="1" i="1" dirty="0" smtClean="0">
              <a:solidFill>
                <a:srgbClr val="FF0000"/>
              </a:solidFill>
            </a:endParaRPr>
          </a:p>
          <a:p>
            <a:pPr marL="514350" indent="-514350" algn="ctr">
              <a:buNone/>
            </a:pPr>
            <a:r>
              <a:rPr lang="en-US" sz="3500" b="1" i="1" dirty="0" smtClean="0">
                <a:solidFill>
                  <a:srgbClr val="FF0000"/>
                </a:solidFill>
              </a:rPr>
              <a:t>in </a:t>
            </a:r>
            <a:r>
              <a:rPr lang="en-US" sz="3500" b="1" i="1" dirty="0">
                <a:solidFill>
                  <a:srgbClr val="FF0000"/>
                </a:solidFill>
              </a:rPr>
              <a:t>Viet Nam.</a:t>
            </a:r>
          </a:p>
          <a:p>
            <a:pPr marL="0" indent="0" algn="ctr">
              <a:buNone/>
            </a:pPr>
            <a:endParaRPr lang="en-US" sz="3500" dirty="0"/>
          </a:p>
        </p:txBody>
      </p:sp>
      <p:sp>
        <p:nvSpPr>
          <p:cNvPr id="4" name="Rounded Rectangle 3"/>
          <p:cNvSpPr/>
          <p:nvPr/>
        </p:nvSpPr>
        <p:spPr>
          <a:xfrm>
            <a:off x="403058" y="1524000"/>
            <a:ext cx="8458200" cy="990600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None/>
            </a:pPr>
            <a:r>
              <a:rPr lang="en-US" sz="3500" b="1" dirty="0">
                <a:solidFill>
                  <a:schemeClr val="tx1"/>
                </a:solidFill>
              </a:rPr>
              <a:t>What is another special thing about it?</a:t>
            </a:r>
          </a:p>
        </p:txBody>
      </p:sp>
    </p:spTree>
    <p:extLst>
      <p:ext uri="{BB962C8B-B14F-4D97-AF65-F5344CB8AC3E}">
        <p14:creationId xmlns:p14="http://schemas.microsoft.com/office/powerpoint/2010/main" val="35128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2743200"/>
            <a:ext cx="5957465" cy="12464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5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JIGSAW GAME</a:t>
            </a:r>
            <a:endParaRPr lang="en-US" sz="75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9216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WATCH A VIDEO CLIP</a:t>
            </a:r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" name="video van mie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76200"/>
            <a:ext cx="8969693" cy="662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79216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rialH" pitchFamily="34" charset="0"/>
              </a:rPr>
              <a:t>FAMOUS PEOPLE IN THE IMPERIAL ACADEMY</a:t>
            </a:r>
            <a:endParaRPr lang="en-US" sz="2800" b="1" dirty="0">
              <a:solidFill>
                <a:srgbClr val="FF0000"/>
              </a:solidFill>
              <a:latin typeface=".VnArialH" pitchFamily="34" charset="0"/>
            </a:endParaRPr>
          </a:p>
        </p:txBody>
      </p:sp>
      <p:pic>
        <p:nvPicPr>
          <p:cNvPr id="12" name="Content Placeholder 11" descr="Lê_Thánh_Tông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010400" y="1600200"/>
            <a:ext cx="1905000" cy="3048000"/>
          </a:xfrm>
        </p:spPr>
      </p:pic>
      <p:pic>
        <p:nvPicPr>
          <p:cNvPr id="11" name="Content Placeholder 10" descr="220px-Lý_Nhân_Tông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4724401" y="1600200"/>
            <a:ext cx="1904999" cy="3048000"/>
          </a:xfrm>
        </p:spPr>
      </p:pic>
      <p:pic>
        <p:nvPicPr>
          <p:cNvPr id="9" name="Picture 5" descr="C:\Documents and Settings\GCafe\Desktop\Tuong tho CVA.jpg"/>
          <p:cNvPicPr>
            <a:picLocks noChangeAspect="1" noChangeArrowheads="1"/>
          </p:cNvPicPr>
          <p:nvPr/>
        </p:nvPicPr>
        <p:blipFill rotWithShape="1">
          <a:blip r:embed="rId4"/>
          <a:srcRect l="17059" r="14706"/>
          <a:stretch/>
        </p:blipFill>
        <p:spPr bwMode="auto">
          <a:xfrm>
            <a:off x="289560" y="1600200"/>
            <a:ext cx="176784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:\Documents and Settings\GCafe\Desktop\ly thanh tong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1600200"/>
            <a:ext cx="198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52400" y="4800600"/>
            <a:ext cx="1905000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tx1"/>
                </a:solidFill>
              </a:rPr>
              <a:t>CHU VAN AN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51320" y="4789527"/>
            <a:ext cx="2286000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tx1"/>
                </a:solidFill>
              </a:rPr>
              <a:t>LE THANH TONG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4080" y="4796433"/>
            <a:ext cx="2286000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tx1"/>
                </a:solidFill>
              </a:rPr>
              <a:t>LY THANH TONG</a:t>
            </a:r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0" y="4800600"/>
            <a:ext cx="2133600" cy="43088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chemeClr val="tx1"/>
                </a:solidFill>
              </a:rPr>
              <a:t>LY NHAN TONG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8" y="1016000"/>
            <a:ext cx="8546303" cy="6019800"/>
          </a:xfrm>
        </p:spPr>
      </p:pic>
      <p:sp>
        <p:nvSpPr>
          <p:cNvPr id="4" name="TextBox 3"/>
          <p:cNvSpPr txBox="1"/>
          <p:nvPr/>
        </p:nvSpPr>
        <p:spPr>
          <a:xfrm>
            <a:off x="2133600" y="3810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S</a:t>
            </a:r>
            <a:r>
              <a:rPr lang="en-US" sz="4000" b="1" dirty="0" smtClean="0">
                <a:solidFill>
                  <a:srgbClr val="FF0000"/>
                </a:solidFill>
              </a:rPr>
              <a:t>UMMARY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43000" y="3124200"/>
            <a:ext cx="1981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3000" y="3733800"/>
            <a:ext cx="1981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57600" y="3733800"/>
            <a:ext cx="1981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57600" y="3200400"/>
            <a:ext cx="1981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38400" y="990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The Imperial Academy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48400" y="3735388"/>
            <a:ext cx="1981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48400" y="3201988"/>
            <a:ext cx="1981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49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HOMEWORK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90600"/>
            <a:ext cx="8737600" cy="5364163"/>
          </a:xfrm>
        </p:spPr>
        <p:txBody>
          <a:bodyPr/>
          <a:lstStyle/>
          <a:p>
            <a:r>
              <a:rPr lang="en-US" dirty="0" smtClean="0"/>
              <a:t>Learn by heart new words</a:t>
            </a:r>
          </a:p>
          <a:p>
            <a:r>
              <a:rPr lang="en-US" dirty="0" smtClean="0"/>
              <a:t>Complete the table to prepare for the next lesson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2377440"/>
            <a:ext cx="8966200" cy="432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9333" y="2514600"/>
            <a:ext cx="758534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</a:t>
            </a:r>
          </a:p>
          <a:p>
            <a:pPr algn="ctr"/>
            <a:r>
              <a:rPr lang="en-US" sz="6000" b="1" cap="none" spc="0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 YOUR ATTENTION!</a:t>
            </a:r>
            <a:endParaRPr lang="en-US" sz="6000" b="1" cap="none" spc="0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8"/>
          <a:stretch/>
        </p:blipFill>
        <p:spPr>
          <a:xfrm>
            <a:off x="562428" y="228601"/>
            <a:ext cx="7826829" cy="6275774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400050" y="228600"/>
            <a:ext cx="2819400" cy="3273133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/>
              <a:t>1</a:t>
            </a:r>
            <a:endParaRPr lang="en-US" sz="9600" dirty="0"/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219450" y="228601"/>
            <a:ext cx="2743200" cy="3273132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/>
              <a:t>2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5962650" y="228600"/>
            <a:ext cx="2807648" cy="3291276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/>
              <a:t>3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8077200" y="6629400"/>
            <a:ext cx="10668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hlinkClick r:id="rId7" action="ppaction://hlinksldjump"/>
              </a:rPr>
              <a:t>Next</a:t>
            </a:r>
            <a:endParaRPr lang="en-US" sz="1700" dirty="0"/>
          </a:p>
        </p:txBody>
      </p:sp>
      <p:sp>
        <p:nvSpPr>
          <p:cNvPr id="25" name="Subtitle 24">
            <a:hlinkClick r:id="rId8" action="ppaction://hlinksldjump"/>
          </p:cNvPr>
          <p:cNvSpPr>
            <a:spLocks noGrp="1"/>
          </p:cNvSpPr>
          <p:nvPr>
            <p:ph type="subTitle" idx="1"/>
          </p:nvPr>
        </p:nvSpPr>
        <p:spPr>
          <a:xfrm>
            <a:off x="400050" y="3490847"/>
            <a:ext cx="2819400" cy="3013527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chemeClr val="bg1"/>
                </a:solidFill>
              </a:rPr>
              <a:t>4</a:t>
            </a:r>
            <a:endParaRPr lang="en-US" sz="9600" dirty="0">
              <a:solidFill>
                <a:schemeClr val="bg1"/>
              </a:solidFill>
              <a:hlinkClick r:id="rId8" action="ppaction://hlinksldjump"/>
            </a:endParaRPr>
          </a:p>
        </p:txBody>
      </p:sp>
      <p:sp>
        <p:nvSpPr>
          <p:cNvPr id="26" name="Subtitle 24">
            <a:hlinkClick r:id="rId9" action="ppaction://hlinksldjump"/>
          </p:cNvPr>
          <p:cNvSpPr txBox="1">
            <a:spLocks/>
          </p:cNvSpPr>
          <p:nvPr/>
        </p:nvSpPr>
        <p:spPr>
          <a:xfrm>
            <a:off x="3238500" y="3523503"/>
            <a:ext cx="2705100" cy="2980871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Subtitle 24">
            <a:hlinkClick r:id="rId10" action="ppaction://hlinksldjump"/>
          </p:cNvPr>
          <p:cNvSpPr txBox="1">
            <a:spLocks/>
          </p:cNvSpPr>
          <p:nvPr/>
        </p:nvSpPr>
        <p:spPr>
          <a:xfrm>
            <a:off x="5932714" y="3501732"/>
            <a:ext cx="2837584" cy="3002641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5" grpId="0" uiExpand="1" build="p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048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QUESTION 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18288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33400" y="1447800"/>
            <a:ext cx="8153400" cy="1371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What is VAN MIEU – QUOC TU GIAM called in English?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38200" y="3886200"/>
            <a:ext cx="7620000" cy="1371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THE TEMPLE OF LITERATURE </a:t>
            </a:r>
          </a:p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– THE IMPERIAL ACADEMY</a:t>
            </a:r>
          </a:p>
        </p:txBody>
      </p:sp>
      <p:sp>
        <p:nvSpPr>
          <p:cNvPr id="29" name="Rectangle 28">
            <a:hlinkClick r:id="rId2" action="ppaction://hlinksldjump"/>
          </p:cNvPr>
          <p:cNvSpPr/>
          <p:nvPr/>
        </p:nvSpPr>
        <p:spPr>
          <a:xfrm>
            <a:off x="8077200" y="6477000"/>
            <a:ext cx="1066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0"/>
            <a:ext cx="7772400" cy="114300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QUESTION 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18288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33400" y="1371600"/>
            <a:ext cx="8229600" cy="1371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WHEN WAS THE TEMPLE OF LITERATURE FOUNDED?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48148" y="3951515"/>
            <a:ext cx="3124200" cy="1371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 IN 1070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hlinkClick r:id="rId2" action="ppaction://hlinksldjump"/>
          </p:cNvPr>
          <p:cNvSpPr/>
          <p:nvPr/>
        </p:nvSpPr>
        <p:spPr>
          <a:xfrm>
            <a:off x="8077200" y="0"/>
            <a:ext cx="1066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0"/>
            <a:ext cx="7772400" cy="114300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QUESTION 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18288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1447800"/>
            <a:ext cx="4038600" cy="1371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WHAT ARE THEY CALLED?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3962400"/>
            <a:ext cx="4038600" cy="1371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THE DOCTOR’S STONE TABLETS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hlinkClick r:id="rId2" action="ppaction://hlinksldjump"/>
          </p:cNvPr>
          <p:cNvSpPr/>
          <p:nvPr/>
        </p:nvSpPr>
        <p:spPr>
          <a:xfrm>
            <a:off x="8077200" y="6553200"/>
            <a:ext cx="10668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pic>
        <p:nvPicPr>
          <p:cNvPr id="10" name="Picture 2" descr="C:\Documents and Settings\Admin\Desktop\ha-noi-restores-82-doctoral-steles-at-temple-of-literature-2-1024x7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914400"/>
            <a:ext cx="5029200" cy="5638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0"/>
            <a:ext cx="7772400" cy="114300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QUESTION 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18288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57200" y="1447800"/>
            <a:ext cx="8305800" cy="1371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What do many students go to the Van </a:t>
            </a:r>
            <a:r>
              <a:rPr lang="en-US" sz="4000" b="1" dirty="0" err="1" smtClean="0">
                <a:solidFill>
                  <a:schemeClr val="tx1"/>
                </a:solidFill>
              </a:rPr>
              <a:t>Mieu</a:t>
            </a:r>
            <a:r>
              <a:rPr lang="en-US" sz="4000" b="1" dirty="0" smtClean="0">
                <a:solidFill>
                  <a:schemeClr val="tx1"/>
                </a:solidFill>
              </a:rPr>
              <a:t> – </a:t>
            </a:r>
            <a:r>
              <a:rPr lang="en-US" sz="4000" b="1" dirty="0" err="1" smtClean="0">
                <a:solidFill>
                  <a:schemeClr val="tx1"/>
                </a:solidFill>
              </a:rPr>
              <a:t>Quoc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</a:rPr>
              <a:t>Tu</a:t>
            </a:r>
            <a:r>
              <a:rPr lang="en-US" sz="4000" b="1" dirty="0" smtClean="0">
                <a:solidFill>
                  <a:schemeClr val="tx1"/>
                </a:solidFill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</a:rPr>
              <a:t>Giam</a:t>
            </a:r>
            <a:r>
              <a:rPr lang="en-US" sz="4000" b="1" dirty="0" smtClean="0">
                <a:solidFill>
                  <a:schemeClr val="tx1"/>
                </a:solidFill>
              </a:rPr>
              <a:t> for?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600" y="3962400"/>
            <a:ext cx="2743200" cy="1371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To pray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hlinkClick r:id="rId2" action="ppaction://hlinksldjump"/>
          </p:cNvPr>
          <p:cNvSpPr/>
          <p:nvPr/>
        </p:nvSpPr>
        <p:spPr>
          <a:xfrm>
            <a:off x="8077200" y="0"/>
            <a:ext cx="1066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  <p:pic>
        <p:nvPicPr>
          <p:cNvPr id="10" name="Picture 4" descr="Sĩ tử chen chân cầu may ở Văn Miế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819400"/>
            <a:ext cx="6096000" cy="4038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0"/>
            <a:ext cx="7772400" cy="114300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QUESTION 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18288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1447800"/>
            <a:ext cx="3657600" cy="1371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WHO IS HE?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6" name="Picture 2" descr="C:\Documents and Settings\Admin\Desktop\Chu_Văn_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4531" y="1016358"/>
            <a:ext cx="5257800" cy="51837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27" name="Rectangle 26"/>
          <p:cNvSpPr/>
          <p:nvPr/>
        </p:nvSpPr>
        <p:spPr>
          <a:xfrm>
            <a:off x="0" y="3962400"/>
            <a:ext cx="3657600" cy="1371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CHU VAN AN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hlinkClick r:id="rId4" action="ppaction://hlinksldjump"/>
          </p:cNvPr>
          <p:cNvSpPr/>
          <p:nvPr/>
        </p:nvSpPr>
        <p:spPr>
          <a:xfrm>
            <a:off x="8077200" y="6477000"/>
            <a:ext cx="1066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QUESTION 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33599"/>
          </a:xfr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 smtClean="0"/>
              <a:t>IS VAN MIEU – QUOC TU GIAM A FAMOUS HISTORIC PLACE IN HANOI?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76600" y="4419600"/>
            <a:ext cx="3733800" cy="769441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YES, IT IS.</a:t>
            </a:r>
            <a:endParaRPr lang="en-US" sz="4400" b="1" dirty="0"/>
          </a:p>
        </p:txBody>
      </p:sp>
      <p:sp>
        <p:nvSpPr>
          <p:cNvPr id="6" name="Rectangle 5">
            <a:hlinkClick r:id="rId2" action="ppaction://hlinksldjump"/>
          </p:cNvPr>
          <p:cNvSpPr/>
          <p:nvPr/>
        </p:nvSpPr>
        <p:spPr>
          <a:xfrm>
            <a:off x="8077200" y="6477000"/>
            <a:ext cx="10668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2" action="ppaction://hlinksldjump"/>
              </a:rPr>
              <a:t>BACK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377</Words>
  <Application>Microsoft Office PowerPoint</Application>
  <PresentationFormat>On-screen Show (4:3)</PresentationFormat>
  <Paragraphs>104</Paragraphs>
  <Slides>24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Equity</vt:lpstr>
      <vt:lpstr>Office Theme</vt:lpstr>
      <vt:lpstr>1_Office Theme</vt:lpstr>
      <vt:lpstr>PowerPoint Presentation</vt:lpstr>
      <vt:lpstr>PowerPoint Presentation</vt:lpstr>
      <vt:lpstr>PowerPoint Presentation</vt:lpstr>
      <vt:lpstr>QUESTION 4</vt:lpstr>
      <vt:lpstr>QUESTION 2</vt:lpstr>
      <vt:lpstr>QUESTION 3</vt:lpstr>
      <vt:lpstr>QUESTION 6</vt:lpstr>
      <vt:lpstr>QUESTION 5</vt:lpstr>
      <vt:lpstr>QUESTION 1</vt:lpstr>
      <vt:lpstr>THE IMPERIAL ACADEMY</vt:lpstr>
      <vt:lpstr>PowerPoint Presentation</vt:lpstr>
      <vt:lpstr>VOCABULARY</vt:lpstr>
      <vt:lpstr>PowerPoint Presentation</vt:lpstr>
      <vt:lpstr>COMPREHENSION QUESTIONS</vt:lpstr>
      <vt:lpstr>“HOT SEAT” GAME</vt:lpstr>
      <vt:lpstr>QUESTION 1</vt:lpstr>
      <vt:lpstr>QUESTION 2</vt:lpstr>
      <vt:lpstr>QUESTION 3</vt:lpstr>
      <vt:lpstr>QUESTION 4</vt:lpstr>
      <vt:lpstr>WATCH A VIDEO CLIP</vt:lpstr>
      <vt:lpstr>FAMOUS PEOPLE IN THE IMPERIAL ACADEMY</vt:lpstr>
      <vt:lpstr>PowerPoint Presentation</vt:lpstr>
      <vt:lpstr>HOMEWORK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</dc:title>
  <dc:creator>Administrator</dc:creator>
  <cp:lastModifiedBy>Admin</cp:lastModifiedBy>
  <cp:revision>203</cp:revision>
  <dcterms:created xsi:type="dcterms:W3CDTF">2006-08-16T00:00:00Z</dcterms:created>
  <dcterms:modified xsi:type="dcterms:W3CDTF">2017-11-24T06:11:20Z</dcterms:modified>
</cp:coreProperties>
</file>