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activeX/activeX1.xml" ContentType="application/vnd.ms-office.activeX+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activeX/activeX2.xml" ContentType="application/vnd.ms-office.activeX+xml"/>
  <Override PartName="/ppt/notesSlides/notesSlide4.xml" ContentType="application/vnd.openxmlformats-officedocument.presentationml.notesSlide+xml"/>
  <Override PartName="/ppt/activeX/activeX3.xml" ContentType="application/vnd.ms-office.activeX+xml"/>
  <Override PartName="/ppt/notesSlides/notesSlide5.xml" ContentType="application/vnd.openxmlformats-officedocument.presentationml.notesSlide+xml"/>
  <Override PartName="/ppt/activeX/activeX4.xml" ContentType="application/vnd.ms-office.activeX+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8"/>
  </p:notesMasterIdLst>
  <p:sldIdLst>
    <p:sldId id="257" r:id="rId3"/>
    <p:sldId id="256" r:id="rId4"/>
    <p:sldId id="280" r:id="rId5"/>
    <p:sldId id="258" r:id="rId6"/>
    <p:sldId id="259" r:id="rId7"/>
    <p:sldId id="260" r:id="rId8"/>
    <p:sldId id="261" r:id="rId9"/>
    <p:sldId id="263" r:id="rId10"/>
    <p:sldId id="262" r:id="rId11"/>
    <p:sldId id="264" r:id="rId12"/>
    <p:sldId id="265" r:id="rId13"/>
    <p:sldId id="269" r:id="rId14"/>
    <p:sldId id="271" r:id="rId15"/>
    <p:sldId id="266" r:id="rId16"/>
    <p:sldId id="268" r:id="rId17"/>
    <p:sldId id="279" r:id="rId18"/>
    <p:sldId id="270" r:id="rId19"/>
    <p:sldId id="272" r:id="rId20"/>
    <p:sldId id="273" r:id="rId21"/>
    <p:sldId id="274" r:id="rId22"/>
    <p:sldId id="275" r:id="rId23"/>
    <p:sldId id="276" r:id="rId24"/>
    <p:sldId id="277" r:id="rId25"/>
    <p:sldId id="278" r:id="rId26"/>
    <p:sldId id="267"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5002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77" autoAdjust="0"/>
    <p:restoredTop sz="94660"/>
  </p:normalViewPr>
  <p:slideViewPr>
    <p:cSldViewPr>
      <p:cViewPr varScale="1">
        <p:scale>
          <a:sx n="69" d="100"/>
          <a:sy n="69" d="100"/>
        </p:scale>
        <p:origin x="-1386"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activeX/activeX1.xml><?xml version="1.0" encoding="utf-8"?>
<ax:ocx xmlns:ax="http://schemas.microsoft.com/office/2006/activeX" xmlns:r="http://schemas.openxmlformats.org/officeDocument/2006/relationships" ax:classid="{6BF52A52-394A-11D3-B153-00C04F79FAA6}" ax:persistence="persistPropertyBag">
  <ax:ocxPr ax:name="URL" ax:value="E:\Thi KHKT\INTERNET MARKETING - SỐ LIỆU &amp; XU HƯỚNG (online-video-cutter.com).mp4"/>
  <ax:ocxPr ax:name="rate" ax:value="1"/>
  <ax:ocxPr ax:name="balance" ax:value="0"/>
  <ax:ocxPr ax:name="currentPosition" ax:value="0"/>
  <ax:ocxPr ax:name="defaultFrame" ax:value=""/>
  <ax:ocxPr ax:name="playCount" ax:value="1"/>
  <ax:ocxPr ax:name="autoStart" ax:value="-1"/>
  <ax:ocxPr ax:name="currentMarker" ax:value="0"/>
  <ax:ocxPr ax:name="invokeURLs" ax:value="-1"/>
  <ax:ocxPr ax:name="baseURL" ax:value=""/>
  <ax:ocxPr ax:name="volume" ax:value="100"/>
  <ax:ocxPr ax:name="mute" ax:value="0"/>
  <ax:ocxPr ax:name="uiMode" ax:value="full"/>
  <ax:ocxPr ax:name="stretchToFit" ax:value="0"/>
  <ax:ocxPr ax:name="windowlessVideo" ax:value="0"/>
  <ax:ocxPr ax:name="enabled" ax:value="-1"/>
  <ax:ocxPr ax:name="enableContextMenu" ax:value="-1"/>
  <ax:ocxPr ax:name="fullScreen" ax:value="0"/>
  <ax:ocxPr ax:name="SAMIStyle" ax:value=""/>
  <ax:ocxPr ax:name="SAMILang" ax:value=""/>
  <ax:ocxPr ax:name="SAMIFilename" ax:value=""/>
  <ax:ocxPr ax:name="captioningID" ax:value=""/>
  <ax:ocxPr ax:name="enableErrorDialogs" ax:value="0"/>
  <ax:ocxPr ax:name="_cx" ax:value="25400"/>
  <ax:ocxPr ax:name="_cy" ax:value="19050"/>
</ax:ocx>
</file>

<file path=ppt/activeX/activeX2.xml><?xml version="1.0" encoding="utf-8"?>
<ax:ocx xmlns:ax="http://schemas.microsoft.com/office/2006/activeX" xmlns:r="http://schemas.openxmlformats.org/officeDocument/2006/relationships" ax:classid="{6BF52A52-394A-11D3-B153-00C04F79FAA6}" ax:persistence="persistPropertyBag">
  <ax:ocxPr ax:name="URL" ax:value="E:\Thi KHKT\IMG_9479.MOV"/>
  <ax:ocxPr ax:name="rate" ax:value="1"/>
  <ax:ocxPr ax:name="balance" ax:value="0"/>
  <ax:ocxPr ax:name="currentPosition" ax:value="0"/>
  <ax:ocxPr ax:name="defaultFrame" ax:value=""/>
  <ax:ocxPr ax:name="playCount" ax:value="1"/>
  <ax:ocxPr ax:name="autoStart" ax:value="-1"/>
  <ax:ocxPr ax:name="currentMarker" ax:value="0"/>
  <ax:ocxPr ax:name="invokeURLs" ax:value="-1"/>
  <ax:ocxPr ax:name="baseURL" ax:value=""/>
  <ax:ocxPr ax:name="volume" ax:value="100"/>
  <ax:ocxPr ax:name="mute" ax:value="0"/>
  <ax:ocxPr ax:name="uiMode" ax:value="full"/>
  <ax:ocxPr ax:name="stretchToFit" ax:value="0"/>
  <ax:ocxPr ax:name="windowlessVideo" ax:value="0"/>
  <ax:ocxPr ax:name="enabled" ax:value="-1"/>
  <ax:ocxPr ax:name="enableContextMenu" ax:value="-1"/>
  <ax:ocxPr ax:name="fullScreen" ax:value="0"/>
  <ax:ocxPr ax:name="SAMIStyle" ax:value=""/>
  <ax:ocxPr ax:name="SAMILang" ax:value=""/>
  <ax:ocxPr ax:name="SAMIFilename" ax:value=""/>
  <ax:ocxPr ax:name="captioningID" ax:value=""/>
  <ax:ocxPr ax:name="enableErrorDialogs" ax:value="0"/>
  <ax:ocxPr ax:name="_cx" ax:value="22225"/>
  <ax:ocxPr ax:name="_cy" ax:value="12277"/>
</ax:ocx>
</file>

<file path=ppt/activeX/activeX3.xml><?xml version="1.0" encoding="utf-8"?>
<ax:ocx xmlns:ax="http://schemas.microsoft.com/office/2006/activeX" xmlns:r="http://schemas.openxmlformats.org/officeDocument/2006/relationships" ax:classid="{6BF52A52-394A-11D3-B153-00C04F79FAA6}" ax:persistence="persistPropertyBag">
  <ax:ocxPr ax:name="URL" ax:value="E:\Thi KHKT\IMG_4198.MOV"/>
  <ax:ocxPr ax:name="rate" ax:value="1"/>
  <ax:ocxPr ax:name="balance" ax:value="0"/>
  <ax:ocxPr ax:name="currentPosition" ax:value="0"/>
  <ax:ocxPr ax:name="defaultFrame" ax:value=""/>
  <ax:ocxPr ax:name="playCount" ax:value="1"/>
  <ax:ocxPr ax:name="autoStart" ax:value="-1"/>
  <ax:ocxPr ax:name="currentMarker" ax:value="0"/>
  <ax:ocxPr ax:name="invokeURLs" ax:value="-1"/>
  <ax:ocxPr ax:name="baseURL" ax:value=""/>
  <ax:ocxPr ax:name="volume" ax:value="100"/>
  <ax:ocxPr ax:name="mute" ax:value="0"/>
  <ax:ocxPr ax:name="uiMode" ax:value="full"/>
  <ax:ocxPr ax:name="stretchToFit" ax:value="0"/>
  <ax:ocxPr ax:name="windowlessVideo" ax:value="0"/>
  <ax:ocxPr ax:name="enabled" ax:value="-1"/>
  <ax:ocxPr ax:name="enableContextMenu" ax:value="-1"/>
  <ax:ocxPr ax:name="fullScreen" ax:value="0"/>
  <ax:ocxPr ax:name="SAMIStyle" ax:value=""/>
  <ax:ocxPr ax:name="SAMILang" ax:value=""/>
  <ax:ocxPr ax:name="SAMIFilename" ax:value=""/>
  <ax:ocxPr ax:name="captioningID" ax:value=""/>
  <ax:ocxPr ax:name="enableErrorDialogs" ax:value="0"/>
  <ax:ocxPr ax:name="_cx" ax:value="22648"/>
  <ax:ocxPr ax:name="_cy" ax:value="12277"/>
</ax:ocx>
</file>

<file path=ppt/activeX/activeX4.xml><?xml version="1.0" encoding="utf-8"?>
<ax:ocx xmlns:ax="http://schemas.microsoft.com/office/2006/activeX" xmlns:r="http://schemas.openxmlformats.org/officeDocument/2006/relationships" ax:classid="{6BF52A52-394A-11D3-B153-00C04F79FAA6}" ax:persistence="persistPropertyBag">
  <ax:ocxPr ax:name="URL" ax:value="E:\Thi KHKT\IMG_9482.MOV"/>
  <ax:ocxPr ax:name="rate" ax:value="1"/>
  <ax:ocxPr ax:name="balance" ax:value="0"/>
  <ax:ocxPr ax:name="currentPosition" ax:value="0"/>
  <ax:ocxPr ax:name="defaultFrame" ax:value=""/>
  <ax:ocxPr ax:name="playCount" ax:value="1"/>
  <ax:ocxPr ax:name="autoStart" ax:value="-1"/>
  <ax:ocxPr ax:name="currentMarker" ax:value="0"/>
  <ax:ocxPr ax:name="invokeURLs" ax:value="-1"/>
  <ax:ocxPr ax:name="baseURL" ax:value=""/>
  <ax:ocxPr ax:name="volume" ax:value="100"/>
  <ax:ocxPr ax:name="mute" ax:value="0"/>
  <ax:ocxPr ax:name="uiMode" ax:value="full"/>
  <ax:ocxPr ax:name="stretchToFit" ax:value="0"/>
  <ax:ocxPr ax:name="windowlessVideo" ax:value="0"/>
  <ax:ocxPr ax:name="enabled" ax:value="-1"/>
  <ax:ocxPr ax:name="enableContextMenu" ax:value="-1"/>
  <ax:ocxPr ax:name="fullScreen" ax:value="0"/>
  <ax:ocxPr ax:name="SAMIStyle" ax:value=""/>
  <ax:ocxPr ax:name="SAMILang" ax:value=""/>
  <ax:ocxPr ax:name="SAMIFilename" ax:value=""/>
  <ax:ocxPr ax:name="captioningID" ax:value=""/>
  <ax:ocxPr ax:name="enableErrorDialogs" ax:value="0"/>
  <ax:ocxPr ax:name="_cx" ax:value="22437"/>
  <ax:ocxPr ax:name="_cy" ax:value="12065"/>
</ax:ocx>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8.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0.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AB820F4-498A-4D93-A8AB-1184A1912F37}" type="datetimeFigureOut">
              <a:rPr lang="vi-VN" smtClean="0"/>
              <a:t>24/10/2017</a:t>
            </a:fld>
            <a:endParaRPr lang="vi-V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vi-VN"/>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vi-V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1F55BCA-0E0B-486B-8A58-045657B72512}" type="slidenum">
              <a:rPr lang="vi-VN" smtClean="0"/>
              <a:t>‹#›</a:t>
            </a:fld>
            <a:endParaRPr lang="vi-VN"/>
          </a:p>
        </p:txBody>
      </p:sp>
    </p:spTree>
    <p:extLst>
      <p:ext uri="{BB962C8B-B14F-4D97-AF65-F5344CB8AC3E}">
        <p14:creationId xmlns:p14="http://schemas.microsoft.com/office/powerpoint/2010/main" val="39307724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dirty="0"/>
          </a:p>
        </p:txBody>
      </p:sp>
      <p:sp>
        <p:nvSpPr>
          <p:cNvPr id="4" name="Slide Number Placeholder 3"/>
          <p:cNvSpPr>
            <a:spLocks noGrp="1"/>
          </p:cNvSpPr>
          <p:nvPr>
            <p:ph type="sldNum" sz="quarter" idx="10"/>
          </p:nvPr>
        </p:nvSpPr>
        <p:spPr/>
        <p:txBody>
          <a:bodyPr/>
          <a:lstStyle/>
          <a:p>
            <a:fld id="{71F55BCA-0E0B-486B-8A58-045657B72512}" type="slidenum">
              <a:rPr lang="vi-VN" smtClean="0"/>
              <a:t>7</a:t>
            </a:fld>
            <a:endParaRPr lang="vi-VN"/>
          </a:p>
        </p:txBody>
      </p:sp>
    </p:spTree>
    <p:extLst>
      <p:ext uri="{BB962C8B-B14F-4D97-AF65-F5344CB8AC3E}">
        <p14:creationId xmlns:p14="http://schemas.microsoft.com/office/powerpoint/2010/main" val="10143471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smtClean="0"/>
              <a:t>Chèn</a:t>
            </a:r>
            <a:r>
              <a:rPr lang="vi-VN" baseline="0" dirty="0" smtClean="0"/>
              <a:t> video phỏng vấn</a:t>
            </a:r>
            <a:endParaRPr lang="vi-VN" dirty="0"/>
          </a:p>
        </p:txBody>
      </p:sp>
      <p:sp>
        <p:nvSpPr>
          <p:cNvPr id="4" name="Slide Number Placeholder 3"/>
          <p:cNvSpPr>
            <a:spLocks noGrp="1"/>
          </p:cNvSpPr>
          <p:nvPr>
            <p:ph type="sldNum" sz="quarter" idx="10"/>
          </p:nvPr>
        </p:nvSpPr>
        <p:spPr/>
        <p:txBody>
          <a:bodyPr/>
          <a:lstStyle/>
          <a:p>
            <a:fld id="{71F55BCA-0E0B-486B-8A58-045657B72512}" type="slidenum">
              <a:rPr lang="vi-VN" smtClean="0"/>
              <a:t>17</a:t>
            </a:fld>
            <a:endParaRPr lang="vi-VN"/>
          </a:p>
        </p:txBody>
      </p:sp>
    </p:spTree>
    <p:extLst>
      <p:ext uri="{BB962C8B-B14F-4D97-AF65-F5344CB8AC3E}">
        <p14:creationId xmlns:p14="http://schemas.microsoft.com/office/powerpoint/2010/main" val="35247367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smtClean="0"/>
              <a:t>Chèn</a:t>
            </a:r>
            <a:r>
              <a:rPr lang="vi-VN" baseline="0" dirty="0" smtClean="0"/>
              <a:t> video phỏng vấn</a:t>
            </a:r>
            <a:endParaRPr lang="vi-VN" dirty="0"/>
          </a:p>
        </p:txBody>
      </p:sp>
      <p:sp>
        <p:nvSpPr>
          <p:cNvPr id="4" name="Slide Number Placeholder 3"/>
          <p:cNvSpPr>
            <a:spLocks noGrp="1"/>
          </p:cNvSpPr>
          <p:nvPr>
            <p:ph type="sldNum" sz="quarter" idx="10"/>
          </p:nvPr>
        </p:nvSpPr>
        <p:spPr/>
        <p:txBody>
          <a:bodyPr/>
          <a:lstStyle/>
          <a:p>
            <a:fld id="{71F55BCA-0E0B-486B-8A58-045657B72512}" type="slidenum">
              <a:rPr lang="vi-VN" smtClean="0"/>
              <a:t>18</a:t>
            </a:fld>
            <a:endParaRPr lang="vi-VN"/>
          </a:p>
        </p:txBody>
      </p:sp>
    </p:spTree>
    <p:extLst>
      <p:ext uri="{BB962C8B-B14F-4D97-AF65-F5344CB8AC3E}">
        <p14:creationId xmlns:p14="http://schemas.microsoft.com/office/powerpoint/2010/main" val="35247367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smtClean="0"/>
              <a:t>Chèn</a:t>
            </a:r>
            <a:r>
              <a:rPr lang="vi-VN" baseline="0" dirty="0" smtClean="0"/>
              <a:t> video phỏng vấn</a:t>
            </a:r>
            <a:endParaRPr lang="vi-VN" dirty="0"/>
          </a:p>
        </p:txBody>
      </p:sp>
      <p:sp>
        <p:nvSpPr>
          <p:cNvPr id="4" name="Slide Number Placeholder 3"/>
          <p:cNvSpPr>
            <a:spLocks noGrp="1"/>
          </p:cNvSpPr>
          <p:nvPr>
            <p:ph type="sldNum" sz="quarter" idx="10"/>
          </p:nvPr>
        </p:nvSpPr>
        <p:spPr/>
        <p:txBody>
          <a:bodyPr/>
          <a:lstStyle/>
          <a:p>
            <a:fld id="{71F55BCA-0E0B-486B-8A58-045657B72512}" type="slidenum">
              <a:rPr lang="vi-VN" smtClean="0"/>
              <a:t>19</a:t>
            </a:fld>
            <a:endParaRPr lang="vi-VN"/>
          </a:p>
        </p:txBody>
      </p:sp>
    </p:spTree>
    <p:extLst>
      <p:ext uri="{BB962C8B-B14F-4D97-AF65-F5344CB8AC3E}">
        <p14:creationId xmlns:p14="http://schemas.microsoft.com/office/powerpoint/2010/main" val="35247367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smtClean="0"/>
              <a:t>Chèn</a:t>
            </a:r>
            <a:r>
              <a:rPr lang="vi-VN" baseline="0" dirty="0" smtClean="0"/>
              <a:t> video phỏng vấn</a:t>
            </a:r>
            <a:endParaRPr lang="vi-VN" dirty="0"/>
          </a:p>
        </p:txBody>
      </p:sp>
      <p:sp>
        <p:nvSpPr>
          <p:cNvPr id="4" name="Slide Number Placeholder 3"/>
          <p:cNvSpPr>
            <a:spLocks noGrp="1"/>
          </p:cNvSpPr>
          <p:nvPr>
            <p:ph type="sldNum" sz="quarter" idx="10"/>
          </p:nvPr>
        </p:nvSpPr>
        <p:spPr/>
        <p:txBody>
          <a:bodyPr/>
          <a:lstStyle/>
          <a:p>
            <a:fld id="{71F55BCA-0E0B-486B-8A58-045657B72512}" type="slidenum">
              <a:rPr lang="vi-VN" smtClean="0"/>
              <a:t>20</a:t>
            </a:fld>
            <a:endParaRPr lang="vi-VN"/>
          </a:p>
        </p:txBody>
      </p:sp>
    </p:spTree>
    <p:extLst>
      <p:ext uri="{BB962C8B-B14F-4D97-AF65-F5344CB8AC3E}">
        <p14:creationId xmlns:p14="http://schemas.microsoft.com/office/powerpoint/2010/main" val="35247367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smtClean="0"/>
              <a:t>Chèn</a:t>
            </a:r>
            <a:r>
              <a:rPr lang="vi-VN" baseline="0" dirty="0" smtClean="0"/>
              <a:t> video phỏng vấn</a:t>
            </a:r>
            <a:endParaRPr lang="vi-VN" dirty="0"/>
          </a:p>
        </p:txBody>
      </p:sp>
      <p:sp>
        <p:nvSpPr>
          <p:cNvPr id="4" name="Slide Number Placeholder 3"/>
          <p:cNvSpPr>
            <a:spLocks noGrp="1"/>
          </p:cNvSpPr>
          <p:nvPr>
            <p:ph type="sldNum" sz="quarter" idx="10"/>
          </p:nvPr>
        </p:nvSpPr>
        <p:spPr/>
        <p:txBody>
          <a:bodyPr/>
          <a:lstStyle/>
          <a:p>
            <a:fld id="{71F55BCA-0E0B-486B-8A58-045657B72512}" type="slidenum">
              <a:rPr lang="vi-VN" smtClean="0"/>
              <a:t>21</a:t>
            </a:fld>
            <a:endParaRPr lang="vi-VN"/>
          </a:p>
        </p:txBody>
      </p:sp>
    </p:spTree>
    <p:extLst>
      <p:ext uri="{BB962C8B-B14F-4D97-AF65-F5344CB8AC3E}">
        <p14:creationId xmlns:p14="http://schemas.microsoft.com/office/powerpoint/2010/main" val="35247367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smtClean="0"/>
              <a:t>Chèn</a:t>
            </a:r>
            <a:r>
              <a:rPr lang="vi-VN" baseline="0" dirty="0" smtClean="0"/>
              <a:t> video phỏng vấn</a:t>
            </a:r>
            <a:endParaRPr lang="vi-VN" dirty="0"/>
          </a:p>
        </p:txBody>
      </p:sp>
      <p:sp>
        <p:nvSpPr>
          <p:cNvPr id="4" name="Slide Number Placeholder 3"/>
          <p:cNvSpPr>
            <a:spLocks noGrp="1"/>
          </p:cNvSpPr>
          <p:nvPr>
            <p:ph type="sldNum" sz="quarter" idx="10"/>
          </p:nvPr>
        </p:nvSpPr>
        <p:spPr/>
        <p:txBody>
          <a:bodyPr/>
          <a:lstStyle/>
          <a:p>
            <a:fld id="{71F55BCA-0E0B-486B-8A58-045657B72512}" type="slidenum">
              <a:rPr lang="vi-VN" smtClean="0"/>
              <a:t>22</a:t>
            </a:fld>
            <a:endParaRPr lang="vi-VN"/>
          </a:p>
        </p:txBody>
      </p:sp>
    </p:spTree>
    <p:extLst>
      <p:ext uri="{BB962C8B-B14F-4D97-AF65-F5344CB8AC3E}">
        <p14:creationId xmlns:p14="http://schemas.microsoft.com/office/powerpoint/2010/main" val="35247367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smtClean="0"/>
              <a:t>Chèn</a:t>
            </a:r>
            <a:r>
              <a:rPr lang="vi-VN" baseline="0" dirty="0" smtClean="0"/>
              <a:t> video phỏng vấn</a:t>
            </a:r>
            <a:endParaRPr lang="vi-VN" dirty="0"/>
          </a:p>
        </p:txBody>
      </p:sp>
      <p:sp>
        <p:nvSpPr>
          <p:cNvPr id="4" name="Slide Number Placeholder 3"/>
          <p:cNvSpPr>
            <a:spLocks noGrp="1"/>
          </p:cNvSpPr>
          <p:nvPr>
            <p:ph type="sldNum" sz="quarter" idx="10"/>
          </p:nvPr>
        </p:nvSpPr>
        <p:spPr/>
        <p:txBody>
          <a:bodyPr/>
          <a:lstStyle/>
          <a:p>
            <a:fld id="{71F55BCA-0E0B-486B-8A58-045657B72512}" type="slidenum">
              <a:rPr lang="vi-VN" smtClean="0"/>
              <a:t>23</a:t>
            </a:fld>
            <a:endParaRPr lang="vi-VN"/>
          </a:p>
        </p:txBody>
      </p:sp>
    </p:spTree>
    <p:extLst>
      <p:ext uri="{BB962C8B-B14F-4D97-AF65-F5344CB8AC3E}">
        <p14:creationId xmlns:p14="http://schemas.microsoft.com/office/powerpoint/2010/main" val="35247367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smtClean="0"/>
              <a:t>Chèn</a:t>
            </a:r>
            <a:r>
              <a:rPr lang="vi-VN" baseline="0" dirty="0" smtClean="0"/>
              <a:t> video phỏng vấn</a:t>
            </a:r>
            <a:endParaRPr lang="vi-VN" dirty="0"/>
          </a:p>
        </p:txBody>
      </p:sp>
      <p:sp>
        <p:nvSpPr>
          <p:cNvPr id="4" name="Slide Number Placeholder 3"/>
          <p:cNvSpPr>
            <a:spLocks noGrp="1"/>
          </p:cNvSpPr>
          <p:nvPr>
            <p:ph type="sldNum" sz="quarter" idx="10"/>
          </p:nvPr>
        </p:nvSpPr>
        <p:spPr/>
        <p:txBody>
          <a:bodyPr/>
          <a:lstStyle/>
          <a:p>
            <a:fld id="{71F55BCA-0E0B-486B-8A58-045657B72512}" type="slidenum">
              <a:rPr lang="vi-VN" smtClean="0"/>
              <a:t>24</a:t>
            </a:fld>
            <a:endParaRPr lang="vi-VN"/>
          </a:p>
        </p:txBody>
      </p:sp>
    </p:spTree>
    <p:extLst>
      <p:ext uri="{BB962C8B-B14F-4D97-AF65-F5344CB8AC3E}">
        <p14:creationId xmlns:p14="http://schemas.microsoft.com/office/powerpoint/2010/main" val="35247367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smtClean="0"/>
              <a:t>Chèn</a:t>
            </a:r>
            <a:r>
              <a:rPr lang="vi-VN" baseline="0" dirty="0" smtClean="0"/>
              <a:t> ảnh</a:t>
            </a:r>
            <a:endParaRPr lang="vi-VN" dirty="0"/>
          </a:p>
        </p:txBody>
      </p:sp>
      <p:sp>
        <p:nvSpPr>
          <p:cNvPr id="4" name="Slide Number Placeholder 3"/>
          <p:cNvSpPr>
            <a:spLocks noGrp="1"/>
          </p:cNvSpPr>
          <p:nvPr>
            <p:ph type="sldNum" sz="quarter" idx="10"/>
          </p:nvPr>
        </p:nvSpPr>
        <p:spPr/>
        <p:txBody>
          <a:bodyPr/>
          <a:lstStyle/>
          <a:p>
            <a:fld id="{71F55BCA-0E0B-486B-8A58-045657B72512}" type="slidenum">
              <a:rPr lang="vi-VN" smtClean="0"/>
              <a:t>8</a:t>
            </a:fld>
            <a:endParaRPr lang="vi-VN"/>
          </a:p>
        </p:txBody>
      </p:sp>
    </p:spTree>
    <p:extLst>
      <p:ext uri="{BB962C8B-B14F-4D97-AF65-F5344CB8AC3E}">
        <p14:creationId xmlns:p14="http://schemas.microsoft.com/office/powerpoint/2010/main" val="10143471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smtClean="0"/>
              <a:t>Chèn</a:t>
            </a:r>
            <a:r>
              <a:rPr lang="vi-VN" baseline="0" dirty="0" smtClean="0"/>
              <a:t> ảnh</a:t>
            </a:r>
            <a:endParaRPr lang="vi-VN" dirty="0"/>
          </a:p>
        </p:txBody>
      </p:sp>
      <p:sp>
        <p:nvSpPr>
          <p:cNvPr id="4" name="Slide Number Placeholder 3"/>
          <p:cNvSpPr>
            <a:spLocks noGrp="1"/>
          </p:cNvSpPr>
          <p:nvPr>
            <p:ph type="sldNum" sz="quarter" idx="10"/>
          </p:nvPr>
        </p:nvSpPr>
        <p:spPr/>
        <p:txBody>
          <a:bodyPr/>
          <a:lstStyle/>
          <a:p>
            <a:fld id="{71F55BCA-0E0B-486B-8A58-045657B72512}" type="slidenum">
              <a:rPr lang="vi-VN" smtClean="0"/>
              <a:t>10</a:t>
            </a:fld>
            <a:endParaRPr lang="vi-VN"/>
          </a:p>
        </p:txBody>
      </p:sp>
    </p:spTree>
    <p:extLst>
      <p:ext uri="{BB962C8B-B14F-4D97-AF65-F5344CB8AC3E}">
        <p14:creationId xmlns:p14="http://schemas.microsoft.com/office/powerpoint/2010/main" val="10143471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smtClean="0"/>
              <a:t>Chèn</a:t>
            </a:r>
            <a:r>
              <a:rPr lang="vi-VN" baseline="0" dirty="0" smtClean="0"/>
              <a:t> video phỏng vấn</a:t>
            </a:r>
            <a:endParaRPr lang="vi-VN" dirty="0"/>
          </a:p>
        </p:txBody>
      </p:sp>
      <p:sp>
        <p:nvSpPr>
          <p:cNvPr id="4" name="Slide Number Placeholder 3"/>
          <p:cNvSpPr>
            <a:spLocks noGrp="1"/>
          </p:cNvSpPr>
          <p:nvPr>
            <p:ph type="sldNum" sz="quarter" idx="10"/>
          </p:nvPr>
        </p:nvSpPr>
        <p:spPr/>
        <p:txBody>
          <a:bodyPr/>
          <a:lstStyle/>
          <a:p>
            <a:fld id="{71F55BCA-0E0B-486B-8A58-045657B72512}" type="slidenum">
              <a:rPr lang="vi-VN" smtClean="0"/>
              <a:t>11</a:t>
            </a:fld>
            <a:endParaRPr lang="vi-VN"/>
          </a:p>
        </p:txBody>
      </p:sp>
    </p:spTree>
    <p:extLst>
      <p:ext uri="{BB962C8B-B14F-4D97-AF65-F5344CB8AC3E}">
        <p14:creationId xmlns:p14="http://schemas.microsoft.com/office/powerpoint/2010/main" val="35247367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smtClean="0"/>
              <a:t>Chèn</a:t>
            </a:r>
            <a:r>
              <a:rPr lang="vi-VN" baseline="0" dirty="0" smtClean="0"/>
              <a:t> video phỏng vấn</a:t>
            </a:r>
            <a:endParaRPr lang="vi-VN" dirty="0"/>
          </a:p>
        </p:txBody>
      </p:sp>
      <p:sp>
        <p:nvSpPr>
          <p:cNvPr id="4" name="Slide Number Placeholder 3"/>
          <p:cNvSpPr>
            <a:spLocks noGrp="1"/>
          </p:cNvSpPr>
          <p:nvPr>
            <p:ph type="sldNum" sz="quarter" idx="10"/>
          </p:nvPr>
        </p:nvSpPr>
        <p:spPr/>
        <p:txBody>
          <a:bodyPr/>
          <a:lstStyle/>
          <a:p>
            <a:fld id="{71F55BCA-0E0B-486B-8A58-045657B72512}" type="slidenum">
              <a:rPr lang="vi-VN" smtClean="0"/>
              <a:t>12</a:t>
            </a:fld>
            <a:endParaRPr lang="vi-VN"/>
          </a:p>
        </p:txBody>
      </p:sp>
    </p:spTree>
    <p:extLst>
      <p:ext uri="{BB962C8B-B14F-4D97-AF65-F5344CB8AC3E}">
        <p14:creationId xmlns:p14="http://schemas.microsoft.com/office/powerpoint/2010/main" val="35247367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smtClean="0"/>
              <a:t>Chèn</a:t>
            </a:r>
            <a:r>
              <a:rPr lang="vi-VN" baseline="0" dirty="0" smtClean="0"/>
              <a:t> video phỏng vấn</a:t>
            </a:r>
            <a:endParaRPr lang="vi-VN" dirty="0"/>
          </a:p>
        </p:txBody>
      </p:sp>
      <p:sp>
        <p:nvSpPr>
          <p:cNvPr id="4" name="Slide Number Placeholder 3"/>
          <p:cNvSpPr>
            <a:spLocks noGrp="1"/>
          </p:cNvSpPr>
          <p:nvPr>
            <p:ph type="sldNum" sz="quarter" idx="10"/>
          </p:nvPr>
        </p:nvSpPr>
        <p:spPr/>
        <p:txBody>
          <a:bodyPr/>
          <a:lstStyle/>
          <a:p>
            <a:fld id="{71F55BCA-0E0B-486B-8A58-045657B72512}" type="slidenum">
              <a:rPr lang="vi-VN" smtClean="0"/>
              <a:t>13</a:t>
            </a:fld>
            <a:endParaRPr lang="vi-VN"/>
          </a:p>
        </p:txBody>
      </p:sp>
    </p:spTree>
    <p:extLst>
      <p:ext uri="{BB962C8B-B14F-4D97-AF65-F5344CB8AC3E}">
        <p14:creationId xmlns:p14="http://schemas.microsoft.com/office/powerpoint/2010/main" val="35247367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dirty="0"/>
          </a:p>
        </p:txBody>
      </p:sp>
      <p:sp>
        <p:nvSpPr>
          <p:cNvPr id="4" name="Slide Number Placeholder 3"/>
          <p:cNvSpPr>
            <a:spLocks noGrp="1"/>
          </p:cNvSpPr>
          <p:nvPr>
            <p:ph type="sldNum" sz="quarter" idx="10"/>
          </p:nvPr>
        </p:nvSpPr>
        <p:spPr/>
        <p:txBody>
          <a:bodyPr/>
          <a:lstStyle/>
          <a:p>
            <a:fld id="{71F55BCA-0E0B-486B-8A58-045657B72512}" type="slidenum">
              <a:rPr lang="vi-VN" smtClean="0"/>
              <a:t>14</a:t>
            </a:fld>
            <a:endParaRPr lang="vi-VN"/>
          </a:p>
        </p:txBody>
      </p:sp>
    </p:spTree>
    <p:extLst>
      <p:ext uri="{BB962C8B-B14F-4D97-AF65-F5344CB8AC3E}">
        <p14:creationId xmlns:p14="http://schemas.microsoft.com/office/powerpoint/2010/main" val="35247367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dirty="0"/>
          </a:p>
        </p:txBody>
      </p:sp>
      <p:sp>
        <p:nvSpPr>
          <p:cNvPr id="4" name="Slide Number Placeholder 3"/>
          <p:cNvSpPr>
            <a:spLocks noGrp="1"/>
          </p:cNvSpPr>
          <p:nvPr>
            <p:ph type="sldNum" sz="quarter" idx="10"/>
          </p:nvPr>
        </p:nvSpPr>
        <p:spPr/>
        <p:txBody>
          <a:bodyPr/>
          <a:lstStyle/>
          <a:p>
            <a:fld id="{71F55BCA-0E0B-486B-8A58-045657B72512}" type="slidenum">
              <a:rPr lang="vi-VN" smtClean="0"/>
              <a:t>15</a:t>
            </a:fld>
            <a:endParaRPr lang="vi-VN"/>
          </a:p>
        </p:txBody>
      </p:sp>
    </p:spTree>
    <p:extLst>
      <p:ext uri="{BB962C8B-B14F-4D97-AF65-F5344CB8AC3E}">
        <p14:creationId xmlns:p14="http://schemas.microsoft.com/office/powerpoint/2010/main" val="35247367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smtClean="0"/>
              <a:t>Số liệu</a:t>
            </a:r>
            <a:r>
              <a:rPr lang="vi-VN" baseline="0" dirty="0" smtClean="0"/>
              <a:t> thống kê</a:t>
            </a:r>
            <a:endParaRPr lang="vi-VN" dirty="0"/>
          </a:p>
        </p:txBody>
      </p:sp>
      <p:sp>
        <p:nvSpPr>
          <p:cNvPr id="4" name="Slide Number Placeholder 3"/>
          <p:cNvSpPr>
            <a:spLocks noGrp="1"/>
          </p:cNvSpPr>
          <p:nvPr>
            <p:ph type="sldNum" sz="quarter" idx="10"/>
          </p:nvPr>
        </p:nvSpPr>
        <p:spPr/>
        <p:txBody>
          <a:bodyPr/>
          <a:lstStyle/>
          <a:p>
            <a:fld id="{71F55BCA-0E0B-486B-8A58-045657B72512}" type="slidenum">
              <a:rPr lang="vi-VN" smtClean="0"/>
              <a:t>16</a:t>
            </a:fld>
            <a:endParaRPr lang="vi-VN"/>
          </a:p>
        </p:txBody>
      </p:sp>
    </p:spTree>
    <p:extLst>
      <p:ext uri="{BB962C8B-B14F-4D97-AF65-F5344CB8AC3E}">
        <p14:creationId xmlns:p14="http://schemas.microsoft.com/office/powerpoint/2010/main" val="35247367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400800" y="6355080"/>
            <a:ext cx="2286000" cy="365760"/>
          </a:xfrm>
        </p:spPr>
        <p:txBody>
          <a:bodyPr/>
          <a:lstStyle>
            <a:lvl1pPr>
              <a:defRPr sz="1400"/>
            </a:lvl1pPr>
          </a:lstStyle>
          <a:p>
            <a:fld id="{1D8BD707-D9CF-40AE-B4C6-C98DA3205C09}" type="datetimeFigureOut">
              <a:rPr lang="en-US" smtClean="0"/>
              <a:pPr/>
              <a:t>10/24/2017</a:t>
            </a:fld>
            <a:endParaRPr lang="en-US"/>
          </a:p>
        </p:txBody>
      </p:sp>
      <p:sp>
        <p:nvSpPr>
          <p:cNvPr id="17" name="Footer Placeholder 16"/>
          <p:cNvSpPr>
            <a:spLocks noGrp="1"/>
          </p:cNvSpPr>
          <p:nvPr>
            <p:ph type="ftr" sz="quarter" idx="11"/>
          </p:nvPr>
        </p:nvSpPr>
        <p:spPr>
          <a:xfrm>
            <a:off x="2898648" y="6355080"/>
            <a:ext cx="3474720" cy="365760"/>
          </a:xfrm>
        </p:spPr>
        <p:txBody>
          <a:bodyPr/>
          <a:lstStyle/>
          <a:p>
            <a:endParaRPr lang="en-US"/>
          </a:p>
        </p:txBody>
      </p:sp>
      <p:sp>
        <p:nvSpPr>
          <p:cNvPr id="29" name="Slide Number Placeholder 28"/>
          <p:cNvSpPr>
            <a:spLocks noGrp="1"/>
          </p:cNvSpPr>
          <p:nvPr>
            <p:ph type="sldNum" sz="quarter" idx="12"/>
          </p:nvPr>
        </p:nvSpPr>
        <p:spPr>
          <a:xfrm>
            <a:off x="1216152" y="6355080"/>
            <a:ext cx="1219200" cy="365760"/>
          </a:xfrm>
        </p:spPr>
        <p:txBody>
          <a:bodyPr/>
          <a:lstStyle/>
          <a:p>
            <a:fld id="{B6F15528-21DE-4FAA-801E-634DDDAF4B2B}" type="slidenum">
              <a:rPr lang="en-US" smtClean="0"/>
              <a:pPr/>
              <a:t>‹#›</a:t>
            </a:fld>
            <a:endParaRPr lang="en-US"/>
          </a:p>
        </p:txBody>
      </p:sp>
      <p:sp>
        <p:nvSpPr>
          <p:cNvPr id="21" name="Rectangle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3" name="Rectangle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Rectangle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Content Placeholder 7"/>
          <p:cNvSpPr>
            <a:spLocks noGrp="1"/>
          </p:cNvSpPr>
          <p:nvPr>
            <p:ph sz="quarter" idx="1"/>
          </p:nvPr>
        </p:nvSpPr>
        <p:spPr>
          <a:xfrm>
            <a:off x="457200" y="1219200"/>
            <a:ext cx="8229600"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6400800" y="6355080"/>
            <a:ext cx="2286000" cy="365760"/>
          </a:xfrm>
        </p:spPr>
        <p:txBody>
          <a:bodyPr/>
          <a:lstStyle/>
          <a:p>
            <a:fld id="{1D8BD707-D9CF-40AE-B4C6-C98DA3205C09}" type="datetimeFigureOut">
              <a:rPr lang="en-US" smtClean="0"/>
              <a:pPr/>
              <a:t>10/24/2017</a:t>
            </a:fld>
            <a:endParaRPr lang="en-US"/>
          </a:p>
        </p:txBody>
      </p:sp>
      <p:sp>
        <p:nvSpPr>
          <p:cNvPr id="5" name="Footer Placeholder 4"/>
          <p:cNvSpPr>
            <a:spLocks noGrp="1"/>
          </p:cNvSpPr>
          <p:nvPr>
            <p:ph type="ftr" sz="quarter" idx="11"/>
          </p:nvPr>
        </p:nvSpPr>
        <p:spPr>
          <a:xfrm>
            <a:off x="2898648" y="6355080"/>
            <a:ext cx="3474720" cy="365760"/>
          </a:xfrm>
        </p:spPr>
        <p:txBody>
          <a:bodyPr/>
          <a:lstStyle/>
          <a:p>
            <a:endParaRPr lang="en-US"/>
          </a:p>
        </p:txBody>
      </p:sp>
      <p:sp>
        <p:nvSpPr>
          <p:cNvPr id="6" name="Slide Number Placeholder 5"/>
          <p:cNvSpPr>
            <a:spLocks noGrp="1"/>
          </p:cNvSpPr>
          <p:nvPr>
            <p:ph type="sldNum" sz="quarter" idx="12"/>
          </p:nvPr>
        </p:nvSpPr>
        <p:spPr>
          <a:xfrm>
            <a:off x="1069848" y="6355080"/>
            <a:ext cx="1520952" cy="365760"/>
          </a:xfrm>
        </p:spPr>
        <p:txBody>
          <a:bodyPr/>
          <a:lstStyle/>
          <a:p>
            <a:fld id="{B6F15528-21DE-4FAA-801E-634DDDAF4B2B}" type="slidenum">
              <a:rPr lang="en-US" smtClean="0"/>
              <a:pPr/>
              <a:t>‹#›</a:t>
            </a:fld>
            <a:endParaRPr lang="en-US"/>
          </a:p>
        </p:txBody>
      </p:sp>
      <p:sp>
        <p:nvSpPr>
          <p:cNvPr id="7" name="Rectangle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10/24/2017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9" name="Content Placeholder 8"/>
          <p:cNvSpPr>
            <a:spLocks noGrp="1"/>
          </p:cNvSpPr>
          <p:nvPr>
            <p:ph sz="quarter" idx="1"/>
          </p:nvPr>
        </p:nvSpPr>
        <p:spPr>
          <a:xfrm>
            <a:off x="457200" y="1219200"/>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632198" y="1216152"/>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1D8BD707-D9CF-40AE-B4C6-C98DA3205C09}" type="datetimeFigureOut">
              <a:rPr lang="en-US" smtClean="0"/>
              <a:pPr/>
              <a:t>10/24/2017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
        <p:nvSpPr>
          <p:cNvPr id="11" name="Content Placeholder 10"/>
          <p:cNvSpPr>
            <a:spLocks noGrp="1"/>
          </p:cNvSpPr>
          <p:nvPr>
            <p:ph sz="quarter" idx="2"/>
          </p:nvPr>
        </p:nvSpPr>
        <p:spPr>
          <a:xfrm>
            <a:off x="457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648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10/24/2017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10/24/2017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
        <p:nvSpPr>
          <p:cNvPr id="5" name="Straight Connector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Straight Connector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Content Placeholder 11"/>
          <p:cNvSpPr>
            <a:spLocks noGrp="1"/>
          </p:cNvSpPr>
          <p:nvPr>
            <p:ph sz="quarter" idx="1"/>
          </p:nvPr>
        </p:nvSpPr>
        <p:spPr>
          <a:xfrm>
            <a:off x="304800" y="304800"/>
            <a:ext cx="57150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7" name="Straight Connector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8" name="Isosceles Triangle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traight Connector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10/24/2017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10/24/2017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10/24/2017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10/24/2017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10/24/2017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152400"/>
            <a:ext cx="8229600" cy="990600"/>
          </a:xfrm>
          <a:prstGeom prst="rect">
            <a:avLst/>
          </a:prstGeom>
        </p:spPr>
        <p:txBody>
          <a:bodyPr vert="horz"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fld id="{1D8BD707-D9CF-40AE-B4C6-C98DA3205C09}" type="datetimeFigureOut">
              <a:rPr lang="en-US" smtClean="0"/>
              <a:pPr/>
              <a:t>10/24/2017</a:t>
            </a:fld>
            <a:endParaRPr lang="en-US"/>
          </a:p>
        </p:txBody>
      </p:sp>
      <p:sp>
        <p:nvSpPr>
          <p:cNvPr id="3" name="Footer Placeholder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B6F15528-21DE-4FAA-801E-634DDDAF4B2B}" type="slidenum">
              <a:rPr lang="en-US" smtClean="0"/>
              <a:pPr/>
              <a:t>‹#›</a:t>
            </a:fld>
            <a:endParaRPr lang="en-US"/>
          </a:p>
        </p:txBody>
      </p:sp>
      <p:sp>
        <p:nvSpPr>
          <p:cNvPr id="28" name="Straight Connector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29" name="Straight Connector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Isosceles Triangle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13.xml"/><Relationship Id="rId5" Type="http://schemas.openxmlformats.org/officeDocument/2006/relationships/image" Target="../media/image17.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control" Target="../activeX/activeX2.xml"/><Relationship Id="rId1" Type="http://schemas.openxmlformats.org/officeDocument/2006/relationships/vmlDrawing" Target="../drawings/vmlDrawing2.vml"/><Relationship Id="rId5" Type="http://schemas.openxmlformats.org/officeDocument/2006/relationships/image" Target="../media/image19.png"/><Relationship Id="rId4" Type="http://schemas.openxmlformats.org/officeDocument/2006/relationships/notesSlide" Target="../notesSlides/notesSlide4.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control" Target="../activeX/activeX3.xml"/><Relationship Id="rId1" Type="http://schemas.openxmlformats.org/officeDocument/2006/relationships/vmlDrawing" Target="../drawings/vmlDrawing3.vml"/><Relationship Id="rId5" Type="http://schemas.openxmlformats.org/officeDocument/2006/relationships/image" Target="../media/image21.png"/><Relationship Id="rId4" Type="http://schemas.openxmlformats.org/officeDocument/2006/relationships/notesSlide" Target="../notesSlides/notesSlide5.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control" Target="../activeX/activeX4.xml"/><Relationship Id="rId1" Type="http://schemas.openxmlformats.org/officeDocument/2006/relationships/vmlDrawing" Target="../drawings/vmlDrawing4.vml"/><Relationship Id="rId5" Type="http://schemas.openxmlformats.org/officeDocument/2006/relationships/image" Target="../media/image23.png"/><Relationship Id="rId4" Type="http://schemas.openxmlformats.org/officeDocument/2006/relationships/notesSlide" Target="../notesSlides/notesSlide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27.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control" Target="../activeX/activeX1.xml"/><Relationship Id="rId1" Type="http://schemas.openxmlformats.org/officeDocument/2006/relationships/vmlDrawing" Target="../drawings/vmlDrawing1.v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8" Type="http://schemas.openxmlformats.org/officeDocument/2006/relationships/image" Target="../media/image8.jpeg"/><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7.jpeg"/><Relationship Id="rId5" Type="http://schemas.microsoft.com/office/2007/relationships/hdphoto" Target="../media/hdphoto2.wdp"/><Relationship Id="rId4" Type="http://schemas.openxmlformats.org/officeDocument/2006/relationships/image" Target="../media/image6.jpeg"/><Relationship Id="rId9" Type="http://schemas.microsoft.com/office/2007/relationships/hdphoto" Target="../media/hdphoto4.wdp"/></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11.jpeg"/><Relationship Id="rId7"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microsoft.com/office/2007/relationships/hdphoto" Target="../media/hdphoto6.wdp"/><Relationship Id="rId5" Type="http://schemas.openxmlformats.org/officeDocument/2006/relationships/image" Target="../media/image12.jpeg"/><Relationship Id="rId4" Type="http://schemas.microsoft.com/office/2007/relationships/hdphoto" Target="../media/hdphoto5.wdp"/><Relationship Id="rId9" Type="http://schemas.openxmlformats.org/officeDocument/2006/relationships/image" Target="../media/image14.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1066800" y="228600"/>
            <a:ext cx="7086600" cy="1169551"/>
          </a:xfrm>
          <a:prstGeom prst="rect">
            <a:avLst/>
          </a:prstGeom>
          <a:noFill/>
        </p:spPr>
        <p:txBody>
          <a:bodyPr wrap="square" rtlCol="0">
            <a:spAutoFit/>
          </a:bodyPr>
          <a:lstStyle/>
          <a:p>
            <a:pPr algn="ctr">
              <a:spcBef>
                <a:spcPts val="600"/>
              </a:spcBef>
              <a:spcAft>
                <a:spcPts val="600"/>
              </a:spcAft>
            </a:pPr>
            <a:r>
              <a:rPr lang="vi-VN" sz="2800" b="1" u="sng" dirty="0" smtClean="0"/>
              <a:t>ĐỀ TÀI DỰ THI </a:t>
            </a:r>
            <a:endParaRPr lang="vi-VN" sz="2800" b="1" u="sng" dirty="0" smtClean="0"/>
          </a:p>
          <a:p>
            <a:pPr algn="ctr">
              <a:spcBef>
                <a:spcPts val="600"/>
              </a:spcBef>
              <a:spcAft>
                <a:spcPts val="600"/>
              </a:spcAft>
            </a:pPr>
            <a:r>
              <a:rPr lang="vi-VN" sz="3200" b="1" dirty="0" smtClean="0">
                <a:solidFill>
                  <a:srgbClr val="FF0000"/>
                </a:solidFill>
              </a:rPr>
              <a:t>NGHIÊN CỨU KH-KT </a:t>
            </a:r>
            <a:r>
              <a:rPr lang="vi-VN" sz="3200" b="1" dirty="0" smtClean="0">
                <a:solidFill>
                  <a:srgbClr val="FF0000"/>
                </a:solidFill>
              </a:rPr>
              <a:t>CẤP QUẬN</a:t>
            </a:r>
            <a:endParaRPr lang="vi-VN" sz="3200" b="1" dirty="0">
              <a:solidFill>
                <a:srgbClr val="FF0000"/>
              </a:solidFill>
            </a:endParaRPr>
          </a:p>
        </p:txBody>
      </p:sp>
      <p:sp>
        <p:nvSpPr>
          <p:cNvPr id="8" name="Rectangle 7"/>
          <p:cNvSpPr/>
          <p:nvPr/>
        </p:nvSpPr>
        <p:spPr>
          <a:xfrm>
            <a:off x="76200" y="4286071"/>
            <a:ext cx="8991600" cy="1200329"/>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algn="ctr"/>
            <a:r>
              <a:rPr lang="vi-VN" sz="3600" b="1" spc="50" dirty="0">
                <a:ln w="11430"/>
                <a:solidFill>
                  <a:srgbClr val="FFFF00"/>
                </a:solidFill>
                <a:effectLst>
                  <a:outerShdw blurRad="76200" dist="50800" dir="5400000" algn="tl" rotWithShape="0">
                    <a:srgbClr val="000000">
                      <a:alpha val="65000"/>
                    </a:srgbClr>
                  </a:outerShdw>
                </a:effectLst>
              </a:rPr>
              <a:t>ẢNH HƯỞNG CỦA GAME ONLINE </a:t>
            </a:r>
            <a:endParaRPr lang="vi-VN" sz="3600" b="1" spc="50" dirty="0" smtClean="0">
              <a:ln w="11430"/>
              <a:solidFill>
                <a:srgbClr val="FFFF00"/>
              </a:solidFill>
              <a:effectLst>
                <a:outerShdw blurRad="76200" dist="50800" dir="5400000" algn="tl" rotWithShape="0">
                  <a:srgbClr val="000000">
                    <a:alpha val="65000"/>
                  </a:srgbClr>
                </a:outerShdw>
              </a:effectLst>
            </a:endParaRPr>
          </a:p>
          <a:p>
            <a:pPr lvl="0" algn="ctr"/>
            <a:r>
              <a:rPr lang="vi-VN" sz="3600" b="1" spc="50" dirty="0" smtClean="0">
                <a:ln w="11430"/>
                <a:solidFill>
                  <a:srgbClr val="FFFF00"/>
                </a:solidFill>
                <a:effectLst>
                  <a:outerShdw blurRad="76200" dist="50800" dir="5400000" algn="tl" rotWithShape="0">
                    <a:srgbClr val="000000">
                      <a:alpha val="65000"/>
                    </a:srgbClr>
                  </a:outerShdw>
                </a:effectLst>
              </a:rPr>
              <a:t>ĐỐI </a:t>
            </a:r>
            <a:r>
              <a:rPr lang="vi-VN" sz="3600" b="1" spc="50" dirty="0">
                <a:ln w="11430"/>
                <a:solidFill>
                  <a:srgbClr val="FFFF00"/>
                </a:solidFill>
                <a:effectLst>
                  <a:outerShdw blurRad="76200" dist="50800" dir="5400000" algn="tl" rotWithShape="0">
                    <a:srgbClr val="000000">
                      <a:alpha val="65000"/>
                    </a:srgbClr>
                  </a:outerShdw>
                </a:effectLst>
              </a:rPr>
              <a:t>VỚI HỌC SINH THCS NGỌC THỤY</a:t>
            </a:r>
          </a:p>
        </p:txBody>
      </p:sp>
      <p:sp>
        <p:nvSpPr>
          <p:cNvPr id="2" name="TextBox 1"/>
          <p:cNvSpPr txBox="1"/>
          <p:nvPr/>
        </p:nvSpPr>
        <p:spPr>
          <a:xfrm>
            <a:off x="1600200" y="5429071"/>
            <a:ext cx="7086600" cy="1200329"/>
          </a:xfrm>
          <a:prstGeom prst="rect">
            <a:avLst/>
          </a:prstGeom>
          <a:noFill/>
        </p:spPr>
        <p:txBody>
          <a:bodyPr wrap="square" rtlCol="0">
            <a:spAutoFit/>
          </a:bodyPr>
          <a:lstStyle/>
          <a:p>
            <a:r>
              <a:rPr lang="vi-VN" sz="2400" b="1" dirty="0" smtClean="0">
                <a:solidFill>
                  <a:schemeClr val="bg1"/>
                </a:solidFill>
              </a:rPr>
              <a:t>Lĩnh vực: Khoa học xã hội và hành vi</a:t>
            </a:r>
          </a:p>
          <a:p>
            <a:r>
              <a:rPr lang="vi-VN" sz="2400" b="1" dirty="0" smtClean="0">
                <a:solidFill>
                  <a:schemeClr val="bg1"/>
                </a:solidFill>
              </a:rPr>
              <a:t>Tác </a:t>
            </a:r>
            <a:r>
              <a:rPr lang="vi-VN" sz="2400" b="1" dirty="0" smtClean="0">
                <a:solidFill>
                  <a:schemeClr val="bg1"/>
                </a:solidFill>
              </a:rPr>
              <a:t>giả: Nguyễn Vũ Hoàng Sơn</a:t>
            </a:r>
          </a:p>
          <a:p>
            <a:r>
              <a:rPr lang="vi-VN" sz="2400" b="1" dirty="0" smtClean="0">
                <a:solidFill>
                  <a:schemeClr val="bg1"/>
                </a:solidFill>
              </a:rPr>
              <a:t>Lớp : 8A8 – Trường THCS Ngọc Thụy</a:t>
            </a:r>
            <a:endParaRPr lang="vi-VN" sz="2400" b="1" dirty="0">
              <a:solidFill>
                <a:schemeClr val="bg1"/>
              </a:solidFill>
            </a:endParaRPr>
          </a:p>
        </p:txBody>
      </p:sp>
    </p:spTree>
    <p:extLst>
      <p:ext uri="{BB962C8B-B14F-4D97-AF65-F5344CB8AC3E}">
        <p14:creationId xmlns:p14="http://schemas.microsoft.com/office/powerpoint/2010/main" val="292263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90600"/>
          </a:xfrm>
        </p:spPr>
        <p:txBody>
          <a:bodyPr>
            <a:noAutofit/>
          </a:bodyPr>
          <a:lstStyle/>
          <a:p>
            <a:pPr algn="ctr"/>
            <a:r>
              <a:rPr lang="vi-VN" b="1" dirty="0" smtClean="0">
                <a:solidFill>
                  <a:srgbClr val="C00000"/>
                </a:solidFill>
              </a:rPr>
              <a:t>TÁC ĐỘNG CỦA GAME ONLINE </a:t>
            </a:r>
            <a:br>
              <a:rPr lang="vi-VN" b="1" dirty="0" smtClean="0">
                <a:solidFill>
                  <a:srgbClr val="C00000"/>
                </a:solidFill>
              </a:rPr>
            </a:br>
            <a:r>
              <a:rPr lang="vi-VN" b="1" dirty="0" smtClean="0">
                <a:solidFill>
                  <a:srgbClr val="C00000"/>
                </a:solidFill>
              </a:rPr>
              <a:t>ĐẾN ĐỜI SỐNG</a:t>
            </a:r>
            <a:endParaRPr lang="vi-VN" b="1" dirty="0">
              <a:solidFill>
                <a:srgbClr val="C00000"/>
              </a:solidFill>
            </a:endParaRPr>
          </a:p>
        </p:txBody>
      </p:sp>
      <p:pic>
        <p:nvPicPr>
          <p:cNvPr id="3074" name="Picture 2" descr="Hình ảnh có liên qua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675" y="1222831"/>
            <a:ext cx="3965695" cy="2368434"/>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12494" t="11721" r="50000" b="6227"/>
          <a:stretch/>
        </p:blipFill>
        <p:spPr bwMode="auto">
          <a:xfrm>
            <a:off x="4540675" y="1229758"/>
            <a:ext cx="4222325" cy="492284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l="9856" t="8342" r="37861" b="30120"/>
          <a:stretch/>
        </p:blipFill>
        <p:spPr bwMode="auto">
          <a:xfrm>
            <a:off x="360234" y="3691178"/>
            <a:ext cx="3955136" cy="248102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914400" y="6248400"/>
            <a:ext cx="7391400" cy="369332"/>
          </a:xfrm>
          <a:prstGeom prst="rect">
            <a:avLst/>
          </a:prstGeom>
          <a:noFill/>
        </p:spPr>
        <p:txBody>
          <a:bodyPr wrap="square" rtlCol="0">
            <a:spAutoFit/>
          </a:bodyPr>
          <a:lstStyle/>
          <a:p>
            <a:pPr algn="ctr"/>
            <a:r>
              <a:rPr lang="vi-VN" i="1" dirty="0" smtClean="0">
                <a:solidFill>
                  <a:srgbClr val="002060"/>
                </a:solidFill>
              </a:rPr>
              <a:t>Nhiều vụ bạo lực học đường và vi phạm pháp luật do game online</a:t>
            </a:r>
            <a:endParaRPr lang="vi-VN" i="1" dirty="0">
              <a:solidFill>
                <a:srgbClr val="002060"/>
              </a:solidFill>
            </a:endParaRPr>
          </a:p>
        </p:txBody>
      </p:sp>
    </p:spTree>
    <p:extLst>
      <p:ext uri="{BB962C8B-B14F-4D97-AF65-F5344CB8AC3E}">
        <p14:creationId xmlns:p14="http://schemas.microsoft.com/office/powerpoint/2010/main" val="2793976661"/>
      </p:ext>
    </p:extLst>
  </p:cSld>
  <p:clrMapOvr>
    <a:masterClrMapping/>
  </p:clrMapOvr>
  <p:transition spd="slow">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28600"/>
            <a:ext cx="8229600" cy="990600"/>
          </a:xfrm>
        </p:spPr>
        <p:txBody>
          <a:bodyPr>
            <a:noAutofit/>
          </a:bodyPr>
          <a:lstStyle/>
          <a:p>
            <a:pPr algn="ctr"/>
            <a:r>
              <a:rPr lang="vi-VN" b="1" dirty="0" smtClean="0">
                <a:solidFill>
                  <a:srgbClr val="C00000"/>
                </a:solidFill>
              </a:rPr>
              <a:t>THỰC TRẠNG ĐIỀU TRA ĐƯỢC </a:t>
            </a:r>
            <a:br>
              <a:rPr lang="vi-VN" b="1" dirty="0" smtClean="0">
                <a:solidFill>
                  <a:srgbClr val="C00000"/>
                </a:solidFill>
              </a:rPr>
            </a:br>
            <a:r>
              <a:rPr lang="vi-VN" b="1" dirty="0" smtClean="0">
                <a:solidFill>
                  <a:srgbClr val="C00000"/>
                </a:solidFill>
              </a:rPr>
              <a:t>TẠI TRƯỜNG THCS NGỌC THỤY</a:t>
            </a:r>
            <a:endParaRPr lang="vi-VN" b="1" dirty="0">
              <a:solidFill>
                <a:srgbClr val="C00000"/>
              </a:solidFill>
            </a:endParaRPr>
          </a:p>
        </p:txBody>
      </p:sp>
      <p:sp>
        <p:nvSpPr>
          <p:cNvPr id="5" name="TextBox 4"/>
          <p:cNvSpPr txBox="1"/>
          <p:nvPr/>
        </p:nvSpPr>
        <p:spPr>
          <a:xfrm>
            <a:off x="381000" y="1143000"/>
            <a:ext cx="4114800" cy="584775"/>
          </a:xfrm>
          <a:prstGeom prst="rect">
            <a:avLst/>
          </a:prstGeom>
          <a:noFill/>
        </p:spPr>
        <p:txBody>
          <a:bodyPr wrap="square" rtlCol="0">
            <a:spAutoFit/>
          </a:bodyPr>
          <a:lstStyle/>
          <a:p>
            <a:r>
              <a:rPr lang="vi-VN" sz="3200" b="1" u="sng" dirty="0" smtClean="0">
                <a:solidFill>
                  <a:srgbClr val="002060"/>
                </a:solidFill>
                <a:latin typeface="+mj-lt"/>
              </a:rPr>
              <a:t>Về phía học sinh:</a:t>
            </a:r>
            <a:endParaRPr lang="vi-VN" sz="3200" b="1" u="sng" dirty="0">
              <a:solidFill>
                <a:srgbClr val="002060"/>
              </a:solidFill>
              <a:latin typeface="+mj-lt"/>
            </a:endParaRPr>
          </a:p>
        </p:txBody>
      </p:sp>
    </p:spTree>
    <p:controls>
      <mc:AlternateContent xmlns:mc="http://schemas.openxmlformats.org/markup-compatibility/2006">
        <mc:Choice xmlns:v="urn:schemas-microsoft-com:vml" Requires="v">
          <p:control spid="4099" name="WindowsMediaPlayer1" r:id="rId2" imgW="8000000" imgH="4420217"/>
        </mc:Choice>
        <mc:Fallback>
          <p:control name="WindowsMediaPlayer1" r:id="rId2" imgW="8000000" imgH="4420217">
            <p:pic>
              <p:nvPicPr>
                <p:cNvPr id="0" name="WindowsMediaPlayer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533400" y="1828800"/>
                  <a:ext cx="8001000" cy="44196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951738960"/>
      </p:ext>
    </p:extLst>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28600"/>
            <a:ext cx="8229600" cy="990600"/>
          </a:xfrm>
        </p:spPr>
        <p:txBody>
          <a:bodyPr>
            <a:noAutofit/>
          </a:bodyPr>
          <a:lstStyle/>
          <a:p>
            <a:pPr algn="ctr"/>
            <a:r>
              <a:rPr lang="vi-VN" b="1" dirty="0" smtClean="0">
                <a:solidFill>
                  <a:srgbClr val="C00000"/>
                </a:solidFill>
              </a:rPr>
              <a:t>THỰC TRẠNG ĐIỀU TRA ĐƯỢC </a:t>
            </a:r>
            <a:br>
              <a:rPr lang="vi-VN" b="1" dirty="0" smtClean="0">
                <a:solidFill>
                  <a:srgbClr val="C00000"/>
                </a:solidFill>
              </a:rPr>
            </a:br>
            <a:r>
              <a:rPr lang="vi-VN" b="1" dirty="0" smtClean="0">
                <a:solidFill>
                  <a:srgbClr val="C00000"/>
                </a:solidFill>
              </a:rPr>
              <a:t>TẠI TRƯỜNG THCS NGỌC THỤY</a:t>
            </a:r>
            <a:endParaRPr lang="vi-VN" b="1" dirty="0">
              <a:solidFill>
                <a:srgbClr val="C00000"/>
              </a:solidFill>
            </a:endParaRPr>
          </a:p>
        </p:txBody>
      </p:sp>
      <p:sp>
        <p:nvSpPr>
          <p:cNvPr id="5" name="TextBox 4"/>
          <p:cNvSpPr txBox="1"/>
          <p:nvPr/>
        </p:nvSpPr>
        <p:spPr>
          <a:xfrm>
            <a:off x="381000" y="1143000"/>
            <a:ext cx="5105400" cy="584775"/>
          </a:xfrm>
          <a:prstGeom prst="rect">
            <a:avLst/>
          </a:prstGeom>
          <a:noFill/>
        </p:spPr>
        <p:txBody>
          <a:bodyPr wrap="square" rtlCol="0">
            <a:spAutoFit/>
          </a:bodyPr>
          <a:lstStyle/>
          <a:p>
            <a:r>
              <a:rPr lang="vi-VN" sz="3200" b="1" u="sng" dirty="0" smtClean="0">
                <a:solidFill>
                  <a:srgbClr val="002060"/>
                </a:solidFill>
                <a:latin typeface="+mj-lt"/>
              </a:rPr>
              <a:t>Về phía cha mẹ học sinh:</a:t>
            </a:r>
            <a:endParaRPr lang="vi-VN" sz="3200" b="1" u="sng" dirty="0">
              <a:solidFill>
                <a:srgbClr val="002060"/>
              </a:solidFill>
              <a:latin typeface="+mj-lt"/>
            </a:endParaRPr>
          </a:p>
        </p:txBody>
      </p:sp>
    </p:spTree>
    <p:controls>
      <mc:AlternateContent xmlns:mc="http://schemas.openxmlformats.org/markup-compatibility/2006">
        <mc:Choice xmlns:v="urn:schemas-microsoft-com:vml" Requires="v">
          <p:control spid="5123" name="WindowsMediaPlayer1" r:id="rId2" imgW="8152381" imgH="4420217"/>
        </mc:Choice>
        <mc:Fallback>
          <p:control name="WindowsMediaPlayer1" r:id="rId2" imgW="8152381" imgH="4420217">
            <p:pic>
              <p:nvPicPr>
                <p:cNvPr id="0" name="WindowsMediaPlayer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457200" y="1828800"/>
                  <a:ext cx="8153400" cy="44196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2601994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28600"/>
            <a:ext cx="8229600" cy="990600"/>
          </a:xfrm>
        </p:spPr>
        <p:txBody>
          <a:bodyPr>
            <a:noAutofit/>
          </a:bodyPr>
          <a:lstStyle/>
          <a:p>
            <a:pPr algn="ctr"/>
            <a:r>
              <a:rPr lang="vi-VN" b="1" dirty="0" smtClean="0">
                <a:solidFill>
                  <a:srgbClr val="C00000"/>
                </a:solidFill>
              </a:rPr>
              <a:t>THỰC TRẠNG ĐIỀU TRA ĐƯỢC </a:t>
            </a:r>
            <a:br>
              <a:rPr lang="vi-VN" b="1" dirty="0" smtClean="0">
                <a:solidFill>
                  <a:srgbClr val="C00000"/>
                </a:solidFill>
              </a:rPr>
            </a:br>
            <a:r>
              <a:rPr lang="vi-VN" b="1" dirty="0" smtClean="0">
                <a:solidFill>
                  <a:srgbClr val="C00000"/>
                </a:solidFill>
              </a:rPr>
              <a:t>TẠI TRƯỜNG THCS NGỌC THỤY</a:t>
            </a:r>
            <a:endParaRPr lang="vi-VN" b="1" dirty="0">
              <a:solidFill>
                <a:srgbClr val="C00000"/>
              </a:solidFill>
            </a:endParaRPr>
          </a:p>
        </p:txBody>
      </p:sp>
      <p:sp>
        <p:nvSpPr>
          <p:cNvPr id="5" name="TextBox 4"/>
          <p:cNvSpPr txBox="1"/>
          <p:nvPr/>
        </p:nvSpPr>
        <p:spPr>
          <a:xfrm>
            <a:off x="381000" y="1143000"/>
            <a:ext cx="5105400" cy="584775"/>
          </a:xfrm>
          <a:prstGeom prst="rect">
            <a:avLst/>
          </a:prstGeom>
          <a:noFill/>
        </p:spPr>
        <p:txBody>
          <a:bodyPr wrap="square" rtlCol="0">
            <a:spAutoFit/>
          </a:bodyPr>
          <a:lstStyle/>
          <a:p>
            <a:r>
              <a:rPr lang="vi-VN" sz="3200" b="1" u="sng" dirty="0" smtClean="0">
                <a:solidFill>
                  <a:srgbClr val="002060"/>
                </a:solidFill>
                <a:latin typeface="+mj-lt"/>
              </a:rPr>
              <a:t>Về phía thầy cô giáo:</a:t>
            </a:r>
            <a:endParaRPr lang="vi-VN" sz="3200" b="1" u="sng" dirty="0">
              <a:solidFill>
                <a:srgbClr val="002060"/>
              </a:solidFill>
              <a:latin typeface="+mj-lt"/>
            </a:endParaRPr>
          </a:p>
        </p:txBody>
      </p:sp>
    </p:spTree>
    <p:controls>
      <mc:AlternateContent xmlns:mc="http://schemas.openxmlformats.org/markup-compatibility/2006">
        <mc:Choice xmlns:v="urn:schemas-microsoft-com:vml" Requires="v">
          <p:control spid="6147" name="WindowsMediaPlayer1" r:id="rId2" imgW="8078328" imgH="4342857"/>
        </mc:Choice>
        <mc:Fallback>
          <p:control name="WindowsMediaPlayer1" r:id="rId2" imgW="8078328" imgH="4342857">
            <p:pic>
              <p:nvPicPr>
                <p:cNvPr id="0" name="WindowsMediaPlayer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533400" y="1828800"/>
                  <a:ext cx="8077200" cy="43434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1715660377"/>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28600"/>
            <a:ext cx="8229600" cy="990600"/>
          </a:xfrm>
        </p:spPr>
        <p:txBody>
          <a:bodyPr>
            <a:noAutofit/>
          </a:bodyPr>
          <a:lstStyle/>
          <a:p>
            <a:pPr algn="ctr"/>
            <a:r>
              <a:rPr lang="vi-VN" b="1" dirty="0" smtClean="0">
                <a:solidFill>
                  <a:srgbClr val="C00000"/>
                </a:solidFill>
              </a:rPr>
              <a:t>THỰC TRẠNG ĐIỀU TRA ĐƯỢC </a:t>
            </a:r>
            <a:br>
              <a:rPr lang="vi-VN" b="1" dirty="0" smtClean="0">
                <a:solidFill>
                  <a:srgbClr val="C00000"/>
                </a:solidFill>
              </a:rPr>
            </a:br>
            <a:r>
              <a:rPr lang="vi-VN" b="1" dirty="0" smtClean="0">
                <a:solidFill>
                  <a:srgbClr val="C00000"/>
                </a:solidFill>
              </a:rPr>
              <a:t>TẠI TRƯỜNG THCS NGỌC THỤY</a:t>
            </a:r>
            <a:endParaRPr lang="vi-VN" b="1" dirty="0">
              <a:solidFill>
                <a:srgbClr val="C00000"/>
              </a:solidFill>
            </a:endParaRPr>
          </a:p>
        </p:txBody>
      </p:sp>
      <p:sp>
        <p:nvSpPr>
          <p:cNvPr id="5" name="TextBox 4"/>
          <p:cNvSpPr txBox="1"/>
          <p:nvPr/>
        </p:nvSpPr>
        <p:spPr>
          <a:xfrm>
            <a:off x="381000" y="1091625"/>
            <a:ext cx="4114800" cy="584775"/>
          </a:xfrm>
          <a:prstGeom prst="rect">
            <a:avLst/>
          </a:prstGeom>
          <a:noFill/>
        </p:spPr>
        <p:txBody>
          <a:bodyPr wrap="square" rtlCol="0">
            <a:spAutoFit/>
          </a:bodyPr>
          <a:lstStyle/>
          <a:p>
            <a:r>
              <a:rPr lang="vi-VN" sz="3200" b="1" u="sng" dirty="0" smtClean="0">
                <a:solidFill>
                  <a:srgbClr val="002060"/>
                </a:solidFill>
                <a:latin typeface="+mj-lt"/>
              </a:rPr>
              <a:t>Về phía học sinh:</a:t>
            </a:r>
            <a:endParaRPr lang="vi-VN" sz="3200" b="1" u="sng" dirty="0">
              <a:solidFill>
                <a:srgbClr val="002060"/>
              </a:solidFill>
              <a:latin typeface="+mj-lt"/>
            </a:endParaRPr>
          </a:p>
        </p:txBody>
      </p:sp>
      <p:sp>
        <p:nvSpPr>
          <p:cNvPr id="6" name="Content Placeholder 2"/>
          <p:cNvSpPr>
            <a:spLocks noGrp="1"/>
          </p:cNvSpPr>
          <p:nvPr>
            <p:ph sz="quarter" idx="1"/>
          </p:nvPr>
        </p:nvSpPr>
        <p:spPr>
          <a:xfrm>
            <a:off x="381000" y="1828800"/>
            <a:ext cx="8458200" cy="4572000"/>
          </a:xfrm>
        </p:spPr>
        <p:txBody>
          <a:bodyPr>
            <a:normAutofit fontScale="92500" lnSpcReduction="20000"/>
          </a:bodyPr>
          <a:lstStyle/>
          <a:p>
            <a:r>
              <a:rPr lang="vi-VN" dirty="0" smtClean="0"/>
              <a:t>Số lượng:		- Thường xuyên chơi: 35,2%</a:t>
            </a:r>
          </a:p>
          <a:p>
            <a:pPr marL="0" indent="0">
              <a:buNone/>
            </a:pPr>
            <a:r>
              <a:rPr lang="vi-VN" dirty="0"/>
              <a:t>	</a:t>
            </a:r>
            <a:r>
              <a:rPr lang="vi-VN" dirty="0" smtClean="0"/>
              <a:t>		- Ít chơi: 57.9%</a:t>
            </a:r>
          </a:p>
          <a:p>
            <a:pPr marL="0" indent="0">
              <a:buNone/>
            </a:pPr>
            <a:r>
              <a:rPr lang="vi-VN" dirty="0"/>
              <a:t>	</a:t>
            </a:r>
            <a:r>
              <a:rPr lang="vi-VN" dirty="0" smtClean="0"/>
              <a:t>		- Không chơi: 6.9%</a:t>
            </a:r>
          </a:p>
          <a:p>
            <a:pPr marL="0" indent="0">
              <a:buNone/>
            </a:pPr>
            <a:endParaRPr lang="vi-VN" dirty="0"/>
          </a:p>
          <a:p>
            <a:pPr marL="0" indent="0">
              <a:buNone/>
            </a:pPr>
            <a:r>
              <a:rPr lang="vi-VN" dirty="0" smtClean="0"/>
              <a:t>Nguyên nhân:	</a:t>
            </a:r>
            <a:r>
              <a:rPr lang="vi-VN" dirty="0"/>
              <a:t>- Bị bạn rủ rê, lôi kéo</a:t>
            </a:r>
          </a:p>
          <a:p>
            <a:pPr marL="0" indent="0">
              <a:buNone/>
            </a:pPr>
            <a:r>
              <a:rPr lang="vi-VN" dirty="0"/>
              <a:t>			- Do tò mò, hiếu </a:t>
            </a:r>
            <a:r>
              <a:rPr lang="vi-VN" dirty="0" smtClean="0"/>
              <a:t>kỳ</a:t>
            </a:r>
          </a:p>
          <a:p>
            <a:pPr marL="0" indent="0">
              <a:buNone/>
            </a:pPr>
            <a:r>
              <a:rPr lang="vi-VN" dirty="0" smtClean="0"/>
              <a:t>			- Không có nơi vui chơi giải trí nào khác</a:t>
            </a:r>
          </a:p>
          <a:p>
            <a:pPr marL="0" indent="0">
              <a:buNone/>
            </a:pPr>
            <a:r>
              <a:rPr lang="vi-VN" dirty="0"/>
              <a:t>	</a:t>
            </a:r>
            <a:r>
              <a:rPr lang="vi-VN" dirty="0" smtClean="0"/>
              <a:t>		- Hoàn cảnh gia đình có điều kiện</a:t>
            </a:r>
          </a:p>
          <a:p>
            <a:pPr marL="0" indent="0">
              <a:buNone/>
            </a:pPr>
            <a:r>
              <a:rPr lang="vi-VN" dirty="0" smtClean="0"/>
              <a:t>			- Hoàn cảnh gia đình không đầy đủ</a:t>
            </a:r>
          </a:p>
          <a:p>
            <a:pPr marL="0" indent="0">
              <a:buNone/>
            </a:pPr>
            <a:r>
              <a:rPr lang="vi-VN" dirty="0"/>
              <a:t>	</a:t>
            </a:r>
            <a:r>
              <a:rPr lang="vi-VN" dirty="0" smtClean="0"/>
              <a:t>		....</a:t>
            </a:r>
          </a:p>
          <a:p>
            <a:r>
              <a:rPr lang="vi-VN" dirty="0" smtClean="0"/>
              <a:t>Người chơi: Đa số chơi một mình, một số khác chơi cùng bạn bè, anh / em trong gia đình </a:t>
            </a:r>
            <a:endParaRPr lang="vi-VN" dirty="0"/>
          </a:p>
        </p:txBody>
      </p:sp>
    </p:spTree>
    <p:extLst>
      <p:ext uri="{BB962C8B-B14F-4D97-AF65-F5344CB8AC3E}">
        <p14:creationId xmlns:p14="http://schemas.microsoft.com/office/powerpoint/2010/main" val="16258480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28600"/>
            <a:ext cx="8229600" cy="990600"/>
          </a:xfrm>
        </p:spPr>
        <p:txBody>
          <a:bodyPr>
            <a:noAutofit/>
          </a:bodyPr>
          <a:lstStyle/>
          <a:p>
            <a:pPr algn="ctr"/>
            <a:r>
              <a:rPr lang="vi-VN" b="1" dirty="0" smtClean="0">
                <a:solidFill>
                  <a:srgbClr val="C00000"/>
                </a:solidFill>
              </a:rPr>
              <a:t>THỰC TRẠNG ĐIỀU TRA ĐƯỢC </a:t>
            </a:r>
            <a:br>
              <a:rPr lang="vi-VN" b="1" dirty="0" smtClean="0">
                <a:solidFill>
                  <a:srgbClr val="C00000"/>
                </a:solidFill>
              </a:rPr>
            </a:br>
            <a:r>
              <a:rPr lang="vi-VN" b="1" dirty="0" smtClean="0">
                <a:solidFill>
                  <a:srgbClr val="C00000"/>
                </a:solidFill>
              </a:rPr>
              <a:t>TẠI TRƯỜNG THCS NGỌC THỤY</a:t>
            </a:r>
            <a:endParaRPr lang="vi-VN" b="1" dirty="0">
              <a:solidFill>
                <a:srgbClr val="C00000"/>
              </a:solidFill>
            </a:endParaRPr>
          </a:p>
        </p:txBody>
      </p:sp>
      <p:sp>
        <p:nvSpPr>
          <p:cNvPr id="5" name="TextBox 4"/>
          <p:cNvSpPr txBox="1"/>
          <p:nvPr/>
        </p:nvSpPr>
        <p:spPr>
          <a:xfrm>
            <a:off x="381000" y="1091625"/>
            <a:ext cx="4114800" cy="584775"/>
          </a:xfrm>
          <a:prstGeom prst="rect">
            <a:avLst/>
          </a:prstGeom>
          <a:noFill/>
        </p:spPr>
        <p:txBody>
          <a:bodyPr wrap="square" rtlCol="0">
            <a:spAutoFit/>
          </a:bodyPr>
          <a:lstStyle/>
          <a:p>
            <a:r>
              <a:rPr lang="vi-VN" sz="3200" b="1" u="sng" dirty="0" smtClean="0">
                <a:solidFill>
                  <a:srgbClr val="002060"/>
                </a:solidFill>
                <a:latin typeface="+mj-lt"/>
              </a:rPr>
              <a:t>Về phía học sinh:</a:t>
            </a:r>
            <a:endParaRPr lang="vi-VN" sz="3200" b="1" u="sng" dirty="0">
              <a:solidFill>
                <a:srgbClr val="002060"/>
              </a:solidFill>
              <a:latin typeface="+mj-lt"/>
            </a:endParaRPr>
          </a:p>
        </p:txBody>
      </p:sp>
      <p:sp>
        <p:nvSpPr>
          <p:cNvPr id="6" name="Content Placeholder 2"/>
          <p:cNvSpPr>
            <a:spLocks noGrp="1"/>
          </p:cNvSpPr>
          <p:nvPr>
            <p:ph sz="quarter" idx="1"/>
          </p:nvPr>
        </p:nvSpPr>
        <p:spPr>
          <a:xfrm>
            <a:off x="381000" y="1828800"/>
            <a:ext cx="8458200" cy="4572000"/>
          </a:xfrm>
        </p:spPr>
        <p:txBody>
          <a:bodyPr>
            <a:normAutofit fontScale="92500" lnSpcReduction="10000"/>
          </a:bodyPr>
          <a:lstStyle/>
          <a:p>
            <a:r>
              <a:rPr lang="vi-VN" dirty="0" smtClean="0"/>
              <a:t>Mục đích:	- Giải trí: 20%</a:t>
            </a:r>
          </a:p>
          <a:p>
            <a:pPr marL="0" indent="0">
              <a:buNone/>
            </a:pPr>
            <a:r>
              <a:rPr lang="vi-VN" dirty="0"/>
              <a:t>	</a:t>
            </a:r>
            <a:r>
              <a:rPr lang="vi-VN" dirty="0" smtClean="0"/>
              <a:t>	- Giảm stress trong học tập: 35</a:t>
            </a:r>
            <a:r>
              <a:rPr lang="vi-VN" dirty="0"/>
              <a:t>%</a:t>
            </a:r>
          </a:p>
          <a:p>
            <a:pPr marL="0" indent="0">
              <a:buNone/>
            </a:pPr>
            <a:r>
              <a:rPr lang="vi-VN" dirty="0" smtClean="0"/>
              <a:t>		- Nhằm giết thời gian do chán học / chán </a:t>
            </a:r>
          </a:p>
          <a:p>
            <a:pPr marL="0" indent="0">
              <a:buNone/>
            </a:pPr>
            <a:r>
              <a:rPr lang="vi-VN" dirty="0"/>
              <a:t>	</a:t>
            </a:r>
            <a:r>
              <a:rPr lang="vi-VN" dirty="0" smtClean="0"/>
              <a:t>	cuộc sống hiện tại,...: 45</a:t>
            </a:r>
            <a:r>
              <a:rPr lang="vi-VN" dirty="0"/>
              <a:t>%</a:t>
            </a:r>
          </a:p>
          <a:p>
            <a:pPr marL="0" indent="0">
              <a:buNone/>
            </a:pPr>
            <a:endParaRPr lang="vi-VN" dirty="0"/>
          </a:p>
          <a:p>
            <a:r>
              <a:rPr lang="vi-VN" dirty="0" smtClean="0"/>
              <a:t>Địa điểm:	- Tại quán net</a:t>
            </a:r>
          </a:p>
          <a:p>
            <a:pPr marL="0" indent="0">
              <a:buNone/>
            </a:pPr>
            <a:r>
              <a:rPr lang="vi-VN" dirty="0" smtClean="0"/>
              <a:t>		- Tại nhà riêng</a:t>
            </a:r>
          </a:p>
          <a:p>
            <a:pPr marL="0" indent="0">
              <a:buNone/>
            </a:pPr>
            <a:r>
              <a:rPr lang="vi-VN" dirty="0"/>
              <a:t>	</a:t>
            </a:r>
            <a:r>
              <a:rPr lang="vi-VN" dirty="0" smtClean="0"/>
              <a:t>	- Tại nhà bạn bè / người quen/ hàng xóm/...</a:t>
            </a:r>
          </a:p>
          <a:p>
            <a:pPr marL="0" indent="0">
              <a:buNone/>
            </a:pPr>
            <a:endParaRPr lang="vi-VN" dirty="0"/>
          </a:p>
          <a:p>
            <a:r>
              <a:rPr lang="vi-VN" dirty="0" smtClean="0"/>
              <a:t>Đa số HS được hỏi đều cho rằng mình không thể bỏ game được.</a:t>
            </a:r>
          </a:p>
          <a:p>
            <a:endParaRPr lang="vi-VN" dirty="0" smtClean="0"/>
          </a:p>
        </p:txBody>
      </p:sp>
    </p:spTree>
    <p:extLst>
      <p:ext uri="{BB962C8B-B14F-4D97-AF65-F5344CB8AC3E}">
        <p14:creationId xmlns:p14="http://schemas.microsoft.com/office/powerpoint/2010/main" val="34864731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6112" y="1"/>
            <a:ext cx="7351776" cy="6858000"/>
          </a:xfrm>
          <a:prstGeom prst="rect">
            <a:avLst/>
          </a:prstGeom>
        </p:spPr>
      </p:pic>
    </p:spTree>
    <p:extLst>
      <p:ext uri="{BB962C8B-B14F-4D97-AF65-F5344CB8AC3E}">
        <p14:creationId xmlns:p14="http://schemas.microsoft.com/office/powerpoint/2010/main" val="1391896646"/>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28600"/>
            <a:ext cx="8229600" cy="990600"/>
          </a:xfrm>
        </p:spPr>
        <p:txBody>
          <a:bodyPr>
            <a:noAutofit/>
          </a:bodyPr>
          <a:lstStyle/>
          <a:p>
            <a:pPr algn="ctr"/>
            <a:r>
              <a:rPr lang="vi-VN" b="1" dirty="0" smtClean="0">
                <a:solidFill>
                  <a:srgbClr val="C00000"/>
                </a:solidFill>
              </a:rPr>
              <a:t>THỰC TRẠNG ĐIỀU TRA ĐƯỢC </a:t>
            </a:r>
            <a:br>
              <a:rPr lang="vi-VN" b="1" dirty="0" smtClean="0">
                <a:solidFill>
                  <a:srgbClr val="C00000"/>
                </a:solidFill>
              </a:rPr>
            </a:br>
            <a:r>
              <a:rPr lang="vi-VN" b="1" dirty="0" smtClean="0">
                <a:solidFill>
                  <a:srgbClr val="C00000"/>
                </a:solidFill>
              </a:rPr>
              <a:t>TẠI TRƯỜNG THCS NGỌC THỤY</a:t>
            </a:r>
            <a:endParaRPr lang="vi-VN" b="1" dirty="0">
              <a:solidFill>
                <a:srgbClr val="C00000"/>
              </a:solidFill>
            </a:endParaRPr>
          </a:p>
        </p:txBody>
      </p:sp>
      <p:sp>
        <p:nvSpPr>
          <p:cNvPr id="5" name="TextBox 4"/>
          <p:cNvSpPr txBox="1"/>
          <p:nvPr/>
        </p:nvSpPr>
        <p:spPr>
          <a:xfrm>
            <a:off x="381000" y="1143000"/>
            <a:ext cx="5105400" cy="584775"/>
          </a:xfrm>
          <a:prstGeom prst="rect">
            <a:avLst/>
          </a:prstGeom>
          <a:noFill/>
        </p:spPr>
        <p:txBody>
          <a:bodyPr wrap="square" rtlCol="0">
            <a:spAutoFit/>
          </a:bodyPr>
          <a:lstStyle/>
          <a:p>
            <a:r>
              <a:rPr lang="vi-VN" sz="3200" b="1" u="sng" dirty="0" smtClean="0">
                <a:solidFill>
                  <a:srgbClr val="002060"/>
                </a:solidFill>
                <a:latin typeface="+mj-lt"/>
              </a:rPr>
              <a:t>Về phía cha mẹ học sinh:</a:t>
            </a:r>
            <a:endParaRPr lang="vi-VN" sz="3200" b="1" u="sng" dirty="0">
              <a:solidFill>
                <a:srgbClr val="002060"/>
              </a:solidFill>
              <a:latin typeface="+mj-lt"/>
            </a:endParaRPr>
          </a:p>
        </p:txBody>
      </p:sp>
      <p:sp>
        <p:nvSpPr>
          <p:cNvPr id="6" name="Content Placeholder 2"/>
          <p:cNvSpPr>
            <a:spLocks noGrp="1"/>
          </p:cNvSpPr>
          <p:nvPr>
            <p:ph sz="quarter" idx="1"/>
          </p:nvPr>
        </p:nvSpPr>
        <p:spPr>
          <a:xfrm>
            <a:off x="457200" y="1981200"/>
            <a:ext cx="8229600" cy="4175760"/>
          </a:xfrm>
        </p:spPr>
        <p:txBody>
          <a:bodyPr>
            <a:normAutofit/>
          </a:bodyPr>
          <a:lstStyle/>
          <a:p>
            <a:r>
              <a:rPr lang="vi-VN" sz="2400" dirty="0" smtClean="0"/>
              <a:t>Thường xuyên nhắc nhở, ngăn cấm con chơi game: 63%</a:t>
            </a:r>
          </a:p>
          <a:p>
            <a:endParaRPr lang="vi-VN" sz="2400" dirty="0"/>
          </a:p>
          <a:p>
            <a:r>
              <a:rPr lang="vi-VN" sz="2400" dirty="0" smtClean="0"/>
              <a:t>Cho con chơi trong tầm kiểm soát: 19%</a:t>
            </a:r>
          </a:p>
          <a:p>
            <a:endParaRPr lang="vi-VN" sz="2400" dirty="0"/>
          </a:p>
          <a:p>
            <a:r>
              <a:rPr lang="vi-VN" sz="2400" dirty="0" smtClean="0"/>
              <a:t>Không quan tâm / Không biết con chơi: 18%</a:t>
            </a:r>
            <a:endParaRPr lang="vi-VN" sz="2400" dirty="0"/>
          </a:p>
        </p:txBody>
      </p:sp>
    </p:spTree>
    <p:extLst>
      <p:ext uri="{BB962C8B-B14F-4D97-AF65-F5344CB8AC3E}">
        <p14:creationId xmlns:p14="http://schemas.microsoft.com/office/powerpoint/2010/main" val="136736565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28600"/>
            <a:ext cx="8229600" cy="762000"/>
          </a:xfrm>
        </p:spPr>
        <p:txBody>
          <a:bodyPr>
            <a:noAutofit/>
          </a:bodyPr>
          <a:lstStyle/>
          <a:p>
            <a:pPr algn="ctr"/>
            <a:r>
              <a:rPr lang="vi-VN" sz="4000" b="1" dirty="0" smtClean="0">
                <a:solidFill>
                  <a:srgbClr val="C00000"/>
                </a:solidFill>
              </a:rPr>
              <a:t>GIẢI PHÁP</a:t>
            </a:r>
            <a:endParaRPr lang="vi-VN" sz="4000" b="1" dirty="0">
              <a:solidFill>
                <a:srgbClr val="C00000"/>
              </a:solidFill>
            </a:endParaRPr>
          </a:p>
        </p:txBody>
      </p:sp>
      <p:sp>
        <p:nvSpPr>
          <p:cNvPr id="5" name="TextBox 4"/>
          <p:cNvSpPr txBox="1"/>
          <p:nvPr/>
        </p:nvSpPr>
        <p:spPr>
          <a:xfrm>
            <a:off x="381000" y="1091625"/>
            <a:ext cx="5105400" cy="584775"/>
          </a:xfrm>
          <a:prstGeom prst="rect">
            <a:avLst/>
          </a:prstGeom>
          <a:noFill/>
        </p:spPr>
        <p:txBody>
          <a:bodyPr wrap="square" rtlCol="0">
            <a:spAutoFit/>
          </a:bodyPr>
          <a:lstStyle/>
          <a:p>
            <a:r>
              <a:rPr lang="vi-VN" sz="3200" b="1" u="sng" dirty="0" smtClean="0">
                <a:solidFill>
                  <a:srgbClr val="002060"/>
                </a:solidFill>
                <a:latin typeface="+mj-lt"/>
              </a:rPr>
              <a:t>Về phía PHHS:</a:t>
            </a:r>
            <a:endParaRPr lang="vi-VN" sz="3200" b="1" u="sng" dirty="0">
              <a:solidFill>
                <a:srgbClr val="002060"/>
              </a:solidFill>
              <a:latin typeface="+mj-lt"/>
            </a:endParaRPr>
          </a:p>
        </p:txBody>
      </p:sp>
      <p:sp>
        <p:nvSpPr>
          <p:cNvPr id="6" name="Content Placeholder 2"/>
          <p:cNvSpPr>
            <a:spLocks noGrp="1"/>
          </p:cNvSpPr>
          <p:nvPr>
            <p:ph sz="quarter" idx="1"/>
          </p:nvPr>
        </p:nvSpPr>
        <p:spPr>
          <a:xfrm>
            <a:off x="457200" y="1676400"/>
            <a:ext cx="8229600" cy="2971800"/>
          </a:xfrm>
        </p:spPr>
        <p:txBody>
          <a:bodyPr>
            <a:normAutofit/>
          </a:bodyPr>
          <a:lstStyle/>
          <a:p>
            <a:r>
              <a:rPr lang="vi-VN" sz="2400" dirty="0" smtClean="0"/>
              <a:t>Không cấm tiệt con chơi game mà cần phải giải thích cho con chơi như thế nào cho có hiệu quả</a:t>
            </a:r>
          </a:p>
          <a:p>
            <a:r>
              <a:rPr lang="vi-VN" sz="2400" dirty="0" smtClean="0"/>
              <a:t>Phân tích cho con hiểu tầm quan trọng của việc học đối với tương lai của con</a:t>
            </a:r>
          </a:p>
          <a:p>
            <a:r>
              <a:rPr lang="vi-VN" sz="2400" dirty="0"/>
              <a:t>Thường xuyên quan tâm, theo dõi việc học và các thay đổi trong biểu hiện của </a:t>
            </a:r>
            <a:r>
              <a:rPr lang="vi-VN" sz="2400" dirty="0" smtClean="0"/>
              <a:t>con</a:t>
            </a:r>
          </a:p>
          <a:p>
            <a:r>
              <a:rPr lang="vi-VN" sz="2400" dirty="0" smtClean="0"/>
              <a:t>Lắng nghe, chia sẻ tâm sự với con</a:t>
            </a:r>
          </a:p>
          <a:p>
            <a:endParaRPr lang="vi-VN" sz="2400" dirty="0" smtClean="0"/>
          </a:p>
          <a:p>
            <a:endParaRPr lang="vi-VN" sz="2400" dirty="0"/>
          </a:p>
        </p:txBody>
      </p:sp>
      <p:pic>
        <p:nvPicPr>
          <p:cNvPr id="3074" name="Picture 2" descr="Hình ảnh có liên quan"/>
          <p:cNvPicPr>
            <a:picLocks noChangeAspect="1" noChangeArrowheads="1"/>
          </p:cNvPicPr>
          <p:nvPr/>
        </p:nvPicPr>
        <p:blipFill rotWithShape="1">
          <a:blip r:embed="rId3">
            <a:extLst>
              <a:ext uri="{28A0092B-C50C-407E-A947-70E740481C1C}">
                <a14:useLocalDpi xmlns:a14="http://schemas.microsoft.com/office/drawing/2010/main" val="0"/>
              </a:ext>
            </a:extLst>
          </a:blip>
          <a:srcRect l="33648" r="8473"/>
          <a:stretch/>
        </p:blipFill>
        <p:spPr bwMode="auto">
          <a:xfrm>
            <a:off x="5638800" y="3733800"/>
            <a:ext cx="2951018" cy="2667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762000" y="5715000"/>
            <a:ext cx="4800600" cy="646331"/>
          </a:xfrm>
          <a:prstGeom prst="rect">
            <a:avLst/>
          </a:prstGeom>
          <a:noFill/>
        </p:spPr>
        <p:txBody>
          <a:bodyPr wrap="square" rtlCol="0">
            <a:spAutoFit/>
          </a:bodyPr>
          <a:lstStyle/>
          <a:p>
            <a:r>
              <a:rPr lang="vi-VN" i="1" dirty="0" smtClean="0">
                <a:solidFill>
                  <a:srgbClr val="002060"/>
                </a:solidFill>
              </a:rPr>
              <a:t>Lắng nghe, chia sẻ luôn đem lại hiệu quả tốt hơn là sự ép buộc, cấm đoán</a:t>
            </a:r>
            <a:endParaRPr lang="vi-VN" i="1" dirty="0">
              <a:solidFill>
                <a:srgbClr val="002060"/>
              </a:solidFill>
            </a:endParaRPr>
          </a:p>
        </p:txBody>
      </p:sp>
    </p:spTree>
    <p:extLst>
      <p:ext uri="{BB962C8B-B14F-4D97-AF65-F5344CB8AC3E}">
        <p14:creationId xmlns:p14="http://schemas.microsoft.com/office/powerpoint/2010/main" val="1469295687"/>
      </p:ext>
    </p:extLst>
  </p:cSld>
  <p:clrMapOvr>
    <a:masterClrMapping/>
  </p:clrMapOvr>
  <p:transition spd="slow">
    <p:cove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28600"/>
            <a:ext cx="8229600" cy="762000"/>
          </a:xfrm>
        </p:spPr>
        <p:txBody>
          <a:bodyPr>
            <a:noAutofit/>
          </a:bodyPr>
          <a:lstStyle/>
          <a:p>
            <a:pPr algn="ctr"/>
            <a:r>
              <a:rPr lang="vi-VN" sz="4000" b="1" dirty="0" smtClean="0">
                <a:solidFill>
                  <a:srgbClr val="C00000"/>
                </a:solidFill>
              </a:rPr>
              <a:t>GIẢI PHÁP</a:t>
            </a:r>
            <a:endParaRPr lang="vi-VN" sz="4000" b="1" dirty="0">
              <a:solidFill>
                <a:srgbClr val="C00000"/>
              </a:solidFill>
            </a:endParaRPr>
          </a:p>
        </p:txBody>
      </p:sp>
      <p:sp>
        <p:nvSpPr>
          <p:cNvPr id="5" name="TextBox 4"/>
          <p:cNvSpPr txBox="1"/>
          <p:nvPr/>
        </p:nvSpPr>
        <p:spPr>
          <a:xfrm>
            <a:off x="381000" y="990600"/>
            <a:ext cx="5105400" cy="584775"/>
          </a:xfrm>
          <a:prstGeom prst="rect">
            <a:avLst/>
          </a:prstGeom>
          <a:noFill/>
        </p:spPr>
        <p:txBody>
          <a:bodyPr wrap="square" rtlCol="0">
            <a:spAutoFit/>
          </a:bodyPr>
          <a:lstStyle/>
          <a:p>
            <a:r>
              <a:rPr lang="vi-VN" sz="3200" b="1" u="sng" dirty="0" smtClean="0">
                <a:solidFill>
                  <a:srgbClr val="002060"/>
                </a:solidFill>
                <a:latin typeface="+mj-lt"/>
              </a:rPr>
              <a:t>Về phía PHHS:</a:t>
            </a:r>
            <a:endParaRPr lang="vi-VN" sz="3200" b="1" u="sng" dirty="0">
              <a:solidFill>
                <a:srgbClr val="002060"/>
              </a:solidFill>
              <a:latin typeface="+mj-lt"/>
            </a:endParaRPr>
          </a:p>
        </p:txBody>
      </p:sp>
      <p:sp>
        <p:nvSpPr>
          <p:cNvPr id="6" name="Content Placeholder 2"/>
          <p:cNvSpPr>
            <a:spLocks noGrp="1"/>
          </p:cNvSpPr>
          <p:nvPr>
            <p:ph sz="quarter" idx="1"/>
          </p:nvPr>
        </p:nvSpPr>
        <p:spPr>
          <a:xfrm>
            <a:off x="457200" y="1524000"/>
            <a:ext cx="8229600" cy="2286000"/>
          </a:xfrm>
        </p:spPr>
        <p:txBody>
          <a:bodyPr>
            <a:normAutofit/>
          </a:bodyPr>
          <a:lstStyle/>
          <a:p>
            <a:r>
              <a:rPr lang="vi-VN" sz="2400" dirty="0" smtClean="0"/>
              <a:t>Không </a:t>
            </a:r>
            <a:r>
              <a:rPr lang="vi-VN" sz="2400" dirty="0"/>
              <a:t>theo dõi, làm mất sự tự do của </a:t>
            </a:r>
            <a:r>
              <a:rPr lang="vi-VN" sz="2400" dirty="0" smtClean="0"/>
              <a:t>con</a:t>
            </a:r>
          </a:p>
          <a:p>
            <a:r>
              <a:rPr lang="vi-VN" sz="2400" dirty="0" smtClean="0"/>
              <a:t>Không cho con nhiều tiền tiêu khi không cần thiết</a:t>
            </a:r>
          </a:p>
          <a:p>
            <a:r>
              <a:rPr lang="vi-VN" sz="2400" dirty="0" smtClean="0"/>
              <a:t>Hạn chế đánh đập, mắng mỏ khi con sai phạm, thay vào đó động viên khích lệ con</a:t>
            </a:r>
          </a:p>
          <a:p>
            <a:endParaRPr lang="vi-VN" sz="2400" dirty="0"/>
          </a:p>
        </p:txBody>
      </p:sp>
      <p:pic>
        <p:nvPicPr>
          <p:cNvPr id="4098" name="Picture 2" descr="Hình ảnh có liên qua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1721" y="3352800"/>
            <a:ext cx="3810000" cy="266700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ình ảnh có liên qua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94285" y="3352800"/>
            <a:ext cx="3992515" cy="266700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447800" y="6019800"/>
            <a:ext cx="6096000" cy="369332"/>
          </a:xfrm>
          <a:prstGeom prst="rect">
            <a:avLst/>
          </a:prstGeom>
          <a:noFill/>
        </p:spPr>
        <p:txBody>
          <a:bodyPr wrap="square" rtlCol="0">
            <a:spAutoFit/>
          </a:bodyPr>
          <a:lstStyle/>
          <a:p>
            <a:pPr algn="ctr"/>
            <a:r>
              <a:rPr lang="vi-VN" i="1" dirty="0" smtClean="0">
                <a:solidFill>
                  <a:srgbClr val="002060"/>
                </a:solidFill>
              </a:rPr>
              <a:t>Không nên mắng mỏ, đánh đập khi con sai phạm</a:t>
            </a:r>
            <a:endParaRPr lang="vi-VN" i="1" dirty="0">
              <a:solidFill>
                <a:srgbClr val="002060"/>
              </a:solidFill>
            </a:endParaRPr>
          </a:p>
        </p:txBody>
      </p:sp>
    </p:spTree>
    <p:extLst>
      <p:ext uri="{BB962C8B-B14F-4D97-AF65-F5344CB8AC3E}">
        <p14:creationId xmlns:p14="http://schemas.microsoft.com/office/powerpoint/2010/main" val="967098484"/>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vi-VN"/>
          </a:p>
        </p:txBody>
      </p:sp>
      <p:sp>
        <p:nvSpPr>
          <p:cNvPr id="3" name="Subtitle 2"/>
          <p:cNvSpPr>
            <a:spLocks noGrp="1"/>
          </p:cNvSpPr>
          <p:nvPr>
            <p:ph type="subTitle" idx="1"/>
          </p:nvPr>
        </p:nvSpPr>
        <p:spPr/>
        <p:txBody>
          <a:bodyPr/>
          <a:lstStyle/>
          <a:p>
            <a:endParaRPr lang="vi-VN"/>
          </a:p>
        </p:txBody>
      </p:sp>
    </p:spTree>
    <p:controls>
      <mc:AlternateContent xmlns:mc="http://schemas.openxmlformats.org/markup-compatibility/2006">
        <mc:Choice xmlns:v="urn:schemas-microsoft-com:vml" Requires="v">
          <p:control spid="1029" name="WindowsMediaPlayer1" r:id="rId2" imgW="8764223" imgH="6477904"/>
        </mc:Choice>
        <mc:Fallback>
          <p:control name="WindowsMediaPlayer1" r:id="rId2" imgW="8764223" imgH="6477904">
            <p:pic>
              <p:nvPicPr>
                <p:cNvPr id="0" name="WindowsMediaPlayer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17199801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28600"/>
            <a:ext cx="8229600" cy="762000"/>
          </a:xfrm>
        </p:spPr>
        <p:txBody>
          <a:bodyPr>
            <a:noAutofit/>
          </a:bodyPr>
          <a:lstStyle/>
          <a:p>
            <a:pPr algn="ctr"/>
            <a:r>
              <a:rPr lang="vi-VN" sz="4000" b="1" dirty="0" smtClean="0">
                <a:solidFill>
                  <a:srgbClr val="C00000"/>
                </a:solidFill>
              </a:rPr>
              <a:t>GIẢI PHÁP</a:t>
            </a:r>
            <a:endParaRPr lang="vi-VN" sz="4000" b="1" dirty="0">
              <a:solidFill>
                <a:srgbClr val="C00000"/>
              </a:solidFill>
            </a:endParaRPr>
          </a:p>
        </p:txBody>
      </p:sp>
      <p:sp>
        <p:nvSpPr>
          <p:cNvPr id="5" name="TextBox 4"/>
          <p:cNvSpPr txBox="1"/>
          <p:nvPr/>
        </p:nvSpPr>
        <p:spPr>
          <a:xfrm>
            <a:off x="381000" y="990600"/>
            <a:ext cx="5105400" cy="584775"/>
          </a:xfrm>
          <a:prstGeom prst="rect">
            <a:avLst/>
          </a:prstGeom>
          <a:noFill/>
        </p:spPr>
        <p:txBody>
          <a:bodyPr wrap="square" rtlCol="0">
            <a:spAutoFit/>
          </a:bodyPr>
          <a:lstStyle/>
          <a:p>
            <a:r>
              <a:rPr lang="vi-VN" sz="3200" b="1" u="sng" dirty="0" smtClean="0">
                <a:solidFill>
                  <a:srgbClr val="002060"/>
                </a:solidFill>
                <a:latin typeface="+mj-lt"/>
              </a:rPr>
              <a:t>Về phía nhà trường:</a:t>
            </a:r>
            <a:endParaRPr lang="vi-VN" sz="3200" b="1" u="sng" dirty="0">
              <a:solidFill>
                <a:srgbClr val="002060"/>
              </a:solidFill>
              <a:latin typeface="+mj-lt"/>
            </a:endParaRPr>
          </a:p>
        </p:txBody>
      </p:sp>
      <p:sp>
        <p:nvSpPr>
          <p:cNvPr id="6" name="Content Placeholder 2"/>
          <p:cNvSpPr>
            <a:spLocks noGrp="1"/>
          </p:cNvSpPr>
          <p:nvPr>
            <p:ph sz="quarter" idx="1"/>
          </p:nvPr>
        </p:nvSpPr>
        <p:spPr>
          <a:xfrm>
            <a:off x="457200" y="1524000"/>
            <a:ext cx="8229600" cy="2286000"/>
          </a:xfrm>
        </p:spPr>
        <p:txBody>
          <a:bodyPr>
            <a:normAutofit/>
          </a:bodyPr>
          <a:lstStyle/>
          <a:p>
            <a:r>
              <a:rPr lang="vi-VN" sz="2000" dirty="0" smtClean="0"/>
              <a:t>Tổ chức nhiều hoạt động vui chơi lành mạnh, bổ ích</a:t>
            </a:r>
          </a:p>
          <a:p>
            <a:r>
              <a:rPr lang="vi-VN" sz="2000" dirty="0" smtClean="0"/>
              <a:t>Lồng ghép việc phổ biến về tác hại của game vào các môn học, hoạt động ngoại khóa</a:t>
            </a:r>
          </a:p>
          <a:p>
            <a:r>
              <a:rPr lang="vi-VN" sz="2000" dirty="0" smtClean="0"/>
              <a:t>Tuyên truyền nâng cao nhận thức của các cán bộ, giáo viên, học sinh về tác hại của trò chơi trực tuyến có nội dung không lành mạnh</a:t>
            </a:r>
          </a:p>
          <a:p>
            <a:endParaRPr lang="vi-VN" sz="2400" dirty="0"/>
          </a:p>
        </p:txBody>
      </p:sp>
      <p:sp>
        <p:nvSpPr>
          <p:cNvPr id="7" name="TextBox 6"/>
          <p:cNvSpPr txBox="1"/>
          <p:nvPr/>
        </p:nvSpPr>
        <p:spPr>
          <a:xfrm>
            <a:off x="1447800" y="6306006"/>
            <a:ext cx="6096000" cy="369332"/>
          </a:xfrm>
          <a:prstGeom prst="rect">
            <a:avLst/>
          </a:prstGeom>
          <a:noFill/>
        </p:spPr>
        <p:txBody>
          <a:bodyPr wrap="square" rtlCol="0">
            <a:spAutoFit/>
          </a:bodyPr>
          <a:lstStyle/>
          <a:p>
            <a:pPr algn="ctr"/>
            <a:r>
              <a:rPr lang="vi-VN" i="1" dirty="0" smtClean="0">
                <a:solidFill>
                  <a:srgbClr val="002060"/>
                </a:solidFill>
              </a:rPr>
              <a:t>Tổ chức các hoạt động ngoại khóa lành mạnh, bổ ích</a:t>
            </a:r>
            <a:endParaRPr lang="vi-VN" i="1" dirty="0">
              <a:solidFill>
                <a:srgbClr val="002060"/>
              </a:solidFill>
            </a:endParaRPr>
          </a:p>
        </p:txBody>
      </p:sp>
      <p:pic>
        <p:nvPicPr>
          <p:cNvPr id="6146" name="Picture 2" descr="Kết quả hình ảnh cho giáo viên nói chuyện học sin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24100" y="3429000"/>
            <a:ext cx="4343400" cy="28770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623753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28600"/>
            <a:ext cx="8229600" cy="762000"/>
          </a:xfrm>
        </p:spPr>
        <p:txBody>
          <a:bodyPr>
            <a:noAutofit/>
          </a:bodyPr>
          <a:lstStyle/>
          <a:p>
            <a:pPr algn="ctr"/>
            <a:r>
              <a:rPr lang="vi-VN" sz="4000" b="1" dirty="0" smtClean="0">
                <a:solidFill>
                  <a:srgbClr val="C00000"/>
                </a:solidFill>
              </a:rPr>
              <a:t>GIẢI PHÁP</a:t>
            </a:r>
            <a:endParaRPr lang="vi-VN" sz="4000" b="1" dirty="0">
              <a:solidFill>
                <a:srgbClr val="C00000"/>
              </a:solidFill>
            </a:endParaRPr>
          </a:p>
        </p:txBody>
      </p:sp>
      <p:sp>
        <p:nvSpPr>
          <p:cNvPr id="5" name="TextBox 4"/>
          <p:cNvSpPr txBox="1"/>
          <p:nvPr/>
        </p:nvSpPr>
        <p:spPr>
          <a:xfrm>
            <a:off x="381000" y="990600"/>
            <a:ext cx="5105400" cy="584775"/>
          </a:xfrm>
          <a:prstGeom prst="rect">
            <a:avLst/>
          </a:prstGeom>
          <a:noFill/>
        </p:spPr>
        <p:txBody>
          <a:bodyPr wrap="square" rtlCol="0">
            <a:spAutoFit/>
          </a:bodyPr>
          <a:lstStyle/>
          <a:p>
            <a:r>
              <a:rPr lang="vi-VN" sz="3200" b="1" u="sng" dirty="0" smtClean="0">
                <a:solidFill>
                  <a:srgbClr val="002060"/>
                </a:solidFill>
                <a:latin typeface="+mj-lt"/>
              </a:rPr>
              <a:t>Về phía thầy, cô giáo:</a:t>
            </a:r>
            <a:endParaRPr lang="vi-VN" sz="3200" b="1" u="sng" dirty="0">
              <a:solidFill>
                <a:srgbClr val="002060"/>
              </a:solidFill>
              <a:latin typeface="+mj-lt"/>
            </a:endParaRPr>
          </a:p>
        </p:txBody>
      </p:sp>
      <p:sp>
        <p:nvSpPr>
          <p:cNvPr id="6" name="Content Placeholder 2"/>
          <p:cNvSpPr>
            <a:spLocks noGrp="1"/>
          </p:cNvSpPr>
          <p:nvPr>
            <p:ph sz="quarter" idx="1"/>
          </p:nvPr>
        </p:nvSpPr>
        <p:spPr>
          <a:xfrm>
            <a:off x="381000" y="1524000"/>
            <a:ext cx="8458200" cy="2286000"/>
          </a:xfrm>
        </p:spPr>
        <p:txBody>
          <a:bodyPr>
            <a:normAutofit lnSpcReduction="10000"/>
          </a:bodyPr>
          <a:lstStyle/>
          <a:p>
            <a:r>
              <a:rPr lang="vi-VN" sz="2400" dirty="0" smtClean="0"/>
              <a:t>Tuyên truyền về mặt tích cực và tiêu cực của game online</a:t>
            </a:r>
          </a:p>
          <a:p>
            <a:r>
              <a:rPr lang="vi-VN" sz="2400" dirty="0" smtClean="0"/>
              <a:t>Tổ chức các hoạt động tập thể, hội thảo, nói chuyện về giáo dục ý thức học sinh</a:t>
            </a:r>
          </a:p>
          <a:p>
            <a:r>
              <a:rPr lang="vi-VN" sz="2400" dirty="0" smtClean="0"/>
              <a:t>Khi phát hiện HS nghiện game online cần tìm hiểu nguyên nhân, gần gũi động viên, giúp đỡ để HS tập trung học tốt hơn</a:t>
            </a:r>
          </a:p>
          <a:p>
            <a:endParaRPr lang="vi-VN" sz="2400" dirty="0"/>
          </a:p>
        </p:txBody>
      </p:sp>
      <p:sp>
        <p:nvSpPr>
          <p:cNvPr id="7" name="TextBox 6"/>
          <p:cNvSpPr txBox="1"/>
          <p:nvPr/>
        </p:nvSpPr>
        <p:spPr>
          <a:xfrm>
            <a:off x="1447800" y="6336268"/>
            <a:ext cx="6096000" cy="369332"/>
          </a:xfrm>
          <a:prstGeom prst="rect">
            <a:avLst/>
          </a:prstGeom>
          <a:noFill/>
        </p:spPr>
        <p:txBody>
          <a:bodyPr wrap="square" rtlCol="0">
            <a:spAutoFit/>
          </a:bodyPr>
          <a:lstStyle/>
          <a:p>
            <a:pPr algn="ctr"/>
            <a:r>
              <a:rPr lang="vi-VN" i="1" dirty="0" smtClean="0">
                <a:solidFill>
                  <a:srgbClr val="002060"/>
                </a:solidFill>
              </a:rPr>
              <a:t>Gần gũi tìm hiều, trò chuyện động viên các em</a:t>
            </a:r>
            <a:endParaRPr lang="vi-VN" i="1" dirty="0">
              <a:solidFill>
                <a:srgbClr val="002060"/>
              </a:solidFill>
            </a:endParaRPr>
          </a:p>
        </p:txBody>
      </p:sp>
      <p:pic>
        <p:nvPicPr>
          <p:cNvPr id="5122" name="Picture 2" descr="Hình ảnh có liên qua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24137" y="3524614"/>
            <a:ext cx="3743325" cy="28116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6237537"/>
      </p:ext>
    </p:extLst>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28600"/>
            <a:ext cx="8229600" cy="762000"/>
          </a:xfrm>
        </p:spPr>
        <p:txBody>
          <a:bodyPr>
            <a:noAutofit/>
          </a:bodyPr>
          <a:lstStyle/>
          <a:p>
            <a:pPr algn="ctr"/>
            <a:r>
              <a:rPr lang="vi-VN" sz="4000" b="1" dirty="0" smtClean="0">
                <a:solidFill>
                  <a:srgbClr val="C00000"/>
                </a:solidFill>
              </a:rPr>
              <a:t>GIẢI PHÁP</a:t>
            </a:r>
            <a:endParaRPr lang="vi-VN" sz="4000" b="1" dirty="0">
              <a:solidFill>
                <a:srgbClr val="C00000"/>
              </a:solidFill>
            </a:endParaRPr>
          </a:p>
        </p:txBody>
      </p:sp>
      <p:sp>
        <p:nvSpPr>
          <p:cNvPr id="5" name="TextBox 4"/>
          <p:cNvSpPr txBox="1"/>
          <p:nvPr/>
        </p:nvSpPr>
        <p:spPr>
          <a:xfrm>
            <a:off x="381000" y="990600"/>
            <a:ext cx="5105400" cy="584775"/>
          </a:xfrm>
          <a:prstGeom prst="rect">
            <a:avLst/>
          </a:prstGeom>
          <a:noFill/>
        </p:spPr>
        <p:txBody>
          <a:bodyPr wrap="square" rtlCol="0">
            <a:spAutoFit/>
          </a:bodyPr>
          <a:lstStyle/>
          <a:p>
            <a:r>
              <a:rPr lang="vi-VN" sz="3200" b="1" u="sng" dirty="0" smtClean="0">
                <a:solidFill>
                  <a:srgbClr val="002060"/>
                </a:solidFill>
                <a:latin typeface="+mj-lt"/>
              </a:rPr>
              <a:t>Về phía học sinh:</a:t>
            </a:r>
            <a:endParaRPr lang="vi-VN" sz="3200" b="1" u="sng" dirty="0">
              <a:solidFill>
                <a:srgbClr val="002060"/>
              </a:solidFill>
              <a:latin typeface="+mj-lt"/>
            </a:endParaRPr>
          </a:p>
        </p:txBody>
      </p:sp>
      <p:sp>
        <p:nvSpPr>
          <p:cNvPr id="6" name="Content Placeholder 2"/>
          <p:cNvSpPr>
            <a:spLocks noGrp="1"/>
          </p:cNvSpPr>
          <p:nvPr>
            <p:ph sz="quarter" idx="1"/>
          </p:nvPr>
        </p:nvSpPr>
        <p:spPr>
          <a:xfrm>
            <a:off x="381000" y="1676400"/>
            <a:ext cx="8458200" cy="3657600"/>
          </a:xfrm>
        </p:spPr>
        <p:txBody>
          <a:bodyPr>
            <a:normAutofit/>
          </a:bodyPr>
          <a:lstStyle/>
          <a:p>
            <a:pPr>
              <a:spcAft>
                <a:spcPts val="600"/>
              </a:spcAft>
            </a:pPr>
            <a:r>
              <a:rPr lang="vi-VN" sz="2400" dirty="0" smtClean="0"/>
              <a:t>Với các bạn chơi game:</a:t>
            </a:r>
          </a:p>
          <a:p>
            <a:pPr marL="0" indent="0">
              <a:spcAft>
                <a:spcPts val="600"/>
              </a:spcAft>
              <a:buNone/>
            </a:pPr>
            <a:r>
              <a:rPr lang="vi-VN" sz="2400" dirty="0"/>
              <a:t>	</a:t>
            </a:r>
            <a:r>
              <a:rPr lang="vi-VN" sz="2400" dirty="0" smtClean="0"/>
              <a:t>- Tự cam kết không sa đà vào game online</a:t>
            </a:r>
          </a:p>
          <a:p>
            <a:pPr marL="0" indent="0">
              <a:spcAft>
                <a:spcPts val="600"/>
              </a:spcAft>
              <a:buNone/>
            </a:pPr>
            <a:r>
              <a:rPr lang="vi-VN" sz="2400" dirty="0"/>
              <a:t>	</a:t>
            </a:r>
            <a:r>
              <a:rPr lang="vi-VN" sz="2400" dirty="0" smtClean="0"/>
              <a:t>- Ghi lại các thay đổi của chính mình trong sổ nhật ký</a:t>
            </a:r>
          </a:p>
          <a:p>
            <a:pPr marL="0" indent="0">
              <a:spcAft>
                <a:spcPts val="600"/>
              </a:spcAft>
              <a:buNone/>
            </a:pPr>
            <a:r>
              <a:rPr lang="vi-VN" sz="2400" dirty="0"/>
              <a:t>	</a:t>
            </a:r>
            <a:r>
              <a:rPr lang="vi-VN" sz="2400" dirty="0" smtClean="0"/>
              <a:t>- Tự nỗ lực cố gắng tránh xa các ảnh hưởng tiêu cực </a:t>
            </a:r>
          </a:p>
          <a:p>
            <a:pPr marL="0" indent="0">
              <a:spcAft>
                <a:spcPts val="600"/>
              </a:spcAft>
              <a:buNone/>
            </a:pPr>
            <a:r>
              <a:rPr lang="vi-VN" sz="2400" dirty="0"/>
              <a:t>	</a:t>
            </a:r>
            <a:r>
              <a:rPr lang="vi-VN" sz="2400" dirty="0" smtClean="0"/>
              <a:t>của game, không ỷ lại vào thầy cô, bố mẹ,...</a:t>
            </a:r>
          </a:p>
          <a:p>
            <a:pPr>
              <a:spcAft>
                <a:spcPts val="600"/>
              </a:spcAft>
            </a:pPr>
            <a:endParaRPr lang="vi-VN" sz="2400" dirty="0"/>
          </a:p>
        </p:txBody>
      </p:sp>
    </p:spTree>
    <p:extLst>
      <p:ext uri="{BB962C8B-B14F-4D97-AF65-F5344CB8AC3E}">
        <p14:creationId xmlns:p14="http://schemas.microsoft.com/office/powerpoint/2010/main" val="1393069948"/>
      </p:ext>
    </p:extLst>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28600"/>
            <a:ext cx="8229600" cy="762000"/>
          </a:xfrm>
        </p:spPr>
        <p:txBody>
          <a:bodyPr>
            <a:noAutofit/>
          </a:bodyPr>
          <a:lstStyle/>
          <a:p>
            <a:pPr algn="ctr"/>
            <a:r>
              <a:rPr lang="vi-VN" sz="4000" b="1" dirty="0" smtClean="0">
                <a:solidFill>
                  <a:srgbClr val="C00000"/>
                </a:solidFill>
              </a:rPr>
              <a:t>GIẢI PHÁP</a:t>
            </a:r>
            <a:endParaRPr lang="vi-VN" sz="4000" b="1" dirty="0">
              <a:solidFill>
                <a:srgbClr val="C00000"/>
              </a:solidFill>
            </a:endParaRPr>
          </a:p>
        </p:txBody>
      </p:sp>
      <p:sp>
        <p:nvSpPr>
          <p:cNvPr id="5" name="TextBox 4"/>
          <p:cNvSpPr txBox="1"/>
          <p:nvPr/>
        </p:nvSpPr>
        <p:spPr>
          <a:xfrm>
            <a:off x="381000" y="990600"/>
            <a:ext cx="5105400" cy="584775"/>
          </a:xfrm>
          <a:prstGeom prst="rect">
            <a:avLst/>
          </a:prstGeom>
          <a:noFill/>
        </p:spPr>
        <p:txBody>
          <a:bodyPr wrap="square" rtlCol="0">
            <a:spAutoFit/>
          </a:bodyPr>
          <a:lstStyle/>
          <a:p>
            <a:r>
              <a:rPr lang="vi-VN" sz="3200" b="1" u="sng" dirty="0" smtClean="0">
                <a:solidFill>
                  <a:srgbClr val="002060"/>
                </a:solidFill>
                <a:latin typeface="+mj-lt"/>
              </a:rPr>
              <a:t>Về phía học sinh:</a:t>
            </a:r>
            <a:endParaRPr lang="vi-VN" sz="3200" b="1" u="sng" dirty="0">
              <a:solidFill>
                <a:srgbClr val="002060"/>
              </a:solidFill>
              <a:latin typeface="+mj-lt"/>
            </a:endParaRPr>
          </a:p>
        </p:txBody>
      </p:sp>
      <p:sp>
        <p:nvSpPr>
          <p:cNvPr id="6" name="Content Placeholder 2"/>
          <p:cNvSpPr>
            <a:spLocks noGrp="1"/>
          </p:cNvSpPr>
          <p:nvPr>
            <p:ph sz="quarter" idx="1"/>
          </p:nvPr>
        </p:nvSpPr>
        <p:spPr>
          <a:xfrm>
            <a:off x="228600" y="1676400"/>
            <a:ext cx="8686800" cy="3048000"/>
          </a:xfrm>
        </p:spPr>
        <p:txBody>
          <a:bodyPr>
            <a:normAutofit lnSpcReduction="10000"/>
          </a:bodyPr>
          <a:lstStyle/>
          <a:p>
            <a:pPr>
              <a:spcAft>
                <a:spcPts val="600"/>
              </a:spcAft>
            </a:pPr>
            <a:r>
              <a:rPr lang="vi-VN" sz="2400" dirty="0" smtClean="0"/>
              <a:t>Với các bạn khác:</a:t>
            </a:r>
          </a:p>
          <a:p>
            <a:pPr marL="0" indent="0">
              <a:spcAft>
                <a:spcPts val="600"/>
              </a:spcAft>
              <a:buNone/>
            </a:pPr>
            <a:r>
              <a:rPr lang="vi-VN" sz="2400" dirty="0"/>
              <a:t>	</a:t>
            </a:r>
            <a:r>
              <a:rPr lang="vi-VN" sz="2400" dirty="0" smtClean="0"/>
              <a:t>- Không nên xa lánh các bạn nghiện game mà khuyên </a:t>
            </a:r>
          </a:p>
          <a:p>
            <a:pPr marL="0" indent="0">
              <a:spcAft>
                <a:spcPts val="600"/>
              </a:spcAft>
              <a:buNone/>
            </a:pPr>
            <a:r>
              <a:rPr lang="vi-VN" sz="2400" dirty="0"/>
              <a:t>	</a:t>
            </a:r>
            <a:r>
              <a:rPr lang="vi-VN" sz="2400" dirty="0" smtClean="0"/>
              <a:t>can bạn không </a:t>
            </a:r>
            <a:r>
              <a:rPr lang="vi-VN" sz="2400" dirty="0"/>
              <a:t>sa đà vào game </a:t>
            </a:r>
            <a:r>
              <a:rPr lang="vi-VN" sz="2400" dirty="0" smtClean="0"/>
              <a:t>online</a:t>
            </a:r>
          </a:p>
          <a:p>
            <a:pPr marL="0" indent="0">
              <a:spcAft>
                <a:spcPts val="600"/>
              </a:spcAft>
              <a:buNone/>
            </a:pPr>
            <a:r>
              <a:rPr lang="vi-VN" sz="2400" dirty="0" smtClean="0"/>
              <a:t>	- Giúp đỡ các bạn trong học tập</a:t>
            </a:r>
          </a:p>
          <a:p>
            <a:pPr marL="0" indent="0">
              <a:spcAft>
                <a:spcPts val="600"/>
              </a:spcAft>
              <a:buNone/>
            </a:pPr>
            <a:r>
              <a:rPr lang="vi-VN" sz="2400" dirty="0"/>
              <a:t>	</a:t>
            </a:r>
            <a:r>
              <a:rPr lang="vi-VN" sz="2400" dirty="0" smtClean="0"/>
              <a:t>- Khuyến khích các bạn tham gia vào các câu lạc bộ thể </a:t>
            </a:r>
          </a:p>
          <a:p>
            <a:pPr marL="0" indent="0">
              <a:spcAft>
                <a:spcPts val="600"/>
              </a:spcAft>
              <a:buNone/>
            </a:pPr>
            <a:r>
              <a:rPr lang="vi-VN" sz="2400" dirty="0"/>
              <a:t>	</a:t>
            </a:r>
            <a:r>
              <a:rPr lang="vi-VN" sz="2400" dirty="0" smtClean="0"/>
              <a:t>thao, năng khiếu,... </a:t>
            </a:r>
            <a:r>
              <a:rPr lang="vi-VN" sz="2400" dirty="0"/>
              <a:t>t</a:t>
            </a:r>
            <a:r>
              <a:rPr lang="vi-VN" sz="2400" dirty="0" smtClean="0"/>
              <a:t>rong nhà trường</a:t>
            </a:r>
            <a:endParaRPr lang="vi-VN" sz="2400" dirty="0"/>
          </a:p>
          <a:p>
            <a:pPr marL="0" indent="0">
              <a:spcAft>
                <a:spcPts val="600"/>
              </a:spcAft>
              <a:buNone/>
            </a:pPr>
            <a:endParaRPr lang="vi-VN" sz="2400" dirty="0" smtClean="0"/>
          </a:p>
          <a:p>
            <a:pPr>
              <a:spcAft>
                <a:spcPts val="600"/>
              </a:spcAft>
            </a:pPr>
            <a:endParaRPr lang="vi-VN" sz="2400" dirty="0"/>
          </a:p>
        </p:txBody>
      </p:sp>
    </p:spTree>
    <p:extLst>
      <p:ext uri="{BB962C8B-B14F-4D97-AF65-F5344CB8AC3E}">
        <p14:creationId xmlns:p14="http://schemas.microsoft.com/office/powerpoint/2010/main" val="4226961626"/>
      </p:ext>
    </p:extLst>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28600"/>
            <a:ext cx="8229600" cy="762000"/>
          </a:xfrm>
        </p:spPr>
        <p:txBody>
          <a:bodyPr>
            <a:noAutofit/>
          </a:bodyPr>
          <a:lstStyle/>
          <a:p>
            <a:pPr algn="ctr"/>
            <a:r>
              <a:rPr lang="vi-VN" sz="4000" b="1" dirty="0" smtClean="0">
                <a:solidFill>
                  <a:srgbClr val="C00000"/>
                </a:solidFill>
              </a:rPr>
              <a:t>GIẢI PHÁP</a:t>
            </a:r>
            <a:endParaRPr lang="vi-VN" sz="4000" b="1" dirty="0">
              <a:solidFill>
                <a:srgbClr val="C00000"/>
              </a:solidFill>
            </a:endParaRPr>
          </a:p>
        </p:txBody>
      </p:sp>
      <p:sp>
        <p:nvSpPr>
          <p:cNvPr id="5" name="TextBox 4"/>
          <p:cNvSpPr txBox="1"/>
          <p:nvPr/>
        </p:nvSpPr>
        <p:spPr>
          <a:xfrm>
            <a:off x="381000" y="990600"/>
            <a:ext cx="5791200" cy="584775"/>
          </a:xfrm>
          <a:prstGeom prst="rect">
            <a:avLst/>
          </a:prstGeom>
          <a:noFill/>
        </p:spPr>
        <p:txBody>
          <a:bodyPr wrap="square" rtlCol="0">
            <a:spAutoFit/>
          </a:bodyPr>
          <a:lstStyle/>
          <a:p>
            <a:r>
              <a:rPr lang="vi-VN" sz="3200" b="1" u="sng" dirty="0" smtClean="0">
                <a:solidFill>
                  <a:srgbClr val="002060"/>
                </a:solidFill>
                <a:latin typeface="+mj-lt"/>
              </a:rPr>
              <a:t>Về chính quyền địa phương:</a:t>
            </a:r>
            <a:endParaRPr lang="vi-VN" sz="3200" b="1" u="sng" dirty="0">
              <a:solidFill>
                <a:srgbClr val="002060"/>
              </a:solidFill>
              <a:latin typeface="+mj-lt"/>
            </a:endParaRPr>
          </a:p>
        </p:txBody>
      </p:sp>
      <p:sp>
        <p:nvSpPr>
          <p:cNvPr id="6" name="Content Placeholder 2"/>
          <p:cNvSpPr>
            <a:spLocks noGrp="1"/>
          </p:cNvSpPr>
          <p:nvPr>
            <p:ph sz="quarter" idx="1"/>
          </p:nvPr>
        </p:nvSpPr>
        <p:spPr>
          <a:xfrm>
            <a:off x="228600" y="1676400"/>
            <a:ext cx="8686800" cy="3048000"/>
          </a:xfrm>
        </p:spPr>
        <p:txBody>
          <a:bodyPr>
            <a:normAutofit/>
          </a:bodyPr>
          <a:lstStyle/>
          <a:p>
            <a:pPr>
              <a:spcAft>
                <a:spcPts val="600"/>
              </a:spcAft>
            </a:pPr>
            <a:r>
              <a:rPr lang="vi-VN" sz="2400" dirty="0" smtClean="0"/>
              <a:t>Xây dựng nhiều khu vui chơi hơn để tạo cho HS cơ hội giải trí, hoạt động, phát triển toàn diện về thể chất và trí tuệ</a:t>
            </a:r>
          </a:p>
          <a:p>
            <a:pPr>
              <a:spcAft>
                <a:spcPts val="600"/>
              </a:spcAft>
            </a:pPr>
            <a:r>
              <a:rPr lang="vi-VN" sz="2400" dirty="0" smtClean="0"/>
              <a:t>Quy định về số lượng, địa điểm và giờ đóng, mở cửa của các quán net trong khu vực</a:t>
            </a:r>
          </a:p>
          <a:p>
            <a:pPr>
              <a:spcAft>
                <a:spcPts val="600"/>
              </a:spcAft>
            </a:pPr>
            <a:r>
              <a:rPr lang="vi-VN" sz="2400" dirty="0" smtClean="0"/>
              <a:t>Xử phạt nghiêm khắc các quán net hoạt động không theo quy định</a:t>
            </a:r>
            <a:endParaRPr lang="vi-VN" sz="2400" dirty="0"/>
          </a:p>
          <a:p>
            <a:pPr marL="0" indent="0">
              <a:spcAft>
                <a:spcPts val="600"/>
              </a:spcAft>
              <a:buNone/>
            </a:pPr>
            <a:endParaRPr lang="vi-VN" sz="2400" dirty="0" smtClean="0"/>
          </a:p>
          <a:p>
            <a:pPr>
              <a:spcAft>
                <a:spcPts val="600"/>
              </a:spcAft>
            </a:pPr>
            <a:endParaRPr lang="vi-VN" sz="2400" dirty="0"/>
          </a:p>
        </p:txBody>
      </p:sp>
    </p:spTree>
    <p:extLst>
      <p:ext uri="{BB962C8B-B14F-4D97-AF65-F5344CB8AC3E}">
        <p14:creationId xmlns:p14="http://schemas.microsoft.com/office/powerpoint/2010/main" val="3342107897"/>
      </p:ext>
    </p:extLst>
  </p:cSld>
  <p:clrMapOvr>
    <a:masterClrMapping/>
  </p:clrMapOvr>
  <p:transition spd="slow">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211658" y="2743200"/>
            <a:ext cx="8856142" cy="1323439"/>
          </a:xfrm>
          <a:prstGeom prst="rect">
            <a:avLst/>
          </a:prstGeom>
          <a:noFill/>
        </p:spPr>
        <p:txBody>
          <a:bodyPr wrap="none" lIns="91440" tIns="45720" rIns="91440" bIns="45720">
            <a:spAutoFit/>
          </a:bodyPr>
          <a:lstStyle/>
          <a:p>
            <a:pPr algn="ctr"/>
            <a:r>
              <a:rPr lang="vi-VN" sz="4000" b="1" cap="all" spc="0" dirty="0" smtClean="0">
                <a:ln w="9000" cmpd="sng">
                  <a:solidFill>
                    <a:schemeClr val="tx1"/>
                  </a:solidFill>
                  <a:prstDash val="solid"/>
                </a:ln>
                <a:solidFill>
                  <a:srgbClr val="C00000"/>
                </a:solidFill>
                <a:effectLst>
                  <a:reflection blurRad="12700" stA="28000" endPos="45000" dist="1000" dir="5400000" sy="-100000" algn="bl" rotWithShape="0"/>
                </a:effectLst>
              </a:rPr>
              <a:t>Cảm ơn các thầy, cô đã chú ý </a:t>
            </a:r>
          </a:p>
          <a:p>
            <a:pPr algn="ctr"/>
            <a:r>
              <a:rPr lang="vi-VN" sz="4000" b="1" cap="all" spc="0" dirty="0" smtClean="0">
                <a:ln w="9000" cmpd="sng">
                  <a:solidFill>
                    <a:schemeClr val="tx1"/>
                  </a:solidFill>
                  <a:prstDash val="solid"/>
                </a:ln>
                <a:solidFill>
                  <a:srgbClr val="C00000"/>
                </a:solidFill>
                <a:effectLst>
                  <a:reflection blurRad="12700" stA="28000" endPos="45000" dist="1000" dir="5400000" sy="-100000" algn="bl" rotWithShape="0"/>
                </a:effectLst>
              </a:rPr>
              <a:t>theo dõi bài thuyết trình!</a:t>
            </a:r>
            <a:endParaRPr lang="en-US" sz="4000" b="1" cap="all" spc="0" dirty="0">
              <a:ln w="9000" cmpd="sng">
                <a:solidFill>
                  <a:schemeClr val="tx1"/>
                </a:solidFill>
                <a:prstDash val="solid"/>
              </a:ln>
              <a:solidFill>
                <a:srgbClr val="C00000"/>
              </a:solidFill>
              <a:effectLst>
                <a:reflection blurRad="12700" stA="28000" endPos="45000" dist="1000" dir="5400000" sy="-100000" algn="bl" rotWithShape="0"/>
              </a:effectLst>
            </a:endParaRPr>
          </a:p>
        </p:txBody>
      </p:sp>
    </p:spTree>
    <p:extLst>
      <p:ext uri="{BB962C8B-B14F-4D97-AF65-F5344CB8AC3E}">
        <p14:creationId xmlns:p14="http://schemas.microsoft.com/office/powerpoint/2010/main" val="177867668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Kết quả hình ảnh cho tác hại game online"/>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457200" y="685800"/>
            <a:ext cx="3986213" cy="23622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Kết quả hình ảnh cho tác hại game online"/>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457199" y="3499676"/>
            <a:ext cx="4155181" cy="2825524"/>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Kết quả hình ảnh cho tác hại game online"/>
          <p:cNvPicPr>
            <a:picLocks noChangeAspect="1" noChangeArrowheads="1"/>
          </p:cNvPicPr>
          <p:nvPr/>
        </p:nvPicPr>
        <p:blipFill>
          <a:blip r:embed="rId6">
            <a:extLst>
              <a:ext uri="{BEBA8EAE-BF5A-486C-A8C5-ECC9F3942E4B}">
                <a14:imgProps xmlns:a14="http://schemas.microsoft.com/office/drawing/2010/main">
                  <a14:imgLayer r:embed="rId7">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4831644" y="685801"/>
            <a:ext cx="3722914" cy="2512968"/>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Kết quả hình ảnh cho giết người game online"/>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20000"/>
                    </a14:imgEffect>
                  </a14:imgLayer>
                </a14:imgProps>
              </a:ext>
              <a:ext uri="{28A0092B-C50C-407E-A947-70E740481C1C}">
                <a14:useLocalDpi xmlns:a14="http://schemas.microsoft.com/office/drawing/2010/main" val="0"/>
              </a:ext>
            </a:extLst>
          </a:blip>
          <a:srcRect l="12681" r="12820"/>
          <a:stretch/>
        </p:blipFill>
        <p:spPr bwMode="auto">
          <a:xfrm>
            <a:off x="4831644" y="3414340"/>
            <a:ext cx="3855156" cy="29108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1400743"/>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vi-VN" sz="3600" b="1" dirty="0" smtClean="0">
                <a:solidFill>
                  <a:srgbClr val="C00000"/>
                </a:solidFill>
              </a:rPr>
              <a:t>MỤC ĐÍCH, NHIỆM VỤ NGHIÊN CỨU</a:t>
            </a:r>
            <a:endParaRPr lang="vi-VN" sz="3600" b="1" dirty="0">
              <a:solidFill>
                <a:srgbClr val="C00000"/>
              </a:solidFill>
            </a:endParaRPr>
          </a:p>
        </p:txBody>
      </p:sp>
      <p:sp>
        <p:nvSpPr>
          <p:cNvPr id="3" name="Content Placeholder 2"/>
          <p:cNvSpPr>
            <a:spLocks noGrp="1"/>
          </p:cNvSpPr>
          <p:nvPr>
            <p:ph sz="quarter" idx="1"/>
          </p:nvPr>
        </p:nvSpPr>
        <p:spPr>
          <a:xfrm>
            <a:off x="457200" y="1600201"/>
            <a:ext cx="8229600" cy="1981199"/>
          </a:xfrm>
        </p:spPr>
        <p:txBody>
          <a:bodyPr>
            <a:normAutofit/>
          </a:bodyPr>
          <a:lstStyle/>
          <a:p>
            <a:r>
              <a:rPr lang="vi-VN" sz="2800" dirty="0" smtClean="0"/>
              <a:t>Tìm hiểu các mặt tích cực và tiêu cực của game online</a:t>
            </a:r>
          </a:p>
          <a:p>
            <a:r>
              <a:rPr lang="vi-VN" sz="2800" dirty="0" smtClean="0"/>
              <a:t>Khảo sát, đánh giá thực trạng chơi game online của học sinh ở trường THCS Ngọc Thụy</a:t>
            </a:r>
          </a:p>
        </p:txBody>
      </p:sp>
      <p:sp>
        <p:nvSpPr>
          <p:cNvPr id="4" name="Notched Right Arrow 3"/>
          <p:cNvSpPr/>
          <p:nvPr/>
        </p:nvSpPr>
        <p:spPr>
          <a:xfrm>
            <a:off x="228600" y="3917576"/>
            <a:ext cx="609600" cy="470648"/>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400" b="1"/>
          </a:p>
        </p:txBody>
      </p:sp>
      <p:sp>
        <p:nvSpPr>
          <p:cNvPr id="5" name="Rounded Rectangle 4"/>
          <p:cNvSpPr/>
          <p:nvPr/>
        </p:nvSpPr>
        <p:spPr>
          <a:xfrm>
            <a:off x="990600" y="3729318"/>
            <a:ext cx="7391400" cy="847164"/>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b="1" dirty="0" smtClean="0"/>
              <a:t>Đánh giá mức độ ảnh hưởng của game online đối với học sinh</a:t>
            </a:r>
            <a:endParaRPr lang="vi-VN" sz="2400" b="1" dirty="0"/>
          </a:p>
        </p:txBody>
      </p:sp>
      <p:sp>
        <p:nvSpPr>
          <p:cNvPr id="6" name="Rounded Rectangle 5"/>
          <p:cNvSpPr/>
          <p:nvPr/>
        </p:nvSpPr>
        <p:spPr>
          <a:xfrm>
            <a:off x="990600" y="4876800"/>
            <a:ext cx="7391400" cy="1600200"/>
          </a:xfrm>
          <a:prstGeom prst="roundRect">
            <a:avLst/>
          </a:prstGeom>
          <a:solidFill>
            <a:srgbClr val="A5002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b="1" dirty="0" smtClean="0"/>
              <a:t>Đề ra một số giải pháp tích cực, hữu hiệu để ngăn chặn tệ nạn ham mê game, nâng cao hiệu quả học tập, rèn luyện đạo đức, lối sống của các bạn học sinh THCS Ngọc Thụy</a:t>
            </a:r>
            <a:endParaRPr lang="vi-VN" sz="2400" b="1" dirty="0"/>
          </a:p>
        </p:txBody>
      </p:sp>
      <p:sp>
        <p:nvSpPr>
          <p:cNvPr id="7" name="Notched Right Arrow 6"/>
          <p:cNvSpPr/>
          <p:nvPr/>
        </p:nvSpPr>
        <p:spPr>
          <a:xfrm>
            <a:off x="228600" y="5441576"/>
            <a:ext cx="609600" cy="470648"/>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400" b="1"/>
          </a:p>
        </p:txBody>
      </p:sp>
    </p:spTree>
    <p:extLst>
      <p:ext uri="{BB962C8B-B14F-4D97-AF65-F5344CB8AC3E}">
        <p14:creationId xmlns:p14="http://schemas.microsoft.com/office/powerpoint/2010/main" val="1670277273"/>
      </p:ext>
    </p:extLst>
  </p:cSld>
  <p:clrMapOvr>
    <a:masterClrMapping/>
  </p:clrMapOvr>
  <p:transition spd="slow">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vi-VN" b="1" dirty="0" smtClean="0">
                <a:solidFill>
                  <a:srgbClr val="C00000"/>
                </a:solidFill>
              </a:rPr>
              <a:t>KHÁI NIỆM</a:t>
            </a:r>
            <a:endParaRPr lang="vi-VN" b="1" dirty="0">
              <a:solidFill>
                <a:srgbClr val="C00000"/>
              </a:solidFill>
            </a:endParaRPr>
          </a:p>
        </p:txBody>
      </p:sp>
      <p:sp>
        <p:nvSpPr>
          <p:cNvPr id="3" name="Content Placeholder 2"/>
          <p:cNvSpPr>
            <a:spLocks noGrp="1"/>
          </p:cNvSpPr>
          <p:nvPr>
            <p:ph sz="quarter" idx="1"/>
          </p:nvPr>
        </p:nvSpPr>
        <p:spPr>
          <a:xfrm>
            <a:off x="457200" y="1600201"/>
            <a:ext cx="8229600" cy="1600200"/>
          </a:xfrm>
        </p:spPr>
        <p:txBody>
          <a:bodyPr>
            <a:normAutofit/>
          </a:bodyPr>
          <a:lstStyle/>
          <a:p>
            <a:r>
              <a:rPr lang="vi-VN" sz="2400" b="1" dirty="0" smtClean="0"/>
              <a:t>Game online </a:t>
            </a:r>
            <a:r>
              <a:rPr lang="vi-VN" sz="2400" dirty="0" smtClean="0"/>
              <a:t>là một loại hình trò chơi trực tuyến được chơi chủ yếu thông qua mạng máy tính Internet.</a:t>
            </a:r>
            <a:endParaRPr lang="vi-VN" sz="2400" dirty="0"/>
          </a:p>
        </p:txBody>
      </p:sp>
      <p:pic>
        <p:nvPicPr>
          <p:cNvPr id="2050" name="Picture 2" descr="Kết quả hình ảnh cho game onlin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1" y="2743200"/>
            <a:ext cx="4114800" cy="28194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Kết quả hình ảnh cho game onlin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0" y="2743200"/>
            <a:ext cx="4278283" cy="2819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891157"/>
      </p:ext>
    </p:extLst>
  </p:cSld>
  <p:clrMapOvr>
    <a:masterClrMapping/>
  </p:clrMapOvr>
  <p:transition spd="slow">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90600"/>
          </a:xfrm>
        </p:spPr>
        <p:txBody>
          <a:bodyPr>
            <a:noAutofit/>
          </a:bodyPr>
          <a:lstStyle/>
          <a:p>
            <a:pPr algn="ctr"/>
            <a:r>
              <a:rPr lang="vi-VN" b="1" dirty="0" smtClean="0">
                <a:solidFill>
                  <a:srgbClr val="C00000"/>
                </a:solidFill>
              </a:rPr>
              <a:t>TÁC ĐỘNG CỦA GAME ONLINE </a:t>
            </a:r>
            <a:br>
              <a:rPr lang="vi-VN" b="1" dirty="0" smtClean="0">
                <a:solidFill>
                  <a:srgbClr val="C00000"/>
                </a:solidFill>
              </a:rPr>
            </a:br>
            <a:r>
              <a:rPr lang="vi-VN" b="1" dirty="0" smtClean="0">
                <a:solidFill>
                  <a:srgbClr val="C00000"/>
                </a:solidFill>
              </a:rPr>
              <a:t>ĐẾN ĐỜI SỐNG</a:t>
            </a:r>
            <a:endParaRPr lang="vi-VN" b="1" dirty="0">
              <a:solidFill>
                <a:srgbClr val="C00000"/>
              </a:solidFill>
            </a:endParaRPr>
          </a:p>
        </p:txBody>
      </p:sp>
      <p:sp>
        <p:nvSpPr>
          <p:cNvPr id="3" name="Content Placeholder 2"/>
          <p:cNvSpPr>
            <a:spLocks noGrp="1"/>
          </p:cNvSpPr>
          <p:nvPr>
            <p:ph sz="quarter" idx="1"/>
          </p:nvPr>
        </p:nvSpPr>
        <p:spPr>
          <a:xfrm>
            <a:off x="457200" y="2057400"/>
            <a:ext cx="8229600" cy="4099560"/>
          </a:xfrm>
        </p:spPr>
        <p:txBody>
          <a:bodyPr>
            <a:normAutofit/>
          </a:bodyPr>
          <a:lstStyle/>
          <a:p>
            <a:pPr>
              <a:spcAft>
                <a:spcPts val="600"/>
              </a:spcAft>
            </a:pPr>
            <a:r>
              <a:rPr lang="vi-VN" sz="2400" dirty="0" smtClean="0"/>
              <a:t>Giúp người chơi giải stress sau giờ học / làm việc</a:t>
            </a:r>
          </a:p>
          <a:p>
            <a:pPr>
              <a:spcAft>
                <a:spcPts val="600"/>
              </a:spcAft>
            </a:pPr>
            <a:r>
              <a:rPr lang="vi-VN" sz="2400" dirty="0" smtClean="0"/>
              <a:t>Giao lưu, kết bạn với nhiều người trong XH ảo</a:t>
            </a:r>
          </a:p>
          <a:p>
            <a:pPr>
              <a:spcAft>
                <a:spcPts val="600"/>
              </a:spcAft>
            </a:pPr>
            <a:r>
              <a:rPr lang="vi-VN" sz="2400" dirty="0" smtClean="0"/>
              <a:t>Giúp người chơi khẳng định chính mình, nâng cao vốn hiểu biết thông qua việc hoàn thành các thử thách</a:t>
            </a:r>
          </a:p>
          <a:p>
            <a:pPr>
              <a:spcAft>
                <a:spcPts val="600"/>
              </a:spcAft>
            </a:pPr>
            <a:r>
              <a:rPr lang="vi-VN" sz="2400" dirty="0" smtClean="0"/>
              <a:t>Đem lại nguồn thu vật chất cho ngành CNTT, làm động lực cho các công ty phần mềm máy tính phát triển thương hiệu riêng cho Việt Nam</a:t>
            </a:r>
          </a:p>
        </p:txBody>
      </p:sp>
      <p:sp>
        <p:nvSpPr>
          <p:cNvPr id="4" name="TextBox 3"/>
          <p:cNvSpPr txBox="1"/>
          <p:nvPr/>
        </p:nvSpPr>
        <p:spPr>
          <a:xfrm>
            <a:off x="381000" y="1295400"/>
            <a:ext cx="4114800" cy="584775"/>
          </a:xfrm>
          <a:prstGeom prst="rect">
            <a:avLst/>
          </a:prstGeom>
          <a:noFill/>
        </p:spPr>
        <p:txBody>
          <a:bodyPr wrap="square" rtlCol="0">
            <a:spAutoFit/>
          </a:bodyPr>
          <a:lstStyle/>
          <a:p>
            <a:r>
              <a:rPr lang="vi-VN" sz="3200" b="1" u="sng" dirty="0" smtClean="0">
                <a:solidFill>
                  <a:srgbClr val="002060"/>
                </a:solidFill>
                <a:latin typeface="+mj-lt"/>
              </a:rPr>
              <a:t>Tích cực:</a:t>
            </a:r>
            <a:endParaRPr lang="vi-VN" sz="3200" b="1" u="sng" dirty="0">
              <a:solidFill>
                <a:srgbClr val="002060"/>
              </a:solidFill>
              <a:latin typeface="+mj-lt"/>
            </a:endParaRPr>
          </a:p>
        </p:txBody>
      </p:sp>
    </p:spTree>
    <p:extLst>
      <p:ext uri="{BB962C8B-B14F-4D97-AF65-F5344CB8AC3E}">
        <p14:creationId xmlns:p14="http://schemas.microsoft.com/office/powerpoint/2010/main" val="1601619508"/>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90600"/>
          </a:xfrm>
        </p:spPr>
        <p:txBody>
          <a:bodyPr>
            <a:noAutofit/>
          </a:bodyPr>
          <a:lstStyle/>
          <a:p>
            <a:pPr algn="ctr"/>
            <a:r>
              <a:rPr lang="vi-VN" b="1" dirty="0" smtClean="0">
                <a:solidFill>
                  <a:srgbClr val="C00000"/>
                </a:solidFill>
              </a:rPr>
              <a:t>TÁC ĐỘNG CỦA GAME ONLINE </a:t>
            </a:r>
            <a:br>
              <a:rPr lang="vi-VN" b="1" dirty="0" smtClean="0">
                <a:solidFill>
                  <a:srgbClr val="C00000"/>
                </a:solidFill>
              </a:rPr>
            </a:br>
            <a:r>
              <a:rPr lang="vi-VN" b="1" dirty="0" smtClean="0">
                <a:solidFill>
                  <a:srgbClr val="C00000"/>
                </a:solidFill>
              </a:rPr>
              <a:t>ĐẾN ĐỜI SỐNG</a:t>
            </a:r>
            <a:endParaRPr lang="vi-VN" b="1" dirty="0">
              <a:solidFill>
                <a:srgbClr val="C00000"/>
              </a:solidFill>
            </a:endParaRPr>
          </a:p>
        </p:txBody>
      </p:sp>
      <p:sp>
        <p:nvSpPr>
          <p:cNvPr id="3" name="Content Placeholder 2"/>
          <p:cNvSpPr>
            <a:spLocks noGrp="1"/>
          </p:cNvSpPr>
          <p:nvPr>
            <p:ph sz="quarter" idx="1"/>
          </p:nvPr>
        </p:nvSpPr>
        <p:spPr>
          <a:xfrm>
            <a:off x="457200" y="1676400"/>
            <a:ext cx="8229600" cy="1295400"/>
          </a:xfrm>
        </p:spPr>
        <p:txBody>
          <a:bodyPr>
            <a:normAutofit/>
          </a:bodyPr>
          <a:lstStyle/>
          <a:p>
            <a:pPr marL="0" indent="0">
              <a:spcAft>
                <a:spcPts val="600"/>
              </a:spcAft>
              <a:buNone/>
            </a:pPr>
            <a:r>
              <a:rPr lang="vi-VN" sz="2400" dirty="0" smtClean="0"/>
              <a:t>Game online tuy là một dạng trò chơi nhưng lại có tính chất gây nghiện giống ma túy. </a:t>
            </a:r>
            <a:r>
              <a:rPr lang="vi-VN" sz="2400" dirty="0"/>
              <a:t>N</a:t>
            </a:r>
            <a:r>
              <a:rPr lang="vi-VN" sz="2400" dirty="0" smtClean="0"/>
              <a:t>gười chơi khi rơi vào trạng thái ‘nghiện’ sẽ chịu một số tác động tiêu cực:</a:t>
            </a:r>
          </a:p>
          <a:p>
            <a:pPr>
              <a:spcAft>
                <a:spcPts val="600"/>
              </a:spcAft>
            </a:pPr>
            <a:endParaRPr lang="vi-VN" sz="2400" dirty="0" smtClean="0"/>
          </a:p>
        </p:txBody>
      </p:sp>
      <p:sp>
        <p:nvSpPr>
          <p:cNvPr id="4" name="TextBox 3"/>
          <p:cNvSpPr txBox="1"/>
          <p:nvPr/>
        </p:nvSpPr>
        <p:spPr>
          <a:xfrm>
            <a:off x="381000" y="1143000"/>
            <a:ext cx="4114800" cy="584775"/>
          </a:xfrm>
          <a:prstGeom prst="rect">
            <a:avLst/>
          </a:prstGeom>
          <a:noFill/>
        </p:spPr>
        <p:txBody>
          <a:bodyPr wrap="square" rtlCol="0">
            <a:spAutoFit/>
          </a:bodyPr>
          <a:lstStyle/>
          <a:p>
            <a:r>
              <a:rPr lang="vi-VN" sz="3200" b="1" u="sng" dirty="0" smtClean="0">
                <a:solidFill>
                  <a:srgbClr val="002060"/>
                </a:solidFill>
                <a:latin typeface="+mj-lt"/>
              </a:rPr>
              <a:t>Tiêu cực:</a:t>
            </a:r>
            <a:endParaRPr lang="vi-VN" sz="3200" b="1" u="sng" dirty="0">
              <a:solidFill>
                <a:srgbClr val="002060"/>
              </a:solidFill>
              <a:latin typeface="+mj-lt"/>
            </a:endParaRPr>
          </a:p>
        </p:txBody>
      </p:sp>
      <p:sp>
        <p:nvSpPr>
          <p:cNvPr id="5" name="TextBox 4"/>
          <p:cNvSpPr txBox="1"/>
          <p:nvPr/>
        </p:nvSpPr>
        <p:spPr>
          <a:xfrm>
            <a:off x="595745" y="3330714"/>
            <a:ext cx="7772400" cy="707886"/>
          </a:xfrm>
          <a:prstGeom prst="rect">
            <a:avLst/>
          </a:prstGeom>
          <a:solidFill>
            <a:schemeClr val="accent4">
              <a:lumMod val="60000"/>
              <a:lumOff val="40000"/>
            </a:schemeClr>
          </a:solidFill>
        </p:spPr>
        <p:txBody>
          <a:bodyPr wrap="square" rtlCol="0">
            <a:spAutoFit/>
          </a:bodyPr>
          <a:lstStyle/>
          <a:p>
            <a:r>
              <a:rPr lang="vi-VN" sz="2000" dirty="0" smtClean="0"/>
              <a:t>1. Tiêu tốn nhiều thời gian, không còn thời gian cho các hoạt động học tập, vui chơi lành mạnh khác</a:t>
            </a:r>
            <a:endParaRPr lang="vi-VN" sz="2000" dirty="0"/>
          </a:p>
        </p:txBody>
      </p:sp>
      <p:sp>
        <p:nvSpPr>
          <p:cNvPr id="8" name="TextBox 7"/>
          <p:cNvSpPr txBox="1"/>
          <p:nvPr/>
        </p:nvSpPr>
        <p:spPr>
          <a:xfrm>
            <a:off x="401781" y="2819400"/>
            <a:ext cx="4114800" cy="523220"/>
          </a:xfrm>
          <a:prstGeom prst="rect">
            <a:avLst/>
          </a:prstGeom>
          <a:noFill/>
        </p:spPr>
        <p:txBody>
          <a:bodyPr wrap="square" rtlCol="0">
            <a:spAutoFit/>
          </a:bodyPr>
          <a:lstStyle/>
          <a:p>
            <a:r>
              <a:rPr lang="vi-VN" sz="2800" b="1" u="sng" dirty="0" smtClean="0">
                <a:solidFill>
                  <a:schemeClr val="accent4">
                    <a:lumMod val="50000"/>
                  </a:schemeClr>
                </a:solidFill>
                <a:latin typeface="+mj-lt"/>
              </a:rPr>
              <a:t>Về sức khỏe:</a:t>
            </a:r>
            <a:endParaRPr lang="vi-VN" sz="2800" b="1" u="sng" dirty="0">
              <a:solidFill>
                <a:schemeClr val="accent4">
                  <a:lumMod val="50000"/>
                </a:schemeClr>
              </a:solidFill>
              <a:latin typeface="+mj-lt"/>
            </a:endParaRPr>
          </a:p>
        </p:txBody>
      </p:sp>
      <p:sp>
        <p:nvSpPr>
          <p:cNvPr id="9" name="TextBox 8"/>
          <p:cNvSpPr txBox="1"/>
          <p:nvPr/>
        </p:nvSpPr>
        <p:spPr>
          <a:xfrm>
            <a:off x="630381" y="4114800"/>
            <a:ext cx="7772400" cy="707886"/>
          </a:xfrm>
          <a:prstGeom prst="rect">
            <a:avLst/>
          </a:prstGeom>
          <a:solidFill>
            <a:schemeClr val="accent2">
              <a:lumMod val="60000"/>
              <a:lumOff val="40000"/>
            </a:schemeClr>
          </a:solidFill>
        </p:spPr>
        <p:txBody>
          <a:bodyPr wrap="square" rtlCol="0">
            <a:spAutoFit/>
          </a:bodyPr>
          <a:lstStyle/>
          <a:p>
            <a:r>
              <a:rPr lang="vi-VN" sz="2000" dirty="0"/>
              <a:t>2</a:t>
            </a:r>
            <a:r>
              <a:rPr lang="vi-VN" sz="2000" dirty="0" smtClean="0"/>
              <a:t>. Ảnh hưởng xấu đến sức khỏe (chứng béo phì, tật cận thị, các vấn đề về cột sống,...)</a:t>
            </a:r>
            <a:endParaRPr lang="vi-VN" sz="2000" dirty="0"/>
          </a:p>
        </p:txBody>
      </p:sp>
      <p:sp>
        <p:nvSpPr>
          <p:cNvPr id="10" name="TextBox 9"/>
          <p:cNvSpPr txBox="1"/>
          <p:nvPr/>
        </p:nvSpPr>
        <p:spPr>
          <a:xfrm>
            <a:off x="623455" y="4876800"/>
            <a:ext cx="7772400" cy="707886"/>
          </a:xfrm>
          <a:prstGeom prst="rect">
            <a:avLst/>
          </a:prstGeom>
          <a:solidFill>
            <a:schemeClr val="accent5">
              <a:lumMod val="40000"/>
              <a:lumOff val="60000"/>
            </a:schemeClr>
          </a:solidFill>
        </p:spPr>
        <p:txBody>
          <a:bodyPr wrap="square" rtlCol="0">
            <a:spAutoFit/>
          </a:bodyPr>
          <a:lstStyle/>
          <a:p>
            <a:r>
              <a:rPr lang="vi-VN" sz="2000" dirty="0"/>
              <a:t>3</a:t>
            </a:r>
            <a:r>
              <a:rPr lang="vi-VN" sz="2000" dirty="0" smtClean="0"/>
              <a:t>. Có nguy cơ bị nhiễm độc khi sử dụng các loại đồ chơi, thực phẩm không rõ nguồn gốc được sản xuất ăn theo trò chơi</a:t>
            </a:r>
            <a:endParaRPr lang="vi-VN" sz="2000" dirty="0"/>
          </a:p>
        </p:txBody>
      </p:sp>
      <p:sp>
        <p:nvSpPr>
          <p:cNvPr id="11" name="TextBox 10"/>
          <p:cNvSpPr txBox="1"/>
          <p:nvPr/>
        </p:nvSpPr>
        <p:spPr>
          <a:xfrm>
            <a:off x="609600" y="5638800"/>
            <a:ext cx="7772400" cy="707886"/>
          </a:xfrm>
          <a:prstGeom prst="rect">
            <a:avLst/>
          </a:prstGeom>
          <a:solidFill>
            <a:schemeClr val="accent3">
              <a:lumMod val="60000"/>
              <a:lumOff val="40000"/>
            </a:schemeClr>
          </a:solidFill>
        </p:spPr>
        <p:txBody>
          <a:bodyPr wrap="square" rtlCol="0">
            <a:spAutoFit/>
          </a:bodyPr>
          <a:lstStyle/>
          <a:p>
            <a:r>
              <a:rPr lang="vi-VN" sz="2000" dirty="0" smtClean="0"/>
              <a:t>4. Ảnh hưởng xấu đến trí não, khiến đầu óc trở nên mê muội, lờ đờ, trí nhớ suy giảm </a:t>
            </a:r>
            <a:r>
              <a:rPr lang="vi-VN" sz="2000" dirty="0" smtClean="0">
                <a:sym typeface="Wingdings" pitchFamily="2" charset="2"/>
              </a:rPr>
              <a:t> Kết quả học tập giảm sút</a:t>
            </a:r>
            <a:endParaRPr lang="vi-VN" sz="2000" dirty="0"/>
          </a:p>
        </p:txBody>
      </p:sp>
    </p:spTree>
    <p:extLst>
      <p:ext uri="{BB962C8B-B14F-4D97-AF65-F5344CB8AC3E}">
        <p14:creationId xmlns:p14="http://schemas.microsoft.com/office/powerpoint/2010/main" val="142699446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90600"/>
          </a:xfrm>
        </p:spPr>
        <p:txBody>
          <a:bodyPr>
            <a:noAutofit/>
          </a:bodyPr>
          <a:lstStyle/>
          <a:p>
            <a:pPr algn="ctr"/>
            <a:r>
              <a:rPr lang="vi-VN" b="1" dirty="0" smtClean="0">
                <a:solidFill>
                  <a:srgbClr val="C00000"/>
                </a:solidFill>
              </a:rPr>
              <a:t>TÁC ĐỘNG CỦA GAME ONLINE </a:t>
            </a:r>
            <a:br>
              <a:rPr lang="vi-VN" b="1" dirty="0" smtClean="0">
                <a:solidFill>
                  <a:srgbClr val="C00000"/>
                </a:solidFill>
              </a:rPr>
            </a:br>
            <a:r>
              <a:rPr lang="vi-VN" b="1" dirty="0" smtClean="0">
                <a:solidFill>
                  <a:srgbClr val="C00000"/>
                </a:solidFill>
              </a:rPr>
              <a:t>ĐẾN ĐỜI SỐNG</a:t>
            </a:r>
            <a:endParaRPr lang="vi-VN" b="1" dirty="0">
              <a:solidFill>
                <a:srgbClr val="C00000"/>
              </a:solidFill>
            </a:endParaRPr>
          </a:p>
        </p:txBody>
      </p:sp>
      <p:pic>
        <p:nvPicPr>
          <p:cNvPr id="2050" name="Picture 2" descr="Kết quả hình ảnh cho bệnh nhân vẹo cột sốn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b="12055"/>
          <a:stretch/>
        </p:blipFill>
        <p:spPr bwMode="auto">
          <a:xfrm>
            <a:off x="2227308" y="3826635"/>
            <a:ext cx="2294060" cy="2516842"/>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ình ảnh có liên quan"/>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762000" y="1160318"/>
            <a:ext cx="3759368" cy="251460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Kết quả hình ảnh cho cận thị chơi game"/>
          <p:cNvPicPr>
            <a:picLocks noChangeAspect="1" noChangeArrowheads="1"/>
          </p:cNvPicPr>
          <p:nvPr/>
        </p:nvPicPr>
        <p:blipFill>
          <a:blip r:embed="rId7">
            <a:extLst>
              <a:ext uri="{BEBA8EAE-BF5A-486C-A8C5-ECC9F3942E4B}">
                <a14:imgProps xmlns:a14="http://schemas.microsoft.com/office/drawing/2010/main">
                  <a14:imgLayer r:embed="rId8">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4952999" y="1160318"/>
            <a:ext cx="3463070" cy="251460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ình ảnh có liên quan"/>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750425" y="3826635"/>
            <a:ext cx="3665644" cy="251684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487247" y="4217075"/>
            <a:ext cx="1570153" cy="2031325"/>
          </a:xfrm>
          <a:prstGeom prst="rect">
            <a:avLst/>
          </a:prstGeom>
          <a:noFill/>
        </p:spPr>
        <p:txBody>
          <a:bodyPr wrap="square" rtlCol="0">
            <a:spAutoFit/>
          </a:bodyPr>
          <a:lstStyle/>
          <a:p>
            <a:pPr algn="ctr"/>
            <a:r>
              <a:rPr lang="vi-VN" i="1" dirty="0" smtClean="0">
                <a:solidFill>
                  <a:srgbClr val="002060"/>
                </a:solidFill>
              </a:rPr>
              <a:t>Béo phì, cận thị, cong vẹo cột sống và suy giảm trí nhớ do chơi game nhiều giờ liên tục</a:t>
            </a:r>
            <a:endParaRPr lang="vi-VN" i="1" dirty="0">
              <a:solidFill>
                <a:srgbClr val="002060"/>
              </a:solidFill>
            </a:endParaRPr>
          </a:p>
        </p:txBody>
      </p:sp>
    </p:spTree>
    <p:extLst>
      <p:ext uri="{BB962C8B-B14F-4D97-AF65-F5344CB8AC3E}">
        <p14:creationId xmlns:p14="http://schemas.microsoft.com/office/powerpoint/2010/main" val="2332023217"/>
      </p:ext>
    </p:extLst>
  </p:cSld>
  <p:clrMapOvr>
    <a:masterClrMapping/>
  </p:clrMapOvr>
  <p:transition spd="slow">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90600"/>
          </a:xfrm>
        </p:spPr>
        <p:txBody>
          <a:bodyPr>
            <a:noAutofit/>
          </a:bodyPr>
          <a:lstStyle/>
          <a:p>
            <a:pPr algn="ctr"/>
            <a:r>
              <a:rPr lang="vi-VN" b="1" dirty="0" smtClean="0">
                <a:solidFill>
                  <a:srgbClr val="C00000"/>
                </a:solidFill>
              </a:rPr>
              <a:t>TÁC ĐỘNG CỦA GAME ONLINE </a:t>
            </a:r>
            <a:br>
              <a:rPr lang="vi-VN" b="1" dirty="0" smtClean="0">
                <a:solidFill>
                  <a:srgbClr val="C00000"/>
                </a:solidFill>
              </a:rPr>
            </a:br>
            <a:r>
              <a:rPr lang="vi-VN" b="1" dirty="0" smtClean="0">
                <a:solidFill>
                  <a:srgbClr val="C00000"/>
                </a:solidFill>
              </a:rPr>
              <a:t>ĐẾN ĐỜI SỐNG</a:t>
            </a:r>
            <a:endParaRPr lang="vi-VN" b="1" dirty="0">
              <a:solidFill>
                <a:srgbClr val="C00000"/>
              </a:solidFill>
            </a:endParaRPr>
          </a:p>
        </p:txBody>
      </p:sp>
      <p:sp>
        <p:nvSpPr>
          <p:cNvPr id="4" name="TextBox 3"/>
          <p:cNvSpPr txBox="1"/>
          <p:nvPr/>
        </p:nvSpPr>
        <p:spPr>
          <a:xfrm>
            <a:off x="381000" y="1143000"/>
            <a:ext cx="4114800" cy="584775"/>
          </a:xfrm>
          <a:prstGeom prst="rect">
            <a:avLst/>
          </a:prstGeom>
          <a:noFill/>
        </p:spPr>
        <p:txBody>
          <a:bodyPr wrap="square" rtlCol="0">
            <a:spAutoFit/>
          </a:bodyPr>
          <a:lstStyle/>
          <a:p>
            <a:r>
              <a:rPr lang="vi-VN" sz="3200" b="1" u="sng" dirty="0" smtClean="0">
                <a:solidFill>
                  <a:srgbClr val="002060"/>
                </a:solidFill>
                <a:latin typeface="+mj-lt"/>
              </a:rPr>
              <a:t>Tiêu cực:</a:t>
            </a:r>
            <a:endParaRPr lang="vi-VN" sz="3200" b="1" u="sng" dirty="0">
              <a:solidFill>
                <a:srgbClr val="002060"/>
              </a:solidFill>
              <a:latin typeface="+mj-lt"/>
            </a:endParaRPr>
          </a:p>
        </p:txBody>
      </p:sp>
      <p:sp>
        <p:nvSpPr>
          <p:cNvPr id="5" name="TextBox 4"/>
          <p:cNvSpPr txBox="1"/>
          <p:nvPr/>
        </p:nvSpPr>
        <p:spPr>
          <a:xfrm>
            <a:off x="988088" y="5083314"/>
            <a:ext cx="8003512" cy="830997"/>
          </a:xfrm>
          <a:prstGeom prst="rect">
            <a:avLst/>
          </a:prstGeom>
          <a:solidFill>
            <a:srgbClr val="C00000"/>
          </a:solidFill>
        </p:spPr>
        <p:txBody>
          <a:bodyPr wrap="square" rtlCol="0">
            <a:spAutoFit/>
          </a:bodyPr>
          <a:lstStyle/>
          <a:p>
            <a:r>
              <a:rPr lang="vi-VN" sz="2400" b="1" dirty="0" smtClean="0">
                <a:solidFill>
                  <a:schemeClr val="bg1"/>
                </a:solidFill>
              </a:rPr>
              <a:t>- Thu hẹp dần các mối quan hệ</a:t>
            </a:r>
          </a:p>
          <a:p>
            <a:r>
              <a:rPr lang="vi-VN" sz="2400" b="1" dirty="0" smtClean="0">
                <a:solidFill>
                  <a:schemeClr val="bg1"/>
                </a:solidFill>
              </a:rPr>
              <a:t>- </a:t>
            </a:r>
            <a:r>
              <a:rPr lang="vi-VN" sz="2400" b="1" dirty="0">
                <a:solidFill>
                  <a:schemeClr val="bg1"/>
                </a:solidFill>
              </a:rPr>
              <a:t>Làm mất đi danh dự, uy tín của bản thân và gia đình </a:t>
            </a:r>
          </a:p>
        </p:txBody>
      </p:sp>
      <p:sp>
        <p:nvSpPr>
          <p:cNvPr id="6" name="TextBox 5"/>
          <p:cNvSpPr txBox="1"/>
          <p:nvPr/>
        </p:nvSpPr>
        <p:spPr>
          <a:xfrm>
            <a:off x="609600" y="3254514"/>
            <a:ext cx="7772400" cy="707886"/>
          </a:xfrm>
          <a:prstGeom prst="rect">
            <a:avLst/>
          </a:prstGeom>
          <a:noFill/>
        </p:spPr>
        <p:txBody>
          <a:bodyPr wrap="square" rtlCol="0">
            <a:spAutoFit/>
          </a:bodyPr>
          <a:lstStyle/>
          <a:p>
            <a:r>
              <a:rPr lang="vi-VN" sz="2000" dirty="0"/>
              <a:t>2</a:t>
            </a:r>
            <a:r>
              <a:rPr lang="vi-VN" sz="2000" dirty="0" smtClean="0"/>
              <a:t>. Ảnh hưởng xấu đến tâm trạng, tính cách của người nghiện game (cáu gắt, lầm lì, ít nói, dễ có hành vi bạo lực,...)</a:t>
            </a:r>
            <a:endParaRPr lang="vi-VN" sz="2000" dirty="0"/>
          </a:p>
        </p:txBody>
      </p:sp>
      <p:sp>
        <p:nvSpPr>
          <p:cNvPr id="13" name="TextBox 12"/>
          <p:cNvSpPr txBox="1"/>
          <p:nvPr/>
        </p:nvSpPr>
        <p:spPr>
          <a:xfrm>
            <a:off x="602672" y="2451280"/>
            <a:ext cx="7772400" cy="707886"/>
          </a:xfrm>
          <a:prstGeom prst="rect">
            <a:avLst/>
          </a:prstGeom>
          <a:noFill/>
        </p:spPr>
        <p:txBody>
          <a:bodyPr wrap="square" rtlCol="0">
            <a:spAutoFit/>
          </a:bodyPr>
          <a:lstStyle/>
          <a:p>
            <a:r>
              <a:rPr lang="vi-VN" sz="2000" dirty="0"/>
              <a:t>1</a:t>
            </a:r>
            <a:r>
              <a:rPr lang="vi-VN" sz="2000" dirty="0" smtClean="0"/>
              <a:t>. Ảnh hưởng xấu đến cách sử dụng ngôn từ trong cuộc sống, làm mất đi sự thanh lịch của người Hà Nội</a:t>
            </a:r>
            <a:endParaRPr lang="vi-VN" sz="2000" dirty="0"/>
          </a:p>
        </p:txBody>
      </p:sp>
      <p:sp>
        <p:nvSpPr>
          <p:cNvPr id="14" name="TextBox 13"/>
          <p:cNvSpPr txBox="1"/>
          <p:nvPr/>
        </p:nvSpPr>
        <p:spPr>
          <a:xfrm>
            <a:off x="609600" y="4016514"/>
            <a:ext cx="7772400" cy="707886"/>
          </a:xfrm>
          <a:prstGeom prst="rect">
            <a:avLst/>
          </a:prstGeom>
          <a:noFill/>
        </p:spPr>
        <p:txBody>
          <a:bodyPr wrap="square" rtlCol="0">
            <a:spAutoFit/>
          </a:bodyPr>
          <a:lstStyle/>
          <a:p>
            <a:r>
              <a:rPr lang="vi-VN" sz="2000" dirty="0" smtClean="0"/>
              <a:t>3. Tiêu tốn nhiều tiền bạc </a:t>
            </a:r>
            <a:r>
              <a:rPr lang="vi-VN" sz="2000" dirty="0" smtClean="0">
                <a:sym typeface="Wingdings" pitchFamily="2" charset="2"/>
              </a:rPr>
              <a:t> Khi thiếu tiền để chơi game, các ‘con nghiện’ game có thể trộm cắp, giết người để đạt được mục đích</a:t>
            </a:r>
            <a:endParaRPr lang="vi-VN" sz="2000" dirty="0"/>
          </a:p>
        </p:txBody>
      </p:sp>
      <p:sp>
        <p:nvSpPr>
          <p:cNvPr id="15" name="TextBox 14"/>
          <p:cNvSpPr txBox="1"/>
          <p:nvPr/>
        </p:nvSpPr>
        <p:spPr>
          <a:xfrm>
            <a:off x="401780" y="1905000"/>
            <a:ext cx="6380019" cy="523220"/>
          </a:xfrm>
          <a:prstGeom prst="rect">
            <a:avLst/>
          </a:prstGeom>
          <a:noFill/>
        </p:spPr>
        <p:txBody>
          <a:bodyPr wrap="square" rtlCol="0">
            <a:spAutoFit/>
          </a:bodyPr>
          <a:lstStyle/>
          <a:p>
            <a:r>
              <a:rPr lang="vi-VN" sz="2800" b="1" u="sng" dirty="0" smtClean="0">
                <a:solidFill>
                  <a:schemeClr val="accent4">
                    <a:lumMod val="50000"/>
                  </a:schemeClr>
                </a:solidFill>
                <a:latin typeface="+mj-lt"/>
              </a:rPr>
              <a:t>Về đạo đức, tính cách:</a:t>
            </a:r>
            <a:endParaRPr lang="vi-VN" sz="2800" b="1" u="sng" dirty="0">
              <a:solidFill>
                <a:schemeClr val="accent4">
                  <a:lumMod val="50000"/>
                </a:schemeClr>
              </a:solidFill>
              <a:latin typeface="+mj-lt"/>
            </a:endParaRPr>
          </a:p>
        </p:txBody>
      </p:sp>
      <p:sp>
        <p:nvSpPr>
          <p:cNvPr id="3" name="Right Arrow 2"/>
          <p:cNvSpPr/>
          <p:nvPr/>
        </p:nvSpPr>
        <p:spPr>
          <a:xfrm>
            <a:off x="208282" y="5176606"/>
            <a:ext cx="703606" cy="3693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400"/>
          </a:p>
        </p:txBody>
      </p:sp>
    </p:spTree>
    <p:extLst>
      <p:ext uri="{BB962C8B-B14F-4D97-AF65-F5344CB8AC3E}">
        <p14:creationId xmlns:p14="http://schemas.microsoft.com/office/powerpoint/2010/main" val="4111995576"/>
      </p:ext>
    </p:extLst>
  </p:cSld>
  <p:clrMapOvr>
    <a:masterClrMapping/>
  </p:clrMapOvr>
  <p:transition spd="slow">
    <p:push dir="u"/>
  </p:transition>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rigin">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1286</TotalTime>
  <Words>1165</Words>
  <Application>Microsoft Office PowerPoint</Application>
  <PresentationFormat>On-screen Show (4:3)</PresentationFormat>
  <Paragraphs>156</Paragraphs>
  <Slides>25</Slides>
  <Notes>17</Notes>
  <HiddenSlides>0</HiddenSlides>
  <MMClips>0</MMClips>
  <ScaleCrop>false</ScaleCrop>
  <HeadingPairs>
    <vt:vector size="4" baseType="variant">
      <vt:variant>
        <vt:lpstr>Theme</vt:lpstr>
      </vt:variant>
      <vt:variant>
        <vt:i4>2</vt:i4>
      </vt:variant>
      <vt:variant>
        <vt:lpstr>Slide Titles</vt:lpstr>
      </vt:variant>
      <vt:variant>
        <vt:i4>25</vt:i4>
      </vt:variant>
    </vt:vector>
  </HeadingPairs>
  <TitlesOfParts>
    <vt:vector size="27" baseType="lpstr">
      <vt:lpstr>Office Theme</vt:lpstr>
      <vt:lpstr>Origin</vt:lpstr>
      <vt:lpstr>PowerPoint Presentation</vt:lpstr>
      <vt:lpstr>PowerPoint Presentation</vt:lpstr>
      <vt:lpstr>PowerPoint Presentation</vt:lpstr>
      <vt:lpstr>MỤC ĐÍCH, NHIỆM VỤ NGHIÊN CỨU</vt:lpstr>
      <vt:lpstr>KHÁI NIỆM</vt:lpstr>
      <vt:lpstr>TÁC ĐỘNG CỦA GAME ONLINE  ĐẾN ĐỜI SỐNG</vt:lpstr>
      <vt:lpstr>TÁC ĐỘNG CỦA GAME ONLINE  ĐẾN ĐỜI SỐNG</vt:lpstr>
      <vt:lpstr>TÁC ĐỘNG CỦA GAME ONLINE  ĐẾN ĐỜI SỐNG</vt:lpstr>
      <vt:lpstr>TÁC ĐỘNG CỦA GAME ONLINE  ĐẾN ĐỜI SỐNG</vt:lpstr>
      <vt:lpstr>TÁC ĐỘNG CỦA GAME ONLINE  ĐẾN ĐỜI SỐNG</vt:lpstr>
      <vt:lpstr>THỰC TRẠNG ĐIỀU TRA ĐƯỢC  TẠI TRƯỜNG THCS NGỌC THỤY</vt:lpstr>
      <vt:lpstr>THỰC TRẠNG ĐIỀU TRA ĐƯỢC  TẠI TRƯỜNG THCS NGỌC THỤY</vt:lpstr>
      <vt:lpstr>THỰC TRẠNG ĐIỀU TRA ĐƯỢC  TẠI TRƯỜNG THCS NGỌC THỤY</vt:lpstr>
      <vt:lpstr>THỰC TRẠNG ĐIỀU TRA ĐƯỢC  TẠI TRƯỜNG THCS NGỌC THỤY</vt:lpstr>
      <vt:lpstr>THỰC TRẠNG ĐIỀU TRA ĐƯỢC  TẠI TRƯỜNG THCS NGỌC THỤY</vt:lpstr>
      <vt:lpstr>PowerPoint Presentation</vt:lpstr>
      <vt:lpstr>THỰC TRẠNG ĐIỀU TRA ĐƯỢC  TẠI TRƯỜNG THCS NGỌC THỤY</vt:lpstr>
      <vt:lpstr>GIẢI PHÁP</vt:lpstr>
      <vt:lpstr>GIẢI PHÁP</vt:lpstr>
      <vt:lpstr>GIẢI PHÁP</vt:lpstr>
      <vt:lpstr>GIẢI PHÁP</vt:lpstr>
      <vt:lpstr>GIẢI PHÁP</vt:lpstr>
      <vt:lpstr>GIẢI PHÁP</vt:lpstr>
      <vt:lpstr>GIẢI PHÁP</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DELLL</dc:creator>
  <cp:lastModifiedBy>DELLL</cp:lastModifiedBy>
  <cp:revision>36</cp:revision>
  <dcterms:created xsi:type="dcterms:W3CDTF">2006-08-16T00:00:00Z</dcterms:created>
  <dcterms:modified xsi:type="dcterms:W3CDTF">2017-10-24T07:11:50Z</dcterms:modified>
</cp:coreProperties>
</file>