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3" r:id="rId2"/>
    <p:sldMasterId id="2147483725" r:id="rId3"/>
    <p:sldMasterId id="2147483730" r:id="rId4"/>
    <p:sldMasterId id="2147483734" r:id="rId5"/>
  </p:sldMasterIdLst>
  <p:notesMasterIdLst>
    <p:notesMasterId r:id="rId45"/>
  </p:notesMasterIdLst>
  <p:sldIdLst>
    <p:sldId id="301" r:id="rId6"/>
    <p:sldId id="333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4" r:id="rId15"/>
    <p:sldId id="318" r:id="rId16"/>
    <p:sldId id="315" r:id="rId17"/>
    <p:sldId id="283" r:id="rId18"/>
    <p:sldId id="293" r:id="rId19"/>
    <p:sldId id="292" r:id="rId20"/>
    <p:sldId id="277" r:id="rId21"/>
    <p:sldId id="323" r:id="rId22"/>
    <p:sldId id="325" r:id="rId23"/>
    <p:sldId id="326" r:id="rId24"/>
    <p:sldId id="294" r:id="rId25"/>
    <p:sldId id="324" r:id="rId26"/>
    <p:sldId id="286" r:id="rId27"/>
    <p:sldId id="296" r:id="rId28"/>
    <p:sldId id="297" r:id="rId29"/>
    <p:sldId id="298" r:id="rId30"/>
    <p:sldId id="299" r:id="rId31"/>
    <p:sldId id="295" r:id="rId32"/>
    <p:sldId id="300" r:id="rId33"/>
    <p:sldId id="287" r:id="rId34"/>
    <p:sldId id="327" r:id="rId35"/>
    <p:sldId id="328" r:id="rId36"/>
    <p:sldId id="329" r:id="rId37"/>
    <p:sldId id="331" r:id="rId38"/>
    <p:sldId id="332" r:id="rId39"/>
    <p:sldId id="330" r:id="rId40"/>
    <p:sldId id="320" r:id="rId41"/>
    <p:sldId id="321" r:id="rId42"/>
    <p:sldId id="319" r:id="rId43"/>
    <p:sldId id="317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9900"/>
    <a:srgbClr val="006600"/>
    <a:srgbClr val="FFFF66"/>
    <a:srgbClr val="00CC00"/>
    <a:srgbClr val="FF3300"/>
    <a:srgbClr val="FF00FF"/>
    <a:srgbClr val="99FFCC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77" autoAdjust="0"/>
    <p:restoredTop sz="9466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gs" Target="tags/tag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10-11T15:29:53.0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10-11T15:29:54.4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953 0,'-53'26,"1"0,-28 80,27-79,-53 26,-26 26,79-79,-26 27,0 25,52-52,27 0,-26 0,-1 0,1-26,26 0,-53-1,53 1,-27-27,1 0,-1 26,27 1,-26-27,26 26</inkml:trace>
  <inkml:trace contextRef="#ctx0" brushRef="#br0" timeOffset="1282">1192 158,'26'0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EF46BDD-38F4-486C-8AE9-143DD017C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77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770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F3EE4-9C1D-4144-86F2-7D387A5FB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2C87F-3B06-4C70-8DA4-C3DF4AC3B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34C19-2B7E-4A26-A7F9-A2A4807CF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60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60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E1337-98C0-4EE4-BFC2-D799FE540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FB7B2-63DB-4E90-B5B8-B07153368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AD186-308B-447B-A735-06E428951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F87D4-E3F7-4DC6-BF6B-5DD016FCE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7671-4B30-4956-BCC3-BDA981FEB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E0E30-E632-41CE-8BF3-0C0A2AA25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3961C-2734-4D94-BAFC-9E37B2023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71E73-8098-41D9-B32C-C6D0E850B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B6717-0899-4662-8420-AABAB70ED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6F549-F882-4BD5-8FCB-7897DEACB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24CA2-C1DB-499B-BD60-BBC5E8F1C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C1046-ACAA-4784-94FC-E30C7F5B2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C35F4-DAA5-4767-9195-09769770B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C39D1-F831-48B5-A73D-BB6BB8BAD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49DDC-CF4E-44C1-AEFA-BA153BE27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1DE42-3972-4DD7-A83D-0F3769DA1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5B966-444F-4B10-8614-6403277A2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09794-D44F-4760-B257-AECA5C87C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D6DB0-33C3-4662-A06E-D3033F3AB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6E57D-BAAA-4FE2-81CA-6AE655598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4FCB2-CCA2-4EE1-B853-649992B8B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E5DE3-F0DA-4771-AF3A-30377377C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91461-B135-4F1F-A5BC-EBFD967F5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52E5F-50F8-4F40-BDE2-E06986BC5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345AB-7E4D-462B-B060-0574B4E2C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</p:grpSp>
      <p:sp>
        <p:nvSpPr>
          <p:cNvPr id="2324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24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36B0-8CAA-4287-93B2-DAB4EC11A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2D36E-4725-418A-B7C1-43A0B90A6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15241-48D0-4362-B2DF-62B34DBD6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5CCD-3289-41BA-BD8E-06E8E327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1ADEE-F263-4655-AAEF-7FE3DC493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99B50-29AE-4330-ADBB-253EE520D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E1E43-72D3-4254-9813-BDD11EF8D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CC97F-5AC6-4BD7-B7A4-3922FC6A7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F8D95-50F4-4195-8677-2C535970B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34CE3-52A2-4A29-82CA-5E0559C21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C22F2-1A7B-406C-B120-FCBA7D758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AF4A1-E302-4940-8EF8-B770F16E3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/>
              </a:p>
            </p:txBody>
          </p:sp>
        </p:grpSp>
      </p:grpSp>
      <p:sp>
        <p:nvSpPr>
          <p:cNvPr id="2631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31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E9790-D58B-4033-848B-23793D483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E5F61-5DAB-409C-A7EF-524BECCB2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9A24D-771F-41BE-BCFD-01D4AF356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DA3C4-B3E4-4DBB-BC1B-49BEE854C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E101B-B2CB-4961-B0A4-4631C977B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7634C-8F41-45B2-99F8-49041A46F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3DEFF-9F7C-4532-9F78-C600E3F22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1D5E6-D308-4159-93C6-4C27BF9FD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4EE9B-84A6-4799-9D7B-39F5D202B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DAD08-3952-4331-A53B-2AE0DFAEB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7ED78-823D-40E6-AC43-D6F87411B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A8B5B-01F4-4CF3-AF74-B14F4ACDA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AA6C3-8C74-4C8C-9FED-578DF0628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99C13-51D4-45AF-A946-E6BA22982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8462A-479A-4910-A8A6-03E24EF3D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14C0F-3A16-46F5-9FA1-7294D84F9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5667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7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7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7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7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8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8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8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66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B2B83D5-83EF-48C0-8C36-B2CB658C4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668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4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i="0" u="none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150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0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0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0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0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0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0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50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F143D75-4550-4204-A3E9-6C5CF6FD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5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A1D9F345-E6C7-45E0-841F-946CE231D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3142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23142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23142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23143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23143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</p:grp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14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87BCDDCF-CA12-43E5-9EC9-81AD2DA9A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BB32871-57A3-4E04-98A8-A4092CABC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6214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26215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/>
            </a:p>
          </p:txBody>
        </p:sp>
        <p:sp>
          <p:nvSpPr>
            <p:cNvPr id="26215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6215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6215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6215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6215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/>
            </a:p>
          </p:txBody>
        </p:sp>
        <p:sp>
          <p:nvSpPr>
            <p:cNvPr id="26215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6215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614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emf"/><Relationship Id="rId5" Type="http://schemas.openxmlformats.org/officeDocument/2006/relationships/customXml" Target="../ink/ink2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Layout" Target="../slideLayouts/slideLayout23.xml"/><Relationship Id="rId1" Type="http://schemas.openxmlformats.org/officeDocument/2006/relationships/audio" Target="file:///G:\CAM%20TU\CDI\BH%20cho%20em%20tat%20ca.wma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Layout" Target="../slideLayouts/slideLayout23.xml"/><Relationship Id="rId1" Type="http://schemas.openxmlformats.org/officeDocument/2006/relationships/audio" Target="file:///G:\CAM%20TU\CDI\BH%20cho%20em%20tat%20ca.wma" TargetMode="Externa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Layout" Target="../slideLayouts/slideLayout23.xml"/><Relationship Id="rId1" Type="http://schemas.openxmlformats.org/officeDocument/2006/relationships/audio" Target="file:///G:\CAM%20TU\CDI\BH%20cho%20em%20tat%20ca.wma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Layout" Target="../slideLayouts/slideLayout23.xml"/><Relationship Id="rId1" Type="http://schemas.openxmlformats.org/officeDocument/2006/relationships/audio" Target="file:///G:\CAM%20TU\CDI\BH%20cho%20em%20tat%20ca.wma" TargetMode="Externa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1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tho%20thixong\ket%20bai%20dulichtv.MP3" TargetMode="External"/><Relationship Id="rId6" Type="http://schemas.openxmlformats.org/officeDocument/2006/relationships/image" Target="../media/image44.wmf"/><Relationship Id="rId5" Type="http://schemas.openxmlformats.org/officeDocument/2006/relationships/image" Target="../media/image43.gif"/><Relationship Id="rId10" Type="http://schemas.openxmlformats.org/officeDocument/2006/relationships/image" Target="../media/image47.gif"/><Relationship Id="rId4" Type="http://schemas.openxmlformats.org/officeDocument/2006/relationships/image" Target="../media/image42.jpeg"/><Relationship Id="rId9" Type="http://schemas.openxmlformats.org/officeDocument/2006/relationships/image" Target="../media/image4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32100" name="Picture 4" descr="VD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5" descr="200px-TeHanh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2" name="Picture 6" descr="TheL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5814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3" name="Picture 7" descr="To_Huu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solidFill>
                  <a:srgbClr val="FF3300"/>
                </a:solidFill>
                <a:cs typeface="Times New Roman" pitchFamily="18" charset="0"/>
              </a:rPr>
              <a:t>VŨ</a:t>
            </a:r>
            <a:r>
              <a:rPr lang="en-US" sz="44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cs typeface="Times New Roman" pitchFamily="18" charset="0"/>
              </a:rPr>
              <a:t>ĐÌNH</a:t>
            </a:r>
            <a:r>
              <a:rPr lang="en-US" sz="44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cs typeface="Times New Roman" pitchFamily="18" charset="0"/>
              </a:rPr>
              <a:t>LIÊN</a:t>
            </a:r>
            <a:endParaRPr lang="en-US" sz="44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5029200" y="2819400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solidFill>
                  <a:srgbClr val="FF3300"/>
                </a:solidFill>
                <a:cs typeface="Times New Roman" pitchFamily="18" charset="0"/>
              </a:rPr>
              <a:t>TỐ</a:t>
            </a:r>
            <a:r>
              <a:rPr lang="en-US" sz="44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cs typeface="Times New Roman" pitchFamily="18" charset="0"/>
              </a:rPr>
              <a:t>HỮU</a:t>
            </a:r>
            <a:endParaRPr lang="en-US" sz="44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5105400" y="6162675"/>
            <a:ext cx="25622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 smtClean="0">
                <a:solidFill>
                  <a:srgbClr val="FF3300"/>
                </a:solidFill>
                <a:cs typeface="Times New Roman" pitchFamily="18" charset="0"/>
              </a:rPr>
              <a:t>THẾ</a:t>
            </a:r>
            <a:r>
              <a:rPr lang="en-US" sz="4400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3300"/>
                </a:solidFill>
                <a:cs typeface="Times New Roman" pitchFamily="18" charset="0"/>
              </a:rPr>
              <a:t>LỮ</a:t>
            </a:r>
            <a:endParaRPr lang="en-US" sz="44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609600" y="6172200"/>
            <a:ext cx="29432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 smtClean="0">
                <a:solidFill>
                  <a:srgbClr val="FF3300"/>
                </a:solidFill>
                <a:cs typeface="Times New Roman" pitchFamily="18" charset="0"/>
              </a:rPr>
              <a:t>TẾ</a:t>
            </a:r>
            <a:r>
              <a:rPr lang="en-US" sz="4400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3300"/>
                </a:solidFill>
                <a:cs typeface="Times New Roman" pitchFamily="18" charset="0"/>
              </a:rPr>
              <a:t>HANH</a:t>
            </a:r>
            <a:endParaRPr lang="en-US" sz="44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76200" y="6096000"/>
            <a:ext cx="152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3.</a:t>
            </a:r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152400" y="274320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sz="5400" b="1" dirty="0" smtClean="0">
                <a:solidFill>
                  <a:srgbClr val="FF0000"/>
                </a:solidFill>
                <a:latin typeface="Arial" charset="0"/>
              </a:rPr>
              <a:t>. </a:t>
            </a:r>
            <a:endParaRPr lang="en-US" sz="5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4495800" y="60960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4.</a:t>
            </a: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4572000" y="274320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4" grpId="0"/>
      <p:bldP spid="132105" grpId="0"/>
      <p:bldP spid="132106" grpId="0"/>
      <p:bldP spid="132107" grpId="0"/>
      <p:bldP spid="132108" grpId="0"/>
      <p:bldP spid="132109" grpId="0"/>
      <p:bldP spid="132110" grpId="0"/>
      <p:bldP spid="1321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52" name="Picture 8" descr="bach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7315200" cy="3886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9753" name="AutoShape 9"/>
          <p:cNvSpPr>
            <a:spLocks noChangeArrowheads="1"/>
          </p:cNvSpPr>
          <p:nvPr/>
        </p:nvSpPr>
        <p:spPr bwMode="auto">
          <a:xfrm>
            <a:off x="228600" y="4495800"/>
            <a:ext cx="8915400" cy="1905000"/>
          </a:xfrm>
          <a:prstGeom prst="flowChartTerminator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3200" dirty="0" err="1">
                <a:solidFill>
                  <a:srgbClr val="FFFF00"/>
                </a:solidFill>
              </a:rPr>
              <a:t>Hồ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Chí</a:t>
            </a:r>
            <a:r>
              <a:rPr lang="en-US" sz="3200" dirty="0">
                <a:solidFill>
                  <a:srgbClr val="FFFF00"/>
                </a:solidFill>
              </a:rPr>
              <a:t> Minh (1890 – 1969):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,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, </a:t>
            </a:r>
          </a:p>
          <a:p>
            <a:pPr algn="just" eaLnBrk="1" hangingPunct="1"/>
            <a:r>
              <a:rPr lang="en-US" sz="3200" dirty="0" err="1"/>
              <a:t>chiến</a:t>
            </a:r>
            <a:r>
              <a:rPr lang="en-US" sz="3200" dirty="0"/>
              <a:t> </a:t>
            </a:r>
            <a:r>
              <a:rPr lang="en-US" sz="3200" dirty="0" err="1"/>
              <a:t>sĩ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mạng,anh</a:t>
            </a:r>
            <a:r>
              <a:rPr lang="en-US" sz="3200" dirty="0"/>
              <a:t> </a:t>
            </a:r>
            <a:r>
              <a:rPr lang="en-US" sz="3200" dirty="0" err="1"/>
              <a:t>hùng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phóng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tộc</a:t>
            </a:r>
            <a:r>
              <a:rPr lang="en-US" sz="3200" dirty="0"/>
              <a:t>, </a:t>
            </a:r>
          </a:p>
          <a:p>
            <a:pPr algn="just" eaLnBrk="1" hangingPunct="1"/>
            <a:r>
              <a:rPr lang="en-US" sz="3200" dirty="0" err="1"/>
              <a:t>danh</a:t>
            </a:r>
            <a:r>
              <a:rPr lang="en-US" sz="3200" dirty="0"/>
              <a:t>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giới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3" grpId="0" animBg="1"/>
      <p:bldP spid="15975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81000" y="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solidFill>
                  <a:srgbClr val="FF0000"/>
                </a:solidFill>
                <a:latin typeface="Arial" charset="0"/>
              </a:rPr>
              <a:t>I- TÌM HIỂU CHUNG: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762000" y="609600"/>
            <a:ext cx="464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1/ </a:t>
            </a: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Tác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giả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:</a:t>
            </a:r>
          </a:p>
        </p:txBody>
      </p:sp>
      <p:pic>
        <p:nvPicPr>
          <p:cNvPr id="218118" name="Picture 6" descr="untitled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18119" name="Picture 9" descr="bachocd20copyow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1600200"/>
            <a:ext cx="9144000" cy="54102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18120" name="Picture 8" descr="03np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18121" name="Picture 9" descr="2012it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18122" name="Picture 8" descr="29ee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18123" name="Picture 13" descr="33fd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371600"/>
            <a:ext cx="9144000" cy="55626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18124" name="Picture 8" descr="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371600"/>
            <a:ext cx="9144000" cy="56388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18125" name="Picture 8" descr="hochiminh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371600"/>
            <a:ext cx="9144000" cy="55626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5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3" dur="500"/>
                                        <p:tgtEl>
                                          <p:spTgt spid="218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218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8839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err="1" smtClean="0">
                <a:cs typeface="Times New Roman" pitchFamily="18" charset="0"/>
              </a:rPr>
              <a:t>Hoàn</a:t>
            </a:r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cảnh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sáng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: </a:t>
            </a:r>
            <a:r>
              <a:rPr lang="en-US" sz="3600" dirty="0" err="1">
                <a:cs typeface="Times New Roman" pitchFamily="18" charset="0"/>
              </a:rPr>
              <a:t>Tháng</a:t>
            </a:r>
            <a:r>
              <a:rPr lang="en-US" sz="3600" dirty="0">
                <a:cs typeface="Times New Roman" pitchFamily="18" charset="0"/>
              </a:rPr>
              <a:t> 2 </a:t>
            </a:r>
            <a:r>
              <a:rPr lang="en-US" sz="3600" dirty="0" err="1">
                <a:cs typeface="Times New Roman" pitchFamily="18" charset="0"/>
              </a:rPr>
              <a:t>năm</a:t>
            </a:r>
            <a:r>
              <a:rPr lang="en-US" sz="3600" dirty="0">
                <a:cs typeface="Times New Roman" pitchFamily="18" charset="0"/>
              </a:rPr>
              <a:t> 1941, </a:t>
            </a:r>
            <a:r>
              <a:rPr lang="en-US" sz="3600" dirty="0" err="1">
                <a:cs typeface="Times New Roman" pitchFamily="18" charset="0"/>
              </a:rPr>
              <a:t>Sau</a:t>
            </a:r>
            <a:r>
              <a:rPr lang="en-US" sz="3600" dirty="0">
                <a:cs typeface="Times New Roman" pitchFamily="18" charset="0"/>
              </a:rPr>
              <a:t> 30 </a:t>
            </a:r>
            <a:r>
              <a:rPr lang="en-US" sz="3600" dirty="0" err="1">
                <a:cs typeface="Times New Roman" pitchFamily="18" charset="0"/>
              </a:rPr>
              <a:t>năm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hoạt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động</a:t>
            </a:r>
            <a:r>
              <a:rPr lang="en-US" sz="3600" dirty="0">
                <a:cs typeface="Times New Roman" pitchFamily="18" charset="0"/>
              </a:rPr>
              <a:t> ở </a:t>
            </a:r>
            <a:r>
              <a:rPr lang="en-US" sz="3600" dirty="0" err="1">
                <a:cs typeface="Times New Roman" pitchFamily="18" charset="0"/>
              </a:rPr>
              <a:t>nước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ngoài</a:t>
            </a:r>
            <a:r>
              <a:rPr lang="en-US" sz="3600" dirty="0">
                <a:cs typeface="Times New Roman" pitchFamily="18" charset="0"/>
              </a:rPr>
              <a:t>, </a:t>
            </a:r>
            <a:r>
              <a:rPr lang="en-US" sz="3600" dirty="0" err="1">
                <a:cs typeface="Times New Roman" pitchFamily="18" charset="0"/>
              </a:rPr>
              <a:t>Bác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Hồ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về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nước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lãnh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đạo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phong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trào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cách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mạng</a:t>
            </a:r>
            <a:r>
              <a:rPr lang="en-US" sz="3600" dirty="0">
                <a:cs typeface="Times New Roman" pitchFamily="18" charset="0"/>
              </a:rPr>
              <a:t>. </a:t>
            </a:r>
            <a:r>
              <a:rPr lang="en-US" sz="3600" dirty="0" err="1">
                <a:cs typeface="Times New Roman" pitchFamily="18" charset="0"/>
              </a:rPr>
              <a:t>Người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sống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và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làm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việc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trong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điều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kiện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hết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sức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gian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khổ</a:t>
            </a:r>
            <a:r>
              <a:rPr lang="en-US" sz="3600" dirty="0">
                <a:cs typeface="Times New Roman" pitchFamily="18" charset="0"/>
              </a:rPr>
              <a:t> ở hang </a:t>
            </a:r>
            <a:r>
              <a:rPr lang="en-US" sz="3600" dirty="0" err="1">
                <a:cs typeface="Times New Roman" pitchFamily="18" charset="0"/>
              </a:rPr>
              <a:t>Pác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Bó</a:t>
            </a:r>
            <a:r>
              <a:rPr lang="en-US" sz="3600" dirty="0">
                <a:cs typeface="Times New Roman" pitchFamily="18" charset="0"/>
              </a:rPr>
              <a:t> - </a:t>
            </a:r>
            <a:r>
              <a:rPr lang="en-US" sz="3600" dirty="0" err="1">
                <a:cs typeface="Times New Roman" pitchFamily="18" charset="0"/>
              </a:rPr>
              <a:t>tỉnh</a:t>
            </a:r>
            <a:r>
              <a:rPr lang="en-US" sz="3600" dirty="0">
                <a:cs typeface="Times New Roman" pitchFamily="18" charset="0"/>
              </a:rPr>
              <a:t> Cao </a:t>
            </a:r>
            <a:r>
              <a:rPr lang="en-US" sz="3600" dirty="0" err="1">
                <a:cs typeface="Times New Roman" pitchFamily="18" charset="0"/>
              </a:rPr>
              <a:t>Bằng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81000" y="457200"/>
            <a:ext cx="464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phẩm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44196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dirty="0" err="1" smtClean="0">
                <a:cs typeface="Times New Roman" pitchFamily="18" charset="0"/>
              </a:rPr>
              <a:t>Thể</a:t>
            </a: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dirty="0" err="1" smtClean="0">
                <a:cs typeface="Times New Roman" pitchFamily="18" charset="0"/>
              </a:rPr>
              <a:t>thơ</a:t>
            </a:r>
            <a:r>
              <a:rPr lang="en-US" sz="4000" dirty="0" smtClean="0">
                <a:cs typeface="Times New Roman" pitchFamily="18" charset="0"/>
              </a:rPr>
              <a:t>:</a:t>
            </a:r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cs typeface="Times New Roman" pitchFamily="18" charset="0"/>
              </a:rPr>
              <a:t>Được</a:t>
            </a: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dirty="0" err="1" smtClean="0">
                <a:cs typeface="Times New Roman" pitchFamily="18" charset="0"/>
              </a:rPr>
              <a:t>viết</a:t>
            </a: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dirty="0" err="1" smtClean="0">
                <a:cs typeface="Times New Roman" pitchFamily="18" charset="0"/>
              </a:rPr>
              <a:t>theo</a:t>
            </a: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dirty="0" err="1" smtClean="0">
                <a:cs typeface="Times New Roman" pitchFamily="18" charset="0"/>
              </a:rPr>
              <a:t>thể</a:t>
            </a: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dirty="0" err="1" smtClean="0">
                <a:cs typeface="Times New Roman" pitchFamily="18" charset="0"/>
              </a:rPr>
              <a:t>thơ</a:t>
            </a: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dirty="0" err="1" smtClean="0">
                <a:cs typeface="Times New Roman" pitchFamily="18" charset="0"/>
              </a:rPr>
              <a:t>thất</a:t>
            </a: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dirty="0" err="1" smtClean="0">
                <a:cs typeface="Times New Roman" pitchFamily="18" charset="0"/>
              </a:rPr>
              <a:t>ngôn</a:t>
            </a: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dirty="0" err="1" smtClean="0">
                <a:cs typeface="Times New Roman" pitchFamily="18" charset="0"/>
              </a:rPr>
              <a:t>tứ</a:t>
            </a: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dirty="0" err="1" smtClean="0">
                <a:cs typeface="Times New Roman" pitchFamily="18" charset="0"/>
              </a:rPr>
              <a:t>tuyệt</a:t>
            </a:r>
            <a:r>
              <a:rPr lang="en-US" sz="4000" dirty="0" smtClean="0">
                <a:cs typeface="Times New Roman" pitchFamily="18" charset="0"/>
              </a:rPr>
              <a:t>.</a:t>
            </a:r>
            <a:endParaRPr lang="en-US" sz="4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457200" y="1066800"/>
            <a:ext cx="830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16000" indent="-1016000" eaLnBrk="1" hangingPunct="1"/>
            <a:r>
              <a:rPr lang="en-US" sz="4600" dirty="0">
                <a:solidFill>
                  <a:srgbClr val="FFFF00"/>
                </a:solidFill>
                <a:latin typeface="Arial" charset="0"/>
              </a:rPr>
              <a:t>       </a:t>
            </a:r>
            <a:r>
              <a:rPr lang="en-US" sz="3600" b="1" dirty="0" err="1">
                <a:cs typeface="Times New Roman" pitchFamily="18" charset="0"/>
              </a:rPr>
              <a:t>Sáng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ra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bờ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suối</a:t>
            </a:r>
            <a:r>
              <a:rPr lang="en-US" sz="3600" b="1" dirty="0">
                <a:cs typeface="Times New Roman" pitchFamily="18" charset="0"/>
              </a:rPr>
              <a:t>, </a:t>
            </a:r>
            <a:r>
              <a:rPr lang="en-US" sz="3600" b="1" dirty="0" err="1">
                <a:cs typeface="Times New Roman" pitchFamily="18" charset="0"/>
              </a:rPr>
              <a:t>tối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vào</a:t>
            </a:r>
            <a:r>
              <a:rPr lang="en-US" sz="3600" b="1" dirty="0">
                <a:cs typeface="Times New Roman" pitchFamily="18" charset="0"/>
              </a:rPr>
              <a:t> hang,</a:t>
            </a:r>
            <a:br>
              <a:rPr lang="en-US" sz="3600" b="1" dirty="0">
                <a:cs typeface="Times New Roman" pitchFamily="18" charset="0"/>
              </a:rPr>
            </a:br>
            <a:r>
              <a:rPr lang="en-US" sz="3600" b="1" dirty="0">
                <a:cs typeface="Times New Roman" pitchFamily="18" charset="0"/>
              </a:rPr>
              <a:t>   </a:t>
            </a:r>
            <a:r>
              <a:rPr lang="en-US" sz="3600" b="1" dirty="0" err="1">
                <a:cs typeface="Times New Roman" pitchFamily="18" charset="0"/>
              </a:rPr>
              <a:t>Cháo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bẹ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rau</a:t>
            </a:r>
            <a:r>
              <a:rPr lang="en-US" sz="3600" b="1" dirty="0">
                <a:cs typeface="Times New Roman" pitchFamily="18" charset="0"/>
              </a:rPr>
              <a:t> m</a:t>
            </a:r>
            <a:r>
              <a:rPr lang="vi-VN" sz="3600" b="1" dirty="0">
                <a:cs typeface="Times New Roman" pitchFamily="18" charset="0"/>
              </a:rPr>
              <a:t>ă</a:t>
            </a:r>
            <a:r>
              <a:rPr lang="en-US" sz="3600" b="1" dirty="0" err="1">
                <a:cs typeface="Times New Roman" pitchFamily="18" charset="0"/>
              </a:rPr>
              <a:t>ng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vẫn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sẵn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sàng</a:t>
            </a:r>
            <a:r>
              <a:rPr lang="en-US" sz="3600" b="1" dirty="0"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  </a:t>
            </a:r>
            <a:r>
              <a:rPr lang="en-US" sz="3600" b="1" dirty="0" err="1">
                <a:cs typeface="Times New Roman" pitchFamily="18" charset="0"/>
              </a:rPr>
              <a:t>Bàn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vi-VN" sz="3600" b="1" dirty="0">
                <a:cs typeface="Times New Roman" pitchFamily="18" charset="0"/>
              </a:rPr>
              <a:t>đ</a:t>
            </a:r>
            <a:r>
              <a:rPr lang="en-US" sz="3600" b="1" dirty="0">
                <a:cs typeface="Times New Roman" pitchFamily="18" charset="0"/>
              </a:rPr>
              <a:t>á </a:t>
            </a:r>
            <a:r>
              <a:rPr lang="en-US" sz="3600" b="1" dirty="0" err="1">
                <a:cs typeface="Times New Roman" pitchFamily="18" charset="0"/>
              </a:rPr>
              <a:t>chông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chênh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dịch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sử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Đảng</a:t>
            </a:r>
            <a:r>
              <a:rPr lang="en-US" sz="3600" b="1" dirty="0">
                <a:cs typeface="Times New Roman" pitchFamily="18" charset="0"/>
              </a:rPr>
              <a:t>,</a:t>
            </a:r>
            <a:br>
              <a:rPr lang="en-US" sz="3600" b="1" dirty="0">
                <a:cs typeface="Times New Roman" pitchFamily="18" charset="0"/>
              </a:rPr>
            </a:br>
            <a:r>
              <a:rPr lang="en-US" sz="3600" b="1" dirty="0">
                <a:cs typeface="Times New Roman" pitchFamily="18" charset="0"/>
              </a:rPr>
              <a:t>   </a:t>
            </a:r>
            <a:r>
              <a:rPr lang="en-US" sz="3600" b="1" dirty="0" err="1">
                <a:cs typeface="Times New Roman" pitchFamily="18" charset="0"/>
              </a:rPr>
              <a:t>Cuộc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vi-VN" sz="3600" b="1" dirty="0">
                <a:cs typeface="Times New Roman" pitchFamily="18" charset="0"/>
              </a:rPr>
              <a:t>đ</a:t>
            </a:r>
            <a:r>
              <a:rPr lang="en-US" sz="3600" b="1" dirty="0" err="1">
                <a:cs typeface="Times New Roman" pitchFamily="18" charset="0"/>
              </a:rPr>
              <a:t>ời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cách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mạng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thật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là</a:t>
            </a:r>
            <a:r>
              <a:rPr lang="en-US" sz="3600" b="1" dirty="0">
                <a:cs typeface="Times New Roman" pitchFamily="18" charset="0"/>
              </a:rPr>
              <a:t> sang.</a:t>
            </a:r>
            <a:r>
              <a:rPr lang="en-US" sz="400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Arial" charset="0"/>
              </a:rPr>
            </a:br>
            <a:r>
              <a:rPr lang="en-US" sz="4000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n-US" sz="4000" dirty="0" smtClean="0">
                <a:solidFill>
                  <a:srgbClr val="FFFF00"/>
                </a:solidFill>
                <a:latin typeface="Arial" charset="0"/>
              </a:rPr>
              <a:t>                    </a:t>
            </a:r>
          </a:p>
          <a:p>
            <a:pPr marL="1016000" indent="-1016000" eaLnBrk="1" hangingPunct="1"/>
            <a:endParaRPr lang="en-US" sz="4000" b="1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  <a:p>
            <a:pPr marL="1016000" indent="-1016000" algn="ctr" eaLnBrk="1" hangingPunct="1"/>
            <a:r>
              <a:rPr lang="en-US" sz="4000" b="1" dirty="0" smtClean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solidFill>
                  <a:srgbClr val="FF00FF"/>
                </a:solidFill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2 n</a:t>
            </a:r>
            <a:r>
              <a:rPr lang="vi-VN" sz="2400" b="1" dirty="0">
                <a:solidFill>
                  <a:srgbClr val="FF00FF"/>
                </a:solidFill>
                <a:cs typeface="Times New Roman" pitchFamily="18" charset="0"/>
              </a:rPr>
              <a:t>ă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m 1941</a:t>
            </a:r>
            <a:b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</a:b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           </a:t>
            </a:r>
            <a:r>
              <a:rPr lang="en-US" sz="2400" b="1" dirty="0" smtClean="0">
                <a:solidFill>
                  <a:srgbClr val="FF00FF"/>
                </a:solidFill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rgbClr val="FF00FF"/>
                </a:solidFill>
                <a:cs typeface="Times New Roman" pitchFamily="18" charset="0"/>
              </a:rPr>
              <a:t>Th</a:t>
            </a:r>
            <a:r>
              <a:rPr lang="vi-VN" sz="2400" b="1" dirty="0">
                <a:solidFill>
                  <a:srgbClr val="FF00FF"/>
                </a:solidFill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cs typeface="Times New Roman" pitchFamily="18" charset="0"/>
              </a:rPr>
              <a:t>Hồ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cs typeface="Times New Roman" pitchFamily="18" charset="0"/>
              </a:rPr>
              <a:t>tịch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FF"/>
                </a:solidFill>
                <a:cs typeface="Times New Roman" pitchFamily="18" charset="0"/>
              </a:rPr>
              <a:t>NXB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 V</a:t>
            </a:r>
            <a:r>
              <a:rPr lang="vi-VN" sz="2400" b="1" dirty="0">
                <a:solidFill>
                  <a:srgbClr val="FF00FF"/>
                </a:solidFill>
                <a:cs typeface="Times New Roman" pitchFamily="18" charset="0"/>
              </a:rPr>
              <a:t>ă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n </a:t>
            </a:r>
            <a:r>
              <a:rPr lang="en-US" sz="2400" b="1" dirty="0" err="1">
                <a:solidFill>
                  <a:srgbClr val="FF00FF"/>
                </a:solidFill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FF"/>
                </a:solidFill>
                <a:cs typeface="Times New Roman" pitchFamily="18" charset="0"/>
              </a:rPr>
              <a:t>Hà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, 1967)</a:t>
            </a:r>
            <a:endParaRPr lang="en-US" sz="3600" b="1" dirty="0">
              <a:solidFill>
                <a:srgbClr val="FF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3909" name="Picture 5" descr="Download[4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28800"/>
            <a:ext cx="9601200" cy="92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4038600" cy="7112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HANG </a:t>
            </a:r>
            <a:r>
              <a:rPr lang="en-US" sz="4000" dirty="0" err="1">
                <a:solidFill>
                  <a:srgbClr val="FF0000"/>
                </a:solidFill>
                <a:cs typeface="Times New Roman" pitchFamily="18" charset="0"/>
              </a:rPr>
              <a:t>PÁC</a:t>
            </a: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Times New Roman" pitchFamily="18" charset="0"/>
              </a:rPr>
              <a:t>BÓ</a:t>
            </a:r>
            <a:endParaRPr lang="en-US" sz="40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16740" name="Picture 4" descr="Pacbo,,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685800" y="5426075"/>
            <a:ext cx="779732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cs typeface="Times New Roman" pitchFamily="18" charset="0"/>
              </a:rPr>
              <a:t>Non </a:t>
            </a:r>
            <a:r>
              <a:rPr 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xa</a:t>
            </a:r>
            <a:r>
              <a:rPr lang="en-US" sz="4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xa</a:t>
            </a:r>
            <a:r>
              <a:rPr lang="en-US" sz="4400" b="1" i="1" dirty="0">
                <a:solidFill>
                  <a:srgbClr val="FFFF00"/>
                </a:solidFill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nước</a:t>
            </a:r>
            <a:r>
              <a:rPr lang="en-US" sz="4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xa</a:t>
            </a:r>
            <a:r>
              <a:rPr lang="en-US" sz="4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xa</a:t>
            </a:r>
            <a:r>
              <a:rPr lang="en-US" dirty="0"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Nào</a:t>
            </a:r>
            <a:r>
              <a:rPr lang="en-US" sz="4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phải</a:t>
            </a:r>
            <a:r>
              <a:rPr lang="en-US" sz="4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thênh</a:t>
            </a:r>
            <a:r>
              <a:rPr lang="en-US" sz="4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thang</a:t>
            </a:r>
            <a:r>
              <a:rPr lang="en-US" sz="4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mới</a:t>
            </a:r>
            <a:r>
              <a:rPr lang="en-US" sz="4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gọi</a:t>
            </a:r>
            <a:r>
              <a:rPr lang="en-US" sz="4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là</a:t>
            </a:r>
            <a:endParaRPr lang="en-US" sz="4400" b="1" i="1" dirty="0">
              <a:solidFill>
                <a:srgbClr val="FFFF00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29538" y="14222413"/>
              <a:ext cx="0" cy="0"/>
            </p14:xfrm>
          </p:contentPart>
        </mc:Choice>
        <mc:Fallback>
          <p:pic>
            <p:nvPicPr>
              <p:cNvPr id="102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9538" y="1422241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6450" y="1819275"/>
              <a:ext cx="438150" cy="142875"/>
            </p14:xfrm>
          </p:contentPart>
        </mc:Choice>
        <mc:Fallback>
          <p:pic>
            <p:nvPicPr>
              <p:cNvPr id="102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67105" y="1810080"/>
                <a:ext cx="456841" cy="16126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5" name="Picture 7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0" y="9906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cs typeface="Times New Roman" pitchFamily="18" charset="0"/>
              </a:rPr>
              <a:t>Đây</a:t>
            </a:r>
            <a:r>
              <a:rPr lang="en-US" sz="5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cs typeface="Times New Roman" pitchFamily="18" charset="0"/>
              </a:rPr>
              <a:t>suối</a:t>
            </a:r>
            <a:r>
              <a:rPr lang="en-US" sz="5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cs typeface="Times New Roman" pitchFamily="18" charset="0"/>
              </a:rPr>
              <a:t>Lê</a:t>
            </a:r>
            <a:r>
              <a:rPr lang="en-US" sz="5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5400" b="1" i="1" dirty="0" smtClean="0">
                <a:solidFill>
                  <a:srgbClr val="FFFF00"/>
                </a:solidFill>
                <a:cs typeface="Times New Roman" pitchFamily="18" charset="0"/>
              </a:rPr>
              <a:t>- </a:t>
            </a:r>
            <a:r>
              <a:rPr lang="en-US" sz="5400" b="1" i="1" dirty="0" err="1" smtClean="0">
                <a:solidFill>
                  <a:srgbClr val="FFFF00"/>
                </a:solidFill>
                <a:cs typeface="Times New Roman" pitchFamily="18" charset="0"/>
              </a:rPr>
              <a:t>nin</a:t>
            </a:r>
            <a:r>
              <a:rPr lang="en-US" sz="5400" b="1" i="1" dirty="0">
                <a:solidFill>
                  <a:srgbClr val="FFFF00"/>
                </a:solidFill>
                <a:cs typeface="Times New Roman" pitchFamily="18" charset="0"/>
              </a:rPr>
              <a:t>, </a:t>
            </a:r>
            <a:r>
              <a:rPr lang="en-US" sz="5400" b="1" i="1" dirty="0" err="1">
                <a:solidFill>
                  <a:srgbClr val="FFFF00"/>
                </a:solidFill>
                <a:cs typeface="Times New Roman" pitchFamily="18" charset="0"/>
              </a:rPr>
              <a:t>kia</a:t>
            </a:r>
            <a:r>
              <a:rPr lang="en-US" sz="5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cs typeface="Times New Roman" pitchFamily="18" charset="0"/>
              </a:rPr>
              <a:t>núi</a:t>
            </a:r>
            <a:r>
              <a:rPr lang="en-US" sz="5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cs typeface="Times New Roman" pitchFamily="18" charset="0"/>
              </a:rPr>
              <a:t>Mác</a:t>
            </a:r>
            <a:endParaRPr lang="en-US" sz="5400" b="1" i="1" dirty="0">
              <a:solidFill>
                <a:srgbClr val="FFFF00"/>
              </a:solidFill>
              <a:cs typeface="Times New Roman" pitchFamily="18" charset="0"/>
            </a:endParaRPr>
          </a:p>
          <a:p>
            <a:r>
              <a:rPr lang="en-US" sz="5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cs typeface="Times New Roman" pitchFamily="18" charset="0"/>
              </a:rPr>
              <a:t>Hai</a:t>
            </a:r>
            <a:r>
              <a:rPr lang="en-US" sz="5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cs typeface="Times New Roman" pitchFamily="18" charset="0"/>
              </a:rPr>
              <a:t>tay</a:t>
            </a:r>
            <a:r>
              <a:rPr lang="en-US" sz="5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cs typeface="Times New Roman" pitchFamily="18" charset="0"/>
              </a:rPr>
              <a:t>gây</a:t>
            </a:r>
            <a:r>
              <a:rPr lang="en-US" sz="5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cs typeface="Times New Roman" pitchFamily="18" charset="0"/>
              </a:rPr>
              <a:t>dựng</a:t>
            </a:r>
            <a:r>
              <a:rPr lang="en-US" sz="5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cs typeface="Times New Roman" pitchFamily="18" charset="0"/>
              </a:rPr>
              <a:t>một</a:t>
            </a:r>
            <a:r>
              <a:rPr lang="en-US" sz="5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cs typeface="Times New Roman" pitchFamily="18" charset="0"/>
              </a:rPr>
              <a:t>thiên</a:t>
            </a:r>
            <a:r>
              <a:rPr lang="en-US" sz="5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cs typeface="Times New Roman" pitchFamily="18" charset="0"/>
              </a:rPr>
              <a:t>hà</a:t>
            </a:r>
            <a:endParaRPr lang="en-US" sz="5400" b="1" i="1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J009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8325" y="6524625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J009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H="1">
            <a:off x="7954962" y="5440363"/>
            <a:ext cx="2149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228600" y="1295400"/>
            <a:ext cx="5486400" cy="5257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Arial" charset="0"/>
              </a:rPr>
              <a:t>   </a:t>
            </a:r>
          </a:p>
        </p:txBody>
      </p:sp>
      <p:pic>
        <p:nvPicPr>
          <p:cNvPr id="235526" name="BH cho em tat ca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708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5835650" y="1004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sz="1800" b="1" i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235530" name="Text Box 10"/>
          <p:cNvSpPr txBox="1">
            <a:spLocks noChangeArrowheads="1"/>
          </p:cNvSpPr>
          <p:nvPr/>
        </p:nvSpPr>
        <p:spPr bwMode="auto">
          <a:xfrm>
            <a:off x="152400" y="457200"/>
            <a:ext cx="861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 i="1" dirty="0" err="1">
                <a:solidFill>
                  <a:srgbClr val="0000CC"/>
                </a:solidFill>
                <a:cs typeface="Times New Roman" pitchFamily="18" charset="0"/>
              </a:rPr>
              <a:t>Sáng</a:t>
            </a:r>
            <a:r>
              <a:rPr lang="en-US" sz="40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cs typeface="Times New Roman" pitchFamily="18" charset="0"/>
              </a:rPr>
              <a:t>ra</a:t>
            </a:r>
            <a:r>
              <a:rPr lang="en-US" sz="40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cs typeface="Times New Roman" pitchFamily="18" charset="0"/>
              </a:rPr>
              <a:t>bờ</a:t>
            </a:r>
            <a:r>
              <a:rPr lang="en-US" sz="40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cs typeface="Times New Roman" pitchFamily="18" charset="0"/>
              </a:rPr>
              <a:t>suối</a:t>
            </a:r>
            <a:r>
              <a:rPr lang="en-US" sz="4000" b="1" i="1" dirty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00CC"/>
                </a:solidFill>
                <a:cs typeface="Times New Roman" pitchFamily="18" charset="0"/>
              </a:rPr>
              <a:t>tối</a:t>
            </a:r>
            <a:r>
              <a:rPr lang="en-US" sz="40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cs typeface="Times New Roman" pitchFamily="18" charset="0"/>
              </a:rPr>
              <a:t>vào</a:t>
            </a:r>
            <a:r>
              <a:rPr lang="en-US" sz="4000" b="1" i="1" dirty="0">
                <a:solidFill>
                  <a:srgbClr val="0000CC"/>
                </a:solidFill>
                <a:cs typeface="Times New Roman" pitchFamily="18" charset="0"/>
              </a:rPr>
              <a:t> hang.</a:t>
            </a:r>
          </a:p>
        </p:txBody>
      </p:sp>
      <p:sp>
        <p:nvSpPr>
          <p:cNvPr id="235532" name="Line 12"/>
          <p:cNvSpPr>
            <a:spLocks noChangeShapeType="1"/>
          </p:cNvSpPr>
          <p:nvPr/>
        </p:nvSpPr>
        <p:spPr bwMode="auto">
          <a:xfrm flipH="1">
            <a:off x="4724400" y="457200"/>
            <a:ext cx="228600" cy="6096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34" name="Text Box 14"/>
          <p:cNvSpPr txBox="1">
            <a:spLocks noChangeArrowheads="1"/>
          </p:cNvSpPr>
          <p:nvPr/>
        </p:nvSpPr>
        <p:spPr bwMode="auto">
          <a:xfrm>
            <a:off x="685800" y="1371600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i="1" dirty="0" smtClean="0">
                <a:cs typeface="Times New Roman" pitchFamily="18" charset="0"/>
              </a:rPr>
              <a:t>=&gt; </a:t>
            </a:r>
            <a:r>
              <a:rPr lang="en-US" sz="3200" b="1" i="1" dirty="0" err="1" smtClean="0">
                <a:cs typeface="Times New Roman" pitchFamily="18" charset="0"/>
              </a:rPr>
              <a:t>Cuộc</a:t>
            </a:r>
            <a:r>
              <a:rPr lang="en-US" sz="3200" b="1" i="1" dirty="0" smtClean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sống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nề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nếp</a:t>
            </a:r>
            <a:r>
              <a:rPr lang="en-US" sz="3200" b="1" i="1" dirty="0">
                <a:cs typeface="Times New Roman" pitchFamily="18" charset="0"/>
              </a:rPr>
              <a:t>, </a:t>
            </a:r>
            <a:r>
              <a:rPr lang="en-US" sz="3200" b="1" i="1" dirty="0" err="1">
                <a:cs typeface="Times New Roman" pitchFamily="18" charset="0"/>
              </a:rPr>
              <a:t>phong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thái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ung</a:t>
            </a:r>
            <a:r>
              <a:rPr lang="en-US" sz="3200" b="1" i="1" dirty="0">
                <a:cs typeface="Times New Roman" pitchFamily="18" charset="0"/>
              </a:rPr>
              <a:t> dung, </a:t>
            </a:r>
            <a:r>
              <a:rPr lang="en-US" sz="3200" b="1" i="1" dirty="0" err="1">
                <a:cs typeface="Times New Roman" pitchFamily="18" charset="0"/>
              </a:rPr>
              <a:t>hòa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nhịp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với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núi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rừng</a:t>
            </a:r>
            <a:r>
              <a:rPr lang="en-US" sz="3200" b="1" i="1" dirty="0">
                <a:cs typeface="Times New Roman" pitchFamily="18" charset="0"/>
              </a:rPr>
              <a:t> .</a:t>
            </a:r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609600" y="4191000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 i="1" dirty="0" err="1">
                <a:solidFill>
                  <a:srgbClr val="0000CC"/>
                </a:solidFill>
                <a:cs typeface="Times New Roman" pitchFamily="18" charset="0"/>
              </a:rPr>
              <a:t>Cháo</a:t>
            </a:r>
            <a:r>
              <a:rPr lang="en-US" sz="40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cs typeface="Times New Roman" pitchFamily="18" charset="0"/>
              </a:rPr>
              <a:t>bẹ</a:t>
            </a:r>
            <a:r>
              <a:rPr lang="en-US" sz="4000" b="1" i="1" dirty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00CC"/>
                </a:solidFill>
                <a:cs typeface="Times New Roman" pitchFamily="18" charset="0"/>
              </a:rPr>
              <a:t>rau</a:t>
            </a:r>
            <a:r>
              <a:rPr lang="en-US" sz="4000" b="1" i="1" dirty="0">
                <a:solidFill>
                  <a:srgbClr val="0000CC"/>
                </a:solidFill>
                <a:cs typeface="Times New Roman" pitchFamily="18" charset="0"/>
              </a:rPr>
              <a:t> m</a:t>
            </a:r>
            <a:r>
              <a:rPr lang="vi-VN" sz="4000" b="1" i="1" dirty="0">
                <a:solidFill>
                  <a:srgbClr val="0000CC"/>
                </a:solidFill>
                <a:cs typeface="Times New Roman" pitchFamily="18" charset="0"/>
              </a:rPr>
              <a:t>ă</a:t>
            </a:r>
            <a:r>
              <a:rPr lang="en-US" sz="4000" b="1" i="1" dirty="0" err="1">
                <a:solidFill>
                  <a:srgbClr val="0000CC"/>
                </a:solidFill>
                <a:cs typeface="Times New Roman" pitchFamily="18" charset="0"/>
              </a:rPr>
              <a:t>ng</a:t>
            </a:r>
            <a:r>
              <a:rPr lang="en-US" sz="40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cs typeface="Times New Roman" pitchFamily="18" charset="0"/>
              </a:rPr>
              <a:t>vẫn</a:t>
            </a:r>
            <a:r>
              <a:rPr lang="en-US" sz="40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cs typeface="Times New Roman" pitchFamily="18" charset="0"/>
              </a:rPr>
              <a:t>sẵn</a:t>
            </a:r>
            <a:r>
              <a:rPr lang="en-US" sz="40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cs typeface="Times New Roman" pitchFamily="18" charset="0"/>
              </a:rPr>
              <a:t>sàng</a:t>
            </a:r>
            <a:r>
              <a:rPr lang="en-US" sz="4000" b="1" i="1" dirty="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35540" name="Text Box 20"/>
          <p:cNvSpPr txBox="1">
            <a:spLocks noChangeArrowheads="1"/>
          </p:cNvSpPr>
          <p:nvPr/>
        </p:nvSpPr>
        <p:spPr bwMode="auto">
          <a:xfrm>
            <a:off x="685800" y="5181600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i="1" dirty="0" smtClean="0">
                <a:cs typeface="Times New Roman" pitchFamily="18" charset="0"/>
              </a:rPr>
              <a:t>=&gt; </a:t>
            </a:r>
            <a:r>
              <a:rPr lang="en-US" sz="3200" b="1" i="1" dirty="0" err="1" smtClean="0">
                <a:cs typeface="Times New Roman" pitchFamily="18" charset="0"/>
              </a:rPr>
              <a:t>Giọng</a:t>
            </a:r>
            <a:r>
              <a:rPr lang="en-US" sz="3200" b="1" i="1" dirty="0" smtClean="0">
                <a:cs typeface="Times New Roman" pitchFamily="18" charset="0"/>
              </a:rPr>
              <a:t> </a:t>
            </a:r>
            <a:r>
              <a:rPr lang="vi-VN" sz="3200" b="1" i="1" dirty="0">
                <a:cs typeface="Times New Roman" pitchFamily="18" charset="0"/>
              </a:rPr>
              <a:t>đ</a:t>
            </a:r>
            <a:r>
              <a:rPr lang="en-US" sz="3200" b="1" i="1" dirty="0" err="1">
                <a:cs typeface="Times New Roman" pitchFamily="18" charset="0"/>
              </a:rPr>
              <a:t>iệu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hóm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hỉnh</a:t>
            </a:r>
            <a:r>
              <a:rPr lang="en-US" sz="3200" b="1" i="1" dirty="0">
                <a:cs typeface="Times New Roman" pitchFamily="18" charset="0"/>
              </a:rPr>
              <a:t>. </a:t>
            </a:r>
            <a:r>
              <a:rPr lang="en-US" sz="3200" b="1" i="1" dirty="0" err="1">
                <a:cs typeface="Times New Roman" pitchFamily="18" charset="0"/>
              </a:rPr>
              <a:t>Cuộc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sống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vi-VN" sz="3200" b="1" i="1" dirty="0">
                <a:cs typeface="Times New Roman" pitchFamily="18" charset="0"/>
              </a:rPr>
              <a:t>đơ</a:t>
            </a:r>
            <a:r>
              <a:rPr lang="en-US" sz="3200" b="1" i="1" dirty="0">
                <a:cs typeface="Times New Roman" pitchFamily="18" charset="0"/>
              </a:rPr>
              <a:t>n s</a:t>
            </a:r>
            <a:r>
              <a:rPr lang="vi-VN" sz="3200" b="1" i="1" dirty="0">
                <a:cs typeface="Times New Roman" pitchFamily="18" charset="0"/>
              </a:rPr>
              <a:t>ơ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nh</a:t>
            </a:r>
            <a:r>
              <a:rPr lang="vi-VN" sz="3200" b="1" i="1" dirty="0">
                <a:cs typeface="Times New Roman" pitchFamily="18" charset="0"/>
              </a:rPr>
              <a:t>ư</a:t>
            </a:r>
            <a:r>
              <a:rPr lang="en-US" sz="3200" b="1" i="1" dirty="0" err="1">
                <a:cs typeface="Times New Roman" pitchFamily="18" charset="0"/>
              </a:rPr>
              <a:t>ng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tình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cảm</a:t>
            </a:r>
            <a:r>
              <a:rPr lang="en-US" sz="3200" b="1" i="1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23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3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3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3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26"/>
                </p:tgtEl>
              </p:cMediaNode>
            </p:audio>
          </p:childTnLst>
        </p:cTn>
      </p:par>
    </p:tnLst>
    <p:bldLst>
      <p:bldP spid="235525" grpId="0" build="p"/>
      <p:bldP spid="235530" grpId="0"/>
      <p:bldP spid="235532" grpId="0" animBg="1"/>
      <p:bldP spid="235534" grpId="0"/>
      <p:bldP spid="235535" grpId="0"/>
      <p:bldP spid="2355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J009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8325" y="6524625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J009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H="1">
            <a:off x="8031162" y="5684838"/>
            <a:ext cx="2149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91" name="BH cho em tat ca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708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685800" y="1752600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i="1" dirty="0">
                <a:cs typeface="Times New Roman" pitchFamily="18" charset="0"/>
              </a:rPr>
              <a:t>         </a:t>
            </a:r>
            <a:r>
              <a:rPr lang="en-US" sz="3200" b="1" i="1" dirty="0" err="1">
                <a:cs typeface="Times New Roman" pitchFamily="18" charset="0"/>
              </a:rPr>
              <a:t>Hình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ảnh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Bác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vừa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chân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thực</a:t>
            </a:r>
            <a:r>
              <a:rPr lang="en-US" sz="3200" b="1" i="1" dirty="0">
                <a:cs typeface="Times New Roman" pitchFamily="18" charset="0"/>
              </a:rPr>
              <a:t>, </a:t>
            </a:r>
            <a:r>
              <a:rPr lang="en-US" sz="3200" b="1" i="1" dirty="0" err="1">
                <a:cs typeface="Times New Roman" pitchFamily="18" charset="0"/>
              </a:rPr>
              <a:t>vừa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cao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cả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nh</a:t>
            </a:r>
            <a:r>
              <a:rPr lang="vi-VN" sz="3200" b="1" i="1" dirty="0">
                <a:cs typeface="Times New Roman" pitchFamily="18" charset="0"/>
              </a:rPr>
              <a:t>ư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bức</a:t>
            </a:r>
            <a:r>
              <a:rPr lang="en-US" sz="3200" b="1" i="1" dirty="0">
                <a:cs typeface="Times New Roman" pitchFamily="18" charset="0"/>
              </a:rPr>
              <a:t> t</a:t>
            </a:r>
            <a:r>
              <a:rPr lang="vi-VN" sz="3200" b="1" i="1" dirty="0">
                <a:cs typeface="Times New Roman" pitchFamily="18" charset="0"/>
              </a:rPr>
              <a:t>ư</a:t>
            </a:r>
            <a:r>
              <a:rPr lang="en-US" sz="3200" b="1" i="1" dirty="0" err="1">
                <a:cs typeface="Times New Roman" pitchFamily="18" charset="0"/>
              </a:rPr>
              <a:t>ợng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vi-VN" sz="3200" b="1" i="1" dirty="0">
                <a:cs typeface="Times New Roman" pitchFamily="18" charset="0"/>
              </a:rPr>
              <a:t>đ</a:t>
            </a:r>
            <a:r>
              <a:rPr lang="en-US" sz="3200" b="1" i="1" dirty="0" err="1">
                <a:cs typeface="Times New Roman" pitchFamily="18" charset="0"/>
              </a:rPr>
              <a:t>ài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vị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lãnh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 smtClean="0">
                <a:cs typeface="Times New Roman" pitchFamily="18" charset="0"/>
              </a:rPr>
              <a:t>tụ</a:t>
            </a:r>
            <a:r>
              <a:rPr lang="en-US" sz="3200" b="1" i="1" dirty="0" smtClean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cách</a:t>
            </a:r>
            <a:r>
              <a:rPr lang="en-US" sz="3200" b="1" i="1" dirty="0">
                <a:cs typeface="Times New Roman" pitchFamily="18" charset="0"/>
              </a:rPr>
              <a:t> </a:t>
            </a:r>
            <a:r>
              <a:rPr lang="en-US" sz="3200" b="1" i="1" dirty="0" err="1">
                <a:cs typeface="Times New Roman" pitchFamily="18" charset="0"/>
              </a:rPr>
              <a:t>mạng</a:t>
            </a:r>
            <a:r>
              <a:rPr lang="en-US" sz="3200" b="1" i="1" dirty="0">
                <a:cs typeface="Times New Roman" pitchFamily="18" charset="0"/>
              </a:rPr>
              <a:t>.</a:t>
            </a:r>
          </a:p>
        </p:txBody>
      </p:sp>
      <p:sp>
        <p:nvSpPr>
          <p:cNvPr id="246801" name="Text Box 17"/>
          <p:cNvSpPr txBox="1">
            <a:spLocks noChangeArrowheads="1"/>
          </p:cNvSpPr>
          <p:nvPr/>
        </p:nvSpPr>
        <p:spPr bwMode="auto">
          <a:xfrm>
            <a:off x="228600" y="38100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i="1" dirty="0" err="1">
                <a:solidFill>
                  <a:srgbClr val="0000CC"/>
                </a:solidFill>
                <a:cs typeface="Times New Roman" pitchFamily="18" charset="0"/>
              </a:rPr>
              <a:t>Bàn</a:t>
            </a:r>
            <a:r>
              <a:rPr lang="en-US" sz="32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vi-VN" sz="3200" b="1" i="1" dirty="0">
                <a:solidFill>
                  <a:srgbClr val="0000CC"/>
                </a:solidFill>
                <a:cs typeface="Times New Roman" pitchFamily="18" charset="0"/>
              </a:rPr>
              <a:t>đ</a:t>
            </a:r>
            <a:r>
              <a:rPr lang="en-US" sz="3200" b="1" i="1" dirty="0">
                <a:solidFill>
                  <a:srgbClr val="0000CC"/>
                </a:solidFill>
                <a:cs typeface="Times New Roman" pitchFamily="18" charset="0"/>
              </a:rPr>
              <a:t>á</a:t>
            </a:r>
            <a:r>
              <a:rPr lang="en-US" sz="3200" b="1" i="1" dirty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cs typeface="Times New Roman" pitchFamily="18" charset="0"/>
              </a:rPr>
              <a:t>chông</a:t>
            </a:r>
            <a:r>
              <a:rPr lang="en-US" sz="32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cs typeface="Times New Roman" pitchFamily="18" charset="0"/>
              </a:rPr>
              <a:t>chênh</a:t>
            </a:r>
            <a:r>
              <a:rPr lang="en-US" sz="3200" b="1" i="1" dirty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cs typeface="Times New Roman" pitchFamily="18" charset="0"/>
              </a:rPr>
              <a:t>dịch</a:t>
            </a:r>
            <a:r>
              <a:rPr lang="en-US" sz="32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cs typeface="Times New Roman" pitchFamily="18" charset="0"/>
              </a:rPr>
              <a:t>sử</a:t>
            </a:r>
            <a:r>
              <a:rPr lang="en-US" sz="32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cs typeface="Times New Roman" pitchFamily="18" charset="0"/>
              </a:rPr>
              <a:t>Đảng</a:t>
            </a:r>
            <a:endParaRPr lang="en-US" sz="3200" b="1" i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4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6791"/>
                </p:tgtEl>
              </p:cMediaNode>
            </p:audio>
          </p:childTnLst>
        </p:cTn>
      </p:par>
    </p:tnLst>
    <p:bldLst>
      <p:bldP spid="246799" grpId="0"/>
      <p:bldP spid="2468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J009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8325" y="6524625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J009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H="1">
            <a:off x="7954962" y="5440363"/>
            <a:ext cx="2149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14" name="BH cho em tat ca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708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22" name="Text Box 14"/>
          <p:cNvSpPr txBox="1">
            <a:spLocks noChangeArrowheads="1"/>
          </p:cNvSpPr>
          <p:nvPr/>
        </p:nvSpPr>
        <p:spPr bwMode="auto">
          <a:xfrm>
            <a:off x="838200" y="3505200"/>
            <a:ext cx="7620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b="1" i="1" dirty="0" smtClean="0">
                <a:cs typeface="Times New Roman" pitchFamily="18" charset="0"/>
              </a:rPr>
              <a:t>=&gt; </a:t>
            </a:r>
            <a:r>
              <a:rPr lang="en-US" sz="4000" b="1" i="1" dirty="0" err="1" smtClean="0">
                <a:cs typeface="Times New Roman" pitchFamily="18" charset="0"/>
              </a:rPr>
              <a:t>Sống</a:t>
            </a:r>
            <a:r>
              <a:rPr lang="en-US" sz="4000" b="1" i="1" dirty="0" smtClean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lạc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quan</a:t>
            </a:r>
            <a:r>
              <a:rPr lang="en-US" sz="4000" b="1" i="1" dirty="0">
                <a:cs typeface="Times New Roman" pitchFamily="18" charset="0"/>
              </a:rPr>
              <a:t>, </a:t>
            </a:r>
            <a:r>
              <a:rPr lang="en-US" sz="4000" b="1" i="1" dirty="0" err="1">
                <a:cs typeface="Times New Roman" pitchFamily="18" charset="0"/>
              </a:rPr>
              <a:t>hòa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mình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với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thiên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nhiên</a:t>
            </a:r>
            <a:r>
              <a:rPr lang="en-US" sz="4000" b="1" i="1" dirty="0" smtClean="0">
                <a:cs typeface="Times New Roman" pitchFamily="18" charset="0"/>
              </a:rPr>
              <a:t>.</a:t>
            </a:r>
            <a:endParaRPr lang="en-US" sz="3600" b="1" i="1" dirty="0">
              <a:cs typeface="Times New Roman" pitchFamily="18" charset="0"/>
            </a:endParaRPr>
          </a:p>
        </p:txBody>
      </p:sp>
      <p:sp>
        <p:nvSpPr>
          <p:cNvPr id="31761" name="Text Box 18"/>
          <p:cNvSpPr txBox="1">
            <a:spLocks noChangeArrowheads="1"/>
          </p:cNvSpPr>
          <p:nvPr/>
        </p:nvSpPr>
        <p:spPr bwMode="auto">
          <a:xfrm>
            <a:off x="762000" y="838200"/>
            <a:ext cx="7543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000" b="1" i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Cuộc</a:t>
            </a:r>
            <a:r>
              <a:rPr lang="en-US" sz="3000" b="1" i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vi-VN" sz="3000" b="1" i="1" dirty="0">
                <a:solidFill>
                  <a:srgbClr val="0000CC"/>
                </a:solidFill>
                <a:latin typeface="Arial" charset="0"/>
                <a:cs typeface="Arial" charset="0"/>
              </a:rPr>
              <a:t>đ</a:t>
            </a:r>
            <a:r>
              <a:rPr lang="en-US" sz="3000" b="1" i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ời</a:t>
            </a:r>
            <a:r>
              <a:rPr lang="en-US" sz="3000" b="1" i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cách</a:t>
            </a:r>
            <a:r>
              <a:rPr lang="en-US" sz="3000" b="1" i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mạng</a:t>
            </a:r>
            <a:r>
              <a:rPr lang="en-US" sz="3000" b="1" i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thật</a:t>
            </a:r>
            <a:r>
              <a:rPr lang="en-US" sz="3000" b="1" i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là</a:t>
            </a:r>
            <a:r>
              <a:rPr lang="en-US" sz="3000" b="1" i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0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sang</a:t>
            </a:r>
            <a:r>
              <a:rPr lang="en-US" sz="3000" b="1" i="1" dirty="0">
                <a:solidFill>
                  <a:schemeClr val="bg2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7814"/>
                </p:tgtEl>
              </p:cMediaNode>
            </p:audio>
          </p:childTnLst>
        </p:cTn>
      </p:par>
    </p:tnLst>
    <p:bldLst>
      <p:bldP spid="2478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images -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9718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0" y="4572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0000"/>
                </a:solidFill>
                <a:cs typeface="Times New Roman" pitchFamily="18" charset="0"/>
              </a:rPr>
              <a:t>Tức</a:t>
            </a:r>
            <a:r>
              <a:rPr lang="en-US" sz="9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cs typeface="Times New Roman" pitchFamily="18" charset="0"/>
              </a:rPr>
              <a:t>cảnh</a:t>
            </a:r>
            <a:r>
              <a:rPr lang="en-US" sz="9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cs typeface="Times New Roman" pitchFamily="18" charset="0"/>
              </a:rPr>
              <a:t>Pác</a:t>
            </a:r>
            <a:r>
              <a:rPr lang="en-US" sz="9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cs typeface="Times New Roman" pitchFamily="18" charset="0"/>
              </a:rPr>
              <a:t>Bó</a:t>
            </a:r>
            <a:endParaRPr lang="en-US" sz="9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0" y="2022277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: </a:t>
            </a:r>
            <a:r>
              <a:rPr lang="en-US" dirty="0" err="1" smtClean="0"/>
              <a:t>Lê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Hồng</a:t>
            </a:r>
            <a:r>
              <a:rPr lang="en-US" dirty="0" smtClean="0"/>
              <a:t> </a:t>
            </a:r>
            <a:r>
              <a:rPr lang="en-US" dirty="0" err="1" smtClean="0"/>
              <a:t>Đăng</a:t>
            </a:r>
            <a:endParaRPr lang="en-US" dirty="0" smtClean="0"/>
          </a:p>
          <a:p>
            <a:r>
              <a:rPr lang="en-US" dirty="0" err="1" smtClean="0"/>
              <a:t>Môn</a:t>
            </a:r>
            <a:r>
              <a:rPr lang="en-US" dirty="0" smtClean="0"/>
              <a:t>: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24932" name="Picture 4" descr="Download[4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3" name="Picture 5" descr="Pacb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0"/>
            <a:ext cx="52578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4" name="Picture 6" descr="Pacbo,,,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97288"/>
            <a:ext cx="4572000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6" name="Picture 8" descr="ban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6576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533400" y="3048000"/>
            <a:ext cx="861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FF3300"/>
                </a:solidFill>
                <a:latin typeface="Arial" charset="0"/>
              </a:rPr>
              <a:t>Cái</a:t>
            </a:r>
            <a:r>
              <a:rPr lang="en-US" sz="6000" dirty="0">
                <a:solidFill>
                  <a:srgbClr val="FF3300"/>
                </a:solidFill>
                <a:latin typeface="Arial" charset="0"/>
              </a:rPr>
              <a:t> “</a:t>
            </a:r>
            <a:r>
              <a:rPr lang="en-US" sz="6000" dirty="0" err="1">
                <a:solidFill>
                  <a:srgbClr val="FF3300"/>
                </a:solidFill>
                <a:latin typeface="Arial" charset="0"/>
              </a:rPr>
              <a:t>thú</a:t>
            </a:r>
            <a:r>
              <a:rPr lang="en-US" sz="60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6000" dirty="0" err="1">
                <a:solidFill>
                  <a:srgbClr val="FF3300"/>
                </a:solidFill>
                <a:latin typeface="Arial" charset="0"/>
              </a:rPr>
              <a:t>lâm</a:t>
            </a:r>
            <a:r>
              <a:rPr lang="en-US" sz="60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6000" dirty="0" err="1">
                <a:solidFill>
                  <a:srgbClr val="FF3300"/>
                </a:solidFill>
                <a:latin typeface="Arial" charset="0"/>
              </a:rPr>
              <a:t>tuyền</a:t>
            </a:r>
            <a:r>
              <a:rPr lang="en-US" sz="6000" dirty="0">
                <a:solidFill>
                  <a:srgbClr val="FF3300"/>
                </a:solidFill>
                <a:latin typeface="Arial" charset="0"/>
              </a:rPr>
              <a:t>”</a:t>
            </a:r>
          </a:p>
        </p:txBody>
      </p:sp>
      <p:sp>
        <p:nvSpPr>
          <p:cNvPr id="124939" name="AutoShape 11"/>
          <p:cNvSpPr>
            <a:spLocks noChangeArrowheads="1"/>
          </p:cNvSpPr>
          <p:nvPr/>
        </p:nvSpPr>
        <p:spPr bwMode="auto">
          <a:xfrm>
            <a:off x="-304800" y="-685800"/>
            <a:ext cx="9677400" cy="4267200"/>
          </a:xfrm>
          <a:prstGeom prst="cloudCallout">
            <a:avLst>
              <a:gd name="adj1" fmla="val -40944"/>
              <a:gd name="adj2" fmla="val 5013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400" u="sng" dirty="0" err="1">
                <a:solidFill>
                  <a:srgbClr val="000000"/>
                </a:solidFill>
                <a:cs typeface="Times New Roman" pitchFamily="18" charset="0"/>
              </a:rPr>
              <a:t>THẢO</a:t>
            </a:r>
            <a:r>
              <a:rPr lang="en-US" sz="4400" u="sng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00"/>
                </a:solidFill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00"/>
                </a:solidFill>
                <a:cs typeface="Times New Roman" pitchFamily="18" charset="0"/>
              </a:rPr>
              <a:t>Hãy</a:t>
            </a:r>
            <a:r>
              <a:rPr lang="en-US" sz="4400" dirty="0">
                <a:solidFill>
                  <a:srgbClr val="000000"/>
                </a:solidFill>
                <a:cs typeface="Times New Roman" pitchFamily="18" charset="0"/>
              </a:rPr>
              <a:t> so </a:t>
            </a:r>
            <a:r>
              <a:rPr lang="en-US" sz="4400" dirty="0" err="1">
                <a:solidFill>
                  <a:srgbClr val="000000"/>
                </a:solidFill>
                <a:cs typeface="Times New Roman" pitchFamily="18" charset="0"/>
              </a:rPr>
              <a:t>sánh</a:t>
            </a:r>
            <a:r>
              <a:rPr lang="en-US" sz="4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cs typeface="Times New Roman" pitchFamily="18" charset="0"/>
              </a:rPr>
              <a:t>“</a:t>
            </a:r>
            <a:r>
              <a:rPr lang="en-US" sz="4400" dirty="0" err="1" smtClean="0">
                <a:solidFill>
                  <a:srgbClr val="000000"/>
                </a:solidFill>
                <a:cs typeface="Times New Roman" pitchFamily="18" charset="0"/>
              </a:rPr>
              <a:t>thú</a:t>
            </a:r>
            <a:r>
              <a:rPr lang="en-US" sz="4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Times New Roman" pitchFamily="18" charset="0"/>
              </a:rPr>
              <a:t>lâm</a:t>
            </a:r>
            <a:r>
              <a:rPr lang="en-US" sz="4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Times New Roman" pitchFamily="18" charset="0"/>
              </a:rPr>
              <a:t>tuyền</a:t>
            </a:r>
            <a:r>
              <a:rPr lang="en-US" sz="4400" dirty="0">
                <a:solidFill>
                  <a:srgbClr val="000000"/>
                </a:solidFill>
                <a:cs typeface="Times New Roman" pitchFamily="18" charset="0"/>
              </a:rPr>
              <a:t>” </a:t>
            </a:r>
            <a:r>
              <a:rPr lang="en-US" sz="4400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Times New Roman" pitchFamily="18" charset="0"/>
              </a:rPr>
              <a:t>Bác</a:t>
            </a:r>
            <a:r>
              <a:rPr lang="en-US" sz="4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Times New Roman" pitchFamily="18" charset="0"/>
              </a:rPr>
              <a:t>Nguyễn</a:t>
            </a:r>
            <a:r>
              <a:rPr lang="en-US" sz="4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Times New Roman" pitchFamily="18" charset="0"/>
              </a:rPr>
              <a:t>Trãi</a:t>
            </a:r>
            <a:r>
              <a:rPr lang="en-US" sz="4400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Times New Roman" pitchFamily="18" charset="0"/>
              </a:rPr>
              <a:t>giống</a:t>
            </a:r>
            <a:r>
              <a:rPr lang="en-US" sz="4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Times New Roman" pitchFamily="18" charset="0"/>
              </a:rPr>
              <a:t>khác</a:t>
            </a:r>
            <a:r>
              <a:rPr lang="en-US" sz="4400" dirty="0">
                <a:solidFill>
                  <a:srgbClr val="000000"/>
                </a:solidFill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7" grpId="0"/>
      <p:bldP spid="1249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0" y="304800"/>
            <a:ext cx="8915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cs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0000CC"/>
                </a:solidFill>
                <a:cs typeface="Times New Roman" pitchFamily="18" charset="0"/>
              </a:rPr>
              <a:t>Giống</a:t>
            </a:r>
            <a:r>
              <a:rPr lang="en-US" sz="3200" b="1" dirty="0">
                <a:solidFill>
                  <a:srgbClr val="0000CC"/>
                </a:solidFill>
                <a:cs typeface="Times New Roman" pitchFamily="18" charset="0"/>
              </a:rPr>
              <a:t>: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Có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cùng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chung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một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cảm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gắn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bó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chan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hòa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với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tạo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vật</a:t>
            </a:r>
            <a:r>
              <a:rPr lang="en-US" sz="3200" dirty="0">
                <a:cs typeface="Times New Roman" pitchFamily="18" charset="0"/>
              </a:rPr>
              <a:t>: </a:t>
            </a:r>
            <a:r>
              <a:rPr lang="en-US" sz="3200" dirty="0" err="1">
                <a:cs typeface="Times New Roman" pitchFamily="18" charset="0"/>
              </a:rPr>
              <a:t>rất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yêu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thích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thiên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nhiên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đặc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biệt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thích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thú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khi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được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giữa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thiên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nhiên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hòa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với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suối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rừng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gió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trăng</a:t>
            </a:r>
            <a:r>
              <a:rPr lang="en-US" sz="3200" dirty="0">
                <a:cs typeface="Times New Roman" pitchFamily="18" charset="0"/>
              </a:rPr>
              <a:t>, non </a:t>
            </a:r>
            <a:r>
              <a:rPr lang="en-US" sz="3200" dirty="0" err="1">
                <a:cs typeface="Times New Roman" pitchFamily="18" charset="0"/>
              </a:rPr>
              <a:t>xanh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nước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biếc</a:t>
            </a:r>
            <a:r>
              <a:rPr lang="en-US" sz="3200" dirty="0">
                <a:cs typeface="Times New Roman" pitchFamily="18" charset="0"/>
              </a:rPr>
              <a:t>.</a:t>
            </a:r>
          </a:p>
        </p:txBody>
      </p:sp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0" y="2638425"/>
            <a:ext cx="8839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Khác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: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Người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xưa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tìm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đến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thú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lâm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tuyền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vì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cảm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thấy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bất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lực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trước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thực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tế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xã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hội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muốn</a:t>
            </a:r>
            <a:r>
              <a:rPr lang="en-US" dirty="0">
                <a:cs typeface="Times New Roman" pitchFamily="18" charset="0"/>
              </a:rPr>
              <a:t> “</a:t>
            </a:r>
            <a:r>
              <a:rPr lang="en-US" dirty="0" err="1">
                <a:solidFill>
                  <a:srgbClr val="FF00FF"/>
                </a:solidFill>
                <a:cs typeface="Times New Roman" pitchFamily="18" charset="0"/>
              </a:rPr>
              <a:t>lánh</a:t>
            </a:r>
            <a:r>
              <a:rPr lang="en-US" dirty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cs typeface="Times New Roman" pitchFamily="18" charset="0"/>
              </a:rPr>
              <a:t>đục</a:t>
            </a:r>
            <a:r>
              <a:rPr lang="en-US" dirty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cs typeface="Times New Roman" pitchFamily="18" charset="0"/>
              </a:rPr>
              <a:t>trong</a:t>
            </a:r>
            <a:r>
              <a:rPr lang="en-US" dirty="0">
                <a:cs typeface="Times New Roman" pitchFamily="18" charset="0"/>
              </a:rPr>
              <a:t>”, </a:t>
            </a:r>
            <a:r>
              <a:rPr lang="en-US" dirty="0" err="1">
                <a:cs typeface="Times New Roman" pitchFamily="18" charset="0"/>
              </a:rPr>
              <a:t>tự</a:t>
            </a:r>
            <a:r>
              <a:rPr lang="en-US" dirty="0">
                <a:cs typeface="Times New Roman" pitchFamily="18" charset="0"/>
              </a:rPr>
              <a:t> an </a:t>
            </a:r>
            <a:r>
              <a:rPr lang="en-US" dirty="0" err="1">
                <a:cs typeface="Times New Roman" pitchFamily="18" charset="0"/>
              </a:rPr>
              <a:t>ủi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bằng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lối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sống</a:t>
            </a:r>
            <a:r>
              <a:rPr lang="en-US" dirty="0">
                <a:cs typeface="Times New Roman" pitchFamily="18" charset="0"/>
              </a:rPr>
              <a:t> “</a:t>
            </a:r>
            <a:r>
              <a:rPr lang="en-US" dirty="0">
                <a:solidFill>
                  <a:srgbClr val="FF00FF"/>
                </a:solidFill>
                <a:cs typeface="Times New Roman" pitchFamily="18" charset="0"/>
              </a:rPr>
              <a:t>an </a:t>
            </a:r>
            <a:r>
              <a:rPr lang="en-US" dirty="0" err="1">
                <a:solidFill>
                  <a:srgbClr val="FF00FF"/>
                </a:solidFill>
                <a:cs typeface="Times New Roman" pitchFamily="18" charset="0"/>
              </a:rPr>
              <a:t>bần</a:t>
            </a:r>
            <a:r>
              <a:rPr lang="en-US" dirty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cs typeface="Times New Roman" pitchFamily="18" charset="0"/>
              </a:rPr>
              <a:t>lạc</a:t>
            </a:r>
            <a:r>
              <a:rPr lang="en-US" dirty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cs typeface="Times New Roman" pitchFamily="18" charset="0"/>
              </a:rPr>
              <a:t>đạo</a:t>
            </a:r>
            <a:r>
              <a:rPr lang="en-US" dirty="0">
                <a:cs typeface="Times New Roman" pitchFamily="18" charset="0"/>
              </a:rPr>
              <a:t>”. </a:t>
            </a:r>
            <a:r>
              <a:rPr lang="en-US" dirty="0" err="1">
                <a:cs typeface="Times New Roman" pitchFamily="18" charset="0"/>
              </a:rPr>
              <a:t>Còn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Hồ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Chí</a:t>
            </a:r>
            <a:r>
              <a:rPr lang="en-US" dirty="0">
                <a:cs typeface="Times New Roman" pitchFamily="18" charset="0"/>
              </a:rPr>
              <a:t> Minh, </a:t>
            </a:r>
            <a:r>
              <a:rPr lang="en-US" dirty="0" err="1">
                <a:cs typeface="Times New Roman" pitchFamily="18" charset="0"/>
              </a:rPr>
              <a:t>sống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hòa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nhịp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với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lâm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tuyền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nhưng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vẫn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nguyên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vẹn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cốt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cách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chiến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sĩ</a:t>
            </a:r>
            <a:r>
              <a:rPr lang="en-US" dirty="0">
                <a:cs typeface="Times New Roman" pitchFamily="18" charset="0"/>
              </a:rPr>
              <a:t>;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chính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cuộc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sống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lâm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tuyền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đó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là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một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biểu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hiện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của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cuộc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đời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cách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mạng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của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Người</a:t>
            </a:r>
            <a:r>
              <a:rPr lang="en-US" dirty="0">
                <a:cs typeface="Times New Roman" pitchFamily="18" charset="0"/>
              </a:rPr>
              <a:t>. </a:t>
            </a:r>
            <a:r>
              <a:rPr lang="en-US" dirty="0" err="1">
                <a:cs typeface="Times New Roman" pitchFamily="18" charset="0"/>
              </a:rPr>
              <a:t>Vì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vậy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nhân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vật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trữ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tình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của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bài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thơ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tuy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có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dáng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vẻ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ẩn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sĩ</a:t>
            </a:r>
            <a:r>
              <a:rPr lang="en-US" dirty="0">
                <a:cs typeface="Times New Roman" pitchFamily="18" charset="0"/>
              </a:rPr>
              <a:t>, song </a:t>
            </a:r>
            <a:r>
              <a:rPr lang="en-US" dirty="0" err="1">
                <a:cs typeface="Times New Roman" pitchFamily="18" charset="0"/>
              </a:rPr>
              <a:t>thực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chất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vẫn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là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chiến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sĩ</a:t>
            </a:r>
            <a:r>
              <a:rPr lang="en-US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hong_canh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457200" y="12954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</a:rPr>
              <a:t>     </a:t>
            </a:r>
          </a:p>
        </p:txBody>
      </p:sp>
      <p:pic>
        <p:nvPicPr>
          <p:cNvPr id="34820" name="Picture 8" descr="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5844" name="Picture 4" descr="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900"/>
            <a:ext cx="9144000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6868" name="Picture 4" descr="2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7892" name="Picture 4" descr="2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8916" name="Picture 4" descr="3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900"/>
            <a:ext cx="9144000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9939" name="Picture 4" descr="Nhan-dan-Pac-bo-don-Bac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525000" cy="7162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0964" name="Picture 4" descr="3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900"/>
            <a:ext cx="9144000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hong_canh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(?)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Th</a:t>
            </a:r>
            <a:r>
              <a:rPr lang="vi-VN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ơ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Bác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là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sự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kết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hợp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hài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hòa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giữa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tính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cổ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 </a:t>
            </a:r>
            <a:r>
              <a:rPr lang="vi-VN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đ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iển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và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hiện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vi-VN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đ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ại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. 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Qua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bài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thơ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em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hãy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chứng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minh ý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kiến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trên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en-US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nui-cac-mac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295400" y="0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DFF608"/>
                </a:solidFill>
                <a:cs typeface="Times New Roman" pitchFamily="18" charset="0"/>
              </a:rPr>
              <a:t>Núi</a:t>
            </a:r>
            <a:r>
              <a:rPr lang="en-US" sz="4000" dirty="0">
                <a:solidFill>
                  <a:srgbClr val="DFF608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DFF608"/>
                </a:solidFill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DFF608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DFF608"/>
                </a:solidFill>
                <a:cs typeface="Times New Roman" pitchFamily="18" charset="0"/>
              </a:rPr>
              <a:t>Mác</a:t>
            </a:r>
            <a:r>
              <a:rPr lang="en-US" sz="4000" dirty="0">
                <a:solidFill>
                  <a:srgbClr val="DFF608"/>
                </a:solidFill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DFF608"/>
                </a:solidFill>
                <a:cs typeface="Times New Roman" pitchFamily="18" charset="0"/>
              </a:rPr>
              <a:t>suối</a:t>
            </a:r>
            <a:r>
              <a:rPr lang="en-US" sz="4000" dirty="0">
                <a:solidFill>
                  <a:srgbClr val="DFF608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DFF608"/>
                </a:solidFill>
                <a:cs typeface="Times New Roman" pitchFamily="18" charset="0"/>
              </a:rPr>
              <a:t>Lênin</a:t>
            </a:r>
            <a:endParaRPr lang="en-US" sz="4000" dirty="0">
              <a:solidFill>
                <a:srgbClr val="DFF608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8763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Cổ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điển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: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Thú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lâm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tuyền</a:t>
            </a:r>
            <a:r>
              <a:rPr lang="en-US" sz="3600" dirty="0">
                <a:cs typeface="Times New Roman" pitchFamily="18" charset="0"/>
              </a:rPr>
              <a:t>, </a:t>
            </a:r>
            <a:r>
              <a:rPr lang="en-US" sz="3600" dirty="0" err="1">
                <a:cs typeface="Times New Roman" pitchFamily="18" charset="0"/>
              </a:rPr>
              <a:t>thể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thơ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thất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ngôn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tứ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tuyệt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Đường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luật</a:t>
            </a:r>
            <a:r>
              <a:rPr lang="en-US" sz="3600" dirty="0">
                <a:cs typeface="Times New Roman" pitchFamily="18" charset="0"/>
              </a:rPr>
              <a:t>, </a:t>
            </a:r>
            <a:r>
              <a:rPr lang="en-US" sz="3600" dirty="0" err="1">
                <a:cs typeface="Times New Roman" pitchFamily="18" charset="0"/>
              </a:rPr>
              <a:t>Hình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ảnh</a:t>
            </a:r>
            <a:r>
              <a:rPr lang="en-US" sz="3600" dirty="0">
                <a:cs typeface="Times New Roman" pitchFamily="18" charset="0"/>
              </a:rPr>
              <a:t>, </a:t>
            </a:r>
            <a:r>
              <a:rPr lang="en-US" sz="3600" dirty="0" err="1">
                <a:cs typeface="Times New Roman" pitchFamily="18" charset="0"/>
              </a:rPr>
              <a:t>nhịp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điệu</a:t>
            </a:r>
            <a:r>
              <a:rPr lang="en-US" sz="3600" dirty="0">
                <a:cs typeface="Times New Roman" pitchFamily="18" charset="0"/>
              </a:rPr>
              <a:t>, </a:t>
            </a:r>
            <a:r>
              <a:rPr lang="en-US" sz="3600" dirty="0" err="1">
                <a:cs typeface="Times New Roman" pitchFamily="18" charset="0"/>
              </a:rPr>
              <a:t>giọng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điệu</a:t>
            </a:r>
            <a:r>
              <a:rPr lang="en-US" sz="3600" dirty="0">
                <a:cs typeface="Times New Roman" pitchFamily="18" charset="0"/>
              </a:rPr>
              <a:t>, </a:t>
            </a:r>
            <a:r>
              <a:rPr lang="en-US" sz="3600" dirty="0" err="1">
                <a:cs typeface="Times New Roman" pitchFamily="18" charset="0"/>
              </a:rPr>
              <a:t>nhãn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tự</a:t>
            </a:r>
            <a:r>
              <a:rPr lang="en-US" sz="3600" dirty="0">
                <a:cs typeface="Times New Roman" pitchFamily="18" charset="0"/>
              </a:rPr>
              <a:t>.</a:t>
            </a: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381000" y="2209800"/>
            <a:ext cx="8763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: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Cuộc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đời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cách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mạng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lối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cách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mạng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công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việc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cách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mạng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tinh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thần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lạc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quan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cách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mạng</a:t>
            </a:r>
            <a:r>
              <a:rPr lang="en-US" sz="3200" dirty="0">
                <a:cs typeface="Times New Roman" pitchFamily="18" charset="0"/>
              </a:rPr>
              <a:t>; </a:t>
            </a:r>
            <a:r>
              <a:rPr lang="en-US" sz="3200" dirty="0" err="1">
                <a:cs typeface="Times New Roman" pitchFamily="18" charset="0"/>
              </a:rPr>
              <a:t>ngôn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ngữ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giản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dị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tự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nhiên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giọng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thơ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chân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thành</a:t>
            </a:r>
            <a:r>
              <a:rPr lang="en-US" sz="3200" dirty="0">
                <a:cs typeface="Times New Roman" pitchFamily="18" charset="0"/>
              </a:rPr>
              <a:t>, dung </a:t>
            </a:r>
            <a:r>
              <a:rPr lang="en-US" sz="3200" dirty="0" err="1">
                <a:cs typeface="Times New Roman" pitchFamily="18" charset="0"/>
              </a:rPr>
              <a:t>dị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vui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đùa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hóm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hỉnh</a:t>
            </a:r>
            <a:r>
              <a:rPr lang="en-US" sz="3200" dirty="0">
                <a:cs typeface="Times New Roman" pitchFamily="18" charset="0"/>
              </a:rPr>
              <a:t>.</a:t>
            </a: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228600" y="4784725"/>
            <a:ext cx="8763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dirty="0">
                <a:cs typeface="Times New Roman" pitchFamily="18" charset="0"/>
              </a:rPr>
              <a:t>    </a:t>
            </a:r>
            <a:r>
              <a:rPr lang="en-US" sz="4000" dirty="0" smtClean="0">
                <a:cs typeface="Times New Roman" pitchFamily="18" charset="0"/>
              </a:rPr>
              <a:t>=&gt;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hòa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thống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nhất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chỉnh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thơ</a:t>
            </a:r>
            <a:r>
              <a:rPr lang="en-US" sz="4000" b="1" dirty="0" smtClean="0">
                <a:solidFill>
                  <a:srgbClr val="0000CC"/>
                </a:solidFill>
                <a:cs typeface="Times New Roman" pitchFamily="18" charset="0"/>
              </a:rPr>
              <a:t>.</a:t>
            </a:r>
            <a:endParaRPr lang="en-US" sz="4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991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  <a:latin typeface="Arial" charset="0"/>
              </a:rPr>
              <a:t>Qua tìm hiểu và phân tích bài thơ, Hãy cho biết hiện thực cuộc sống của Bác Hồ ở Pác Bó như thế nào?</a:t>
            </a: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457200" y="1981200"/>
            <a:ext cx="89916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solidFill>
                  <a:srgbClr val="FF0000"/>
                </a:solidFill>
                <a:latin typeface="Arial" charset="0"/>
              </a:rPr>
              <a:t>Gợi ý: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4000">
                <a:solidFill>
                  <a:srgbClr val="0000CC"/>
                </a:solidFill>
                <a:latin typeface="Arial" charset="0"/>
              </a:rPr>
              <a:t>Việc ăn, việc ở, nơi làm việc?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4000">
                <a:solidFill>
                  <a:srgbClr val="0000CC"/>
                </a:solidFill>
                <a:latin typeface="Arial" charset="0"/>
              </a:rPr>
              <a:t>Sự nghiệp lớn dịch sử Đảng của Người đòi hỏi phải như thế nào?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  <a:latin typeface="Arial" charset="0"/>
              </a:rPr>
              <a:t>- Qua đó, hình ảnh nhân vật trữ tình hiện lên giữa thiên nhiên Pác Bó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/>
      <p:bldP spid="2498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85344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Pác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Bó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r>
              <a:rPr lang="en-US" sz="3600" b="1" dirty="0"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cs typeface="Times New Roman" pitchFamily="18" charset="0"/>
              </a:rPr>
              <a:t>  - </a:t>
            </a:r>
            <a:r>
              <a:rPr lang="en-US" sz="3600" dirty="0" err="1">
                <a:cs typeface="Times New Roman" pitchFamily="18" charset="0"/>
              </a:rPr>
              <a:t>Nhiều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gian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khổ</a:t>
            </a:r>
            <a:r>
              <a:rPr lang="en-US" sz="3600" dirty="0">
                <a:cs typeface="Times New Roman" pitchFamily="18" charset="0"/>
              </a:rPr>
              <a:t>, </a:t>
            </a:r>
            <a:r>
              <a:rPr lang="en-US" sz="3600" dirty="0" err="1">
                <a:cs typeface="Times New Roman" pitchFamily="18" charset="0"/>
              </a:rPr>
              <a:t>thiếu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thốn</a:t>
            </a:r>
            <a:r>
              <a:rPr lang="en-US" sz="3600" dirty="0">
                <a:cs typeface="Times New Roman" pitchFamily="18" charset="0"/>
              </a:rPr>
              <a:t>;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cs typeface="Times New Roman" pitchFamily="18" charset="0"/>
              </a:rPr>
              <a:t>  - </a:t>
            </a:r>
            <a:r>
              <a:rPr lang="en-US" sz="3600" dirty="0" err="1">
                <a:cs typeface="Times New Roman" pitchFamily="18" charset="0"/>
              </a:rPr>
              <a:t>Sự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nghiệp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lớn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dịch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sử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Đảng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đòi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hỏi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phải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có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niềm</a:t>
            </a:r>
            <a:r>
              <a:rPr lang="en-US" sz="3600" dirty="0">
                <a:cs typeface="Times New Roman" pitchFamily="18" charset="0"/>
              </a:rPr>
              <a:t> tin </a:t>
            </a:r>
            <a:r>
              <a:rPr lang="en-US" sz="3600" dirty="0" err="1">
                <a:cs typeface="Times New Roman" pitchFamily="18" charset="0"/>
              </a:rPr>
              <a:t>vững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chắc</a:t>
            </a:r>
            <a:r>
              <a:rPr lang="en-US" sz="3600" dirty="0">
                <a:cs typeface="Times New Roman" pitchFamily="18" charset="0"/>
              </a:rPr>
              <a:t>, </a:t>
            </a:r>
            <a:r>
              <a:rPr lang="en-US" sz="3600" dirty="0" err="1">
                <a:cs typeface="Times New Roman" pitchFamily="18" charset="0"/>
              </a:rPr>
              <a:t>không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thể</a:t>
            </a:r>
            <a:r>
              <a:rPr lang="en-US" sz="3600" dirty="0">
                <a:cs typeface="Times New Roman" pitchFamily="18" charset="0"/>
              </a:rPr>
              <a:t> lay </a:t>
            </a:r>
            <a:r>
              <a:rPr lang="en-US" sz="3600" dirty="0" err="1">
                <a:cs typeface="Times New Roman" pitchFamily="18" charset="0"/>
              </a:rPr>
              <a:t>chuyển</a:t>
            </a:r>
            <a:r>
              <a:rPr lang="en-US" sz="3600" dirty="0"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cs typeface="Times New Roman" pitchFamily="18" charset="0"/>
              </a:rPr>
              <a:t>  - </a:t>
            </a:r>
            <a:r>
              <a:rPr lang="en-US" sz="3600" dirty="0" err="1">
                <a:cs typeface="Times New Roman" pitchFamily="18" charset="0"/>
              </a:rPr>
              <a:t>Hình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ảnh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nhân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vật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trữ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tình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hiện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lên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giữa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thiên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nhiên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Pác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Bó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mang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vẻ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đẹp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của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người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chiến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sĩ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cách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mạng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với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phong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thái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ung</a:t>
            </a:r>
            <a:r>
              <a:rPr lang="en-US" sz="3600" dirty="0">
                <a:cs typeface="Times New Roman" pitchFamily="18" charset="0"/>
              </a:rPr>
              <a:t> dung, </a:t>
            </a:r>
            <a:r>
              <a:rPr lang="en-US" sz="3600" dirty="0" err="1">
                <a:cs typeface="Times New Roman" pitchFamily="18" charset="0"/>
              </a:rPr>
              <a:t>tự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tại</a:t>
            </a:r>
            <a:r>
              <a:rPr lang="en-US" sz="3600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  <a:latin typeface="Arial" charset="0"/>
              </a:rPr>
              <a:t>Qua tìm hiểu và phân tích bài thơ, Hãy cho biết nghệ thuật chính đã góp phần thể hiện hiện thực cuộc sống của Bác Hồ ở Pác Bó?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J009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8325" y="6524625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J009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H="1">
            <a:off x="8031162" y="5684838"/>
            <a:ext cx="2149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6" name="BH cho em tat ca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708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066800"/>
          </a:xfrm>
          <a:noFill/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3300"/>
                </a:solidFill>
              </a:rPr>
              <a:t>TỨC CẢNH PÁC BÓ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                    </a:t>
            </a:r>
            <a:r>
              <a:rPr lang="en-US" sz="2800" b="1" i="1" smtClean="0">
                <a:solidFill>
                  <a:srgbClr val="FF00FF"/>
                </a:solidFill>
              </a:rPr>
              <a:t>HỒ CHÍ MINH (1890 – 1969)</a:t>
            </a:r>
          </a:p>
        </p:txBody>
      </p:sp>
      <p:sp>
        <p:nvSpPr>
          <p:cNvPr id="47110" name="Text Box 14"/>
          <p:cNvSpPr txBox="1">
            <a:spLocks noChangeArrowheads="1"/>
          </p:cNvSpPr>
          <p:nvPr/>
        </p:nvSpPr>
        <p:spPr bwMode="auto">
          <a:xfrm>
            <a:off x="0" y="15240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solidFill>
                  <a:srgbClr val="FF0000"/>
                </a:solidFill>
                <a:latin typeface="Arial" charset="0"/>
              </a:rPr>
              <a:t>II- ĐỌC - TÌM HIỂU VĂN BẢN:</a:t>
            </a:r>
          </a:p>
        </p:txBody>
      </p:sp>
      <p:sp>
        <p:nvSpPr>
          <p:cNvPr id="47111" name="Text Box 15"/>
          <p:cNvSpPr txBox="1">
            <a:spLocks noChangeArrowheads="1"/>
          </p:cNvSpPr>
          <p:nvPr/>
        </p:nvSpPr>
        <p:spPr bwMode="auto">
          <a:xfrm>
            <a:off x="0" y="2041525"/>
            <a:ext cx="464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Arial" charset="0"/>
              </a:rPr>
              <a:t>1/ Nội dung:</a:t>
            </a:r>
          </a:p>
        </p:txBody>
      </p:sp>
      <p:sp>
        <p:nvSpPr>
          <p:cNvPr id="47112" name="Text Box 16"/>
          <p:cNvSpPr txBox="1">
            <a:spLocks noChangeArrowheads="1"/>
          </p:cNvSpPr>
          <p:nvPr/>
        </p:nvSpPr>
        <p:spPr bwMode="auto">
          <a:xfrm>
            <a:off x="0" y="2574925"/>
            <a:ext cx="464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Arial" charset="0"/>
              </a:rPr>
              <a:t>2/ Nghệ thuật:</a:t>
            </a:r>
          </a:p>
        </p:txBody>
      </p:sp>
      <p:sp>
        <p:nvSpPr>
          <p:cNvPr id="47113" name="Text Box 17"/>
          <p:cNvSpPr txBox="1">
            <a:spLocks noChangeArrowheads="1"/>
          </p:cNvSpPr>
          <p:nvPr/>
        </p:nvSpPr>
        <p:spPr bwMode="auto">
          <a:xfrm>
            <a:off x="0" y="3044825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  - Có tính chất ngắn gọn. hàm súc.</a:t>
            </a:r>
          </a:p>
          <a:p>
            <a:r>
              <a:rPr lang="en-US" sz="3600" b="1">
                <a:latin typeface="Arial" charset="0"/>
              </a:rPr>
              <a:t>  - Vừa mang đặc điểm cổ điển, truyền thống; vừa có tính chất mới mẽ, hiện đại.</a:t>
            </a:r>
          </a:p>
          <a:p>
            <a:r>
              <a:rPr lang="en-US" sz="3600" b="1">
                <a:latin typeface="Arial" charset="0"/>
              </a:rPr>
              <a:t>  - Có lời thơ bình dị pha giọng đùa vui, hóm hỉnh.</a:t>
            </a:r>
          </a:p>
          <a:p>
            <a:r>
              <a:rPr lang="en-US" sz="3600" b="1">
                <a:latin typeface="Arial" charset="0"/>
              </a:rPr>
              <a:t>  - Tạo được tứ thơ độc đáo, bất ngờ, thú vị và sâu sắc.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395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Arial" charset="0"/>
              </a:rPr>
              <a:t>Hãy</a:t>
            </a:r>
            <a:r>
              <a:rPr lang="en-US" sz="4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charset="0"/>
              </a:rPr>
              <a:t>biết</a:t>
            </a:r>
            <a:r>
              <a:rPr lang="en-US" sz="4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Arial" charset="0"/>
              </a:rPr>
              <a:t> ý </a:t>
            </a:r>
            <a:r>
              <a:rPr lang="en-US" sz="4800" b="1" dirty="0" err="1">
                <a:solidFill>
                  <a:srgbClr val="FF0000"/>
                </a:solidFill>
                <a:latin typeface="Arial" charset="0"/>
              </a:rPr>
              <a:t>nghĩa</a:t>
            </a:r>
            <a:r>
              <a:rPr lang="en-US" sz="4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charset="0"/>
              </a:rPr>
              <a:t>như</a:t>
            </a:r>
            <a:r>
              <a:rPr lang="en-US" sz="4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charset="0"/>
              </a:rPr>
              <a:t>thế</a:t>
            </a:r>
            <a:r>
              <a:rPr lang="en-US" sz="4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latin typeface="Arial" charset="0"/>
              </a:rPr>
              <a:t>? </a:t>
            </a:r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0" y="1495425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latin typeface="Arial" charset="0"/>
              </a:rPr>
              <a:t>Bài</a:t>
            </a:r>
            <a:r>
              <a:rPr lang="en-US" sz="5400" b="1" dirty="0">
                <a:latin typeface="Arial" charset="0"/>
              </a:rPr>
              <a:t> </a:t>
            </a:r>
            <a:r>
              <a:rPr lang="en-US" sz="5400" b="1" dirty="0" err="1">
                <a:latin typeface="Arial" charset="0"/>
              </a:rPr>
              <a:t>thơ</a:t>
            </a:r>
            <a:r>
              <a:rPr lang="en-US" sz="5400" b="1" dirty="0">
                <a:latin typeface="Arial" charset="0"/>
              </a:rPr>
              <a:t> </a:t>
            </a:r>
            <a:r>
              <a:rPr lang="en-US" sz="5400" b="1" dirty="0" err="1">
                <a:latin typeface="Arial" charset="0"/>
              </a:rPr>
              <a:t>thể</a:t>
            </a:r>
            <a:r>
              <a:rPr lang="en-US" sz="5400" b="1" dirty="0">
                <a:latin typeface="Arial" charset="0"/>
              </a:rPr>
              <a:t> </a:t>
            </a:r>
            <a:r>
              <a:rPr lang="en-US" sz="5400" b="1" dirty="0" err="1">
                <a:latin typeface="Arial" charset="0"/>
              </a:rPr>
              <a:t>hiện</a:t>
            </a:r>
            <a:r>
              <a:rPr lang="en-US" sz="5400" b="1" dirty="0">
                <a:latin typeface="Arial" charset="0"/>
              </a:rPr>
              <a:t> </a:t>
            </a:r>
            <a:r>
              <a:rPr lang="en-US" sz="5400" b="1" dirty="0" err="1">
                <a:latin typeface="Arial" charset="0"/>
              </a:rPr>
              <a:t>cốt</a:t>
            </a:r>
            <a:r>
              <a:rPr lang="en-US" sz="5400" b="1" dirty="0">
                <a:latin typeface="Arial" charset="0"/>
              </a:rPr>
              <a:t> </a:t>
            </a:r>
            <a:r>
              <a:rPr lang="en-US" sz="5400" b="1" dirty="0" err="1">
                <a:latin typeface="Arial" charset="0"/>
              </a:rPr>
              <a:t>cách</a:t>
            </a:r>
            <a:r>
              <a:rPr lang="en-US" sz="5400" b="1" dirty="0">
                <a:latin typeface="Arial" charset="0"/>
              </a:rPr>
              <a:t> </a:t>
            </a:r>
            <a:r>
              <a:rPr lang="en-US" sz="5400" b="1" dirty="0" err="1">
                <a:latin typeface="Arial" charset="0"/>
              </a:rPr>
              <a:t>tinh</a:t>
            </a:r>
            <a:r>
              <a:rPr lang="en-US" sz="5400" b="1" dirty="0">
                <a:latin typeface="Arial" charset="0"/>
              </a:rPr>
              <a:t> </a:t>
            </a:r>
            <a:r>
              <a:rPr lang="en-US" sz="5400" b="1" dirty="0" err="1">
                <a:latin typeface="Arial" charset="0"/>
              </a:rPr>
              <a:t>thần</a:t>
            </a:r>
            <a:r>
              <a:rPr lang="en-US" sz="5400" b="1" dirty="0">
                <a:latin typeface="Arial" charset="0"/>
              </a:rPr>
              <a:t> </a:t>
            </a:r>
            <a:r>
              <a:rPr lang="en-US" sz="5400" b="1" dirty="0" err="1">
                <a:latin typeface="Arial" charset="0"/>
              </a:rPr>
              <a:t>Hồ</a:t>
            </a:r>
            <a:r>
              <a:rPr lang="en-US" sz="5400" b="1" dirty="0">
                <a:latin typeface="Arial" charset="0"/>
              </a:rPr>
              <a:t> </a:t>
            </a:r>
            <a:r>
              <a:rPr lang="en-US" sz="5400" b="1" dirty="0" err="1">
                <a:latin typeface="Arial" charset="0"/>
              </a:rPr>
              <a:t>Chí</a:t>
            </a:r>
            <a:r>
              <a:rPr lang="en-US" sz="5400" b="1" dirty="0">
                <a:latin typeface="Arial" charset="0"/>
              </a:rPr>
              <a:t> Minh </a:t>
            </a:r>
            <a:r>
              <a:rPr lang="en-US" sz="5400" b="1" dirty="0" err="1">
                <a:latin typeface="Arial" charset="0"/>
              </a:rPr>
              <a:t>luôn</a:t>
            </a:r>
            <a:r>
              <a:rPr lang="en-US" sz="5400" b="1" dirty="0">
                <a:latin typeface="Arial" charset="0"/>
              </a:rPr>
              <a:t> </a:t>
            </a:r>
            <a:r>
              <a:rPr lang="en-US" sz="5400" b="1" dirty="0" err="1">
                <a:latin typeface="Arial" charset="0"/>
              </a:rPr>
              <a:t>tràn</a:t>
            </a:r>
            <a:r>
              <a:rPr lang="en-US" sz="5400" b="1" dirty="0">
                <a:latin typeface="Arial" charset="0"/>
              </a:rPr>
              <a:t> </a:t>
            </a:r>
            <a:r>
              <a:rPr lang="en-US" sz="5400" b="1" dirty="0" err="1">
                <a:latin typeface="Arial" charset="0"/>
              </a:rPr>
              <a:t>đầy</a:t>
            </a:r>
            <a:r>
              <a:rPr lang="en-US" sz="5400" b="1" dirty="0">
                <a:latin typeface="Arial" charset="0"/>
              </a:rPr>
              <a:t> </a:t>
            </a:r>
            <a:r>
              <a:rPr lang="en-US" sz="5400" b="1" dirty="0" err="1">
                <a:latin typeface="Arial" charset="0"/>
              </a:rPr>
              <a:t>niềm</a:t>
            </a:r>
            <a:r>
              <a:rPr lang="en-US" sz="5400" b="1" dirty="0">
                <a:latin typeface="Arial" charset="0"/>
              </a:rPr>
              <a:t> </a:t>
            </a:r>
            <a:r>
              <a:rPr lang="en-US" sz="5400" b="1" dirty="0" err="1">
                <a:latin typeface="Arial" charset="0"/>
              </a:rPr>
              <a:t>lạc</a:t>
            </a:r>
            <a:r>
              <a:rPr lang="en-US" sz="5400" b="1" dirty="0">
                <a:latin typeface="Arial" charset="0"/>
              </a:rPr>
              <a:t> </a:t>
            </a:r>
            <a:r>
              <a:rPr lang="en-US" sz="5400" b="1" dirty="0" err="1">
                <a:latin typeface="Arial" charset="0"/>
              </a:rPr>
              <a:t>quan</a:t>
            </a:r>
            <a:r>
              <a:rPr lang="en-US" sz="5400" b="1" dirty="0">
                <a:latin typeface="Arial" charset="0"/>
              </a:rPr>
              <a:t>, tin </a:t>
            </a:r>
            <a:r>
              <a:rPr lang="en-US" sz="5400" b="1" dirty="0" err="1">
                <a:latin typeface="Arial" charset="0"/>
              </a:rPr>
              <a:t>tưởng</a:t>
            </a:r>
            <a:r>
              <a:rPr lang="en-US" sz="5400" b="1" dirty="0">
                <a:latin typeface="Arial" charset="0"/>
              </a:rPr>
              <a:t> </a:t>
            </a:r>
            <a:r>
              <a:rPr lang="en-US" sz="5400" b="1" dirty="0" err="1">
                <a:latin typeface="Arial" charset="0"/>
              </a:rPr>
              <a:t>vào</a:t>
            </a:r>
            <a:r>
              <a:rPr lang="en-US" sz="5400" b="1" dirty="0">
                <a:latin typeface="Arial" charset="0"/>
              </a:rPr>
              <a:t> </a:t>
            </a:r>
            <a:r>
              <a:rPr lang="en-US" sz="5400" b="1" dirty="0" err="1">
                <a:latin typeface="Arial" charset="0"/>
              </a:rPr>
              <a:t>sự</a:t>
            </a:r>
            <a:r>
              <a:rPr lang="en-US" sz="5400" b="1" dirty="0">
                <a:latin typeface="Arial" charset="0"/>
              </a:rPr>
              <a:t> </a:t>
            </a:r>
            <a:r>
              <a:rPr lang="en-US" sz="5400" b="1" dirty="0" err="1">
                <a:latin typeface="Arial" charset="0"/>
              </a:rPr>
              <a:t>nghiệp</a:t>
            </a:r>
            <a:r>
              <a:rPr lang="en-US" sz="5400" b="1" dirty="0">
                <a:latin typeface="Arial" charset="0"/>
              </a:rPr>
              <a:t> </a:t>
            </a:r>
            <a:r>
              <a:rPr lang="en-US" sz="5400" b="1" dirty="0" err="1">
                <a:latin typeface="Arial" charset="0"/>
              </a:rPr>
              <a:t>cách</a:t>
            </a:r>
            <a:r>
              <a:rPr lang="en-US" sz="5400" b="1" dirty="0">
                <a:latin typeface="Arial" charset="0"/>
              </a:rPr>
              <a:t> </a:t>
            </a:r>
            <a:r>
              <a:rPr lang="en-US" sz="5400" b="1" dirty="0" err="1">
                <a:latin typeface="Arial" charset="0"/>
              </a:rPr>
              <a:t>mạng</a:t>
            </a:r>
            <a:r>
              <a:rPr lang="en-US" sz="5400" b="1" dirty="0">
                <a:latin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8" grpId="0"/>
      <p:bldP spid="2519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0b23a360d6084fad31eb3760dacac99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2049463" y="76200"/>
            <a:ext cx="5189537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FF0000"/>
                </a:solidFill>
                <a:latin typeface="Arial" charset="0"/>
                <a:cs typeface="Arial" charset="0"/>
              </a:rPr>
              <a:t>Ô CHỮ MA TRẬN</a:t>
            </a:r>
          </a:p>
        </p:txBody>
      </p:sp>
      <p:pic>
        <p:nvPicPr>
          <p:cNvPr id="49156" name="Picture 4" descr="miscellaneous_5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2300" y="19050"/>
            <a:ext cx="21717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9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72978">
            <a:off x="0" y="0"/>
            <a:ext cx="10525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609600" y="6019800"/>
            <a:ext cx="7543800" cy="6858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  <a:cs typeface="Arial" charset="0"/>
              </a:rPr>
              <a:t>Tìm nội dung liên quan  </a:t>
            </a:r>
            <a:r>
              <a:rPr lang="vi-VN">
                <a:latin typeface="Arial" charset="0"/>
                <a:cs typeface="Arial" charset="0"/>
              </a:rPr>
              <a:t>đ</a:t>
            </a:r>
            <a:r>
              <a:rPr lang="en-US">
                <a:latin typeface="Arial" charset="0"/>
                <a:cs typeface="Arial" charset="0"/>
              </a:rPr>
              <a:t>ến bài học trong  ô chữ?</a:t>
            </a:r>
          </a:p>
        </p:txBody>
      </p:sp>
      <p:graphicFrame>
        <p:nvGraphicFramePr>
          <p:cNvPr id="225287" name="Group 7"/>
          <p:cNvGraphicFramePr>
            <a:graphicFrameLocks noGrp="1"/>
          </p:cNvGraphicFramePr>
          <p:nvPr>
            <p:ph/>
          </p:nvPr>
        </p:nvGraphicFramePr>
        <p:xfrm>
          <a:off x="1066800" y="687388"/>
          <a:ext cx="6781800" cy="4962528"/>
        </p:xfrm>
        <a:graphic>
          <a:graphicData uri="http://schemas.openxmlformats.org/drawingml/2006/table">
            <a:tbl>
              <a:tblPr/>
              <a:tblGrid>
                <a:gridCol w="75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ÖÛ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OÀ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ÖÙ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EÏ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OÙ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/>
      <p:bldP spid="22528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0b23a360d6084fad31eb3760dacac99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2049463" y="76200"/>
            <a:ext cx="5189537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Ô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MA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TRẬN</a:t>
            </a:r>
            <a:endParaRPr lang="en-US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50180" name="Picture 4" descr="miscellaneous_5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2300" y="19050"/>
            <a:ext cx="21717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9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72978">
            <a:off x="0" y="0"/>
            <a:ext cx="10525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6310" name="Group 6"/>
          <p:cNvGraphicFramePr>
            <a:graphicFrameLocks noGrp="1"/>
          </p:cNvGraphicFramePr>
          <p:nvPr>
            <p:ph/>
          </p:nvPr>
        </p:nvGraphicFramePr>
        <p:xfrm>
          <a:off x="1066800" y="1057275"/>
          <a:ext cx="6781800" cy="4962528"/>
        </p:xfrm>
        <a:graphic>
          <a:graphicData uri="http://schemas.openxmlformats.org/drawingml/2006/table">
            <a:tbl>
              <a:tblPr/>
              <a:tblGrid>
                <a:gridCol w="75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ÖÛ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OÀ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ÖÙ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EÏ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OÙ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Cooper" pitchFamily="2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0284" name="Rectangle 108"/>
          <p:cNvSpPr>
            <a:spLocks noChangeArrowheads="1"/>
          </p:cNvSpPr>
          <p:nvPr/>
        </p:nvSpPr>
        <p:spPr bwMode="auto">
          <a:xfrm rot="-5400000">
            <a:off x="-304800" y="3124200"/>
            <a:ext cx="1676400" cy="609600"/>
          </a:xfrm>
          <a:prstGeom prst="rect">
            <a:avLst/>
          </a:prstGeom>
          <a:solidFill>
            <a:srgbClr val="FFFF00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  <a:cs typeface="Arial" charset="0"/>
              </a:rPr>
              <a:t>ĐÁP 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381000" y="1284982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cs typeface="Times New Roman" pitchFamily="18" charset="0"/>
              </a:rPr>
              <a:t>- </a:t>
            </a:r>
            <a:r>
              <a:rPr lang="en-US" sz="3200" dirty="0" err="1">
                <a:cs typeface="Times New Roman" pitchFamily="18" charset="0"/>
              </a:rPr>
              <a:t>Về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học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thuộc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lòng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bài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thơ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nắm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vững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những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nội</a:t>
            </a:r>
            <a:r>
              <a:rPr lang="en-US" sz="3200" dirty="0">
                <a:cs typeface="Times New Roman" pitchFamily="18" charset="0"/>
              </a:rPr>
              <a:t> dung </a:t>
            </a:r>
            <a:r>
              <a:rPr lang="en-US" sz="3200" dirty="0" err="1">
                <a:cs typeface="Times New Roman" pitchFamily="18" charset="0"/>
              </a:rPr>
              <a:t>đã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tìm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hiểu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trong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tiết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học</a:t>
            </a:r>
            <a:r>
              <a:rPr lang="en-US" sz="3200" dirty="0">
                <a:cs typeface="Times New Roman" pitchFamily="18" charset="0"/>
              </a:rPr>
              <a:t>.</a:t>
            </a: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304800" y="2427982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cs typeface="Times New Roman" pitchFamily="18" charset="0"/>
              </a:rPr>
              <a:t>- So </a:t>
            </a:r>
            <a:r>
              <a:rPr lang="en-US" sz="3200" dirty="0" err="1">
                <a:cs typeface="Times New Roman" pitchFamily="18" charset="0"/>
              </a:rPr>
              <a:t>sánh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đối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chiếu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thức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nghệ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thuật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của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bài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thơ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với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một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bài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thơ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tứ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tuyệt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tự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chọn</a:t>
            </a:r>
            <a:r>
              <a:rPr lang="en-US" sz="3200" dirty="0">
                <a:cs typeface="Times New Roman" pitchFamily="18" charset="0"/>
              </a:rPr>
              <a:t> </a:t>
            </a:r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304800" y="3459301"/>
            <a:ext cx="8839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32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cs typeface="Times New Roman" pitchFamily="18" charset="0"/>
              </a:rPr>
              <a:t>Soạn</a:t>
            </a:r>
            <a:r>
              <a:rPr lang="en-US" sz="32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cs typeface="Times New Roman" pitchFamily="18" charset="0"/>
              </a:rPr>
              <a:t>cầu</a:t>
            </a:r>
            <a:r>
              <a:rPr lang="en-US" sz="4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cs typeface="Times New Roman" pitchFamily="18" charset="0"/>
              </a:rPr>
              <a:t>khiến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 +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ngữ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liệu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bước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nắm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khiến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 +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1,2,3,4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 31,32,33 </a:t>
            </a:r>
            <a:r>
              <a:rPr lang="en-US" sz="3200" dirty="0" err="1">
                <a:solidFill>
                  <a:srgbClr val="0000CC"/>
                </a:solidFill>
                <a:cs typeface="Times New Roman" pitchFamily="18" charset="0"/>
              </a:rPr>
              <a:t>SGK</a:t>
            </a:r>
            <a:r>
              <a:rPr lang="en-US" sz="3200" dirty="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ha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1" name="WordArt 3"/>
          <p:cNvSpPr>
            <a:spLocks noChangeArrowheads="1" noChangeShapeType="1" noTextEdit="1"/>
          </p:cNvSpPr>
          <p:nvPr/>
        </p:nvSpPr>
        <p:spPr bwMode="auto">
          <a:xfrm>
            <a:off x="1524000" y="142875"/>
            <a:ext cx="6781800" cy="191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và các em học sinh!</a:t>
            </a:r>
            <a:endParaRPr lang="en-US" sz="3600" kern="10">
              <a:ln w="25400">
                <a:solidFill>
                  <a:srgbClr val="FFFF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2228" name="Picture 4" descr="daisi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953000"/>
            <a:ext cx="17526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daisi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4953000"/>
            <a:ext cx="17526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daisi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5029200"/>
            <a:ext cx="17526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 descr="daisi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5029200"/>
            <a:ext cx="17526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8" descr="daisi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029200"/>
            <a:ext cx="17526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7" name="Picture 9" descr="FIREWRK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-76200"/>
            <a:ext cx="4800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1" descr="daisi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5029200"/>
            <a:ext cx="17526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 descr="daisi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029200"/>
            <a:ext cx="17526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21" name="ket bai dulichtv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76200" y="6781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22" name="Picture 14" descr="FIREWRK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69938"/>
            <a:ext cx="17526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23" name="Picture 15" descr="FIREWRK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1905000"/>
            <a:ext cx="1219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0" name="Picture 16" descr="Torch-01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3979863"/>
            <a:ext cx="3810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152400" y="4572000"/>
            <a:ext cx="381000" cy="228600"/>
          </a:xfrm>
          <a:custGeom>
            <a:avLst/>
            <a:gdLst>
              <a:gd name="T0" fmla="*/ 5063649 w 21600"/>
              <a:gd name="T1" fmla="*/ 1209675 h 21600"/>
              <a:gd name="T2" fmla="*/ 3360208 w 21600"/>
              <a:gd name="T3" fmla="*/ 2419350 h 21600"/>
              <a:gd name="T4" fmla="*/ 1656768 w 21600"/>
              <a:gd name="T5" fmla="*/ 1209675 h 21600"/>
              <a:gd name="T6" fmla="*/ 33602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125 w 21600"/>
              <a:gd name="T13" fmla="*/ 7125 h 21600"/>
              <a:gd name="T14" fmla="*/ 14475 w 21600"/>
              <a:gd name="T15" fmla="*/ 144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650" y="21600"/>
                </a:lnTo>
                <a:lnTo>
                  <a:pt x="1095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304800" y="4876800"/>
            <a:ext cx="76200" cy="457200"/>
          </a:xfrm>
          <a:custGeom>
            <a:avLst/>
            <a:gdLst>
              <a:gd name="T0" fmla="*/ 235215 w 21600"/>
              <a:gd name="T1" fmla="*/ 4838700 h 21600"/>
              <a:gd name="T2" fmla="*/ 134408 w 21600"/>
              <a:gd name="T3" fmla="*/ 9677399 h 21600"/>
              <a:gd name="T4" fmla="*/ 33602 w 21600"/>
              <a:gd name="T5" fmla="*/ 4838700 h 21600"/>
              <a:gd name="T6" fmla="*/ 1344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2243" name="Picture 19" descr="200503191542212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5867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29" name="ket bai dulichtv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44000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30" name="ket bai dulichtv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31" name="ket bai dulichtv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44000" y="6781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8" name="AutoShape 24"/>
          <p:cNvSpPr>
            <a:spLocks noChangeArrowheads="1"/>
          </p:cNvSpPr>
          <p:nvPr/>
        </p:nvSpPr>
        <p:spPr bwMode="auto">
          <a:xfrm>
            <a:off x="190500" y="4572000"/>
            <a:ext cx="381000" cy="228600"/>
          </a:xfrm>
          <a:custGeom>
            <a:avLst/>
            <a:gdLst>
              <a:gd name="T0" fmla="*/ 5063649 w 21600"/>
              <a:gd name="T1" fmla="*/ 1209675 h 21600"/>
              <a:gd name="T2" fmla="*/ 3360208 w 21600"/>
              <a:gd name="T3" fmla="*/ 2419350 h 21600"/>
              <a:gd name="T4" fmla="*/ 1656768 w 21600"/>
              <a:gd name="T5" fmla="*/ 1209675 h 21600"/>
              <a:gd name="T6" fmla="*/ 33602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125 w 21600"/>
              <a:gd name="T13" fmla="*/ 7125 h 21600"/>
              <a:gd name="T14" fmla="*/ 14475 w 21600"/>
              <a:gd name="T15" fmla="*/ 144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650" y="21600"/>
                </a:lnTo>
                <a:lnTo>
                  <a:pt x="1095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2249" name="Picture 27" descr="Torch-01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3962400"/>
            <a:ext cx="381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50" name="AutoShape 28"/>
          <p:cNvSpPr>
            <a:spLocks noChangeArrowheads="1"/>
          </p:cNvSpPr>
          <p:nvPr/>
        </p:nvSpPr>
        <p:spPr bwMode="auto">
          <a:xfrm>
            <a:off x="152400" y="4554538"/>
            <a:ext cx="381000" cy="228600"/>
          </a:xfrm>
          <a:custGeom>
            <a:avLst/>
            <a:gdLst>
              <a:gd name="T0" fmla="*/ 5063649 w 21600"/>
              <a:gd name="T1" fmla="*/ 1209675 h 21600"/>
              <a:gd name="T2" fmla="*/ 3360208 w 21600"/>
              <a:gd name="T3" fmla="*/ 2419350 h 21600"/>
              <a:gd name="T4" fmla="*/ 1656768 w 21600"/>
              <a:gd name="T5" fmla="*/ 1209675 h 21600"/>
              <a:gd name="T6" fmla="*/ 33602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125 w 21600"/>
              <a:gd name="T13" fmla="*/ 7125 h 21600"/>
              <a:gd name="T14" fmla="*/ 14475 w 21600"/>
              <a:gd name="T15" fmla="*/ 144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650" y="21600"/>
                </a:lnTo>
                <a:lnTo>
                  <a:pt x="1095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1" name="AutoShape 29"/>
          <p:cNvSpPr>
            <a:spLocks noChangeArrowheads="1"/>
          </p:cNvSpPr>
          <p:nvPr/>
        </p:nvSpPr>
        <p:spPr bwMode="auto">
          <a:xfrm>
            <a:off x="304800" y="4829175"/>
            <a:ext cx="76200" cy="457200"/>
          </a:xfrm>
          <a:custGeom>
            <a:avLst/>
            <a:gdLst>
              <a:gd name="T0" fmla="*/ 235215 w 21600"/>
              <a:gd name="T1" fmla="*/ 4838700 h 21600"/>
              <a:gd name="T2" fmla="*/ 134408 w 21600"/>
              <a:gd name="T3" fmla="*/ 9677399 h 21600"/>
              <a:gd name="T4" fmla="*/ 33602 w 21600"/>
              <a:gd name="T5" fmla="*/ 4838700 h 21600"/>
              <a:gd name="T6" fmla="*/ 1344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2253" name="Picture 31" descr="Torch-01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48700" y="4114800"/>
            <a:ext cx="381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54" name="AutoShape 32"/>
          <p:cNvSpPr>
            <a:spLocks noChangeArrowheads="1"/>
          </p:cNvSpPr>
          <p:nvPr/>
        </p:nvSpPr>
        <p:spPr bwMode="auto">
          <a:xfrm>
            <a:off x="8686800" y="4706938"/>
            <a:ext cx="381000" cy="228600"/>
          </a:xfrm>
          <a:custGeom>
            <a:avLst/>
            <a:gdLst>
              <a:gd name="T0" fmla="*/ 5063649 w 21600"/>
              <a:gd name="T1" fmla="*/ 1209675 h 21600"/>
              <a:gd name="T2" fmla="*/ 3360208 w 21600"/>
              <a:gd name="T3" fmla="*/ 2419350 h 21600"/>
              <a:gd name="T4" fmla="*/ 1656768 w 21600"/>
              <a:gd name="T5" fmla="*/ 1209675 h 21600"/>
              <a:gd name="T6" fmla="*/ 33602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125 w 21600"/>
              <a:gd name="T13" fmla="*/ 7125 h 21600"/>
              <a:gd name="T14" fmla="*/ 14475 w 21600"/>
              <a:gd name="T15" fmla="*/ 144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650" y="21600"/>
                </a:lnTo>
                <a:lnTo>
                  <a:pt x="1095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5" name="AutoShape 33"/>
          <p:cNvSpPr>
            <a:spLocks noChangeArrowheads="1"/>
          </p:cNvSpPr>
          <p:nvPr/>
        </p:nvSpPr>
        <p:spPr bwMode="auto">
          <a:xfrm>
            <a:off x="8839200" y="4953000"/>
            <a:ext cx="76200" cy="457200"/>
          </a:xfrm>
          <a:custGeom>
            <a:avLst/>
            <a:gdLst>
              <a:gd name="T0" fmla="*/ 235215 w 21600"/>
              <a:gd name="T1" fmla="*/ 4838700 h 21600"/>
              <a:gd name="T2" fmla="*/ 134408 w 21600"/>
              <a:gd name="T3" fmla="*/ 9677399 h 21600"/>
              <a:gd name="T4" fmla="*/ 33602 w 21600"/>
              <a:gd name="T5" fmla="*/ 4838700 h 21600"/>
              <a:gd name="T6" fmla="*/ 1344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2256" name="Picture 34" descr="firew1"/>
          <p:cNvPicPr>
            <a:picLocks noChangeAspect="1" noChangeArrowheads="1" noCrop="1"/>
          </p:cNvPicPr>
          <p:nvPr/>
        </p:nvPicPr>
        <p:blipFill>
          <a:blip r:embed="rId10">
            <a:lum bright="70000" contrast="-70000"/>
          </a:blip>
          <a:srcRect/>
          <a:stretch>
            <a:fillRect/>
          </a:stretch>
        </p:blipFill>
        <p:spPr bwMode="auto">
          <a:xfrm>
            <a:off x="6172200" y="4494213"/>
            <a:ext cx="3154363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7" name="Picture 35" descr="firew1"/>
          <p:cNvPicPr>
            <a:picLocks noChangeAspect="1" noChangeArrowheads="1" noCrop="1"/>
          </p:cNvPicPr>
          <p:nvPr/>
        </p:nvPicPr>
        <p:blipFill>
          <a:blip r:embed="rId10">
            <a:lum bright="70000" contrast="-70000"/>
          </a:blip>
          <a:srcRect/>
          <a:stretch>
            <a:fillRect/>
          </a:stretch>
        </p:blipFill>
        <p:spPr bwMode="auto">
          <a:xfrm>
            <a:off x="6324600" y="152400"/>
            <a:ext cx="3154362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9" name="Picture 37" descr="firew1"/>
          <p:cNvPicPr>
            <a:picLocks noChangeAspect="1" noChangeArrowheads="1" noCrop="1"/>
          </p:cNvPicPr>
          <p:nvPr/>
        </p:nvPicPr>
        <p:blipFill>
          <a:blip r:embed="rId10">
            <a:lum bright="70000" contrast="-70000"/>
          </a:blip>
          <a:srcRect/>
          <a:stretch>
            <a:fillRect/>
          </a:stretch>
        </p:blipFill>
        <p:spPr bwMode="auto">
          <a:xfrm>
            <a:off x="-76200" y="381000"/>
            <a:ext cx="3154363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0" name="Picture 38" descr="firew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6881384">
            <a:off x="6934200" y="2209800"/>
            <a:ext cx="2209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1" name="Picture 39" descr="firew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6881384">
            <a:off x="3352800" y="-381000"/>
            <a:ext cx="2209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2" name="Picture 40" descr="firew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6881384">
            <a:off x="5257800" y="228600"/>
            <a:ext cx="2209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3" name="Picture 41" descr="firew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4718616">
            <a:off x="4509718" y="-667711"/>
            <a:ext cx="2209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6" name="Picture 44" descr="firew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6881384">
            <a:off x="8458200" y="304800"/>
            <a:ext cx="2209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7" name="Picture 45" descr="firew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6881384">
            <a:off x="1676400" y="4953000"/>
            <a:ext cx="2209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96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96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7504" fill="hold"/>
                                        <p:tgtEl>
                                          <p:spTgt spid="1966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8004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7504" fill="hold"/>
                                        <p:tgtEl>
                                          <p:spTgt spid="19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5508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27504" fill="hold"/>
                                        <p:tgtEl>
                                          <p:spTgt spid="1966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3012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27504" fill="hold"/>
                                        <p:tgtEl>
                                          <p:spTgt spid="1966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1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9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0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1"/>
                </p:tgtEl>
              </p:cMediaNode>
            </p:audio>
          </p:childTnLst>
        </p:cTn>
      </p:par>
    </p:tnLst>
    <p:bldLst>
      <p:bldP spid="1966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20061130ODAA232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810000" y="228600"/>
            <a:ext cx="502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chemeClr val="folHlink"/>
                </a:solidFill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folHlink"/>
                </a:solidFill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folHlink"/>
                </a:solidFill>
                <a:cs typeface="Times New Roman" pitchFamily="18" charset="0"/>
              </a:rPr>
              <a:t> hang </a:t>
            </a:r>
            <a:r>
              <a:rPr lang="en-US" sz="3200" dirty="0" err="1">
                <a:solidFill>
                  <a:schemeClr val="folHlink"/>
                </a:solidFill>
                <a:cs typeface="Times New Roman" pitchFamily="18" charset="0"/>
              </a:rPr>
              <a:t>Pác</a:t>
            </a:r>
            <a:r>
              <a:rPr lang="en-US" sz="3200" dirty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folHlink"/>
                </a:solidFill>
                <a:cs typeface="Times New Roman" pitchFamily="18" charset="0"/>
              </a:rPr>
              <a:t>Bó</a:t>
            </a:r>
            <a:endParaRPr lang="en-US" sz="3200" dirty="0">
              <a:solidFill>
                <a:schemeClr val="folHlin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6858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5" descr="bàn đá Bác làm việ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61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òng suối khởi nguồn Pắc Bó được bác đặt tên là suối Lên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28575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28600" y="0"/>
            <a:ext cx="868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    </a:t>
            </a:r>
            <a:r>
              <a:rPr lang="en-US" sz="4000" dirty="0" err="1">
                <a:solidFill>
                  <a:srgbClr val="F3EF43"/>
                </a:solidFill>
                <a:cs typeface="Times New Roman" pitchFamily="18" charset="0"/>
              </a:rPr>
              <a:t>Dòng</a:t>
            </a:r>
            <a:r>
              <a:rPr lang="en-US" sz="4000" dirty="0">
                <a:solidFill>
                  <a:srgbClr val="F3EF43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3EF43"/>
                </a:solidFill>
                <a:cs typeface="Times New Roman" pitchFamily="18" charset="0"/>
              </a:rPr>
              <a:t>suối</a:t>
            </a:r>
            <a:r>
              <a:rPr lang="en-US" sz="4000" dirty="0">
                <a:solidFill>
                  <a:srgbClr val="F3EF43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3EF43"/>
                </a:solidFill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3EF43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3EF43"/>
                </a:solidFill>
                <a:cs typeface="Times New Roman" pitchFamily="18" charset="0"/>
              </a:rPr>
              <a:t>nguồn</a:t>
            </a:r>
            <a:r>
              <a:rPr lang="en-US" sz="4000" dirty="0">
                <a:solidFill>
                  <a:srgbClr val="F3EF43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3EF43"/>
                </a:solidFill>
                <a:cs typeface="Times New Roman" pitchFamily="18" charset="0"/>
              </a:rPr>
              <a:t>Pác</a:t>
            </a:r>
            <a:r>
              <a:rPr lang="en-US" sz="4000" dirty="0">
                <a:solidFill>
                  <a:srgbClr val="F3EF43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3EF43"/>
                </a:solidFill>
                <a:cs typeface="Times New Roman" pitchFamily="18" charset="0"/>
              </a:rPr>
              <a:t>Bó</a:t>
            </a:r>
            <a:r>
              <a:rPr lang="en-US" sz="4000" dirty="0">
                <a:solidFill>
                  <a:srgbClr val="F3EF43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3EF43"/>
                </a:solidFill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F3EF43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3EF43"/>
                </a:solidFill>
                <a:cs typeface="Times New Roman" pitchFamily="18" charset="0"/>
              </a:rPr>
              <a:t>Bác</a:t>
            </a:r>
            <a:r>
              <a:rPr lang="en-US" sz="4000" dirty="0">
                <a:solidFill>
                  <a:srgbClr val="F3EF43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3EF43"/>
                </a:solidFill>
                <a:cs typeface="Times New Roman" pitchFamily="18" charset="0"/>
              </a:rPr>
              <a:t>đặt</a:t>
            </a:r>
            <a:r>
              <a:rPr lang="en-US" sz="4000" dirty="0">
                <a:solidFill>
                  <a:srgbClr val="F3EF43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3EF43"/>
                </a:solidFill>
                <a:cs typeface="Times New Roman" pitchFamily="18" charset="0"/>
              </a:rPr>
              <a:t>tên</a:t>
            </a:r>
            <a:r>
              <a:rPr lang="en-US" sz="4000" dirty="0">
                <a:solidFill>
                  <a:srgbClr val="F3EF43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3EF43"/>
                </a:solidFill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3EF43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3EF43"/>
                </a:solidFill>
                <a:cs typeface="Times New Roman" pitchFamily="18" charset="0"/>
              </a:rPr>
              <a:t>suối</a:t>
            </a:r>
            <a:r>
              <a:rPr lang="en-US" sz="4000" dirty="0">
                <a:solidFill>
                  <a:srgbClr val="F3EF43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3EF43"/>
                </a:solidFill>
                <a:cs typeface="Times New Roman" pitchFamily="18" charset="0"/>
              </a:rPr>
              <a:t>Lênin</a:t>
            </a:r>
            <a:endParaRPr lang="en-US" sz="4000" dirty="0">
              <a:solidFill>
                <a:srgbClr val="F3EF43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giường ngủ của Bá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828800" y="0"/>
            <a:ext cx="66246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DFF608"/>
                </a:solidFill>
                <a:cs typeface="Times New Roman" pitchFamily="18" charset="0"/>
              </a:rPr>
              <a:t>Giường</a:t>
            </a:r>
            <a:r>
              <a:rPr lang="en-US" sz="6000" dirty="0">
                <a:solidFill>
                  <a:srgbClr val="DFF608"/>
                </a:solidFill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DFF608"/>
                </a:solidFill>
                <a:cs typeface="Times New Roman" pitchFamily="18" charset="0"/>
              </a:rPr>
              <a:t>ngủ</a:t>
            </a:r>
            <a:r>
              <a:rPr lang="en-US" sz="6000" dirty="0">
                <a:solidFill>
                  <a:srgbClr val="DFF608"/>
                </a:solidFill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DFF608"/>
                </a:solidFill>
                <a:cs typeface="Times New Roman" pitchFamily="18" charset="0"/>
              </a:rPr>
              <a:t>của</a:t>
            </a:r>
            <a:r>
              <a:rPr lang="en-US" sz="6000" dirty="0">
                <a:solidFill>
                  <a:srgbClr val="DFF608"/>
                </a:solidFill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DFF608"/>
                </a:solidFill>
                <a:cs typeface="Times New Roman" pitchFamily="18" charset="0"/>
              </a:rPr>
              <a:t>Bác</a:t>
            </a:r>
            <a:endParaRPr lang="en-US" sz="6000" dirty="0">
              <a:solidFill>
                <a:srgbClr val="DFF608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6"/>
          <p:cNvGrpSpPr>
            <a:grpSpLocks/>
          </p:cNvGrpSpPr>
          <p:nvPr/>
        </p:nvGrpSpPr>
        <p:grpSpPr bwMode="auto">
          <a:xfrm>
            <a:off x="85725" y="0"/>
            <a:ext cx="9144000" cy="6858000"/>
            <a:chOff x="0" y="0"/>
            <a:chExt cx="5760" cy="4320"/>
          </a:xfrm>
        </p:grpSpPr>
        <p:pic>
          <p:nvPicPr>
            <p:cNvPr id="17411" name="Picture 4" descr="Pắc Bó, nghĩa là đầu nguồn nước, tiếng Tày, nơi ngọn suối BH dừng châ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2" name="Text Box 5"/>
            <p:cNvSpPr txBox="1">
              <a:spLocks noChangeArrowheads="1"/>
            </p:cNvSpPr>
            <p:nvPr/>
          </p:nvSpPr>
          <p:spPr bwMode="auto">
            <a:xfrm>
              <a:off x="2106" y="0"/>
              <a:ext cx="288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>
                  <a:solidFill>
                    <a:srgbClr val="FFFF00"/>
                  </a:solidFill>
                  <a:cs typeface="Times New Roman" pitchFamily="18" charset="0"/>
                </a:rPr>
                <a:t>Đầu</a:t>
              </a:r>
              <a:r>
                <a:rPr lang="en-US" sz="3600" b="1" dirty="0">
                  <a:solidFill>
                    <a:srgbClr val="FFFF00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cs typeface="Times New Roman" pitchFamily="18" charset="0"/>
                </a:rPr>
                <a:t>nguồn</a:t>
              </a:r>
              <a:r>
                <a:rPr lang="en-US" sz="3600" b="1" dirty="0">
                  <a:solidFill>
                    <a:srgbClr val="FFFF00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cs typeface="Times New Roman" pitchFamily="18" charset="0"/>
                </a:rPr>
                <a:t>suối</a:t>
              </a:r>
              <a:r>
                <a:rPr lang="en-US" sz="3600" b="1" dirty="0">
                  <a:solidFill>
                    <a:srgbClr val="FFFF00"/>
                  </a:solidFill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cs typeface="Times New Roman" pitchFamily="18" charset="0"/>
                </a:rPr>
                <a:t>Lênin</a:t>
              </a:r>
              <a:endParaRPr lang="en-US" sz="3600" b="1" dirty="0">
                <a:solidFill>
                  <a:srgbClr val="FFFF00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5257800" y="0"/>
            <a:ext cx="388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hang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khối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á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vôi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từa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tựa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ư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ời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râu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tóc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đư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ợc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ặt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t</a:t>
            </a:r>
            <a:r>
              <a:rPr lang="vi-V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ư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ợng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Mác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ngọn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ngất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phía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Mác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18435" name="Picture 5" descr="trong hang có khối đá vôi, từa tu65a hình người râu tóc, được cụ Hồ gôi là tượng Các Má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145&quot;&gt;&lt;object type=&quot;3&quot; unique_id=&quot;10146&quot;&gt;&lt;property id=&quot;20148&quot; value=&quot;5&quot;/&gt;&lt;property id=&quot;20300&quot; value=&quot;Slide 1&quot;/&gt;&lt;property id=&quot;20307&quot; value=&quot;301&quot;/&gt;&lt;/object&gt;&lt;object type=&quot;3&quot; unique_id=&quot;10147&quot;&gt;&lt;property id=&quot;20148&quot; value=&quot;5&quot;/&gt;&lt;property id=&quot;20300&quot; value=&quot;Slide 3&quot;/&gt;&lt;property id=&quot;20307&quot; value=&quot;303&quot;/&gt;&lt;/object&gt;&lt;object type=&quot;3&quot; unique_id=&quot;10148&quot;&gt;&lt;property id=&quot;20148&quot; value=&quot;5&quot;/&gt;&lt;property id=&quot;20300&quot; value=&quot;Slide 4&quot;/&gt;&lt;property id=&quot;20307&quot; value=&quot;304&quot;/&gt;&lt;/object&gt;&lt;object type=&quot;3&quot; unique_id=&quot;10149&quot;&gt;&lt;property id=&quot;20148&quot; value=&quot;5&quot;/&gt;&lt;property id=&quot;20300&quot; value=&quot;Slide 5 - &amp;quot;Bàn đá – Nơi Bác làm việc&amp;quot;&quot;/&gt;&lt;property id=&quot;20307&quot; value=&quot;305&quot;/&gt;&lt;/object&gt;&lt;object type=&quot;3&quot; unique_id=&quot;10150&quot;&gt;&lt;property id=&quot;20148&quot; value=&quot;5&quot;/&gt;&lt;property id=&quot;20300&quot; value=&quot;Slide 6&quot;/&gt;&lt;property id=&quot;20307&quot; value=&quot;306&quot;/&gt;&lt;/object&gt;&lt;object type=&quot;3&quot; unique_id=&quot;10151&quot;&gt;&lt;property id=&quot;20148&quot; value=&quot;5&quot;/&gt;&lt;property id=&quot;20300&quot; value=&quot;Slide 7&quot;/&gt;&lt;property id=&quot;20307&quot; value=&quot;307&quot;/&gt;&lt;/object&gt;&lt;object type=&quot;3&quot; unique_id=&quot;10152&quot;&gt;&lt;property id=&quot;20148&quot; value=&quot;5&quot;/&gt;&lt;property id=&quot;20300&quot; value=&quot;Slide 8&quot;/&gt;&lt;property id=&quot;20307&quot; value=&quot;308&quot;/&gt;&lt;/object&gt;&lt;object type=&quot;3&quot; unique_id=&quot;10153&quot;&gt;&lt;property id=&quot;20148&quot; value=&quot;5&quot;/&gt;&lt;property id=&quot;20300&quot; value=&quot;Slide 9&quot;/&gt;&lt;property id=&quot;20307&quot; value=&quot;309&quot;/&gt;&lt;/object&gt;&lt;object type=&quot;3&quot; unique_id=&quot;10155&quot;&gt;&lt;property id=&quot;20148&quot; value=&quot;5&quot;/&gt;&lt;property id=&quot;20300&quot; value=&quot;Slide 10&quot;/&gt;&lt;property id=&quot;20307&quot; value=&quot;314&quot;/&gt;&lt;/object&gt;&lt;object type=&quot;3&quot; unique_id=&quot;10156&quot;&gt;&lt;property id=&quot;20148&quot; value=&quot;5&quot;/&gt;&lt;property id=&quot;20300&quot; value=&quot;Slide 11&quot;/&gt;&lt;property id=&quot;20307&quot; value=&quot;318&quot;/&gt;&lt;/object&gt;&lt;object type=&quot;3&quot; unique_id=&quot;10157&quot;&gt;&lt;property id=&quot;20148&quot; value=&quot;5&quot;/&gt;&lt;property id=&quot;20300&quot; value=&quot;Slide 12&quot;/&gt;&lt;property id=&quot;20307&quot; value=&quot;315&quot;/&gt;&lt;/object&gt;&lt;object type=&quot;3&quot; unique_id=&quot;10158&quot;&gt;&lt;property id=&quot;20148&quot; value=&quot;5&quot;/&gt;&lt;property id=&quot;20300&quot; value=&quot;Slide 13&quot;/&gt;&lt;property id=&quot;20307&quot; value=&quot;283&quot;/&gt;&lt;/object&gt;&lt;object type=&quot;3&quot; unique_id=&quot;10159&quot;&gt;&lt;property id=&quot;20148&quot; value=&quot;5&quot;/&gt;&lt;property id=&quot;20300&quot; value=&quot;Slide 14&quot;/&gt;&lt;property id=&quot;20307&quot; value=&quot;293&quot;/&gt;&lt;/object&gt;&lt;object type=&quot;3&quot; unique_id=&quot;10163&quot;&gt;&lt;property id=&quot;20148&quot; value=&quot;5&quot;/&gt;&lt;property id=&quot;20300&quot; value=&quot;Slide 15&quot;/&gt;&lt;property id=&quot;20307&quot; value=&quot;292&quot;/&gt;&lt;/object&gt;&lt;object type=&quot;3&quot; unique_id=&quot;10164&quot;&gt;&lt;property id=&quot;20148&quot; value=&quot;5&quot;/&gt;&lt;property id=&quot;20300&quot; value=&quot;Slide 16&quot;/&gt;&lt;property id=&quot;20307&quot; value=&quot;277&quot;/&gt;&lt;/object&gt;&lt;object type=&quot;3&quot; unique_id=&quot;10165&quot;&gt;&lt;property id=&quot;20148&quot; value=&quot;5&quot;/&gt;&lt;property id=&quot;20300&quot; value=&quot;Slide 17&quot;/&gt;&lt;property id=&quot;20307&quot; value=&quot;323&quot;/&gt;&lt;/object&gt;&lt;object type=&quot;3&quot; unique_id=&quot;10166&quot;&gt;&lt;property id=&quot;20148&quot; value=&quot;5&quot;/&gt;&lt;property id=&quot;20300&quot; value=&quot;Slide 18&quot;/&gt;&lt;property id=&quot;20307&quot; value=&quot;325&quot;/&gt;&lt;/object&gt;&lt;object type=&quot;3&quot; unique_id=&quot;10167&quot;&gt;&lt;property id=&quot;20148&quot; value=&quot;5&quot;/&gt;&lt;property id=&quot;20300&quot; value=&quot;Slide 19&quot;/&gt;&lt;property id=&quot;20307&quot; value=&quot;326&quot;/&gt;&lt;/object&gt;&lt;object type=&quot;3&quot; unique_id=&quot;10168&quot;&gt;&lt;property id=&quot;20148&quot; value=&quot;5&quot;/&gt;&lt;property id=&quot;20300&quot; value=&quot;Slide 20&quot;/&gt;&lt;property id=&quot;20307&quot; value=&quot;294&quot;/&gt;&lt;/object&gt;&lt;object type=&quot;3&quot; unique_id=&quot;10169&quot;&gt;&lt;property id=&quot;20148&quot; value=&quot;5&quot;/&gt;&lt;property id=&quot;20300&quot; value=&quot;Slide 21&quot;/&gt;&lt;property id=&quot;20307&quot; value=&quot;324&quot;/&gt;&lt;/object&gt;&lt;object type=&quot;3&quot; unique_id=&quot;10170&quot;&gt;&lt;property id=&quot;20148&quot; value=&quot;5&quot;/&gt;&lt;property id=&quot;20300&quot; value=&quot;Slide 22&quot;/&gt;&lt;property id=&quot;20307&quot; value=&quot;286&quot;/&gt;&lt;/object&gt;&lt;object type=&quot;3&quot; unique_id=&quot;10171&quot;&gt;&lt;property id=&quot;20148&quot; value=&quot;5&quot;/&gt;&lt;property id=&quot;20300&quot; value=&quot;Slide 23&quot;/&gt;&lt;property id=&quot;20307&quot; value=&quot;296&quot;/&gt;&lt;/object&gt;&lt;object type=&quot;3&quot; unique_id=&quot;10172&quot;&gt;&lt;property id=&quot;20148&quot; value=&quot;5&quot;/&gt;&lt;property id=&quot;20300&quot; value=&quot;Slide 24&quot;/&gt;&lt;property id=&quot;20307&quot; value=&quot;297&quot;/&gt;&lt;/object&gt;&lt;object type=&quot;3&quot; unique_id=&quot;10173&quot;&gt;&lt;property id=&quot;20148&quot; value=&quot;5&quot;/&gt;&lt;property id=&quot;20300&quot; value=&quot;Slide 25&quot;/&gt;&lt;property id=&quot;20307&quot; value=&quot;298&quot;/&gt;&lt;/object&gt;&lt;object type=&quot;3&quot; unique_id=&quot;10174&quot;&gt;&lt;property id=&quot;20148&quot; value=&quot;5&quot;/&gt;&lt;property id=&quot;20300&quot; value=&quot;Slide 26&quot;/&gt;&lt;property id=&quot;20307&quot; value=&quot;299&quot;/&gt;&lt;/object&gt;&lt;object type=&quot;3&quot; unique_id=&quot;10175&quot;&gt;&lt;property id=&quot;20148&quot; value=&quot;5&quot;/&gt;&lt;property id=&quot;20300&quot; value=&quot;Slide 27&quot;/&gt;&lt;property id=&quot;20307&quot; value=&quot;295&quot;/&gt;&lt;/object&gt;&lt;object type=&quot;3&quot; unique_id=&quot;10176&quot;&gt;&lt;property id=&quot;20148&quot; value=&quot;5&quot;/&gt;&lt;property id=&quot;20300&quot; value=&quot;Slide 28&quot;/&gt;&lt;property id=&quot;20307&quot; value=&quot;300&quot;/&gt;&lt;/object&gt;&lt;object type=&quot;3&quot; unique_id=&quot;10177&quot;&gt;&lt;property id=&quot;20148&quot; value=&quot;5&quot;/&gt;&lt;property id=&quot;20300&quot; value=&quot;Slide 29&quot;/&gt;&lt;property id=&quot;20307&quot; value=&quot;287&quot;/&gt;&lt;/object&gt;&lt;object type=&quot;3&quot; unique_id=&quot;10178&quot;&gt;&lt;property id=&quot;20148&quot; value=&quot;5&quot;/&gt;&lt;property id=&quot;20300&quot; value=&quot;Slide 30&quot;/&gt;&lt;property id=&quot;20307&quot; value=&quot;327&quot;/&gt;&lt;/object&gt;&lt;object type=&quot;3&quot; unique_id=&quot;10179&quot;&gt;&lt;property id=&quot;20148&quot; value=&quot;5&quot;/&gt;&lt;property id=&quot;20300&quot; value=&quot;Slide 31&quot;/&gt;&lt;property id=&quot;20307&quot; value=&quot;328&quot;/&gt;&lt;/object&gt;&lt;object type=&quot;3&quot; unique_id=&quot;10180&quot;&gt;&lt;property id=&quot;20148&quot; value=&quot;5&quot;/&gt;&lt;property id=&quot;20300&quot; value=&quot;Slide 32&quot;/&gt;&lt;property id=&quot;20307&quot; value=&quot;329&quot;/&gt;&lt;/object&gt;&lt;object type=&quot;3&quot; unique_id=&quot;10181&quot;&gt;&lt;property id=&quot;20148&quot; value=&quot;5&quot;/&gt;&lt;property id=&quot;20300&quot; value=&quot;Slide 33&quot;/&gt;&lt;property id=&quot;20307&quot; value=&quot;331&quot;/&gt;&lt;/object&gt;&lt;object type=&quot;3&quot; unique_id=&quot;10182&quot;&gt;&lt;property id=&quot;20148&quot; value=&quot;5&quot;/&gt;&lt;property id=&quot;20300&quot; value=&quot;Slide 34 - &amp;quot;TỨC CẢNH PÁC BÓ                      HỒ CHÍ MINH (1890 – 1969)&amp;quot;&quot;/&gt;&lt;property id=&quot;20307&quot; value=&quot;332&quot;/&gt;&lt;/object&gt;&lt;object type=&quot;3&quot; unique_id=&quot;10183&quot;&gt;&lt;property id=&quot;20148&quot; value=&quot;5&quot;/&gt;&lt;property id=&quot;20300&quot; value=&quot;Slide 35&quot;/&gt;&lt;property id=&quot;20307&quot; value=&quot;330&quot;/&gt;&lt;/object&gt;&lt;object type=&quot;3&quot; unique_id=&quot;10184&quot;&gt;&lt;property id=&quot;20148&quot; value=&quot;5&quot;/&gt;&lt;property id=&quot;20300&quot; value=&quot;Slide 36&quot;/&gt;&lt;property id=&quot;20307&quot; value=&quot;320&quot;/&gt;&lt;/object&gt;&lt;object type=&quot;3&quot; unique_id=&quot;10185&quot;&gt;&lt;property id=&quot;20148&quot; value=&quot;5&quot;/&gt;&lt;property id=&quot;20300&quot; value=&quot;Slide 37&quot;/&gt;&lt;property id=&quot;20307&quot; value=&quot;321&quot;/&gt;&lt;/object&gt;&lt;object type=&quot;3&quot; unique_id=&quot;10186&quot;&gt;&lt;property id=&quot;20148&quot; value=&quot;5&quot;/&gt;&lt;property id=&quot;20300&quot; value=&quot;Slide 38&quot;/&gt;&lt;property id=&quot;20307&quot; value=&quot;319&quot;/&gt;&lt;/object&gt;&lt;object type=&quot;3&quot; unique_id=&quot;10187&quot;&gt;&lt;property id=&quot;20148&quot; value=&quot;5&quot;/&gt;&lt;property id=&quot;20300&quot; value=&quot;Slide 39&quot;/&gt;&lt;property id=&quot;20307&quot; value=&quot;317&quot;/&gt;&lt;/object&gt;&lt;object type=&quot;3&quot; unique_id=&quot;10364&quot;&gt;&lt;property id=&quot;20148&quot; value=&quot;5&quot;/&gt;&lt;property id=&quot;20300&quot; value=&quot;Slide 2&quot;/&gt;&lt;property id=&quot;20307&quot; value=&quot;333&quot;/&gt;&lt;/object&gt;&lt;/object&gt;&lt;object type=&quot;8&quot; unique_id=&quot;1023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</TotalTime>
  <Words>1279</Words>
  <Application>Microsoft Office PowerPoint</Application>
  <PresentationFormat>On-screen Show (4:3)</PresentationFormat>
  <Paragraphs>246</Paragraphs>
  <Slides>39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Arial Black</vt:lpstr>
      <vt:lpstr>Tahoma</vt:lpstr>
      <vt:lpstr>Times New Roman</vt:lpstr>
      <vt:lpstr>VNI-Cooper</vt:lpstr>
      <vt:lpstr>Wingdings</vt:lpstr>
      <vt:lpstr>Glass Layers</vt:lpstr>
      <vt:lpstr>Orbit</vt:lpstr>
      <vt:lpstr>Default Design</vt:lpstr>
      <vt:lpstr>Watermark</vt:lpstr>
      <vt:lpstr>Pixel</vt:lpstr>
      <vt:lpstr>PowerPoint Presentation</vt:lpstr>
      <vt:lpstr>PowerPoint Presentation</vt:lpstr>
      <vt:lpstr>PowerPoint Presentation</vt:lpstr>
      <vt:lpstr>PowerPoint Presentation</vt:lpstr>
      <vt:lpstr>Bàn đá – Nơi Bác làm việc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TỨC CẢNH PÁC BÓ                      HỒ CHÍ MINH (1890 – 1969)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TTC</dc:creator>
  <cp:lastModifiedBy>Le Tien Duat</cp:lastModifiedBy>
  <cp:revision>83</cp:revision>
  <dcterms:created xsi:type="dcterms:W3CDTF">2007-07-13T13:51:30Z</dcterms:created>
  <dcterms:modified xsi:type="dcterms:W3CDTF">2019-03-30T18:40:19Z</dcterms:modified>
</cp:coreProperties>
</file>