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6" r:id="rId3"/>
    <p:sldId id="260" r:id="rId4"/>
    <p:sldId id="261" r:id="rId5"/>
    <p:sldId id="266" r:id="rId6"/>
    <p:sldId id="268" r:id="rId7"/>
    <p:sldId id="269" r:id="rId8"/>
    <p:sldId id="270" r:id="rId9"/>
    <p:sldId id="271" r:id="rId10"/>
    <p:sldId id="267" r:id="rId11"/>
    <p:sldId id="283" r:id="rId12"/>
    <p:sldId id="273" r:id="rId13"/>
    <p:sldId id="277" r:id="rId14"/>
    <p:sldId id="279" r:id="rId15"/>
    <p:sldId id="280" r:id="rId16"/>
    <p:sldId id="284" r:id="rId17"/>
    <p:sldId id="281" r:id="rId18"/>
    <p:sldId id="278" r:id="rId19"/>
    <p:sldId id="285" r:id="rId20"/>
    <p:sldId id="286" r:id="rId21"/>
    <p:sldId id="288" r:id="rId22"/>
    <p:sldId id="287" r:id="rId23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14DFF7-F5E8-4F0F-AC40-EED46643E36F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49259-4ED5-4B68-A206-FE465DA38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38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49259-4ED5-4B68-A206-FE465DA387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22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49259-4ED5-4B68-A206-FE465DA3874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22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C3FFD-B501-487B-BE4A-E470CFB9697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B5BF-CF66-4878-B5A6-49A61655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2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C3FFD-B501-487B-BE4A-E470CFB9697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B5BF-CF66-4878-B5A6-49A61655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21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C3FFD-B501-487B-BE4A-E470CFB9697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B5BF-CF66-4878-B5A6-49A61655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423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C3FFD-B501-487B-BE4A-E470CFB9697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B5BF-CF66-4878-B5A6-49A61655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0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C3FFD-B501-487B-BE4A-E470CFB9697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B5BF-CF66-4878-B5A6-49A61655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51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C3FFD-B501-487B-BE4A-E470CFB9697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B5BF-CF66-4878-B5A6-49A61655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4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C3FFD-B501-487B-BE4A-E470CFB9697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B5BF-CF66-4878-B5A6-49A61655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03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C3FFD-B501-487B-BE4A-E470CFB9697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B5BF-CF66-4878-B5A6-49A61655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89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C3FFD-B501-487B-BE4A-E470CFB9697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B5BF-CF66-4878-B5A6-49A61655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467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C3FFD-B501-487B-BE4A-E470CFB9697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B5BF-CF66-4878-B5A6-49A61655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45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C3FFD-B501-487B-BE4A-E470CFB9697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B5BF-CF66-4878-B5A6-49A61655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9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C3FFD-B501-487B-BE4A-E470CFB9697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6B5BF-CF66-4878-B5A6-49A61655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536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5888" y="0"/>
            <a:ext cx="9296401" cy="6858000"/>
          </a:xfrm>
        </p:spPr>
      </p:pic>
      <p:sp>
        <p:nvSpPr>
          <p:cNvPr id="15364" name="WordArt 8"/>
          <p:cNvSpPr>
            <a:spLocks noChangeArrowheads="1" noChangeShapeType="1" noTextEdit="1"/>
          </p:cNvSpPr>
          <p:nvPr/>
        </p:nvSpPr>
        <p:spPr bwMode="auto">
          <a:xfrm>
            <a:off x="1524000" y="1371600"/>
            <a:ext cx="6324600" cy="762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4800" b="1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CHÀO MỪNG 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1143000" y="2528888"/>
            <a:ext cx="74676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</a:rPr>
              <a:t>CÁC THẦY CÔ GIÁO ĐẾN DỰ GIỜ MÔN NGỮ VĂN LỚP </a:t>
            </a:r>
            <a:r>
              <a:rPr lang="en-US" sz="3200" b="1" dirty="0" smtClean="0">
                <a:solidFill>
                  <a:srgbClr val="FF3300"/>
                </a:solidFill>
                <a:latin typeface="Times New Roman" pitchFamily="18" charset="0"/>
              </a:rPr>
              <a:t>6a4</a:t>
            </a:r>
            <a:endParaRPr lang="en-US" sz="3200" b="1" dirty="0">
              <a:solidFill>
                <a:srgbClr val="FF3300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US" sz="3200" b="1" dirty="0">
              <a:solidFill>
                <a:srgbClr val="FF3300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Trần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Thuý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An</a:t>
            </a:r>
          </a:p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THCS Long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Biên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7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70" y="12898"/>
            <a:ext cx="9144000" cy="685799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ounded Rectangle 4"/>
          <p:cNvSpPr/>
          <p:nvPr/>
        </p:nvSpPr>
        <p:spPr>
          <a:xfrm>
            <a:off x="1086890" y="2996952"/>
            <a:ext cx="7157517" cy="13681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u="sng" dirty="0" err="1" smtClean="0">
                <a:solidFill>
                  <a:srgbClr val="FF0000"/>
                </a:solidFill>
              </a:rPr>
              <a:t>Câu</a:t>
            </a:r>
            <a:r>
              <a:rPr lang="en-US" sz="2400" b="1" i="1" u="sng" dirty="0" smtClean="0">
                <a:solidFill>
                  <a:srgbClr val="FF0000"/>
                </a:solidFill>
              </a:rPr>
              <a:t> </a:t>
            </a:r>
            <a:r>
              <a:rPr lang="en-US" sz="2400" b="1" i="1" u="sng" dirty="0" err="1" smtClean="0">
                <a:solidFill>
                  <a:srgbClr val="FF0000"/>
                </a:solidFill>
              </a:rPr>
              <a:t>hỏi</a:t>
            </a:r>
            <a:r>
              <a:rPr lang="en-US" sz="2400" b="1" i="1" u="sng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Tại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sao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tác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giả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lại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sánh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Lượm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chim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chích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2. Theo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hiểu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đường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vàng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đường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như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thế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1115616" y="1340768"/>
            <a:ext cx="7560840" cy="158317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FF0000"/>
                </a:solidFill>
              </a:rPr>
              <a:t>Hai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câu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thơ</a:t>
            </a:r>
            <a:r>
              <a:rPr lang="en-US" sz="3200" dirty="0">
                <a:solidFill>
                  <a:srgbClr val="FF0000"/>
                </a:solidFill>
              </a:rPr>
              <a:t>: </a:t>
            </a:r>
          </a:p>
          <a:p>
            <a:pPr algn="just"/>
            <a:r>
              <a:rPr lang="en-US" sz="3200" dirty="0">
                <a:solidFill>
                  <a:srgbClr val="FF0000"/>
                </a:solidFill>
              </a:rPr>
              <a:t>“</a:t>
            </a:r>
            <a:r>
              <a:rPr lang="en-US" sz="3200" dirty="0" err="1">
                <a:solidFill>
                  <a:srgbClr val="FF0000"/>
                </a:solidFill>
              </a:rPr>
              <a:t>Như</a:t>
            </a:r>
            <a:r>
              <a:rPr lang="en-US" sz="3200" dirty="0">
                <a:solidFill>
                  <a:srgbClr val="FF0000"/>
                </a:solidFill>
              </a:rPr>
              <a:t> con </a:t>
            </a:r>
            <a:r>
              <a:rPr lang="en-US" sz="3200" dirty="0" err="1">
                <a:solidFill>
                  <a:srgbClr val="FF0000"/>
                </a:solidFill>
              </a:rPr>
              <a:t>chim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chích</a:t>
            </a:r>
            <a:endParaRPr lang="en-US" sz="3200" dirty="0">
              <a:solidFill>
                <a:srgbClr val="FF0000"/>
              </a:solidFill>
            </a:endParaRPr>
          </a:p>
          <a:p>
            <a:pPr algn="just"/>
            <a:r>
              <a:rPr lang="en-US" sz="3200" dirty="0" err="1">
                <a:solidFill>
                  <a:srgbClr val="FF0000"/>
                </a:solidFill>
              </a:rPr>
              <a:t>Nhảy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đường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vàng</a:t>
            </a:r>
            <a:r>
              <a:rPr lang="en-US" sz="3200" dirty="0">
                <a:solidFill>
                  <a:srgbClr val="FF0000"/>
                </a:solidFill>
              </a:rPr>
              <a:t>”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312670" y="4365104"/>
            <a:ext cx="6480720" cy="14401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</a:rPr>
              <a:t>Hình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</a:rPr>
              <a:t>thức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</a:rPr>
              <a:t>Nhóm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</a:rPr>
              <a:t>lớn</a:t>
            </a:r>
            <a:endParaRPr lang="en-US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</a:rPr>
              <a:t>Thời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</a:rPr>
              <a:t>gian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: 3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</a:rPr>
              <a:t>phút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993020" y="331004"/>
            <a:ext cx="3345255" cy="1224136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Thảo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luận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006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2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397387" y="1047355"/>
            <a:ext cx="64807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" name="Rectangle 4"/>
          <p:cNvSpPr/>
          <p:nvPr/>
        </p:nvSpPr>
        <p:spPr>
          <a:xfrm>
            <a:off x="1835696" y="868206"/>
            <a:ext cx="5904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bỏng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nớt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/>
          </a:p>
        </p:txBody>
      </p:sp>
      <p:sp>
        <p:nvSpPr>
          <p:cNvPr id="6" name="Right Arrow 5"/>
          <p:cNvSpPr/>
          <p:nvPr/>
        </p:nvSpPr>
        <p:spPr>
          <a:xfrm>
            <a:off x="350574" y="2798899"/>
            <a:ext cx="64807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Rectangle 6"/>
          <p:cNvSpPr/>
          <p:nvPr/>
        </p:nvSpPr>
        <p:spPr>
          <a:xfrm>
            <a:off x="1835696" y="2437866"/>
            <a:ext cx="59046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 con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 Con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743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ChangeArrowheads="1"/>
          </p:cNvSpPr>
          <p:nvPr/>
        </p:nvSpPr>
        <p:spPr bwMode="auto">
          <a:xfrm>
            <a:off x="533400" y="332656"/>
            <a:ext cx="3505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 i="1" u="sng" dirty="0" err="1">
                <a:solidFill>
                  <a:srgbClr val="0070C0"/>
                </a:solidFill>
              </a:rPr>
              <a:t>Các</a:t>
            </a:r>
            <a:r>
              <a:rPr lang="en-US" sz="2400" b="1" i="1" u="sng" dirty="0">
                <a:solidFill>
                  <a:srgbClr val="0070C0"/>
                </a:solidFill>
              </a:rPr>
              <a:t> </a:t>
            </a:r>
            <a:r>
              <a:rPr lang="en-US" sz="2400" b="1" i="1" u="sng" dirty="0" err="1">
                <a:solidFill>
                  <a:srgbClr val="0070C0"/>
                </a:solidFill>
              </a:rPr>
              <a:t>yếu</a:t>
            </a:r>
            <a:r>
              <a:rPr lang="en-US" sz="2400" b="1" i="1" u="sng" dirty="0">
                <a:solidFill>
                  <a:srgbClr val="0070C0"/>
                </a:solidFill>
              </a:rPr>
              <a:t> </a:t>
            </a:r>
            <a:r>
              <a:rPr lang="en-US" sz="2400" b="1" i="1" u="sng" dirty="0" err="1">
                <a:solidFill>
                  <a:srgbClr val="0070C0"/>
                </a:solidFill>
              </a:rPr>
              <a:t>tố</a:t>
            </a:r>
            <a:r>
              <a:rPr lang="en-US" sz="2400" b="1" i="1" u="sng" dirty="0">
                <a:solidFill>
                  <a:srgbClr val="0070C0"/>
                </a:solidFill>
              </a:rPr>
              <a:t> </a:t>
            </a:r>
            <a:r>
              <a:rPr lang="en-US" sz="2400" b="1" i="1" u="sng" dirty="0" err="1">
                <a:solidFill>
                  <a:srgbClr val="0070C0"/>
                </a:solidFill>
              </a:rPr>
              <a:t>nghệ</a:t>
            </a:r>
            <a:r>
              <a:rPr lang="en-US" sz="2400" b="1" i="1" u="sng" dirty="0">
                <a:solidFill>
                  <a:srgbClr val="0070C0"/>
                </a:solidFill>
              </a:rPr>
              <a:t> </a:t>
            </a:r>
            <a:r>
              <a:rPr lang="en-US" sz="2400" b="1" i="1" u="sng" dirty="0" err="1">
                <a:solidFill>
                  <a:srgbClr val="0070C0"/>
                </a:solidFill>
              </a:rPr>
              <a:t>thuật</a:t>
            </a:r>
            <a:r>
              <a:rPr lang="en-US" sz="2400" b="1" i="1" u="sng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838200" y="980728"/>
            <a:ext cx="7848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vi-VN" sz="2000" b="1" i="1" dirty="0">
                <a:solidFill>
                  <a:srgbClr val="FF0000"/>
                </a:solidFill>
              </a:rPr>
              <a:t>- Từ láy: </a:t>
            </a:r>
            <a:r>
              <a:rPr lang="vi-VN" sz="2000" b="1" i="1" dirty="0"/>
              <a:t>loắt choắt, xinh xinh, thoăn thoắt, </a:t>
            </a:r>
            <a:r>
              <a:rPr lang="vi-VN" sz="2000" b="1" i="1" dirty="0" smtClean="0"/>
              <a:t>nghênh</a:t>
            </a:r>
            <a:r>
              <a:rPr lang="en-US" sz="2000" b="1" i="1" dirty="0" smtClean="0"/>
              <a:t> </a:t>
            </a:r>
            <a:r>
              <a:rPr lang="vi-VN" sz="2000" b="1" i="1" dirty="0" smtClean="0"/>
              <a:t>nghênh</a:t>
            </a:r>
            <a:endParaRPr lang="vi-VN" sz="2000" b="1" i="1" dirty="0"/>
          </a:p>
        </p:txBody>
      </p:sp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838200" y="1380838"/>
            <a:ext cx="2286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vi-VN" sz="2000" b="1" i="1" dirty="0">
                <a:solidFill>
                  <a:srgbClr val="FF0000"/>
                </a:solidFill>
              </a:rPr>
              <a:t>- Nhịp thơ: </a:t>
            </a:r>
            <a:r>
              <a:rPr lang="vi-VN" sz="2000" b="1" i="1" dirty="0"/>
              <a:t>2/2</a:t>
            </a:r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838200" y="1726519"/>
            <a:ext cx="5562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- </a:t>
            </a:r>
            <a:r>
              <a:rPr lang="en-US" sz="2400" b="1" i="1" dirty="0" err="1">
                <a:solidFill>
                  <a:srgbClr val="FF0000"/>
                </a:solidFill>
              </a:rPr>
              <a:t>Hình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ảnh</a:t>
            </a:r>
            <a:r>
              <a:rPr lang="en-US" sz="2400" b="1" i="1" dirty="0">
                <a:solidFill>
                  <a:srgbClr val="FF0000"/>
                </a:solidFill>
              </a:rPr>
              <a:t> so </a:t>
            </a:r>
            <a:r>
              <a:rPr lang="en-US" sz="2400" b="1" i="1" dirty="0" err="1">
                <a:solidFill>
                  <a:srgbClr val="FF0000"/>
                </a:solidFill>
              </a:rPr>
              <a:t>sánh</a:t>
            </a:r>
            <a:r>
              <a:rPr lang="en-US" sz="2400" b="1" i="1" dirty="0">
                <a:solidFill>
                  <a:srgbClr val="FF0000"/>
                </a:solidFill>
              </a:rPr>
              <a:t>:</a:t>
            </a:r>
          </a:p>
          <a:p>
            <a:r>
              <a:rPr lang="vi-VN" sz="2000" b="1" i="1" dirty="0"/>
              <a:t>	“Như con chim chích</a:t>
            </a:r>
          </a:p>
          <a:p>
            <a:r>
              <a:rPr lang="vi-VN" sz="2000" b="1" i="1" dirty="0"/>
              <a:t>	Nhảy trên đường vàng.”</a:t>
            </a:r>
          </a:p>
        </p:txBody>
      </p:sp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533400" y="2787694"/>
            <a:ext cx="3505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 i="1" u="sng" dirty="0" err="1">
                <a:solidFill>
                  <a:srgbClr val="0070C0"/>
                </a:solidFill>
              </a:rPr>
              <a:t>Tác</a:t>
            </a:r>
            <a:r>
              <a:rPr lang="en-US" sz="2400" b="1" i="1" u="sng" dirty="0">
                <a:solidFill>
                  <a:srgbClr val="0070C0"/>
                </a:solidFill>
              </a:rPr>
              <a:t> </a:t>
            </a:r>
            <a:r>
              <a:rPr lang="en-US" sz="2400" b="1" i="1" u="sng" dirty="0" err="1">
                <a:solidFill>
                  <a:srgbClr val="0070C0"/>
                </a:solidFill>
              </a:rPr>
              <a:t>dụng</a:t>
            </a:r>
            <a:r>
              <a:rPr lang="en-US" sz="2400" b="1" i="1" u="sng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538843" y="3249359"/>
            <a:ext cx="7848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sz="2000" b="1" i="1" dirty="0"/>
              <a:t> </a:t>
            </a:r>
            <a:r>
              <a:rPr lang="en-US" sz="2000" b="1" i="1" dirty="0" smtClean="0"/>
              <a:t>- </a:t>
            </a:r>
            <a:r>
              <a:rPr lang="vi-VN" sz="2000" b="1" i="1" dirty="0" smtClean="0"/>
              <a:t>Thể </a:t>
            </a:r>
            <a:r>
              <a:rPr lang="vi-VN" sz="2000" b="1" i="1" dirty="0"/>
              <a:t>hiện hình ảnh Lượm – một em bé liên lạc hồn nhiên, vui tươi, say mê tham gia công tác kháng chiến thật đáng mến, đáng yêu</a:t>
            </a:r>
            <a:r>
              <a:rPr lang="vi-VN" sz="2000" b="1" i="1" dirty="0" smtClean="0"/>
              <a:t>.</a:t>
            </a:r>
            <a:endParaRPr lang="en-US" sz="2000" b="1" i="1" dirty="0" smtClean="0"/>
          </a:p>
          <a:p>
            <a:pPr algn="just">
              <a:spcBef>
                <a:spcPct val="50000"/>
              </a:spcBef>
            </a:pPr>
            <a:r>
              <a:rPr lang="en-US" sz="2400" b="1" i="1" dirty="0" smtClean="0">
                <a:solidFill>
                  <a:srgbClr val="000000"/>
                </a:solidFill>
              </a:rPr>
              <a:t>- </a:t>
            </a:r>
            <a:r>
              <a:rPr lang="en-US" sz="2400" b="1" i="1" dirty="0" err="1" smtClean="0">
                <a:solidFill>
                  <a:srgbClr val="000000"/>
                </a:solidFill>
              </a:rPr>
              <a:t>Tình</a:t>
            </a:r>
            <a:r>
              <a:rPr lang="en-US" sz="2400" b="1" i="1" dirty="0" smtClean="0">
                <a:solidFill>
                  <a:srgbClr val="000000"/>
                </a:solidFill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</a:rPr>
              <a:t>cảm</a:t>
            </a:r>
            <a:r>
              <a:rPr lang="en-US" sz="2400" b="1" i="1" dirty="0" smtClean="0">
                <a:solidFill>
                  <a:srgbClr val="000000"/>
                </a:solidFill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</a:rPr>
              <a:t>yêu</a:t>
            </a:r>
            <a:r>
              <a:rPr lang="en-US" sz="2400" b="1" i="1" dirty="0" smtClean="0">
                <a:solidFill>
                  <a:srgbClr val="000000"/>
                </a:solidFill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</a:rPr>
              <a:t>mến</a:t>
            </a:r>
            <a:r>
              <a:rPr lang="en-US" sz="2400" b="1" i="1" dirty="0" smtClean="0">
                <a:solidFill>
                  <a:srgbClr val="000000"/>
                </a:solidFill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</a:rPr>
              <a:t>trân</a:t>
            </a:r>
            <a:r>
              <a:rPr lang="en-US" sz="2400" b="1" i="1" dirty="0" smtClean="0">
                <a:solidFill>
                  <a:srgbClr val="000000"/>
                </a:solidFill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</a:rPr>
              <a:t>trọng</a:t>
            </a:r>
            <a:r>
              <a:rPr lang="en-US" sz="2400" b="1" i="1" dirty="0" smtClean="0">
                <a:solidFill>
                  <a:srgbClr val="000000"/>
                </a:solidFill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</a:rPr>
              <a:t>của</a:t>
            </a:r>
            <a:r>
              <a:rPr lang="en-US" sz="2400" b="1" i="1" dirty="0" smtClean="0">
                <a:solidFill>
                  <a:srgbClr val="000000"/>
                </a:solidFill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</a:rPr>
              <a:t>tác</a:t>
            </a:r>
            <a:r>
              <a:rPr lang="en-US" sz="2400" b="1" i="1" dirty="0" smtClean="0">
                <a:solidFill>
                  <a:srgbClr val="000000"/>
                </a:solidFill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</a:rPr>
              <a:t>giả</a:t>
            </a:r>
            <a:r>
              <a:rPr lang="en-US" sz="2400" b="1" i="1" dirty="0" smtClean="0">
                <a:solidFill>
                  <a:srgbClr val="000000"/>
                </a:solidFill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</a:rPr>
              <a:t>dành</a:t>
            </a:r>
            <a:r>
              <a:rPr lang="en-US" sz="2400" b="1" i="1" dirty="0" smtClean="0">
                <a:solidFill>
                  <a:srgbClr val="000000"/>
                </a:solidFill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</a:rPr>
              <a:t>cho</a:t>
            </a:r>
            <a:r>
              <a:rPr lang="en-US" sz="2400" b="1" i="1" dirty="0" smtClean="0">
                <a:solidFill>
                  <a:srgbClr val="000000"/>
                </a:solidFill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</a:rPr>
              <a:t>Lượm</a:t>
            </a:r>
            <a:endParaRPr lang="en-US" sz="24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3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2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2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2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2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2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4" grpId="0"/>
      <p:bldP spid="202757" grpId="0"/>
      <p:bldP spid="202758" grpId="0"/>
      <p:bldP spid="202759" grpId="0"/>
      <p:bldP spid="202760" grpId="0"/>
      <p:bldP spid="2027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70155" y="157906"/>
            <a:ext cx="4038600" cy="4525963"/>
          </a:xfrm>
        </p:spPr>
        <p:txBody>
          <a:bodyPr/>
          <a:lstStyle/>
          <a:p>
            <a:r>
              <a:rPr lang="en-US" dirty="0" err="1">
                <a:solidFill>
                  <a:srgbClr val="3366FF"/>
                </a:solidFill>
              </a:rPr>
              <a:t>Lượm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err="1">
                <a:solidFill>
                  <a:srgbClr val="3366FF"/>
                </a:solidFill>
              </a:rPr>
              <a:t>đi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err="1">
                <a:solidFill>
                  <a:srgbClr val="3366FF"/>
                </a:solidFill>
              </a:rPr>
              <a:t>đưa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err="1">
                <a:solidFill>
                  <a:srgbClr val="3366FF"/>
                </a:solidFill>
              </a:rPr>
              <a:t>thư</a:t>
            </a:r>
            <a:r>
              <a:rPr lang="en-US" dirty="0">
                <a:solidFill>
                  <a:srgbClr val="3366FF"/>
                </a:solidFill>
              </a:rPr>
              <a:t> “</a:t>
            </a:r>
            <a:r>
              <a:rPr lang="en-US" dirty="0" err="1">
                <a:solidFill>
                  <a:srgbClr val="3366FF"/>
                </a:solidFill>
              </a:rPr>
              <a:t>Thượng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err="1">
                <a:solidFill>
                  <a:srgbClr val="3366FF"/>
                </a:solidFill>
              </a:rPr>
              <a:t>khẩn</a:t>
            </a:r>
            <a:r>
              <a:rPr lang="en-US" dirty="0" smtClean="0">
                <a:solidFill>
                  <a:srgbClr val="3366FF"/>
                </a:solidFill>
              </a:rPr>
              <a:t>”:</a:t>
            </a:r>
            <a:endParaRPr lang="en-US" dirty="0">
              <a:solidFill>
                <a:srgbClr val="3366FF"/>
              </a:solidFill>
            </a:endParaRPr>
          </a:p>
          <a:p>
            <a:pPr>
              <a:buFontTx/>
              <a:buNone/>
            </a:pPr>
            <a:endParaRPr lang="en-US" dirty="0">
              <a:solidFill>
                <a:srgbClr val="3366FF"/>
              </a:solidFill>
            </a:endParaRPr>
          </a:p>
          <a:p>
            <a:pPr>
              <a:buFontTx/>
              <a:buNone/>
            </a:pPr>
            <a:r>
              <a:rPr lang="en-US" dirty="0" err="1" smtClean="0">
                <a:solidFill>
                  <a:srgbClr val="3366FF"/>
                </a:solidFill>
              </a:rPr>
              <a:t>Vụt</a:t>
            </a:r>
            <a:r>
              <a:rPr lang="en-US" dirty="0" smtClean="0">
                <a:solidFill>
                  <a:srgbClr val="3366FF"/>
                </a:solidFill>
              </a:rPr>
              <a:t> qua </a:t>
            </a:r>
            <a:r>
              <a:rPr lang="en-US" dirty="0" err="1" smtClean="0">
                <a:solidFill>
                  <a:srgbClr val="3366FF"/>
                </a:solidFill>
              </a:rPr>
              <a:t>mặt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trận</a:t>
            </a:r>
            <a:endParaRPr lang="en-US" dirty="0" smtClean="0">
              <a:solidFill>
                <a:srgbClr val="3366FF"/>
              </a:solidFill>
            </a:endParaRPr>
          </a:p>
          <a:p>
            <a:pPr>
              <a:buFontTx/>
              <a:buNone/>
            </a:pPr>
            <a:r>
              <a:rPr lang="en-US" dirty="0" err="1" smtClean="0">
                <a:solidFill>
                  <a:srgbClr val="3366FF"/>
                </a:solidFill>
              </a:rPr>
              <a:t>Đạn</a:t>
            </a:r>
            <a:r>
              <a:rPr lang="en-US" dirty="0" smtClean="0">
                <a:solidFill>
                  <a:srgbClr val="3366FF"/>
                </a:solidFill>
              </a:rPr>
              <a:t> bay </a:t>
            </a:r>
            <a:r>
              <a:rPr lang="en-US" dirty="0" err="1" smtClean="0">
                <a:solidFill>
                  <a:srgbClr val="3366FF"/>
                </a:solidFill>
              </a:rPr>
              <a:t>vèo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vèo</a:t>
            </a:r>
            <a:endParaRPr lang="en-US" dirty="0" smtClean="0">
              <a:solidFill>
                <a:srgbClr val="3366FF"/>
              </a:solidFill>
            </a:endParaRPr>
          </a:p>
          <a:p>
            <a:pPr>
              <a:buFontTx/>
              <a:buNone/>
            </a:pPr>
            <a:r>
              <a:rPr lang="en-US" dirty="0" err="1" smtClean="0">
                <a:solidFill>
                  <a:srgbClr val="3366FF"/>
                </a:solidFill>
              </a:rPr>
              <a:t>Thư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đề</a:t>
            </a:r>
            <a:r>
              <a:rPr lang="en-US" dirty="0" smtClean="0">
                <a:solidFill>
                  <a:srgbClr val="3366FF"/>
                </a:solidFill>
              </a:rPr>
              <a:t> “</a:t>
            </a:r>
            <a:r>
              <a:rPr lang="en-US" dirty="0" err="1" smtClean="0">
                <a:solidFill>
                  <a:srgbClr val="3366FF"/>
                </a:solidFill>
              </a:rPr>
              <a:t>Thượng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khẩn</a:t>
            </a:r>
            <a:r>
              <a:rPr lang="en-US" dirty="0" smtClean="0">
                <a:solidFill>
                  <a:srgbClr val="3366FF"/>
                </a:solidFill>
              </a:rPr>
              <a:t>”</a:t>
            </a:r>
          </a:p>
          <a:p>
            <a:pPr>
              <a:buFontTx/>
              <a:buNone/>
            </a:pPr>
            <a:r>
              <a:rPr lang="en-US" dirty="0" err="1" smtClean="0">
                <a:solidFill>
                  <a:srgbClr val="3366FF"/>
                </a:solidFill>
              </a:rPr>
              <a:t>Sợ</a:t>
            </a:r>
            <a:r>
              <a:rPr lang="en-US" dirty="0" smtClean="0">
                <a:solidFill>
                  <a:srgbClr val="3366FF"/>
                </a:solidFill>
              </a:rPr>
              <a:t> chi </a:t>
            </a:r>
            <a:r>
              <a:rPr lang="en-US" dirty="0" err="1" smtClean="0">
                <a:solidFill>
                  <a:srgbClr val="3366FF"/>
                </a:solidFill>
              </a:rPr>
              <a:t>hiểm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nghèo</a:t>
            </a:r>
            <a:r>
              <a:rPr lang="en-US" dirty="0" smtClean="0">
                <a:solidFill>
                  <a:srgbClr val="3366FF"/>
                </a:solidFill>
              </a:rPr>
              <a:t>?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860032" y="1628800"/>
            <a:ext cx="4038600" cy="4525963"/>
          </a:xfrm>
        </p:spPr>
        <p:txBody>
          <a:bodyPr/>
          <a:lstStyle/>
          <a:p>
            <a:r>
              <a:rPr lang="en-US" dirty="0" err="1" smtClean="0">
                <a:solidFill>
                  <a:srgbClr val="FF3300"/>
                </a:solidFill>
              </a:rPr>
              <a:t>Hoàn</a:t>
            </a:r>
            <a:r>
              <a:rPr lang="en-US" dirty="0" smtClean="0">
                <a:solidFill>
                  <a:srgbClr val="FF3300"/>
                </a:solidFill>
              </a:rPr>
              <a:t> </a:t>
            </a:r>
            <a:r>
              <a:rPr lang="en-US" dirty="0" err="1" smtClean="0">
                <a:solidFill>
                  <a:srgbClr val="FF3300"/>
                </a:solidFill>
              </a:rPr>
              <a:t>cảnh</a:t>
            </a:r>
            <a:r>
              <a:rPr lang="en-US" dirty="0" smtClean="0">
                <a:solidFill>
                  <a:srgbClr val="FF3300"/>
                </a:solidFill>
              </a:rPr>
              <a:t>: </a:t>
            </a:r>
            <a:r>
              <a:rPr lang="en-US" dirty="0" err="1" smtClean="0">
                <a:solidFill>
                  <a:srgbClr val="FF3300"/>
                </a:solidFill>
              </a:rPr>
              <a:t>nguy</a:t>
            </a:r>
            <a:r>
              <a:rPr lang="en-US" dirty="0" smtClean="0">
                <a:solidFill>
                  <a:srgbClr val="FF3300"/>
                </a:solidFill>
              </a:rPr>
              <a:t> </a:t>
            </a:r>
            <a:r>
              <a:rPr lang="en-US" dirty="0" err="1" smtClean="0">
                <a:solidFill>
                  <a:srgbClr val="FF3300"/>
                </a:solidFill>
              </a:rPr>
              <a:t>hiểm</a:t>
            </a:r>
            <a:r>
              <a:rPr lang="en-US" dirty="0" smtClean="0">
                <a:solidFill>
                  <a:srgbClr val="FF3300"/>
                </a:solidFill>
              </a:rPr>
              <a:t> </a:t>
            </a:r>
            <a:r>
              <a:rPr lang="en-US" dirty="0" err="1" smtClean="0">
                <a:solidFill>
                  <a:srgbClr val="FF3300"/>
                </a:solidFill>
              </a:rPr>
              <a:t>đến</a:t>
            </a:r>
            <a:r>
              <a:rPr lang="en-US" dirty="0" smtClean="0">
                <a:solidFill>
                  <a:srgbClr val="FF3300"/>
                </a:solidFill>
              </a:rPr>
              <a:t> </a:t>
            </a:r>
            <a:r>
              <a:rPr lang="en-US" dirty="0" err="1" smtClean="0">
                <a:solidFill>
                  <a:srgbClr val="FF3300"/>
                </a:solidFill>
              </a:rPr>
              <a:t>tính</a:t>
            </a:r>
            <a:r>
              <a:rPr lang="en-US" dirty="0" smtClean="0">
                <a:solidFill>
                  <a:srgbClr val="FF3300"/>
                </a:solidFill>
              </a:rPr>
              <a:t> </a:t>
            </a:r>
            <a:r>
              <a:rPr lang="en-US" dirty="0" err="1" smtClean="0">
                <a:solidFill>
                  <a:srgbClr val="FF3300"/>
                </a:solidFill>
              </a:rPr>
              <a:t>mạng</a:t>
            </a:r>
            <a:r>
              <a:rPr lang="en-US" dirty="0" smtClean="0">
                <a:solidFill>
                  <a:srgbClr val="FF3300"/>
                </a:solidFill>
              </a:rPr>
              <a:t> </a:t>
            </a:r>
          </a:p>
          <a:p>
            <a:r>
              <a:rPr lang="vi-VN" dirty="0" smtClean="0">
                <a:solidFill>
                  <a:srgbClr val="FF3300"/>
                </a:solidFill>
              </a:rPr>
              <a:t>Hành </a:t>
            </a:r>
            <a:r>
              <a:rPr lang="vi-VN" dirty="0">
                <a:solidFill>
                  <a:srgbClr val="FF3300"/>
                </a:solidFill>
              </a:rPr>
              <a:t>động: nhanh, dứt khoát, quả cảm.</a:t>
            </a:r>
          </a:p>
          <a:p>
            <a:r>
              <a:rPr lang="vi-VN" dirty="0">
                <a:solidFill>
                  <a:srgbClr val="FF3300"/>
                </a:solidFill>
              </a:rPr>
              <a:t>Thái độ: Thách thức hiểm nguy, đặt nhiệm vụ lên trên hết.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851920" y="2420888"/>
            <a:ext cx="1080120" cy="10081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51520" y="5301208"/>
            <a:ext cx="93610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47664" y="5013176"/>
            <a:ext cx="6768752" cy="6120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</a:rPr>
              <a:t>Chú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bé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Lượm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dũng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cảm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gan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dạ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51520" y="6165304"/>
            <a:ext cx="93610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475656" y="5949280"/>
            <a:ext cx="66967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err="1" smtClean="0">
                <a:solidFill>
                  <a:srgbClr val="FF0000"/>
                </a:solidFill>
              </a:rPr>
              <a:t>Thái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độ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hồi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hộp</a:t>
            </a:r>
            <a:r>
              <a:rPr lang="en-US" sz="3600" i="1" dirty="0" smtClean="0">
                <a:solidFill>
                  <a:srgbClr val="FF0000"/>
                </a:solidFill>
              </a:rPr>
              <a:t>, </a:t>
            </a:r>
            <a:r>
              <a:rPr lang="en-US" sz="3600" i="1" dirty="0" err="1" smtClean="0">
                <a:solidFill>
                  <a:srgbClr val="FF0000"/>
                </a:solidFill>
              </a:rPr>
              <a:t>khâm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phục</a:t>
            </a:r>
            <a:r>
              <a:rPr lang="en-US" sz="3600" i="1" dirty="0" smtClean="0">
                <a:solidFill>
                  <a:srgbClr val="FF0000"/>
                </a:solidFill>
              </a:rPr>
              <a:t>, </a:t>
            </a:r>
            <a:r>
              <a:rPr lang="en-US" sz="3600" i="1" dirty="0" err="1" smtClean="0">
                <a:solidFill>
                  <a:srgbClr val="FF0000"/>
                </a:solidFill>
              </a:rPr>
              <a:t>trân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trọng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của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tác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giả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dành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cho</a:t>
            </a:r>
            <a:r>
              <a:rPr lang="en-US" sz="3600" i="1" dirty="0" smtClean="0">
                <a:solidFill>
                  <a:srgbClr val="FF0000"/>
                </a:solidFill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</a:rPr>
              <a:t>Lượm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780109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3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3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3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3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3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3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 build="p"/>
      <p:bldP spid="53254" grpId="0" uiExpand="1" build="p"/>
      <p:bldP spid="8" grpId="0" animBg="1"/>
      <p:bldP spid="9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2"/>
          <p:cNvGrpSpPr>
            <a:grpSpLocks/>
          </p:cNvGrpSpPr>
          <p:nvPr/>
        </p:nvGrpSpPr>
        <p:grpSpPr bwMode="auto">
          <a:xfrm>
            <a:off x="-1066800" y="-457200"/>
            <a:ext cx="6369039" cy="3708918"/>
            <a:chOff x="-864" y="-384"/>
            <a:chExt cx="4257" cy="2544"/>
          </a:xfrm>
        </p:grpSpPr>
        <p:sp>
          <p:nvSpPr>
            <p:cNvPr id="58373" name="AutoShape 5"/>
            <p:cNvSpPr>
              <a:spLocks noChangeArrowheads="1"/>
            </p:cNvSpPr>
            <p:nvPr/>
          </p:nvSpPr>
          <p:spPr bwMode="auto">
            <a:xfrm>
              <a:off x="-384" y="-384"/>
              <a:ext cx="3777" cy="2544"/>
            </a:xfrm>
            <a:prstGeom prst="irregularSeal2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8374" name="Rectangle 6"/>
            <p:cNvSpPr>
              <a:spLocks noChangeArrowheads="1"/>
            </p:cNvSpPr>
            <p:nvPr/>
          </p:nvSpPr>
          <p:spPr bwMode="auto">
            <a:xfrm>
              <a:off x="-864" y="335"/>
              <a:ext cx="3777" cy="1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kumimoji="1" lang="en-US" sz="3000" b="1" dirty="0">
                  <a:latin typeface=".VnAvant" pitchFamily="34" charset="0"/>
                </a:rPr>
                <a:t>		</a:t>
              </a:r>
              <a:r>
                <a:rPr lang="vi-VN" sz="2400" b="1" dirty="0"/>
                <a:t>Bỗng loè chớp đỏ</a:t>
              </a:r>
            </a:p>
            <a:p>
              <a:r>
                <a:rPr lang="vi-VN" sz="2400" b="1" dirty="0"/>
                <a:t>		Thôi rồi, Lượm ơi!</a:t>
              </a:r>
            </a:p>
            <a:p>
              <a:r>
                <a:rPr lang="vi-VN" sz="2400" b="1" dirty="0"/>
                <a:t>		Chú đồng chí nhỏ</a:t>
              </a:r>
            </a:p>
            <a:p>
              <a:r>
                <a:rPr lang="vi-VN" sz="2400" b="1" dirty="0"/>
                <a:t>		Một dòng máu tươi! </a:t>
              </a:r>
            </a:p>
          </p:txBody>
        </p:sp>
      </p:grp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5034318" y="914400"/>
            <a:ext cx="4191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0066"/>
                </a:solidFill>
                <a:latin typeface=".VnTime" pitchFamily="34" charset="0"/>
              </a:rPr>
              <a:t>   </a:t>
            </a:r>
            <a:r>
              <a:rPr lang="en-US" sz="2400" b="1" u="sng" dirty="0" smtClean="0">
                <a:solidFill>
                  <a:srgbClr val="FF0066"/>
                </a:solidFill>
                <a:latin typeface=".VnTime" pitchFamily="34" charset="0"/>
              </a:rPr>
              <a:t> </a:t>
            </a:r>
            <a:r>
              <a:rPr lang="en-US" sz="2400" b="1" u="sng" dirty="0" err="1" smtClean="0">
                <a:solidFill>
                  <a:srgbClr val="FF0066"/>
                </a:solidFill>
                <a:latin typeface=".VnTime" pitchFamily="34" charset="0"/>
              </a:rPr>
              <a:t>C¸i</a:t>
            </a:r>
            <a:r>
              <a:rPr lang="en-US" sz="2400" b="1" u="sng" dirty="0" smtClean="0">
                <a:solidFill>
                  <a:srgbClr val="FF0066"/>
                </a:solidFill>
                <a:latin typeface=".VnTime" pitchFamily="34" charset="0"/>
              </a:rPr>
              <a:t> </a:t>
            </a:r>
            <a:r>
              <a:rPr lang="en-US" sz="2400" b="1" u="sng" dirty="0" err="1">
                <a:solidFill>
                  <a:srgbClr val="FF0066"/>
                </a:solidFill>
                <a:latin typeface=".VnTime" pitchFamily="34" charset="0"/>
              </a:rPr>
              <a:t>chÕt</a:t>
            </a:r>
            <a:r>
              <a:rPr lang="en-US" sz="2400" b="1" u="sng" dirty="0">
                <a:solidFill>
                  <a:srgbClr val="FF0066"/>
                </a:solidFill>
                <a:latin typeface=".VnTime" pitchFamily="34" charset="0"/>
              </a:rPr>
              <a:t> ®</a:t>
            </a:r>
            <a:r>
              <a:rPr lang="en-US" sz="2400" b="1" u="sng" dirty="0" err="1">
                <a:solidFill>
                  <a:srgbClr val="FF0066"/>
                </a:solidFill>
                <a:latin typeface=".VnTime" pitchFamily="34" charset="0"/>
              </a:rPr>
              <a:t>Õn</a:t>
            </a:r>
            <a:r>
              <a:rPr lang="en-US" sz="2400" b="1" u="sng" dirty="0">
                <a:solidFill>
                  <a:srgbClr val="FF0066"/>
                </a:solidFill>
                <a:latin typeface=".VnTime" pitchFamily="34" charset="0"/>
              </a:rPr>
              <a:t> </a:t>
            </a:r>
            <a:r>
              <a:rPr lang="en-US" sz="2400" b="1" u="sng" dirty="0" err="1">
                <a:solidFill>
                  <a:srgbClr val="FF0066"/>
                </a:solidFill>
                <a:latin typeface=".VnTime" pitchFamily="34" charset="0"/>
              </a:rPr>
              <a:t>bÊt</a:t>
            </a:r>
            <a:r>
              <a:rPr lang="en-US" sz="2400" b="1" u="sng" dirty="0">
                <a:solidFill>
                  <a:srgbClr val="FF0066"/>
                </a:solidFill>
                <a:latin typeface=".VnTime" pitchFamily="34" charset="0"/>
              </a:rPr>
              <a:t> </a:t>
            </a:r>
            <a:r>
              <a:rPr lang="en-US" sz="2400" b="1" u="sng" dirty="0" err="1">
                <a:solidFill>
                  <a:srgbClr val="FF0066"/>
                </a:solidFill>
                <a:latin typeface=".VnTime" pitchFamily="34" charset="0"/>
              </a:rPr>
              <a:t>ngê</a:t>
            </a:r>
            <a:r>
              <a:rPr lang="en-US" sz="2400" b="1" u="sng" dirty="0">
                <a:solidFill>
                  <a:srgbClr val="FF0066"/>
                </a:solidFill>
                <a:latin typeface=".VnTime" pitchFamily="34" charset="0"/>
              </a:rPr>
              <a:t>        ®</a:t>
            </a:r>
            <a:r>
              <a:rPr lang="en-US" sz="2400" b="1" u="sng" dirty="0" err="1">
                <a:solidFill>
                  <a:srgbClr val="FF0066"/>
                </a:solidFill>
                <a:latin typeface=".VnTime" pitchFamily="34" charset="0"/>
              </a:rPr>
              <a:t>ét</a:t>
            </a:r>
            <a:r>
              <a:rPr lang="en-US" sz="2400" b="1" u="sng" dirty="0">
                <a:solidFill>
                  <a:srgbClr val="FF0066"/>
                </a:solidFill>
                <a:latin typeface=".VnTime" pitchFamily="34" charset="0"/>
              </a:rPr>
              <a:t> </a:t>
            </a:r>
            <a:r>
              <a:rPr lang="en-US" sz="2400" b="1" u="sng" dirty="0" err="1">
                <a:solidFill>
                  <a:srgbClr val="FF0066"/>
                </a:solidFill>
                <a:latin typeface=".VnTime" pitchFamily="34" charset="0"/>
              </a:rPr>
              <a:t>ngét</a:t>
            </a:r>
            <a:endParaRPr lang="en-US" sz="2400" b="1" u="sng" dirty="0">
              <a:solidFill>
                <a:srgbClr val="FF0066"/>
              </a:solidFill>
              <a:latin typeface=".VnTime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267200" y="1196752"/>
            <a:ext cx="664840" cy="1331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8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/>
          <p:cNvSpPr>
            <a:spLocks noChangeArrowheads="1"/>
          </p:cNvSpPr>
          <p:nvPr/>
        </p:nvSpPr>
        <p:spPr bwMode="auto">
          <a:xfrm>
            <a:off x="1295400" y="609600"/>
            <a:ext cx="6324600" cy="990600"/>
          </a:xfrm>
          <a:prstGeom prst="wedgeRoundRectCallout">
            <a:avLst>
              <a:gd name="adj1" fmla="val -30722"/>
              <a:gd name="adj2" fmla="val 76764"/>
              <a:gd name="adj3" fmla="val 16667"/>
            </a:avLst>
          </a:prstGeom>
          <a:gradFill rotWithShape="1">
            <a:gsLst>
              <a:gs pos="0">
                <a:srgbClr val="CC66FF">
                  <a:gamma/>
                  <a:shade val="46275"/>
                  <a:invGamma/>
                </a:srgbClr>
              </a:gs>
              <a:gs pos="50000">
                <a:srgbClr val="CC66FF"/>
              </a:gs>
              <a:gs pos="100000">
                <a:srgbClr val="CC66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>
              <a:latin typeface="Garamond" pitchFamily="18" charset="0"/>
            </a:endParaRP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17143" y="2286000"/>
            <a:ext cx="2743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1" lang="en-US" sz="2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-</a:t>
            </a:r>
            <a:r>
              <a:rPr kumimoji="1" lang="en-US" sz="2900" b="1" dirty="0">
                <a:solidFill>
                  <a:schemeClr val="accent2"/>
                </a:solidFill>
                <a:latin typeface=".VnTime" pitchFamily="34" charset="0"/>
              </a:rPr>
              <a:t> </a:t>
            </a:r>
            <a:r>
              <a:rPr lang="vi-VN" sz="3200" b="1" dirty="0"/>
              <a:t>Ra thế            Lượm ơi !...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0" y="3388239"/>
            <a:ext cx="3505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vi-VN" sz="3200" b="1" dirty="0"/>
              <a:t>- Thôi rồi, Lượm ơi!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3482320" y="3403479"/>
            <a:ext cx="5334000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vi-VN" sz="2400" dirty="0">
                <a:solidFill>
                  <a:srgbClr val="FF0000"/>
                </a:solidFill>
              </a:rPr>
              <a:t> Câu thơ tách làm hai dòng                                   </a:t>
            </a:r>
            <a:r>
              <a:rPr lang="en-US" sz="2400" dirty="0" err="1" smtClean="0">
                <a:solidFill>
                  <a:srgbClr val="FF0000"/>
                </a:solidFill>
              </a:rPr>
              <a:t>thể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hiện</a:t>
            </a:r>
            <a:r>
              <a:rPr lang="vi-VN" sz="2400" dirty="0" smtClean="0">
                <a:solidFill>
                  <a:srgbClr val="FF0000"/>
                </a:solidFill>
              </a:rPr>
              <a:t> </a:t>
            </a:r>
            <a:r>
              <a:rPr lang="vi-VN" sz="2400" dirty="0">
                <a:solidFill>
                  <a:srgbClr val="FF0000"/>
                </a:solidFill>
              </a:rPr>
              <a:t>thái độ sững sờ trước tin Lượm hi sinh.</a:t>
            </a:r>
            <a:endParaRPr kumimoji="1" lang="en-US" sz="2400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59398" name="AutoShape 6"/>
          <p:cNvSpPr>
            <a:spLocks/>
          </p:cNvSpPr>
          <p:nvPr/>
        </p:nvSpPr>
        <p:spPr bwMode="auto">
          <a:xfrm>
            <a:off x="3334603" y="3552950"/>
            <a:ext cx="76200" cy="762000"/>
          </a:xfrm>
          <a:prstGeom prst="rightBrace">
            <a:avLst>
              <a:gd name="adj1" fmla="val 83333"/>
              <a:gd name="adj2" fmla="val 50000"/>
            </a:avLst>
          </a:prstGeom>
          <a:noFill/>
          <a:ln w="12700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3587100" y="2162889"/>
            <a:ext cx="4114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Câu cảm thán ngắt làm hai </a:t>
            </a:r>
            <a:r>
              <a:rPr lang="vi-VN" sz="2400" dirty="0" smtClean="0">
                <a:solidFill>
                  <a:srgbClr val="FF0000"/>
                </a:solidFill>
              </a:rPr>
              <a:t>vế</a:t>
            </a:r>
            <a:r>
              <a:rPr lang="en-US" sz="2400" dirty="0" smtClean="0">
                <a:solidFill>
                  <a:srgbClr val="FF0000"/>
                </a:solidFill>
              </a:rPr>
              <a:t>:</a:t>
            </a:r>
            <a:r>
              <a:rPr lang="vi-VN" sz="2400" dirty="0" smtClean="0">
                <a:solidFill>
                  <a:srgbClr val="FF0000"/>
                </a:solidFill>
              </a:rPr>
              <a:t> Bộc </a:t>
            </a:r>
            <a:r>
              <a:rPr lang="vi-VN" sz="2400" dirty="0">
                <a:solidFill>
                  <a:srgbClr val="FF0000"/>
                </a:solidFill>
              </a:rPr>
              <a:t>lộ cảm xúc nghẹn </a:t>
            </a:r>
            <a:r>
              <a:rPr lang="vi-VN" sz="2400" dirty="0" smtClean="0">
                <a:solidFill>
                  <a:srgbClr val="FF0000"/>
                </a:solidFill>
              </a:rPr>
              <a:t>ngào </a:t>
            </a:r>
            <a:r>
              <a:rPr lang="vi-VN" sz="2400" dirty="0">
                <a:solidFill>
                  <a:srgbClr val="FF0000"/>
                </a:solidFill>
              </a:rPr>
              <a:t>đau xót, tiếc thương.</a:t>
            </a:r>
          </a:p>
        </p:txBody>
      </p:sp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1371600" y="685800"/>
            <a:ext cx="6172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.VnTime" pitchFamily="34" charset="0"/>
              </a:rPr>
              <a:t>? </a:t>
            </a:r>
            <a:r>
              <a:rPr lang="en-US" sz="2400" b="1" dirty="0" err="1">
                <a:solidFill>
                  <a:srgbClr val="FFFF00"/>
                </a:solidFill>
                <a:latin typeface=".VnTime" pitchFamily="34" charset="0"/>
              </a:rPr>
              <a:t>NhËn</a:t>
            </a:r>
            <a:r>
              <a:rPr lang="en-US" sz="2400" b="1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Time" pitchFamily="34" charset="0"/>
              </a:rPr>
              <a:t>xÐt</a:t>
            </a:r>
            <a:r>
              <a:rPr lang="en-US" sz="2400" b="1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Time" pitchFamily="34" charset="0"/>
              </a:rPr>
              <a:t>cÊu</a:t>
            </a:r>
            <a:r>
              <a:rPr lang="en-US" sz="2400" b="1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Time" pitchFamily="34" charset="0"/>
              </a:rPr>
              <a:t>t¹o</a:t>
            </a:r>
            <a:r>
              <a:rPr lang="en-US" sz="2400" b="1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Time" pitchFamily="34" charset="0"/>
              </a:rPr>
              <a:t>cña</a:t>
            </a:r>
            <a:r>
              <a:rPr lang="en-US" sz="2400" b="1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Time" pitchFamily="34" charset="0"/>
              </a:rPr>
              <a:t>c¸c</a:t>
            </a:r>
            <a:r>
              <a:rPr lang="en-US" sz="2400" b="1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Time" pitchFamily="34" charset="0"/>
              </a:rPr>
              <a:t>c©u</a:t>
            </a:r>
            <a:r>
              <a:rPr lang="en-US" sz="2400" b="1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Time" pitchFamily="34" charset="0"/>
              </a:rPr>
              <a:t>th</a:t>
            </a:r>
            <a:r>
              <a:rPr lang="en-US" sz="2400" b="1" dirty="0">
                <a:solidFill>
                  <a:srgbClr val="FFFF00"/>
                </a:solidFill>
                <a:latin typeface=".VnTime" pitchFamily="34" charset="0"/>
              </a:rPr>
              <a:t>¬ vµ </a:t>
            </a:r>
            <a:r>
              <a:rPr lang="en-US" sz="2400" b="1" dirty="0" err="1">
                <a:solidFill>
                  <a:srgbClr val="FFFF00"/>
                </a:solidFill>
                <a:latin typeface=".VnTime" pitchFamily="34" charset="0"/>
              </a:rPr>
              <a:t>nªu</a:t>
            </a:r>
            <a:r>
              <a:rPr lang="en-US" sz="2400" b="1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Time" pitchFamily="34" charset="0"/>
              </a:rPr>
              <a:t>t¸c</a:t>
            </a:r>
            <a:r>
              <a:rPr lang="en-US" sz="2400" b="1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Time" pitchFamily="34" charset="0"/>
              </a:rPr>
              <a:t>dông</a:t>
            </a:r>
            <a:r>
              <a:rPr lang="en-US" sz="2400" b="1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Time" pitchFamily="34" charset="0"/>
              </a:rPr>
              <a:t>trong</a:t>
            </a:r>
            <a:r>
              <a:rPr lang="en-US" sz="2400" b="1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Time" pitchFamily="34" charset="0"/>
              </a:rPr>
              <a:t>viÖc</a:t>
            </a:r>
            <a:r>
              <a:rPr lang="en-US" sz="2400" b="1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Time" pitchFamily="34" charset="0"/>
              </a:rPr>
              <a:t>béc</a:t>
            </a:r>
            <a:r>
              <a:rPr lang="en-US" sz="2400" b="1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Time" pitchFamily="34" charset="0"/>
              </a:rPr>
              <a:t>lé</a:t>
            </a:r>
            <a:r>
              <a:rPr lang="en-US" sz="2400" b="1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Time" pitchFamily="34" charset="0"/>
              </a:rPr>
              <a:t>c¶m</a:t>
            </a:r>
            <a:r>
              <a:rPr lang="en-US" sz="2400" b="1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Time" pitchFamily="34" charset="0"/>
              </a:rPr>
              <a:t>xóc</a:t>
            </a:r>
            <a:r>
              <a:rPr lang="en-US" sz="2400" b="1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Time" pitchFamily="34" charset="0"/>
              </a:rPr>
              <a:t>cña</a:t>
            </a:r>
            <a:r>
              <a:rPr lang="en-US" sz="2400" b="1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Time" pitchFamily="34" charset="0"/>
              </a:rPr>
              <a:t>t¸c</a:t>
            </a:r>
            <a:r>
              <a:rPr lang="en-US" sz="2400" b="1" dirty="0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Time" pitchFamily="34" charset="0"/>
              </a:rPr>
              <a:t>gi</a:t>
            </a:r>
            <a:r>
              <a:rPr lang="en-US" sz="2400" b="1" dirty="0">
                <a:solidFill>
                  <a:srgbClr val="FFFF00"/>
                </a:solidFill>
                <a:latin typeface=".VnTime" pitchFamily="34" charset="0"/>
              </a:rPr>
              <a:t>¶ ?</a:t>
            </a: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381000" y="5013176"/>
            <a:ext cx="80074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>
                <a:latin typeface=".VnTime" pitchFamily="34" charset="0"/>
              </a:rPr>
              <a:t>  </a:t>
            </a:r>
            <a:r>
              <a:rPr lang="en-US" sz="3200" i="1" dirty="0" smtClean="0">
                <a:latin typeface=".VnTime" pitchFamily="34" charset="0"/>
              </a:rPr>
              <a:t>           </a:t>
            </a:r>
            <a:r>
              <a:rPr lang="en-US" sz="3200" i="1" u="sng" dirty="0" err="1" smtClean="0">
                <a:latin typeface="Times New Roman" pitchFamily="18" charset="0"/>
              </a:rPr>
              <a:t>Tác</a:t>
            </a:r>
            <a:r>
              <a:rPr lang="en-US" sz="3200" i="1" u="sng" dirty="0" smtClean="0">
                <a:latin typeface="Times New Roman" pitchFamily="18" charset="0"/>
              </a:rPr>
              <a:t> </a:t>
            </a:r>
            <a:r>
              <a:rPr lang="en-US" sz="3200" i="1" u="sng" dirty="0" err="1">
                <a:latin typeface="Times New Roman" pitchFamily="18" charset="0"/>
              </a:rPr>
              <a:t>giả</a:t>
            </a:r>
            <a:r>
              <a:rPr lang="en-US" sz="3200" i="1" u="sng" dirty="0">
                <a:latin typeface="Times New Roman" pitchFamily="18" charset="0"/>
              </a:rPr>
              <a:t> </a:t>
            </a:r>
            <a:r>
              <a:rPr lang="en-US" sz="3200" i="1" u="sng" dirty="0" err="1">
                <a:latin typeface="Times New Roman" pitchFamily="18" charset="0"/>
              </a:rPr>
              <a:t>sững</a:t>
            </a:r>
            <a:r>
              <a:rPr lang="en-US" sz="3200" i="1" u="sng" dirty="0">
                <a:latin typeface="Times New Roman" pitchFamily="18" charset="0"/>
              </a:rPr>
              <a:t> </a:t>
            </a:r>
            <a:r>
              <a:rPr lang="en-US" sz="3200" i="1" u="sng" dirty="0" err="1">
                <a:latin typeface="Times New Roman" pitchFamily="18" charset="0"/>
              </a:rPr>
              <a:t>sờ</a:t>
            </a:r>
            <a:r>
              <a:rPr lang="en-US" sz="3200" i="1" u="sng" dirty="0">
                <a:latin typeface="Times New Roman" pitchFamily="18" charset="0"/>
              </a:rPr>
              <a:t>, </a:t>
            </a:r>
            <a:r>
              <a:rPr lang="en-US" sz="3200" i="1" u="sng" dirty="0" err="1">
                <a:latin typeface="Times New Roman" pitchFamily="18" charset="0"/>
              </a:rPr>
              <a:t>nghẹn</a:t>
            </a:r>
            <a:r>
              <a:rPr lang="en-US" sz="3200" i="1" u="sng" dirty="0">
                <a:latin typeface="Times New Roman" pitchFamily="18" charset="0"/>
              </a:rPr>
              <a:t> </a:t>
            </a:r>
            <a:r>
              <a:rPr lang="en-US" sz="3200" i="1" u="sng" dirty="0" err="1">
                <a:latin typeface="Times New Roman" pitchFamily="18" charset="0"/>
              </a:rPr>
              <a:t>ngào</a:t>
            </a:r>
            <a:r>
              <a:rPr lang="en-US" sz="3200" i="1" u="sng" dirty="0">
                <a:latin typeface="Times New Roman" pitchFamily="18" charset="0"/>
              </a:rPr>
              <a:t> </a:t>
            </a:r>
            <a:r>
              <a:rPr lang="en-US" sz="3200" i="1" u="sng" dirty="0" err="1">
                <a:latin typeface="Times New Roman" pitchFamily="18" charset="0"/>
              </a:rPr>
              <a:t>đau</a:t>
            </a:r>
            <a:r>
              <a:rPr lang="en-US" sz="3200" i="1" u="sng" dirty="0">
                <a:latin typeface="Times New Roman" pitchFamily="18" charset="0"/>
              </a:rPr>
              <a:t> </a:t>
            </a:r>
            <a:r>
              <a:rPr lang="en-US" sz="3200" i="1" u="sng" dirty="0" err="1">
                <a:latin typeface="Times New Roman" pitchFamily="18" charset="0"/>
              </a:rPr>
              <a:t>xót</a:t>
            </a:r>
            <a:r>
              <a:rPr lang="en-US" sz="3200" i="1" u="sng" dirty="0">
                <a:latin typeface="Times New Roman" pitchFamily="18" charset="0"/>
              </a:rPr>
              <a:t>.  </a:t>
            </a:r>
            <a:endParaRPr lang="en-US" sz="3200" i="1" u="sng" dirty="0">
              <a:latin typeface=".VnTime" pitchFamily="34" charset="0"/>
            </a:endParaRPr>
          </a:p>
        </p:txBody>
      </p:sp>
      <p:sp>
        <p:nvSpPr>
          <p:cNvPr id="59402" name="AutoShape 10"/>
          <p:cNvSpPr>
            <a:spLocks/>
          </p:cNvSpPr>
          <p:nvPr/>
        </p:nvSpPr>
        <p:spPr bwMode="auto">
          <a:xfrm>
            <a:off x="2784143" y="2594195"/>
            <a:ext cx="152400" cy="762000"/>
          </a:xfrm>
          <a:prstGeom prst="rightBrace">
            <a:avLst>
              <a:gd name="adj1" fmla="val 41667"/>
              <a:gd name="adj2" fmla="val 50000"/>
            </a:avLst>
          </a:prstGeom>
          <a:noFill/>
          <a:ln w="12700" cap="sq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0" y="297180"/>
            <a:ext cx="9144000" cy="476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1" lang="en-US" sz="2800">
                <a:solidFill>
                  <a:srgbClr val="800000"/>
                </a:solidFill>
                <a:latin typeface=".VnAristote" pitchFamily="34" charset="0"/>
              </a:rPr>
              <a:t>       </a:t>
            </a:r>
            <a:endParaRPr kumimoji="1" lang="en-US">
              <a:latin typeface=".VnKoala" pitchFamily="34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561393" y="5091716"/>
            <a:ext cx="832048" cy="4276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49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  <p:bldP spid="59396" grpId="0"/>
      <p:bldP spid="59397" grpId="0"/>
      <p:bldP spid="59398" grpId="0" animBg="1"/>
      <p:bldP spid="59399" grpId="0"/>
      <p:bldP spid="59400" grpId="0"/>
      <p:bldP spid="59401" grpId="0"/>
      <p:bldP spid="59402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556792"/>
            <a:ext cx="4330824" cy="3154362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Cháu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nằm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trên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lúa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err="1" smtClean="0">
                <a:solidFill>
                  <a:srgbClr val="0070C0"/>
                </a:solidFill>
              </a:rPr>
              <a:t>Tay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nắm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chặt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bông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err="1" smtClean="0">
                <a:solidFill>
                  <a:srgbClr val="0070C0"/>
                </a:solidFill>
              </a:rPr>
              <a:t>Lúa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thơm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mùi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sữa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err="1" smtClean="0">
                <a:solidFill>
                  <a:srgbClr val="0070C0"/>
                </a:solidFill>
              </a:rPr>
              <a:t>Hồn</a:t>
            </a:r>
            <a:r>
              <a:rPr lang="en-US" dirty="0" smtClean="0">
                <a:solidFill>
                  <a:srgbClr val="0070C0"/>
                </a:solidFill>
              </a:rPr>
              <a:t> bay </a:t>
            </a:r>
            <a:r>
              <a:rPr lang="en-US" dirty="0" err="1" smtClean="0">
                <a:solidFill>
                  <a:srgbClr val="0070C0"/>
                </a:solidFill>
              </a:rPr>
              <a:t>giữa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đồng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6056" y="980728"/>
            <a:ext cx="4067944" cy="4525963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0070C0"/>
                </a:solidFill>
              </a:rPr>
              <a:t>Em</a:t>
            </a:r>
            <a:r>
              <a:rPr lang="en-US" dirty="0" smtClean="0">
                <a:solidFill>
                  <a:srgbClr val="0070C0"/>
                </a:solidFill>
              </a:rPr>
              <a:t> hi </a:t>
            </a:r>
            <a:r>
              <a:rPr lang="en-US" dirty="0" err="1" smtClean="0">
                <a:solidFill>
                  <a:srgbClr val="0070C0"/>
                </a:solidFill>
              </a:rPr>
              <a:t>sinh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mà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vẫn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níu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kéo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sự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sống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err="1" smtClean="0">
                <a:solidFill>
                  <a:srgbClr val="0070C0"/>
                </a:solidFill>
              </a:rPr>
              <a:t>Linh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hồn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Lượm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hoá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thân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vào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quê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hương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en-US" dirty="0" err="1" smtClean="0">
                <a:solidFill>
                  <a:srgbClr val="0070C0"/>
                </a:solidFill>
              </a:rPr>
              <a:t>đất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nước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4427984" y="1916832"/>
            <a:ext cx="288032" cy="12241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4427984" y="3356992"/>
            <a:ext cx="144016" cy="115212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51520" y="5661248"/>
            <a:ext cx="122413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91680" y="5373216"/>
            <a:ext cx="6984776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ảnh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sự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sinh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Lượm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vừa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đau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xót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lại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vừa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đẹp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đẽ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lớn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lao</a:t>
            </a:r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047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70" y="12898"/>
            <a:ext cx="9144000" cy="685799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ounded Rectangle 4"/>
          <p:cNvSpPr/>
          <p:nvPr/>
        </p:nvSpPr>
        <p:spPr>
          <a:xfrm>
            <a:off x="1108863" y="1772816"/>
            <a:ext cx="7157517" cy="13681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32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2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nhận</a:t>
            </a:r>
            <a:r>
              <a:rPr lang="en-US" sz="32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xét</a:t>
            </a:r>
            <a:r>
              <a:rPr lang="en-US" sz="32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2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về</a:t>
            </a:r>
            <a:r>
              <a:rPr lang="en-US" sz="32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cách</a:t>
            </a:r>
            <a:r>
              <a:rPr lang="en-US" sz="32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xưng</a:t>
            </a:r>
            <a:r>
              <a:rPr lang="en-US" sz="32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hô</a:t>
            </a:r>
            <a:r>
              <a:rPr lang="en-US" sz="32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giữa</a:t>
            </a:r>
            <a:r>
              <a:rPr lang="en-US" sz="32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tác</a:t>
            </a:r>
            <a:r>
              <a:rPr lang="en-US" sz="32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giả</a:t>
            </a:r>
            <a:r>
              <a:rPr lang="en-US" sz="32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sz="32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Lượm</a:t>
            </a:r>
            <a:r>
              <a:rPr lang="en-US" sz="32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3200" b="1" i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312670" y="3140968"/>
            <a:ext cx="6480720" cy="14401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thức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lớn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Thời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2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phút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2880402" y="555219"/>
            <a:ext cx="3345255" cy="1224136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Thảo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luận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883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Rectangle 6"/>
          <p:cNvSpPr/>
          <p:nvPr/>
        </p:nvSpPr>
        <p:spPr>
          <a:xfrm>
            <a:off x="539552" y="188640"/>
            <a:ext cx="8136904" cy="6552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Nhiều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cách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xưng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hô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Tx/>
              <a:buNone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 bé</a:t>
            </a:r>
            <a:r>
              <a:rPr lang="vi-VN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 cách gọi của người lớn với người em trai nhỏ, quan hệ thân mật.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  <a:r>
              <a:rPr lang="vi-VN" sz="2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Cháu</a:t>
            </a:r>
            <a:r>
              <a:rPr lang="vi-VN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 cách gọi biểu lộ sự trìu mến, tình cảm gần gũi, thân thiết như quan hệ ruột thịt.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</a:t>
            </a:r>
            <a:r>
              <a:rPr lang="vi-VN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4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 đồng chí nhỏ</a:t>
            </a:r>
            <a:r>
              <a:rPr lang="vi-VN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là cách gọi vừa thân thiết, trìu mến, vừa trân trọng, ngang hàng giữa hai người đồng chí</a:t>
            </a:r>
            <a:r>
              <a:rPr lang="vi-VN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24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Lượm</a:t>
            </a:r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thể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hiện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cảm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xúc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bất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ngờ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đau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xót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tiếc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thương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khi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nghe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tin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cái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chết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Lượm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634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6"/>
          <p:cNvSpPr>
            <a:spLocks noChangeArrowheads="1" noChangeShapeType="1" noTextEdit="1"/>
          </p:cNvSpPr>
          <p:nvPr/>
        </p:nvSpPr>
        <p:spPr bwMode="gray">
          <a:xfrm>
            <a:off x="7053263" y="337372"/>
            <a:ext cx="473075" cy="5937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b="1" kern="10" dirty="0">
                <a:solidFill>
                  <a:srgbClr val="4ACFFF"/>
                </a:solidFill>
                <a:latin typeface="Arial Black"/>
              </a:rPr>
              <a:t>3</a:t>
            </a:r>
          </a:p>
        </p:txBody>
      </p:sp>
      <p:sp>
        <p:nvSpPr>
          <p:cNvPr id="4099" name="WordArt 6"/>
          <p:cNvSpPr>
            <a:spLocks noChangeArrowheads="1" noChangeShapeType="1" noTextEdit="1"/>
          </p:cNvSpPr>
          <p:nvPr/>
        </p:nvSpPr>
        <p:spPr bwMode="gray">
          <a:xfrm>
            <a:off x="1620838" y="332656"/>
            <a:ext cx="473075" cy="5937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b="1" kern="10" dirty="0">
                <a:solidFill>
                  <a:srgbClr val="FABC00"/>
                </a:solidFill>
                <a:latin typeface="Arial Black"/>
              </a:rPr>
              <a:t>1</a:t>
            </a:r>
          </a:p>
        </p:txBody>
      </p:sp>
      <p:sp>
        <p:nvSpPr>
          <p:cNvPr id="4100" name="WordArt 6"/>
          <p:cNvSpPr>
            <a:spLocks noChangeArrowheads="1" noChangeShapeType="1" noTextEdit="1"/>
          </p:cNvSpPr>
          <p:nvPr/>
        </p:nvSpPr>
        <p:spPr bwMode="gray">
          <a:xfrm>
            <a:off x="4219872" y="337372"/>
            <a:ext cx="474663" cy="5937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b="1" kern="10" dirty="0">
                <a:solidFill>
                  <a:srgbClr val="EE6EA5"/>
                </a:solidFill>
                <a:latin typeface="Arial Black"/>
              </a:rPr>
              <a:t>2</a:t>
            </a:r>
          </a:p>
        </p:txBody>
      </p:sp>
      <p:sp>
        <p:nvSpPr>
          <p:cNvPr id="4" name="Round Same Side Corner Rectangle 22"/>
          <p:cNvSpPr/>
          <p:nvPr/>
        </p:nvSpPr>
        <p:spPr bwMode="auto">
          <a:xfrm flipH="1">
            <a:off x="513697" y="1605756"/>
            <a:ext cx="2495550" cy="4199508"/>
          </a:xfrm>
          <a:custGeom>
            <a:avLst/>
            <a:gdLst/>
            <a:ahLst/>
            <a:cxnLst/>
            <a:rect l="l" t="t" r="r" b="b"/>
            <a:pathLst>
              <a:path w="2497259" h="3942526">
                <a:moveTo>
                  <a:pt x="2497259" y="0"/>
                </a:moveTo>
                <a:lnTo>
                  <a:pt x="2497259" y="3869706"/>
                </a:lnTo>
                <a:cubicBezTo>
                  <a:pt x="2497259" y="3909923"/>
                  <a:pt x="2464656" y="3942526"/>
                  <a:pt x="2424439" y="3942526"/>
                </a:cubicBezTo>
                <a:lnTo>
                  <a:pt x="72820" y="3942526"/>
                </a:lnTo>
                <a:cubicBezTo>
                  <a:pt x="32603" y="3942526"/>
                  <a:pt x="0" y="3909923"/>
                  <a:pt x="0" y="3869706"/>
                </a:cubicBezTo>
                <a:lnTo>
                  <a:pt x="0" y="130876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>
                  <a:lumMod val="85000"/>
                </a:sysClr>
              </a:gs>
              <a:gs pos="100000">
                <a:sysClr val="window" lastClr="FFFFFF"/>
              </a:gs>
            </a:gsLst>
            <a:lin ang="13500000" scaled="1"/>
            <a:tileRect/>
          </a:gradFill>
          <a:ln w="285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177800" dist="38100" dir="5400000" algn="t" rotWithShape="0">
              <a:prstClr val="black">
                <a:alpha val="20000"/>
              </a:prstClr>
            </a:outerShdw>
          </a:effectLst>
        </p:spPr>
        <p:txBody>
          <a:bodyPr tIns="182880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cs typeface="+mn-cs"/>
            </a:endParaRPr>
          </a:p>
        </p:txBody>
      </p:sp>
      <p:sp>
        <p:nvSpPr>
          <p:cNvPr id="5" name="Chevron 1"/>
          <p:cNvSpPr/>
          <p:nvPr/>
        </p:nvSpPr>
        <p:spPr bwMode="auto">
          <a:xfrm flipH="1">
            <a:off x="447326" y="931097"/>
            <a:ext cx="2820098" cy="1471736"/>
          </a:xfrm>
          <a:prstGeom prst="chevron">
            <a:avLst>
              <a:gd name="adj" fmla="val 34040"/>
            </a:avLst>
          </a:prstGeom>
          <a:gradFill rotWithShape="1">
            <a:gsLst>
              <a:gs pos="0">
                <a:srgbClr val="FFC000">
                  <a:lumMod val="75000"/>
                </a:srgbClr>
              </a:gs>
              <a:gs pos="80000">
                <a:srgbClr val="FFC000">
                  <a:lumMod val="97000"/>
                </a:srgbClr>
              </a:gs>
              <a:gs pos="100000">
                <a:srgbClr val="FFC000">
                  <a:lumMod val="98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r>
              <a:rPr lang="en-US" sz="3200" i="1" dirty="0" smtClean="0">
                <a:solidFill>
                  <a:srgbClr val="002060"/>
                </a:solidFill>
              </a:rPr>
              <a:t>5 </a:t>
            </a:r>
            <a:r>
              <a:rPr lang="en-US" sz="3200" i="1" dirty="0" err="1" smtClean="0">
                <a:solidFill>
                  <a:srgbClr val="002060"/>
                </a:solidFill>
              </a:rPr>
              <a:t>khổ</a:t>
            </a:r>
            <a:r>
              <a:rPr lang="en-US" sz="3200" i="1" dirty="0" smtClean="0">
                <a:solidFill>
                  <a:srgbClr val="002060"/>
                </a:solidFill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</a:rPr>
              <a:t>đầu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7" name="Round Same Side Corner Rectangle 22"/>
          <p:cNvSpPr/>
          <p:nvPr/>
        </p:nvSpPr>
        <p:spPr bwMode="auto">
          <a:xfrm>
            <a:off x="3244234" y="1605756"/>
            <a:ext cx="2495550" cy="4199507"/>
          </a:xfrm>
          <a:custGeom>
            <a:avLst/>
            <a:gdLst/>
            <a:ahLst/>
            <a:cxnLst/>
            <a:rect l="l" t="t" r="r" b="b"/>
            <a:pathLst>
              <a:path w="2497259" h="3942526">
                <a:moveTo>
                  <a:pt x="2497259" y="0"/>
                </a:moveTo>
                <a:lnTo>
                  <a:pt x="2497259" y="3869706"/>
                </a:lnTo>
                <a:cubicBezTo>
                  <a:pt x="2497259" y="3909923"/>
                  <a:pt x="2464656" y="3942526"/>
                  <a:pt x="2424439" y="3942526"/>
                </a:cubicBezTo>
                <a:lnTo>
                  <a:pt x="72820" y="3942526"/>
                </a:lnTo>
                <a:cubicBezTo>
                  <a:pt x="32603" y="3942526"/>
                  <a:pt x="0" y="3909923"/>
                  <a:pt x="0" y="3869706"/>
                </a:cubicBezTo>
                <a:lnTo>
                  <a:pt x="0" y="130876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>
                  <a:lumMod val="85000"/>
                </a:sysClr>
              </a:gs>
              <a:gs pos="100000">
                <a:sysClr val="window" lastClr="FFFFFF"/>
              </a:gs>
            </a:gsLst>
            <a:lin ang="18900000" scaled="1"/>
            <a:tileRect/>
          </a:gradFill>
          <a:ln w="28575" cap="flat" cmpd="sng" algn="ctr">
            <a:solidFill>
              <a:srgbClr val="C0165F"/>
            </a:solidFill>
            <a:prstDash val="solid"/>
          </a:ln>
          <a:effectLst>
            <a:outerShdw blurRad="177800" dist="38100" dir="5400000" algn="t" rotWithShape="0">
              <a:prstClr val="black">
                <a:alpha val="20000"/>
              </a:prstClr>
            </a:outerShdw>
          </a:effectLst>
        </p:spPr>
        <p:txBody>
          <a:bodyPr tIns="182880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Hexagon 26"/>
          <p:cNvSpPr/>
          <p:nvPr/>
        </p:nvSpPr>
        <p:spPr bwMode="auto">
          <a:xfrm>
            <a:off x="2815234" y="931097"/>
            <a:ext cx="3226791" cy="1471736"/>
          </a:xfrm>
          <a:prstGeom prst="hexagon">
            <a:avLst>
              <a:gd name="adj" fmla="val 31838"/>
              <a:gd name="vf" fmla="val 115470"/>
            </a:avLst>
          </a:prstGeom>
          <a:gradFill rotWithShape="1">
            <a:gsLst>
              <a:gs pos="0">
                <a:srgbClr val="D7196A">
                  <a:lumMod val="88000"/>
                </a:srgbClr>
              </a:gs>
              <a:gs pos="80000">
                <a:srgbClr val="D7196A">
                  <a:lumMod val="90000"/>
                  <a:lumOff val="10000"/>
                </a:srgbClr>
              </a:gs>
              <a:gs pos="100000">
                <a:srgbClr val="D7196A">
                  <a:lumMod val="60000"/>
                  <a:lumOff val="4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r>
              <a:rPr lang="en-US" sz="3200" i="1" dirty="0" smtClean="0">
                <a:solidFill>
                  <a:srgbClr val="002060"/>
                </a:solidFill>
              </a:rPr>
              <a:t>  7 </a:t>
            </a:r>
            <a:r>
              <a:rPr lang="en-US" sz="3200" i="1" dirty="0" err="1" smtClean="0">
                <a:solidFill>
                  <a:srgbClr val="002060"/>
                </a:solidFill>
              </a:rPr>
              <a:t>khổ</a:t>
            </a:r>
            <a:r>
              <a:rPr lang="en-US" sz="3200" i="1" dirty="0" smtClean="0">
                <a:solidFill>
                  <a:srgbClr val="002060"/>
                </a:solidFill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</a:rPr>
              <a:t>tiếp</a:t>
            </a:r>
            <a:endParaRPr lang="en-US" sz="3200" i="1" dirty="0">
              <a:solidFill>
                <a:srgbClr val="00B050"/>
              </a:solidFill>
            </a:endParaRPr>
          </a:p>
        </p:txBody>
      </p:sp>
      <p:sp>
        <p:nvSpPr>
          <p:cNvPr id="10" name="Round Same Side Corner Rectangle 22"/>
          <p:cNvSpPr/>
          <p:nvPr/>
        </p:nvSpPr>
        <p:spPr bwMode="auto">
          <a:xfrm>
            <a:off x="6028315" y="1605757"/>
            <a:ext cx="2495550" cy="4199506"/>
          </a:xfrm>
          <a:custGeom>
            <a:avLst/>
            <a:gdLst/>
            <a:ahLst/>
            <a:cxnLst/>
            <a:rect l="l" t="t" r="r" b="b"/>
            <a:pathLst>
              <a:path w="2497259" h="3942526">
                <a:moveTo>
                  <a:pt x="2497259" y="0"/>
                </a:moveTo>
                <a:lnTo>
                  <a:pt x="2497259" y="3869706"/>
                </a:lnTo>
                <a:cubicBezTo>
                  <a:pt x="2497259" y="3909923"/>
                  <a:pt x="2464656" y="3942526"/>
                  <a:pt x="2424439" y="3942526"/>
                </a:cubicBezTo>
                <a:lnTo>
                  <a:pt x="72820" y="3942526"/>
                </a:lnTo>
                <a:cubicBezTo>
                  <a:pt x="32603" y="3942526"/>
                  <a:pt x="0" y="3909923"/>
                  <a:pt x="0" y="3869706"/>
                </a:cubicBezTo>
                <a:lnTo>
                  <a:pt x="0" y="130876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>
                  <a:lumMod val="85000"/>
                </a:sysClr>
              </a:gs>
              <a:gs pos="100000">
                <a:sysClr val="window" lastClr="FFFFFF"/>
              </a:gs>
            </a:gsLst>
            <a:lin ang="18900000" scaled="1"/>
            <a:tileRect/>
          </a:gradFill>
          <a:ln w="285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177800" dist="38100" dir="5400000" algn="t" rotWithShape="0">
              <a:prstClr val="black">
                <a:alpha val="20000"/>
              </a:prstClr>
            </a:outerShdw>
          </a:effectLst>
        </p:spPr>
        <p:txBody>
          <a:bodyPr tIns="182880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hevron 29"/>
          <p:cNvSpPr/>
          <p:nvPr/>
        </p:nvSpPr>
        <p:spPr bwMode="auto">
          <a:xfrm>
            <a:off x="5685080" y="935172"/>
            <a:ext cx="3096343" cy="1471736"/>
          </a:xfrm>
          <a:prstGeom prst="chevron">
            <a:avLst>
              <a:gd name="adj" fmla="val 34040"/>
            </a:avLst>
          </a:prstGeom>
          <a:gradFill rotWithShape="1">
            <a:gsLst>
              <a:gs pos="0">
                <a:srgbClr val="00B0F0">
                  <a:lumMod val="71000"/>
                </a:srgbClr>
              </a:gs>
              <a:gs pos="80000">
                <a:srgbClr val="00B0F0">
                  <a:lumMod val="99000"/>
                  <a:lumOff val="1000"/>
                </a:srgbClr>
              </a:gs>
              <a:gs pos="100000">
                <a:srgbClr val="00B0F0">
                  <a:lumMod val="67000"/>
                  <a:lumOff val="33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r>
              <a:rPr lang="en-US" sz="3200" i="1" dirty="0" smtClean="0">
                <a:solidFill>
                  <a:srgbClr val="002060"/>
                </a:solidFill>
              </a:rPr>
              <a:t>2 </a:t>
            </a:r>
            <a:r>
              <a:rPr lang="en-US" sz="3200" i="1" dirty="0" err="1" smtClean="0">
                <a:solidFill>
                  <a:srgbClr val="002060"/>
                </a:solidFill>
              </a:rPr>
              <a:t>khổ</a:t>
            </a:r>
            <a:r>
              <a:rPr lang="en-US" sz="3200" i="1" dirty="0" smtClean="0">
                <a:solidFill>
                  <a:srgbClr val="002060"/>
                </a:solidFill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</a:rPr>
              <a:t>cuối</a:t>
            </a:r>
            <a:endParaRPr lang="en-US" sz="3200" i="1" dirty="0">
              <a:solidFill>
                <a:srgbClr val="002060"/>
              </a:solidFill>
            </a:endParaRPr>
          </a:p>
        </p:txBody>
      </p:sp>
      <p:sp>
        <p:nvSpPr>
          <p:cNvPr id="2" name="Hình chữ nhật 1"/>
          <p:cNvSpPr/>
          <p:nvPr/>
        </p:nvSpPr>
        <p:spPr>
          <a:xfrm>
            <a:off x="638175" y="2440734"/>
            <a:ext cx="24384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000" i="1" dirty="0">
              <a:solidFill>
                <a:srgbClr val="FF0000"/>
              </a:solidFill>
            </a:endParaRPr>
          </a:p>
          <a:p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    H</a:t>
            </a:r>
            <a:r>
              <a:rPr lang="vi-VN" sz="2000" i="1" dirty="0" smtClean="0">
                <a:solidFill>
                  <a:srgbClr val="FF0000"/>
                </a:solidFill>
              </a:rPr>
              <a:t>ình ảnh Lượm trong lần gặp gỡ tình cờ với tác giả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Hình chữ nhật 16"/>
          <p:cNvSpPr/>
          <p:nvPr/>
        </p:nvSpPr>
        <p:spPr>
          <a:xfrm>
            <a:off x="3297680" y="2320907"/>
            <a:ext cx="25711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i="1" dirty="0" smtClean="0">
              <a:solidFill>
                <a:srgbClr val="FF0000"/>
              </a:solidFill>
            </a:endParaRPr>
          </a:p>
          <a:p>
            <a:endParaRPr lang="en-US" sz="2000" i="1" dirty="0">
              <a:solidFill>
                <a:srgbClr val="FF0000"/>
              </a:solidFill>
            </a:endParaRPr>
          </a:p>
          <a:p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   C</a:t>
            </a:r>
            <a:r>
              <a:rPr lang="vi-VN" sz="2000" i="1" dirty="0" smtClean="0">
                <a:solidFill>
                  <a:srgbClr val="FF0000"/>
                </a:solidFill>
              </a:rPr>
              <a:t>âu chuyện Lượm làm nhiệm vụ và hi sinh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" name="Hình chữ nhật 17"/>
          <p:cNvSpPr/>
          <p:nvPr/>
        </p:nvSpPr>
        <p:spPr>
          <a:xfrm>
            <a:off x="6072292" y="2440734"/>
            <a:ext cx="24075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i="1" dirty="0" smtClean="0">
              <a:solidFill>
                <a:srgbClr val="FF0000"/>
              </a:solidFill>
            </a:endParaRPr>
          </a:p>
          <a:p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     H</a:t>
            </a:r>
            <a:r>
              <a:rPr lang="vi-VN" sz="2000" i="1" dirty="0" smtClean="0">
                <a:solidFill>
                  <a:srgbClr val="FF0000"/>
                </a:solidFill>
              </a:rPr>
              <a:t>ình ảnh Lượm </a:t>
            </a:r>
            <a:r>
              <a:rPr lang="en-US" sz="2000" i="1" dirty="0" smtClean="0">
                <a:solidFill>
                  <a:srgbClr val="FF0000"/>
                </a:solidFill>
              </a:rPr>
              <a:t>    </a:t>
            </a:r>
            <a:r>
              <a:rPr lang="vi-VN" sz="2000" i="1" dirty="0" smtClean="0">
                <a:solidFill>
                  <a:srgbClr val="FF0000"/>
                </a:solidFill>
              </a:rPr>
              <a:t>còn sống mãi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9" name="AutoShape 17"/>
          <p:cNvSpPr>
            <a:spLocks noChangeArrowheads="1"/>
          </p:cNvSpPr>
          <p:nvPr/>
        </p:nvSpPr>
        <p:spPr bwMode="gray">
          <a:xfrm rot="10800000">
            <a:off x="453074" y="2738438"/>
            <a:ext cx="448588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6699"/>
              </a:gs>
              <a:gs pos="100000">
                <a:srgbClr val="BEBED4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AutoShape 17"/>
          <p:cNvSpPr>
            <a:spLocks noChangeArrowheads="1"/>
          </p:cNvSpPr>
          <p:nvPr/>
        </p:nvSpPr>
        <p:spPr bwMode="gray">
          <a:xfrm rot="10800000">
            <a:off x="3219846" y="2948565"/>
            <a:ext cx="420067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6699"/>
              </a:gs>
              <a:gs pos="100000">
                <a:srgbClr val="BEBED4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AutoShape 17"/>
          <p:cNvSpPr>
            <a:spLocks noChangeArrowheads="1"/>
          </p:cNvSpPr>
          <p:nvPr/>
        </p:nvSpPr>
        <p:spPr bwMode="gray">
          <a:xfrm rot="10800000">
            <a:off x="6029232" y="2837827"/>
            <a:ext cx="358775" cy="457200"/>
          </a:xfrm>
          <a:prstGeom prst="leftArrow">
            <a:avLst>
              <a:gd name="adj1" fmla="val 0"/>
              <a:gd name="adj2" fmla="val 71531"/>
            </a:avLst>
          </a:prstGeom>
          <a:gradFill rotWithShape="1">
            <a:gsLst>
              <a:gs pos="0">
                <a:srgbClr val="666699"/>
              </a:gs>
              <a:gs pos="100000">
                <a:srgbClr val="BEBED4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Down Arrow 2"/>
          <p:cNvSpPr/>
          <p:nvPr/>
        </p:nvSpPr>
        <p:spPr>
          <a:xfrm>
            <a:off x="1620838" y="3775592"/>
            <a:ext cx="473075" cy="1879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01662" y="4365104"/>
            <a:ext cx="2172841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Chú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đồng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chí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nhỏ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hồn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nhiên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</a:rPr>
              <a:t>hoạt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bát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</a:rPr>
              <a:t>đáng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yêu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33286" y="4365104"/>
            <a:ext cx="2045167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Sự</a:t>
            </a:r>
            <a:r>
              <a:rPr lang="en-US" sz="2400" dirty="0" smtClean="0">
                <a:solidFill>
                  <a:srgbClr val="FF0000"/>
                </a:solidFill>
              </a:rPr>
              <a:t> hi </a:t>
            </a:r>
            <a:r>
              <a:rPr lang="en-US" sz="2400" dirty="0" err="1" smtClean="0">
                <a:solidFill>
                  <a:srgbClr val="FF0000"/>
                </a:solidFill>
              </a:rPr>
              <a:t>sinh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cao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đẹp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</a:rPr>
              <a:t>linh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hồn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Lượm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hoá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thân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vào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đất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nước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4221460" y="3820704"/>
            <a:ext cx="473075" cy="1879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7053263" y="3818476"/>
            <a:ext cx="473075" cy="1879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3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9" grpId="0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187624" y="765264"/>
            <a:ext cx="3960440" cy="675156"/>
          </a:xfrm>
          <a:prstGeom prst="ellipse">
            <a:avLst/>
          </a:prstGeom>
          <a:solidFill>
            <a:srgbClr val="0070C0"/>
          </a:solidFill>
          <a:ln w="12700" cap="sq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  <a:spcBef>
                <a:spcPct val="75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1" lang="en-US" sz="2800" b="1" i="1" dirty="0" err="1" smtClean="0">
                <a:solidFill>
                  <a:srgbClr val="FF0000"/>
                </a:solidFill>
                <a:latin typeface=".VnArial Narrow" pitchFamily="34" charset="0"/>
              </a:rPr>
              <a:t>Tiết</a:t>
            </a:r>
            <a:r>
              <a:rPr kumimoji="1" lang="en-US" sz="2800" b="1" i="1" dirty="0" smtClean="0">
                <a:solidFill>
                  <a:srgbClr val="FF0000"/>
                </a:solidFill>
                <a:latin typeface=".VnArial Narrow" pitchFamily="34" charset="0"/>
              </a:rPr>
              <a:t> 99: </a:t>
            </a:r>
            <a:r>
              <a:rPr kumimoji="1" lang="en-US" sz="2800" b="1" i="1" dirty="0" err="1" smtClean="0">
                <a:solidFill>
                  <a:srgbClr val="FF0000"/>
                </a:solidFill>
                <a:latin typeface=".VnArial Narrow" pitchFamily="34" charset="0"/>
              </a:rPr>
              <a:t>Văn</a:t>
            </a:r>
            <a:r>
              <a:rPr kumimoji="1" lang="en-US" sz="2800" b="1" i="1" dirty="0" smtClean="0">
                <a:solidFill>
                  <a:srgbClr val="FF0000"/>
                </a:solidFill>
                <a:latin typeface=".VnArial Narrow" pitchFamily="34" charset="0"/>
              </a:rPr>
              <a:t> </a:t>
            </a:r>
            <a:r>
              <a:rPr kumimoji="1" lang="en-US" sz="2800" b="1" i="1" dirty="0" err="1">
                <a:solidFill>
                  <a:srgbClr val="FF0000"/>
                </a:solidFill>
                <a:latin typeface=".VnArial Narrow" pitchFamily="34" charset="0"/>
              </a:rPr>
              <a:t>bản</a:t>
            </a:r>
            <a:endParaRPr kumimoji="1" lang="en-US" sz="2800" b="1" i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 rot="456652">
            <a:off x="1183611" y="2020623"/>
            <a:ext cx="7065883" cy="315753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L­ượm</a:t>
            </a:r>
            <a:endParaRPr lang="en-US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540424" y="5358506"/>
            <a:ext cx="2362200" cy="488950"/>
          </a:xfrm>
          <a:prstGeom prst="rect">
            <a:avLst/>
          </a:prstGeom>
          <a:solidFill>
            <a:srgbClr val="00FFFF"/>
          </a:solidFill>
          <a:ln w="12700" cap="sq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kumimoji="1" lang="en-US" sz="2800" i="1" dirty="0">
                <a:latin typeface=".VnAristote" pitchFamily="34" charset="0"/>
              </a:rPr>
              <a:t>    </a:t>
            </a:r>
            <a:r>
              <a:rPr kumimoji="1" lang="en-US" sz="2800" b="1" i="1" dirty="0">
                <a:solidFill>
                  <a:srgbClr val="FF3300"/>
                </a:solidFill>
                <a:latin typeface=".VnAristote" pitchFamily="34" charset="0"/>
              </a:rPr>
              <a:t>--</a:t>
            </a:r>
            <a:r>
              <a:rPr kumimoji="1" lang="en-US" sz="2800" b="1" i="1" dirty="0" err="1">
                <a:solidFill>
                  <a:srgbClr val="FF3300"/>
                </a:solidFill>
                <a:latin typeface=".VnAristote" pitchFamily="34" charset="0"/>
              </a:rPr>
              <a:t>Tè</a:t>
            </a:r>
            <a:r>
              <a:rPr kumimoji="1" lang="en-US" sz="2800" b="1" i="1" dirty="0">
                <a:solidFill>
                  <a:srgbClr val="FF3300"/>
                </a:solidFill>
                <a:latin typeface=".VnAristote" pitchFamily="34" charset="0"/>
              </a:rPr>
              <a:t> </a:t>
            </a:r>
            <a:r>
              <a:rPr kumimoji="1" lang="en-US" sz="2800" b="1" i="1" dirty="0" err="1">
                <a:solidFill>
                  <a:srgbClr val="FF3300"/>
                </a:solidFill>
                <a:latin typeface=".VnAristote" pitchFamily="34" charset="0"/>
              </a:rPr>
              <a:t>H÷u</a:t>
            </a:r>
            <a:r>
              <a:rPr kumimoji="1" lang="en-US" sz="2800" b="1" i="1" dirty="0">
                <a:solidFill>
                  <a:srgbClr val="FF3300"/>
                </a:solidFill>
                <a:latin typeface=".VnAristote" pitchFamily="34" charset="0"/>
              </a:rPr>
              <a:t>--</a:t>
            </a:r>
          </a:p>
        </p:txBody>
      </p:sp>
    </p:spTree>
    <p:extLst>
      <p:ext uri="{BB962C8B-B14F-4D97-AF65-F5344CB8AC3E}">
        <p14:creationId xmlns:p14="http://schemas.microsoft.com/office/powerpoint/2010/main" val="191181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6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Thơ- Lượ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268760"/>
            <a:ext cx="8135486" cy="4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3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3733975" y="304513"/>
            <a:ext cx="15728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 err="1" smtClean="0">
                <a:solidFill>
                  <a:srgbClr val="7F7F7F"/>
                </a:solidFill>
                <a:latin typeface="Arial" charset="0"/>
              </a:rPr>
              <a:t>Dặn</a:t>
            </a:r>
            <a:r>
              <a:rPr lang="en-US" sz="3200" b="1" dirty="0" smtClean="0">
                <a:solidFill>
                  <a:srgbClr val="7F7F7F"/>
                </a:solidFill>
                <a:latin typeface="Arial" charset="0"/>
              </a:rPr>
              <a:t> </a:t>
            </a:r>
            <a:r>
              <a:rPr lang="en-US" sz="3200" b="1" dirty="0" err="1" smtClean="0">
                <a:solidFill>
                  <a:srgbClr val="7F7F7F"/>
                </a:solidFill>
                <a:latin typeface="Arial" charset="0"/>
              </a:rPr>
              <a:t>dò</a:t>
            </a:r>
            <a:endParaRPr lang="en-US" sz="3200" b="1" dirty="0">
              <a:solidFill>
                <a:srgbClr val="7F7F7F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47865" y="1439863"/>
            <a:ext cx="4824536" cy="1257300"/>
          </a:xfrm>
          <a:custGeom>
            <a:avLst/>
            <a:gdLst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9900 w 1739900"/>
              <a:gd name="connsiteY2" fmla="*/ 1257301 h 1257301"/>
              <a:gd name="connsiteX3" fmla="*/ 0 w 1739900"/>
              <a:gd name="connsiteY3" fmla="*/ 1257301 h 1257301"/>
              <a:gd name="connsiteX4" fmla="*/ 0 w 1739900"/>
              <a:gd name="connsiteY4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2343162"/>
              <a:gd name="connsiteY0" fmla="*/ 0 h 1257301"/>
              <a:gd name="connsiteX1" fmla="*/ 1739900 w 2343162"/>
              <a:gd name="connsiteY1" fmla="*/ 0 h 1257301"/>
              <a:gd name="connsiteX2" fmla="*/ 2343150 w 2343162"/>
              <a:gd name="connsiteY2" fmla="*/ 622301 h 1257301"/>
              <a:gd name="connsiteX3" fmla="*/ 1739900 w 2343162"/>
              <a:gd name="connsiteY3" fmla="*/ 1257301 h 1257301"/>
              <a:gd name="connsiteX4" fmla="*/ 0 w 2343162"/>
              <a:gd name="connsiteY4" fmla="*/ 1257301 h 1257301"/>
              <a:gd name="connsiteX5" fmla="*/ 0 w 2343162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0"/>
              <a:gd name="connsiteY0" fmla="*/ 0 h 1257301"/>
              <a:gd name="connsiteX1" fmla="*/ 1739900 w 2343150"/>
              <a:gd name="connsiteY1" fmla="*/ 0 h 1257301"/>
              <a:gd name="connsiteX2" fmla="*/ 2343150 w 2343150"/>
              <a:gd name="connsiteY2" fmla="*/ 622301 h 1257301"/>
              <a:gd name="connsiteX3" fmla="*/ 1739900 w 2343150"/>
              <a:gd name="connsiteY3" fmla="*/ 1257301 h 1257301"/>
              <a:gd name="connsiteX4" fmla="*/ 0 w 2343150"/>
              <a:gd name="connsiteY4" fmla="*/ 1257301 h 1257301"/>
              <a:gd name="connsiteX5" fmla="*/ 0 w 234315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9349" h="1257301">
                <a:moveTo>
                  <a:pt x="0" y="0"/>
                </a:moveTo>
                <a:lnTo>
                  <a:pt x="1739900" y="0"/>
                </a:lnTo>
                <a:cubicBezTo>
                  <a:pt x="2097919" y="736600"/>
                  <a:pt x="1710758" y="-66675"/>
                  <a:pt x="2049349" y="635001"/>
                </a:cubicBezTo>
                <a:cubicBezTo>
                  <a:pt x="1687248" y="1352551"/>
                  <a:pt x="2110278" y="514351"/>
                  <a:pt x="1739900" y="1257301"/>
                </a:cubicBezTo>
                <a:lnTo>
                  <a:pt x="0" y="12573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ound Same Side Corner Rectangle 1"/>
          <p:cNvSpPr/>
          <p:nvPr/>
        </p:nvSpPr>
        <p:spPr>
          <a:xfrm rot="16200000">
            <a:off x="2233613" y="1119188"/>
            <a:ext cx="1257300" cy="2038350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 rot="5400000">
            <a:off x="3371850" y="2047875"/>
            <a:ext cx="371475" cy="18097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2"/>
          <p:cNvSpPr/>
          <p:nvPr/>
        </p:nvSpPr>
        <p:spPr>
          <a:xfrm>
            <a:off x="3252788" y="3148013"/>
            <a:ext cx="4919612" cy="1257300"/>
          </a:xfrm>
          <a:custGeom>
            <a:avLst/>
            <a:gdLst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9900 w 1739900"/>
              <a:gd name="connsiteY2" fmla="*/ 1257301 h 1257301"/>
              <a:gd name="connsiteX3" fmla="*/ 0 w 1739900"/>
              <a:gd name="connsiteY3" fmla="*/ 1257301 h 1257301"/>
              <a:gd name="connsiteX4" fmla="*/ 0 w 1739900"/>
              <a:gd name="connsiteY4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2343162"/>
              <a:gd name="connsiteY0" fmla="*/ 0 h 1257301"/>
              <a:gd name="connsiteX1" fmla="*/ 1739900 w 2343162"/>
              <a:gd name="connsiteY1" fmla="*/ 0 h 1257301"/>
              <a:gd name="connsiteX2" fmla="*/ 2343150 w 2343162"/>
              <a:gd name="connsiteY2" fmla="*/ 622301 h 1257301"/>
              <a:gd name="connsiteX3" fmla="*/ 1739900 w 2343162"/>
              <a:gd name="connsiteY3" fmla="*/ 1257301 h 1257301"/>
              <a:gd name="connsiteX4" fmla="*/ 0 w 2343162"/>
              <a:gd name="connsiteY4" fmla="*/ 1257301 h 1257301"/>
              <a:gd name="connsiteX5" fmla="*/ 0 w 2343162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0"/>
              <a:gd name="connsiteY0" fmla="*/ 0 h 1257301"/>
              <a:gd name="connsiteX1" fmla="*/ 1739900 w 2343150"/>
              <a:gd name="connsiteY1" fmla="*/ 0 h 1257301"/>
              <a:gd name="connsiteX2" fmla="*/ 2343150 w 2343150"/>
              <a:gd name="connsiteY2" fmla="*/ 622301 h 1257301"/>
              <a:gd name="connsiteX3" fmla="*/ 1739900 w 2343150"/>
              <a:gd name="connsiteY3" fmla="*/ 1257301 h 1257301"/>
              <a:gd name="connsiteX4" fmla="*/ 0 w 2343150"/>
              <a:gd name="connsiteY4" fmla="*/ 1257301 h 1257301"/>
              <a:gd name="connsiteX5" fmla="*/ 0 w 234315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9349" h="1257301">
                <a:moveTo>
                  <a:pt x="0" y="0"/>
                </a:moveTo>
                <a:lnTo>
                  <a:pt x="1739900" y="0"/>
                </a:lnTo>
                <a:cubicBezTo>
                  <a:pt x="2097919" y="736600"/>
                  <a:pt x="1710758" y="-66675"/>
                  <a:pt x="2049349" y="635001"/>
                </a:cubicBezTo>
                <a:cubicBezTo>
                  <a:pt x="1687248" y="1352551"/>
                  <a:pt x="2110278" y="514351"/>
                  <a:pt x="1739900" y="1257301"/>
                </a:cubicBezTo>
                <a:lnTo>
                  <a:pt x="0" y="12573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ound Same Side Corner Rectangle 1"/>
          <p:cNvSpPr/>
          <p:nvPr/>
        </p:nvSpPr>
        <p:spPr>
          <a:xfrm rot="16200000">
            <a:off x="2233613" y="2757488"/>
            <a:ext cx="1257300" cy="2038350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 rot="5400000">
            <a:off x="3371850" y="3686175"/>
            <a:ext cx="371475" cy="18097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2"/>
          <p:cNvSpPr/>
          <p:nvPr/>
        </p:nvSpPr>
        <p:spPr>
          <a:xfrm>
            <a:off x="3252788" y="4776788"/>
            <a:ext cx="4919612" cy="1257300"/>
          </a:xfrm>
          <a:custGeom>
            <a:avLst/>
            <a:gdLst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9900 w 1739900"/>
              <a:gd name="connsiteY2" fmla="*/ 1257301 h 1257301"/>
              <a:gd name="connsiteX3" fmla="*/ 0 w 1739900"/>
              <a:gd name="connsiteY3" fmla="*/ 1257301 h 1257301"/>
              <a:gd name="connsiteX4" fmla="*/ 0 w 1739900"/>
              <a:gd name="connsiteY4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1739900"/>
              <a:gd name="connsiteY0" fmla="*/ 0 h 1257301"/>
              <a:gd name="connsiteX1" fmla="*/ 1739900 w 1739900"/>
              <a:gd name="connsiteY1" fmla="*/ 0 h 1257301"/>
              <a:gd name="connsiteX2" fmla="*/ 1733550 w 1739900"/>
              <a:gd name="connsiteY2" fmla="*/ 628651 h 1257301"/>
              <a:gd name="connsiteX3" fmla="*/ 1739900 w 1739900"/>
              <a:gd name="connsiteY3" fmla="*/ 1257301 h 1257301"/>
              <a:gd name="connsiteX4" fmla="*/ 0 w 1739900"/>
              <a:gd name="connsiteY4" fmla="*/ 1257301 h 1257301"/>
              <a:gd name="connsiteX5" fmla="*/ 0 w 1739900"/>
              <a:gd name="connsiteY5" fmla="*/ 0 h 1257301"/>
              <a:gd name="connsiteX0" fmla="*/ 0 w 2343162"/>
              <a:gd name="connsiteY0" fmla="*/ 0 h 1257301"/>
              <a:gd name="connsiteX1" fmla="*/ 1739900 w 2343162"/>
              <a:gd name="connsiteY1" fmla="*/ 0 h 1257301"/>
              <a:gd name="connsiteX2" fmla="*/ 2343150 w 2343162"/>
              <a:gd name="connsiteY2" fmla="*/ 622301 h 1257301"/>
              <a:gd name="connsiteX3" fmla="*/ 1739900 w 2343162"/>
              <a:gd name="connsiteY3" fmla="*/ 1257301 h 1257301"/>
              <a:gd name="connsiteX4" fmla="*/ 0 w 2343162"/>
              <a:gd name="connsiteY4" fmla="*/ 1257301 h 1257301"/>
              <a:gd name="connsiteX5" fmla="*/ 0 w 2343162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5"/>
              <a:gd name="connsiteY0" fmla="*/ 0 h 1257301"/>
              <a:gd name="connsiteX1" fmla="*/ 1739900 w 2343155"/>
              <a:gd name="connsiteY1" fmla="*/ 0 h 1257301"/>
              <a:gd name="connsiteX2" fmla="*/ 2343150 w 2343155"/>
              <a:gd name="connsiteY2" fmla="*/ 622301 h 1257301"/>
              <a:gd name="connsiteX3" fmla="*/ 1739900 w 2343155"/>
              <a:gd name="connsiteY3" fmla="*/ 1257301 h 1257301"/>
              <a:gd name="connsiteX4" fmla="*/ 0 w 2343155"/>
              <a:gd name="connsiteY4" fmla="*/ 1257301 h 1257301"/>
              <a:gd name="connsiteX5" fmla="*/ 0 w 2343155"/>
              <a:gd name="connsiteY5" fmla="*/ 0 h 1257301"/>
              <a:gd name="connsiteX0" fmla="*/ 0 w 2343150"/>
              <a:gd name="connsiteY0" fmla="*/ 0 h 1257301"/>
              <a:gd name="connsiteX1" fmla="*/ 1739900 w 2343150"/>
              <a:gd name="connsiteY1" fmla="*/ 0 h 1257301"/>
              <a:gd name="connsiteX2" fmla="*/ 2343150 w 2343150"/>
              <a:gd name="connsiteY2" fmla="*/ 622301 h 1257301"/>
              <a:gd name="connsiteX3" fmla="*/ 1739900 w 2343150"/>
              <a:gd name="connsiteY3" fmla="*/ 1257301 h 1257301"/>
              <a:gd name="connsiteX4" fmla="*/ 0 w 2343150"/>
              <a:gd name="connsiteY4" fmla="*/ 1257301 h 1257301"/>
              <a:gd name="connsiteX5" fmla="*/ 0 w 234315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362200"/>
              <a:gd name="connsiteY0" fmla="*/ 0 h 1257301"/>
              <a:gd name="connsiteX1" fmla="*/ 1739900 w 2362200"/>
              <a:gd name="connsiteY1" fmla="*/ 0 h 1257301"/>
              <a:gd name="connsiteX2" fmla="*/ 2362200 w 2362200"/>
              <a:gd name="connsiteY2" fmla="*/ 635001 h 1257301"/>
              <a:gd name="connsiteX3" fmla="*/ 1739900 w 2362200"/>
              <a:gd name="connsiteY3" fmla="*/ 1257301 h 1257301"/>
              <a:gd name="connsiteX4" fmla="*/ 0 w 2362200"/>
              <a:gd name="connsiteY4" fmla="*/ 1257301 h 1257301"/>
              <a:gd name="connsiteX5" fmla="*/ 0 w 2362200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  <a:gd name="connsiteX0" fmla="*/ 0 w 2049349"/>
              <a:gd name="connsiteY0" fmla="*/ 0 h 1257301"/>
              <a:gd name="connsiteX1" fmla="*/ 1739900 w 2049349"/>
              <a:gd name="connsiteY1" fmla="*/ 0 h 1257301"/>
              <a:gd name="connsiteX2" fmla="*/ 2049349 w 2049349"/>
              <a:gd name="connsiteY2" fmla="*/ 635001 h 1257301"/>
              <a:gd name="connsiteX3" fmla="*/ 1739900 w 2049349"/>
              <a:gd name="connsiteY3" fmla="*/ 1257301 h 1257301"/>
              <a:gd name="connsiteX4" fmla="*/ 0 w 2049349"/>
              <a:gd name="connsiteY4" fmla="*/ 1257301 h 1257301"/>
              <a:gd name="connsiteX5" fmla="*/ 0 w 2049349"/>
              <a:gd name="connsiteY5" fmla="*/ 0 h 125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9349" h="1257301">
                <a:moveTo>
                  <a:pt x="0" y="0"/>
                </a:moveTo>
                <a:lnTo>
                  <a:pt x="1739900" y="0"/>
                </a:lnTo>
                <a:cubicBezTo>
                  <a:pt x="2097919" y="736600"/>
                  <a:pt x="1710758" y="-66675"/>
                  <a:pt x="2049349" y="635001"/>
                </a:cubicBezTo>
                <a:cubicBezTo>
                  <a:pt x="1687248" y="1352551"/>
                  <a:pt x="2110278" y="514351"/>
                  <a:pt x="1739900" y="1257301"/>
                </a:cubicBezTo>
                <a:lnTo>
                  <a:pt x="0" y="12573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317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Round Same Side Corner Rectangle 1"/>
          <p:cNvSpPr/>
          <p:nvPr/>
        </p:nvSpPr>
        <p:spPr>
          <a:xfrm rot="16200000">
            <a:off x="2233613" y="4386263"/>
            <a:ext cx="1257300" cy="2038350"/>
          </a:xfrm>
          <a:custGeom>
            <a:avLst/>
            <a:gdLst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330205 h 1416050"/>
              <a:gd name="connsiteX8" fmla="*/ 330205 w 1257300"/>
              <a:gd name="connsiteY8" fmla="*/ 0 h 1416050"/>
              <a:gd name="connsiteX0" fmla="*/ 330205 w 1257300"/>
              <a:gd name="connsiteY0" fmla="*/ 0 h 1416050"/>
              <a:gd name="connsiteX1" fmla="*/ 927095 w 1257300"/>
              <a:gd name="connsiteY1" fmla="*/ 0 h 1416050"/>
              <a:gd name="connsiteX2" fmla="*/ 1257300 w 1257300"/>
              <a:gd name="connsiteY2" fmla="*/ 330205 h 1416050"/>
              <a:gd name="connsiteX3" fmla="*/ 1257300 w 1257300"/>
              <a:gd name="connsiteY3" fmla="*/ 1416050 h 1416050"/>
              <a:gd name="connsiteX4" fmla="*/ 1257300 w 1257300"/>
              <a:gd name="connsiteY4" fmla="*/ 1416050 h 1416050"/>
              <a:gd name="connsiteX5" fmla="*/ 590550 w 1257300"/>
              <a:gd name="connsiteY5" fmla="*/ 1416050 h 1416050"/>
              <a:gd name="connsiteX6" fmla="*/ 0 w 1257300"/>
              <a:gd name="connsiteY6" fmla="*/ 1416050 h 1416050"/>
              <a:gd name="connsiteX7" fmla="*/ 0 w 1257300"/>
              <a:gd name="connsiteY7" fmla="*/ 1416050 h 1416050"/>
              <a:gd name="connsiteX8" fmla="*/ 0 w 1257300"/>
              <a:gd name="connsiteY8" fmla="*/ 330205 h 1416050"/>
              <a:gd name="connsiteX9" fmla="*/ 330205 w 1257300"/>
              <a:gd name="connsiteY9" fmla="*/ 0 h 1416050"/>
              <a:gd name="connsiteX0" fmla="*/ 330205 w 1257300"/>
              <a:gd name="connsiteY0" fmla="*/ 0 h 2038350"/>
              <a:gd name="connsiteX1" fmla="*/ 927095 w 1257300"/>
              <a:gd name="connsiteY1" fmla="*/ 0 h 2038350"/>
              <a:gd name="connsiteX2" fmla="*/ 1257300 w 1257300"/>
              <a:gd name="connsiteY2" fmla="*/ 330205 h 2038350"/>
              <a:gd name="connsiteX3" fmla="*/ 1257300 w 1257300"/>
              <a:gd name="connsiteY3" fmla="*/ 1416050 h 2038350"/>
              <a:gd name="connsiteX4" fmla="*/ 1257300 w 1257300"/>
              <a:gd name="connsiteY4" fmla="*/ 1416050 h 2038350"/>
              <a:gd name="connsiteX5" fmla="*/ 628650 w 1257300"/>
              <a:gd name="connsiteY5" fmla="*/ 2038350 h 2038350"/>
              <a:gd name="connsiteX6" fmla="*/ 0 w 1257300"/>
              <a:gd name="connsiteY6" fmla="*/ 1416050 h 2038350"/>
              <a:gd name="connsiteX7" fmla="*/ 0 w 1257300"/>
              <a:gd name="connsiteY7" fmla="*/ 1416050 h 2038350"/>
              <a:gd name="connsiteX8" fmla="*/ 0 w 1257300"/>
              <a:gd name="connsiteY8" fmla="*/ 330205 h 2038350"/>
              <a:gd name="connsiteX9" fmla="*/ 330205 w 1257300"/>
              <a:gd name="connsiteY9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7300" h="2038350">
                <a:moveTo>
                  <a:pt x="330205" y="0"/>
                </a:moveTo>
                <a:lnTo>
                  <a:pt x="927095" y="0"/>
                </a:lnTo>
                <a:cubicBezTo>
                  <a:pt x="1109462" y="0"/>
                  <a:pt x="1257300" y="147838"/>
                  <a:pt x="1257300" y="330205"/>
                </a:cubicBezTo>
                <a:lnTo>
                  <a:pt x="1257300" y="1416050"/>
                </a:lnTo>
                <a:lnTo>
                  <a:pt x="1257300" y="1416050"/>
                </a:lnTo>
                <a:lnTo>
                  <a:pt x="628650" y="2038350"/>
                </a:lnTo>
                <a:lnTo>
                  <a:pt x="0" y="1416050"/>
                </a:lnTo>
                <a:lnTo>
                  <a:pt x="0" y="1416050"/>
                </a:lnTo>
                <a:lnTo>
                  <a:pt x="0" y="330205"/>
                </a:lnTo>
                <a:cubicBezTo>
                  <a:pt x="0" y="147838"/>
                  <a:pt x="147838" y="0"/>
                  <a:pt x="330205" y="0"/>
                </a:cubicBezTo>
                <a:close/>
              </a:path>
            </a:pathLst>
          </a:cu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 rot="5400000">
            <a:off x="3371057" y="5314156"/>
            <a:ext cx="373062" cy="180975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04" name="TextBox 28671"/>
          <p:cNvSpPr txBox="1">
            <a:spLocks noChangeArrowheads="1"/>
          </p:cNvSpPr>
          <p:nvPr/>
        </p:nvSpPr>
        <p:spPr bwMode="auto">
          <a:xfrm>
            <a:off x="2280121" y="1743323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chemeClr val="bg1"/>
                </a:solidFill>
                <a:latin typeface="Arial" charset="0"/>
              </a:rPr>
              <a:t>01</a:t>
            </a:r>
          </a:p>
        </p:txBody>
      </p:sp>
      <p:sp>
        <p:nvSpPr>
          <p:cNvPr id="8206" name="TextBox 42"/>
          <p:cNvSpPr txBox="1">
            <a:spLocks noChangeArrowheads="1"/>
          </p:cNvSpPr>
          <p:nvPr/>
        </p:nvSpPr>
        <p:spPr bwMode="auto">
          <a:xfrm>
            <a:off x="2318719" y="3391941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chemeClr val="bg1"/>
                </a:solidFill>
                <a:latin typeface="Arial" charset="0"/>
              </a:rPr>
              <a:t>02</a:t>
            </a:r>
          </a:p>
        </p:txBody>
      </p:sp>
      <p:sp>
        <p:nvSpPr>
          <p:cNvPr id="8208" name="TextBox 44"/>
          <p:cNvSpPr txBox="1">
            <a:spLocks noChangeArrowheads="1"/>
          </p:cNvSpPr>
          <p:nvPr/>
        </p:nvSpPr>
        <p:spPr bwMode="auto">
          <a:xfrm>
            <a:off x="2280120" y="4989473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chemeClr val="bg1"/>
                </a:solidFill>
                <a:latin typeface="Arial" charset="0"/>
              </a:rPr>
              <a:t>03</a:t>
            </a:r>
          </a:p>
        </p:txBody>
      </p:sp>
      <p:sp>
        <p:nvSpPr>
          <p:cNvPr id="8210" name="Rectangle 46"/>
          <p:cNvSpPr>
            <a:spLocks noChangeArrowheads="1"/>
          </p:cNvSpPr>
          <p:nvPr/>
        </p:nvSpPr>
        <p:spPr bwMode="auto">
          <a:xfrm>
            <a:off x="3929063" y="1845975"/>
            <a:ext cx="3392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Arial" charset="0"/>
              </a:rPr>
              <a:t>Học</a:t>
            </a:r>
            <a:r>
              <a:rPr lang="en-US" sz="3200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charset="0"/>
              </a:rPr>
              <a:t>thuộc</a:t>
            </a:r>
            <a:r>
              <a:rPr lang="en-US" sz="3200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charset="0"/>
              </a:rPr>
              <a:t>bài</a:t>
            </a:r>
            <a:r>
              <a:rPr lang="en-US" sz="3200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charset="0"/>
              </a:rPr>
              <a:t>thơ</a:t>
            </a:r>
            <a:endParaRPr lang="en-US" sz="3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8211" name="Rectangle 47"/>
          <p:cNvSpPr>
            <a:spLocks noChangeArrowheads="1"/>
          </p:cNvSpPr>
          <p:nvPr/>
        </p:nvSpPr>
        <p:spPr bwMode="auto">
          <a:xfrm>
            <a:off x="3929063" y="3102244"/>
            <a:ext cx="33924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2000" dirty="0" err="1" smtClean="0">
                <a:solidFill>
                  <a:schemeClr val="accent2"/>
                </a:solidFill>
                <a:latin typeface="Arial" charset="0"/>
              </a:rPr>
              <a:t>Viết</a:t>
            </a:r>
            <a:r>
              <a:rPr lang="en-US" sz="2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Arial" charset="0"/>
              </a:rPr>
              <a:t>đoạn</a:t>
            </a:r>
            <a:r>
              <a:rPr lang="en-US" sz="2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Arial" charset="0"/>
              </a:rPr>
              <a:t>văn</a:t>
            </a:r>
            <a:r>
              <a:rPr lang="en-US" sz="2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Arial" charset="0"/>
              </a:rPr>
              <a:t>khoảng</a:t>
            </a:r>
            <a:r>
              <a:rPr lang="en-US" sz="2000" dirty="0" smtClean="0">
                <a:solidFill>
                  <a:schemeClr val="accent2"/>
                </a:solidFill>
                <a:latin typeface="Arial" charset="0"/>
              </a:rPr>
              <a:t> 8 </a:t>
            </a:r>
            <a:r>
              <a:rPr lang="en-US" sz="2000" dirty="0" err="1" smtClean="0">
                <a:solidFill>
                  <a:schemeClr val="accent2"/>
                </a:solidFill>
                <a:latin typeface="Arial" charset="0"/>
              </a:rPr>
              <a:t>câu</a:t>
            </a:r>
            <a:r>
              <a:rPr lang="en-US" sz="2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Arial" charset="0"/>
              </a:rPr>
              <a:t>nêu</a:t>
            </a:r>
            <a:r>
              <a:rPr lang="en-US" sz="2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Arial" charset="0"/>
              </a:rPr>
              <a:t>cảm</a:t>
            </a:r>
            <a:r>
              <a:rPr lang="en-US" sz="2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Arial" charset="0"/>
              </a:rPr>
              <a:t>nhận</a:t>
            </a:r>
            <a:r>
              <a:rPr lang="en-US" sz="2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Arial" charset="0"/>
              </a:rPr>
              <a:t>của</a:t>
            </a:r>
            <a:r>
              <a:rPr lang="en-US" sz="2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Arial" charset="0"/>
              </a:rPr>
              <a:t>em</a:t>
            </a:r>
            <a:r>
              <a:rPr lang="en-US" sz="2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Arial" charset="0"/>
              </a:rPr>
              <a:t>về</a:t>
            </a:r>
            <a:r>
              <a:rPr lang="en-US" sz="2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Arial" charset="0"/>
              </a:rPr>
              <a:t>nhân</a:t>
            </a:r>
            <a:r>
              <a:rPr lang="en-US" sz="2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Arial" charset="0"/>
              </a:rPr>
              <a:t>vật</a:t>
            </a:r>
            <a:r>
              <a:rPr lang="en-US" sz="2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Arial" charset="0"/>
              </a:rPr>
              <a:t>Lượm</a:t>
            </a:r>
            <a:r>
              <a:rPr lang="en-US" sz="2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Arial" charset="0"/>
              </a:rPr>
              <a:t>trong</a:t>
            </a:r>
            <a:r>
              <a:rPr lang="en-US" sz="2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Arial" charset="0"/>
              </a:rPr>
              <a:t>bài</a:t>
            </a:r>
            <a:r>
              <a:rPr lang="en-US" sz="2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Arial" charset="0"/>
              </a:rPr>
              <a:t>thơ</a:t>
            </a:r>
            <a:r>
              <a:rPr lang="en-US" sz="2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Arial" charset="0"/>
              </a:rPr>
              <a:t>cùng</a:t>
            </a:r>
            <a:r>
              <a:rPr lang="en-US" sz="2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Arial" charset="0"/>
              </a:rPr>
              <a:t>tên</a:t>
            </a:r>
            <a:r>
              <a:rPr lang="en-US" sz="2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Arial" charset="0"/>
              </a:rPr>
              <a:t>của</a:t>
            </a:r>
            <a:r>
              <a:rPr lang="en-US" sz="2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Arial" charset="0"/>
              </a:rPr>
              <a:t>Tố</a:t>
            </a:r>
            <a:r>
              <a:rPr lang="en-US" sz="2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  <a:latin typeface="Arial" charset="0"/>
              </a:rPr>
              <a:t>Hữu</a:t>
            </a:r>
            <a:endParaRPr lang="en-US" sz="200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8212" name="Rectangle 48"/>
          <p:cNvSpPr>
            <a:spLocks noChangeArrowheads="1"/>
          </p:cNvSpPr>
          <p:nvPr/>
        </p:nvSpPr>
        <p:spPr bwMode="auto">
          <a:xfrm>
            <a:off x="3929063" y="5112256"/>
            <a:ext cx="3392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3200" dirty="0" err="1" smtClean="0">
                <a:solidFill>
                  <a:schemeClr val="accent4"/>
                </a:solidFill>
                <a:latin typeface="Arial" charset="0"/>
              </a:rPr>
              <a:t>Soạn</a:t>
            </a:r>
            <a:r>
              <a:rPr lang="en-US" sz="3200" dirty="0" smtClean="0">
                <a:solidFill>
                  <a:schemeClr val="accent4"/>
                </a:solidFill>
                <a:latin typeface="Arial" charset="0"/>
              </a:rPr>
              <a:t> “</a:t>
            </a:r>
            <a:r>
              <a:rPr lang="en-US" sz="3200" dirty="0" err="1" smtClean="0">
                <a:solidFill>
                  <a:schemeClr val="accent4"/>
                </a:solidFill>
                <a:latin typeface="Arial" charset="0"/>
              </a:rPr>
              <a:t>Hoán</a:t>
            </a:r>
            <a:r>
              <a:rPr lang="en-US" sz="3200" dirty="0" smtClean="0">
                <a:solidFill>
                  <a:schemeClr val="accent4"/>
                </a:solidFill>
                <a:latin typeface="Arial" charset="0"/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  <a:latin typeface="Arial" charset="0"/>
              </a:rPr>
              <a:t>dụ</a:t>
            </a:r>
            <a:r>
              <a:rPr lang="en-US" sz="3200" dirty="0" smtClean="0">
                <a:solidFill>
                  <a:schemeClr val="accent4"/>
                </a:solidFill>
                <a:latin typeface="Arial" charset="0"/>
              </a:rPr>
              <a:t>”</a:t>
            </a:r>
            <a:endParaRPr lang="en-US" sz="3200" dirty="0">
              <a:solidFill>
                <a:schemeClr val="accent4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66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3" grpId="0" animBg="1"/>
      <p:bldP spid="2" grpId="0" animBg="1"/>
      <p:bldP spid="35" grpId="0" animBg="1"/>
      <p:bldP spid="38" grpId="0" animBg="1"/>
      <p:bldP spid="39" grpId="0" animBg="1"/>
      <p:bldP spid="8206" grpId="0"/>
      <p:bldP spid="8210" grpId="0"/>
      <p:bldP spid="8211" grpId="0"/>
      <p:bldP spid="82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161" y="2063424"/>
            <a:ext cx="891769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XIN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CHÂN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THÀNH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CÁM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ƠN</a:t>
            </a:r>
            <a:endParaRPr lang="en-US" sz="54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CÁC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THẦY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CÔ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GIÁO</a:t>
            </a:r>
            <a:endParaRPr lang="en-US" sz="54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CÙNG CÁC EM HỌC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SINh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!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403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5175" y="490538"/>
            <a:ext cx="4038600" cy="4830762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b="1" i="1" u="sng" dirty="0">
                <a:solidFill>
                  <a:srgbClr val="92D050"/>
                </a:solidFill>
              </a:rPr>
              <a:t>*N</a:t>
            </a:r>
            <a:r>
              <a:rPr lang="vi-VN" b="1" i="1" u="sng" dirty="0">
                <a:solidFill>
                  <a:srgbClr val="92D050"/>
                </a:solidFill>
              </a:rPr>
              <a:t>hà thơ Tố Hữu</a:t>
            </a:r>
            <a:r>
              <a:rPr lang="en-US" b="1" i="1" u="sng" dirty="0">
                <a:solidFill>
                  <a:srgbClr val="92D050"/>
                </a:solidFill>
              </a:rPr>
              <a:t>:</a:t>
            </a:r>
          </a:p>
          <a:p>
            <a:pPr>
              <a:buFontTx/>
              <a:buNone/>
              <a:defRPr/>
            </a:pPr>
            <a:r>
              <a:rPr lang="vi-VN" i="1" dirty="0" smtClean="0">
                <a:solidFill>
                  <a:srgbClr val="FF0000"/>
                </a:solidFill>
              </a:rPr>
              <a:t>Tên </a:t>
            </a:r>
            <a:r>
              <a:rPr lang="vi-VN" i="1" dirty="0">
                <a:solidFill>
                  <a:srgbClr val="FF0000"/>
                </a:solidFill>
              </a:rPr>
              <a:t>khai sinh: </a:t>
            </a:r>
            <a:endParaRPr lang="en-US" i="1" dirty="0">
              <a:solidFill>
                <a:srgbClr val="FF0000"/>
              </a:solidFill>
            </a:endParaRPr>
          </a:p>
          <a:p>
            <a:pPr algn="ctr">
              <a:buFontTx/>
              <a:buNone/>
              <a:defRPr/>
            </a:pPr>
            <a:r>
              <a:rPr lang="en-US" i="1" dirty="0"/>
              <a:t>     </a:t>
            </a:r>
            <a:r>
              <a:rPr lang="vi-VN" i="1" dirty="0"/>
              <a:t>Nguyễn Kim Thành </a:t>
            </a:r>
            <a:r>
              <a:rPr lang="en-US" i="1" dirty="0"/>
              <a:t>     </a:t>
            </a:r>
            <a:r>
              <a:rPr lang="vi-VN" i="1" dirty="0"/>
              <a:t>(1920-2002)</a:t>
            </a:r>
            <a:r>
              <a:rPr lang="en-US" i="1" dirty="0"/>
              <a:t>.</a:t>
            </a:r>
          </a:p>
          <a:p>
            <a:pPr marL="0" indent="0">
              <a:buNone/>
              <a:defRPr/>
            </a:pPr>
            <a:r>
              <a:rPr lang="vi-VN" i="1" dirty="0">
                <a:solidFill>
                  <a:srgbClr val="FF0000"/>
                </a:solidFill>
              </a:rPr>
              <a:t>Quê quán: </a:t>
            </a:r>
            <a:endParaRPr lang="en-US" i="1" dirty="0">
              <a:solidFill>
                <a:srgbClr val="FF0000"/>
              </a:solidFill>
            </a:endParaRPr>
          </a:p>
          <a:p>
            <a:pPr>
              <a:buFontTx/>
              <a:buNone/>
              <a:defRPr/>
            </a:pPr>
            <a:r>
              <a:rPr lang="en-US" i="1" dirty="0"/>
              <a:t>   </a:t>
            </a:r>
            <a:r>
              <a:rPr lang="vi-VN" i="1" dirty="0"/>
              <a:t>Thừa Thiên- Huế.</a:t>
            </a:r>
            <a:endParaRPr lang="en-US" i="1" dirty="0"/>
          </a:p>
          <a:p>
            <a:pPr>
              <a:buFontTx/>
              <a:buNone/>
              <a:defRPr/>
            </a:pPr>
            <a:r>
              <a:rPr lang="en-US" i="1" dirty="0" smtClean="0"/>
              <a:t>     </a:t>
            </a:r>
            <a:r>
              <a:rPr lang="vi-VN" i="1" dirty="0" smtClean="0">
                <a:solidFill>
                  <a:srgbClr val="0070C0"/>
                </a:solidFill>
              </a:rPr>
              <a:t>Là </a:t>
            </a:r>
            <a:r>
              <a:rPr lang="vi-VN" i="1" dirty="0">
                <a:solidFill>
                  <a:srgbClr val="0070C0"/>
                </a:solidFill>
              </a:rPr>
              <a:t>nhà cách mạng, là người mở đầu cho thơ ca cách mạng Việt Nam hiện đại.</a:t>
            </a:r>
            <a:endParaRPr lang="en-US" i="1" dirty="0">
              <a:solidFill>
                <a:srgbClr val="0070C0"/>
              </a:solidFill>
            </a:endParaRPr>
          </a:p>
          <a:p>
            <a:pPr>
              <a:buFontTx/>
              <a:buNone/>
              <a:defRPr/>
            </a:pPr>
            <a:endParaRPr lang="en-US" i="1" dirty="0"/>
          </a:p>
        </p:txBody>
      </p:sp>
      <p:pic>
        <p:nvPicPr>
          <p:cNvPr id="19459" name="Picture 7" descr="to huu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613" y="368300"/>
            <a:ext cx="3733800" cy="495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167190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6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9992" y="260648"/>
            <a:ext cx="4186238" cy="5256584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err="1" smtClean="0">
                <a:solidFill>
                  <a:srgbClr val="FF0000"/>
                </a:solidFill>
              </a:rPr>
              <a:t>Hoàn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cảnh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sáng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tác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</a:p>
          <a:p>
            <a:pPr>
              <a:defRPr/>
            </a:pPr>
            <a:endParaRPr lang="en-US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 err="1" smtClean="0"/>
              <a:t>Viết</a:t>
            </a:r>
            <a:r>
              <a:rPr lang="en-US" dirty="0" smtClean="0"/>
              <a:t> </a:t>
            </a:r>
            <a:r>
              <a:rPr lang="en-US" dirty="0" err="1" smtClean="0"/>
              <a:t>năm</a:t>
            </a:r>
            <a:r>
              <a:rPr lang="en-US" dirty="0" smtClean="0"/>
              <a:t> 1949. </a:t>
            </a:r>
            <a:r>
              <a:rPr lang="en-US" i="1" dirty="0"/>
              <a:t>T</a:t>
            </a:r>
            <a:r>
              <a:rPr lang="vi-VN" i="1" dirty="0"/>
              <a:t>rong cuộc kháng chiến chống Pháp, in trong tập Việt Bắc</a:t>
            </a:r>
            <a:r>
              <a:rPr lang="vi-VN" i="1" dirty="0" smtClean="0"/>
              <a:t>.</a:t>
            </a:r>
            <a:endParaRPr lang="en-US" i="1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>
              <a:defRPr/>
            </a:pPr>
            <a:r>
              <a:rPr lang="en-US" i="1" dirty="0" err="1">
                <a:solidFill>
                  <a:srgbClr val="FF0000"/>
                </a:solidFill>
              </a:rPr>
              <a:t>Thể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loại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và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phương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thức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biểu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đạt</a:t>
            </a:r>
            <a:r>
              <a:rPr lang="en-US" i="1" dirty="0">
                <a:solidFill>
                  <a:srgbClr val="FF0000"/>
                </a:solidFill>
              </a:rPr>
              <a:t>:</a:t>
            </a:r>
          </a:p>
          <a:p>
            <a:pPr>
              <a:buFontTx/>
              <a:buChar char="-"/>
              <a:defRPr/>
            </a:pPr>
            <a:r>
              <a:rPr lang="vi-VN" i="1" dirty="0"/>
              <a:t>Thể thơ 4 </a:t>
            </a:r>
            <a:r>
              <a:rPr lang="en-US" i="1" dirty="0" err="1"/>
              <a:t>chữ</a:t>
            </a:r>
            <a:endParaRPr lang="en-US" i="1" dirty="0"/>
          </a:p>
          <a:p>
            <a:pPr>
              <a:buFontTx/>
              <a:buNone/>
              <a:defRPr/>
            </a:pPr>
            <a:r>
              <a:rPr lang="vi-VN" i="1" dirty="0"/>
              <a:t>- Phương thức biểu đạt: trữ tình kết hợp miêu tả, tự sự và biểu cảm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24" y="116632"/>
            <a:ext cx="4186237" cy="5438775"/>
          </a:xfrm>
          <a:noFill/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5" descr="DSC01132"/>
          <p:cNvPicPr>
            <a:picLocks noChangeAspect="1" noChangeArrowheads="1"/>
          </p:cNvPicPr>
          <p:nvPr/>
        </p:nvPicPr>
        <p:blipFill>
          <a:blip r:embed="rId4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4470"/>
            <a:ext cx="1944216" cy="2638466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323528" y="2996952"/>
            <a:ext cx="1656184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Tố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Hữu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năm</a:t>
            </a:r>
            <a:r>
              <a:rPr lang="en-US" b="1" dirty="0" smtClean="0">
                <a:solidFill>
                  <a:srgbClr val="FFFF00"/>
                </a:solidFill>
              </a:rPr>
              <a:t> 1949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123728" y="171598"/>
            <a:ext cx="6933456" cy="56507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Lượm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trúng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đạn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hi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14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tiếc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con,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Lượm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  <a:endParaRPr lang="en-US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50504" y="5715000"/>
            <a:ext cx="7293496" cy="1143000"/>
          </a:xfrm>
        </p:spPr>
        <p:txBody>
          <a:bodyPr>
            <a:normAutofit/>
          </a:bodyPr>
          <a:lstStyle/>
          <a:p>
            <a:r>
              <a:rPr lang="en-US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–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196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" grpId="0" animBg="1"/>
      <p:bldP spid="2" grpId="1" animBg="1"/>
      <p:bldP spid="8" grpId="0" animBg="1"/>
      <p:bldP spid="8" grpId="1" animBg="1"/>
      <p:bldP spid="10" grpId="0" build="p" animBg="1"/>
      <p:bldP spid="10" grpId="1" build="allAtOnce" animBg="1"/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6"/>
          <p:cNvSpPr>
            <a:spLocks noChangeArrowheads="1" noChangeShapeType="1" noTextEdit="1"/>
          </p:cNvSpPr>
          <p:nvPr/>
        </p:nvSpPr>
        <p:spPr bwMode="gray">
          <a:xfrm>
            <a:off x="7053263" y="1593850"/>
            <a:ext cx="473075" cy="5937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b="1" kern="10" dirty="0">
                <a:solidFill>
                  <a:srgbClr val="4ACFFF"/>
                </a:solidFill>
                <a:latin typeface="Arial Black"/>
              </a:rPr>
              <a:t>3</a:t>
            </a:r>
          </a:p>
        </p:txBody>
      </p:sp>
      <p:sp>
        <p:nvSpPr>
          <p:cNvPr id="4099" name="WordArt 6"/>
          <p:cNvSpPr>
            <a:spLocks noChangeArrowheads="1" noChangeShapeType="1" noTextEdit="1"/>
          </p:cNvSpPr>
          <p:nvPr/>
        </p:nvSpPr>
        <p:spPr bwMode="gray">
          <a:xfrm>
            <a:off x="1620838" y="1585913"/>
            <a:ext cx="473075" cy="5937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b="1" kern="10" dirty="0">
                <a:solidFill>
                  <a:srgbClr val="FABC00"/>
                </a:solidFill>
                <a:latin typeface="Arial Black"/>
              </a:rPr>
              <a:t>1</a:t>
            </a:r>
          </a:p>
        </p:txBody>
      </p:sp>
      <p:sp>
        <p:nvSpPr>
          <p:cNvPr id="4100" name="WordArt 6"/>
          <p:cNvSpPr>
            <a:spLocks noChangeArrowheads="1" noChangeShapeType="1" noTextEdit="1"/>
          </p:cNvSpPr>
          <p:nvPr/>
        </p:nvSpPr>
        <p:spPr bwMode="gray">
          <a:xfrm>
            <a:off x="4267200" y="1585913"/>
            <a:ext cx="474663" cy="5937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b="1" kern="10" dirty="0">
                <a:solidFill>
                  <a:srgbClr val="EE6EA5"/>
                </a:solidFill>
                <a:latin typeface="Arial Black"/>
              </a:rPr>
              <a:t>2</a:t>
            </a:r>
          </a:p>
        </p:txBody>
      </p:sp>
      <p:sp>
        <p:nvSpPr>
          <p:cNvPr id="4" name="Round Same Side Corner Rectangle 22"/>
          <p:cNvSpPr/>
          <p:nvPr/>
        </p:nvSpPr>
        <p:spPr bwMode="auto">
          <a:xfrm flipH="1">
            <a:off x="641350" y="2597150"/>
            <a:ext cx="2495550" cy="3179763"/>
          </a:xfrm>
          <a:custGeom>
            <a:avLst/>
            <a:gdLst/>
            <a:ahLst/>
            <a:cxnLst/>
            <a:rect l="l" t="t" r="r" b="b"/>
            <a:pathLst>
              <a:path w="2497259" h="3942526">
                <a:moveTo>
                  <a:pt x="2497259" y="0"/>
                </a:moveTo>
                <a:lnTo>
                  <a:pt x="2497259" y="3869706"/>
                </a:lnTo>
                <a:cubicBezTo>
                  <a:pt x="2497259" y="3909923"/>
                  <a:pt x="2464656" y="3942526"/>
                  <a:pt x="2424439" y="3942526"/>
                </a:cubicBezTo>
                <a:lnTo>
                  <a:pt x="72820" y="3942526"/>
                </a:lnTo>
                <a:cubicBezTo>
                  <a:pt x="32603" y="3942526"/>
                  <a:pt x="0" y="3909923"/>
                  <a:pt x="0" y="3869706"/>
                </a:cubicBezTo>
                <a:lnTo>
                  <a:pt x="0" y="130876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>
                  <a:lumMod val="85000"/>
                </a:sysClr>
              </a:gs>
              <a:gs pos="100000">
                <a:sysClr val="window" lastClr="FFFFFF"/>
              </a:gs>
            </a:gsLst>
            <a:lin ang="13500000" scaled="1"/>
            <a:tileRect/>
          </a:gradFill>
          <a:ln w="285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177800" dist="38100" dir="5400000" algn="t" rotWithShape="0">
              <a:prstClr val="black">
                <a:alpha val="20000"/>
              </a:prstClr>
            </a:outerShdw>
          </a:effectLst>
        </p:spPr>
        <p:txBody>
          <a:bodyPr tIns="182880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cs typeface="+mn-cs"/>
            </a:endParaRPr>
          </a:p>
        </p:txBody>
      </p:sp>
      <p:sp>
        <p:nvSpPr>
          <p:cNvPr id="5" name="Chevron 1"/>
          <p:cNvSpPr/>
          <p:nvPr/>
        </p:nvSpPr>
        <p:spPr bwMode="auto">
          <a:xfrm flipH="1">
            <a:off x="404112" y="2173288"/>
            <a:ext cx="2820098" cy="1471736"/>
          </a:xfrm>
          <a:prstGeom prst="chevron">
            <a:avLst>
              <a:gd name="adj" fmla="val 34040"/>
            </a:avLst>
          </a:prstGeom>
          <a:gradFill rotWithShape="1">
            <a:gsLst>
              <a:gs pos="0">
                <a:srgbClr val="FFC000">
                  <a:lumMod val="75000"/>
                </a:srgbClr>
              </a:gs>
              <a:gs pos="80000">
                <a:srgbClr val="FFC000">
                  <a:lumMod val="97000"/>
                </a:srgbClr>
              </a:gs>
              <a:gs pos="100000">
                <a:srgbClr val="FFC000">
                  <a:lumMod val="98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r>
              <a:rPr lang="en-US" sz="3200" i="1" dirty="0" smtClean="0">
                <a:solidFill>
                  <a:srgbClr val="002060"/>
                </a:solidFill>
              </a:rPr>
              <a:t>5 </a:t>
            </a:r>
            <a:r>
              <a:rPr lang="en-US" sz="3200" i="1" dirty="0" err="1" smtClean="0">
                <a:solidFill>
                  <a:srgbClr val="002060"/>
                </a:solidFill>
              </a:rPr>
              <a:t>khổ</a:t>
            </a:r>
            <a:r>
              <a:rPr lang="en-US" sz="3200" i="1" dirty="0" smtClean="0">
                <a:solidFill>
                  <a:srgbClr val="002060"/>
                </a:solidFill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</a:rPr>
              <a:t>đầu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7" name="Round Same Side Corner Rectangle 22"/>
          <p:cNvSpPr/>
          <p:nvPr/>
        </p:nvSpPr>
        <p:spPr bwMode="auto">
          <a:xfrm>
            <a:off x="3341688" y="2611438"/>
            <a:ext cx="2495550" cy="3179762"/>
          </a:xfrm>
          <a:custGeom>
            <a:avLst/>
            <a:gdLst/>
            <a:ahLst/>
            <a:cxnLst/>
            <a:rect l="l" t="t" r="r" b="b"/>
            <a:pathLst>
              <a:path w="2497259" h="3942526">
                <a:moveTo>
                  <a:pt x="2497259" y="0"/>
                </a:moveTo>
                <a:lnTo>
                  <a:pt x="2497259" y="3869706"/>
                </a:lnTo>
                <a:cubicBezTo>
                  <a:pt x="2497259" y="3909923"/>
                  <a:pt x="2464656" y="3942526"/>
                  <a:pt x="2424439" y="3942526"/>
                </a:cubicBezTo>
                <a:lnTo>
                  <a:pt x="72820" y="3942526"/>
                </a:lnTo>
                <a:cubicBezTo>
                  <a:pt x="32603" y="3942526"/>
                  <a:pt x="0" y="3909923"/>
                  <a:pt x="0" y="3869706"/>
                </a:cubicBezTo>
                <a:lnTo>
                  <a:pt x="0" y="130876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>
                  <a:lumMod val="85000"/>
                </a:sysClr>
              </a:gs>
              <a:gs pos="100000">
                <a:sysClr val="window" lastClr="FFFFFF"/>
              </a:gs>
            </a:gsLst>
            <a:lin ang="18900000" scaled="1"/>
            <a:tileRect/>
          </a:gradFill>
          <a:ln w="28575" cap="flat" cmpd="sng" algn="ctr">
            <a:solidFill>
              <a:srgbClr val="C0165F"/>
            </a:solidFill>
            <a:prstDash val="solid"/>
          </a:ln>
          <a:effectLst>
            <a:outerShdw blurRad="177800" dist="38100" dir="5400000" algn="t" rotWithShape="0">
              <a:prstClr val="black">
                <a:alpha val="20000"/>
              </a:prstClr>
            </a:outerShdw>
          </a:effectLst>
        </p:spPr>
        <p:txBody>
          <a:bodyPr tIns="182880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Hexagon 26"/>
          <p:cNvSpPr/>
          <p:nvPr/>
        </p:nvSpPr>
        <p:spPr bwMode="auto">
          <a:xfrm>
            <a:off x="2843809" y="2173288"/>
            <a:ext cx="3226791" cy="1471736"/>
          </a:xfrm>
          <a:prstGeom prst="hexagon">
            <a:avLst>
              <a:gd name="adj" fmla="val 31838"/>
              <a:gd name="vf" fmla="val 115470"/>
            </a:avLst>
          </a:prstGeom>
          <a:gradFill rotWithShape="1">
            <a:gsLst>
              <a:gs pos="0">
                <a:srgbClr val="D7196A">
                  <a:lumMod val="88000"/>
                </a:srgbClr>
              </a:gs>
              <a:gs pos="80000">
                <a:srgbClr val="D7196A">
                  <a:lumMod val="90000"/>
                  <a:lumOff val="10000"/>
                </a:srgbClr>
              </a:gs>
              <a:gs pos="100000">
                <a:srgbClr val="D7196A">
                  <a:lumMod val="60000"/>
                  <a:lumOff val="4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r>
              <a:rPr lang="en-US" sz="3200" i="1" dirty="0" smtClean="0">
                <a:solidFill>
                  <a:srgbClr val="002060"/>
                </a:solidFill>
              </a:rPr>
              <a:t>  7 </a:t>
            </a:r>
            <a:r>
              <a:rPr lang="en-US" sz="3200" i="1" dirty="0" err="1" smtClean="0">
                <a:solidFill>
                  <a:srgbClr val="002060"/>
                </a:solidFill>
              </a:rPr>
              <a:t>khổ</a:t>
            </a:r>
            <a:r>
              <a:rPr lang="en-US" sz="3200" i="1" dirty="0" smtClean="0">
                <a:solidFill>
                  <a:srgbClr val="002060"/>
                </a:solidFill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</a:rPr>
              <a:t>tiếp</a:t>
            </a:r>
            <a:endParaRPr lang="en-US" sz="3200" i="1" dirty="0">
              <a:solidFill>
                <a:srgbClr val="00B050"/>
              </a:solidFill>
            </a:endParaRPr>
          </a:p>
        </p:txBody>
      </p:sp>
      <p:sp>
        <p:nvSpPr>
          <p:cNvPr id="10" name="Round Same Side Corner Rectangle 22"/>
          <p:cNvSpPr/>
          <p:nvPr/>
        </p:nvSpPr>
        <p:spPr bwMode="auto">
          <a:xfrm>
            <a:off x="6042025" y="2611438"/>
            <a:ext cx="2495550" cy="3179762"/>
          </a:xfrm>
          <a:custGeom>
            <a:avLst/>
            <a:gdLst/>
            <a:ahLst/>
            <a:cxnLst/>
            <a:rect l="l" t="t" r="r" b="b"/>
            <a:pathLst>
              <a:path w="2497259" h="3942526">
                <a:moveTo>
                  <a:pt x="2497259" y="0"/>
                </a:moveTo>
                <a:lnTo>
                  <a:pt x="2497259" y="3869706"/>
                </a:lnTo>
                <a:cubicBezTo>
                  <a:pt x="2497259" y="3909923"/>
                  <a:pt x="2464656" y="3942526"/>
                  <a:pt x="2424439" y="3942526"/>
                </a:cubicBezTo>
                <a:lnTo>
                  <a:pt x="72820" y="3942526"/>
                </a:lnTo>
                <a:cubicBezTo>
                  <a:pt x="32603" y="3942526"/>
                  <a:pt x="0" y="3909923"/>
                  <a:pt x="0" y="3869706"/>
                </a:cubicBezTo>
                <a:lnTo>
                  <a:pt x="0" y="130876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>
                  <a:lumMod val="85000"/>
                </a:sysClr>
              </a:gs>
              <a:gs pos="100000">
                <a:sysClr val="window" lastClr="FFFFFF"/>
              </a:gs>
            </a:gsLst>
            <a:lin ang="18900000" scaled="1"/>
            <a:tileRect/>
          </a:gradFill>
          <a:ln w="285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177800" dist="38100" dir="5400000" algn="t" rotWithShape="0">
              <a:prstClr val="black">
                <a:alpha val="20000"/>
              </a:prstClr>
            </a:outerShdw>
          </a:effectLst>
        </p:spPr>
        <p:txBody>
          <a:bodyPr tIns="182880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hevron 29"/>
          <p:cNvSpPr/>
          <p:nvPr/>
        </p:nvSpPr>
        <p:spPr bwMode="auto">
          <a:xfrm>
            <a:off x="5724128" y="2204864"/>
            <a:ext cx="3096343" cy="1471736"/>
          </a:xfrm>
          <a:prstGeom prst="chevron">
            <a:avLst>
              <a:gd name="adj" fmla="val 34040"/>
            </a:avLst>
          </a:prstGeom>
          <a:gradFill rotWithShape="1">
            <a:gsLst>
              <a:gs pos="0">
                <a:srgbClr val="00B0F0">
                  <a:lumMod val="71000"/>
                </a:srgbClr>
              </a:gs>
              <a:gs pos="80000">
                <a:srgbClr val="00B0F0">
                  <a:lumMod val="99000"/>
                  <a:lumOff val="1000"/>
                </a:srgbClr>
              </a:gs>
              <a:gs pos="100000">
                <a:srgbClr val="00B0F0">
                  <a:lumMod val="67000"/>
                  <a:lumOff val="33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r>
              <a:rPr lang="en-US" sz="3200" i="1" dirty="0" smtClean="0">
                <a:solidFill>
                  <a:srgbClr val="002060"/>
                </a:solidFill>
              </a:rPr>
              <a:t>2 </a:t>
            </a:r>
            <a:r>
              <a:rPr lang="en-US" sz="3200" i="1" dirty="0" err="1" smtClean="0">
                <a:solidFill>
                  <a:srgbClr val="002060"/>
                </a:solidFill>
              </a:rPr>
              <a:t>khổ</a:t>
            </a:r>
            <a:r>
              <a:rPr lang="en-US" sz="3200" i="1" dirty="0" smtClean="0">
                <a:solidFill>
                  <a:srgbClr val="002060"/>
                </a:solidFill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</a:rPr>
              <a:t>cuối</a:t>
            </a:r>
            <a:endParaRPr lang="en-US" sz="3200" i="1" dirty="0">
              <a:solidFill>
                <a:srgbClr val="002060"/>
              </a:solidFill>
            </a:endParaRPr>
          </a:p>
        </p:txBody>
      </p:sp>
      <p:sp>
        <p:nvSpPr>
          <p:cNvPr id="2" name="Hình chữ nhật 1"/>
          <p:cNvSpPr/>
          <p:nvPr/>
        </p:nvSpPr>
        <p:spPr>
          <a:xfrm>
            <a:off x="638175" y="3195638"/>
            <a:ext cx="24384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000" i="1" dirty="0" smtClean="0">
              <a:solidFill>
                <a:srgbClr val="FF0000"/>
              </a:solidFill>
            </a:endParaRPr>
          </a:p>
          <a:p>
            <a:endParaRPr lang="en-US" sz="2000" i="1" dirty="0">
              <a:solidFill>
                <a:srgbClr val="FF0000"/>
              </a:solidFill>
            </a:endParaRPr>
          </a:p>
          <a:p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    H</a:t>
            </a:r>
            <a:r>
              <a:rPr lang="vi-VN" sz="2000" i="1" dirty="0" smtClean="0">
                <a:solidFill>
                  <a:srgbClr val="FF0000"/>
                </a:solidFill>
              </a:rPr>
              <a:t>ình ảnh Lượm trong lần gặp gỡ tình cờ với tác giả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Hình chữ nhật 16"/>
          <p:cNvSpPr/>
          <p:nvPr/>
        </p:nvSpPr>
        <p:spPr>
          <a:xfrm>
            <a:off x="3370263" y="3195638"/>
            <a:ext cx="24384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000" i="1" dirty="0" smtClean="0">
              <a:solidFill>
                <a:srgbClr val="FF0000"/>
              </a:solidFill>
            </a:endParaRPr>
          </a:p>
          <a:p>
            <a:endParaRPr lang="en-US" sz="2000" i="1" dirty="0">
              <a:solidFill>
                <a:srgbClr val="FF0000"/>
              </a:solidFill>
            </a:endParaRPr>
          </a:p>
          <a:p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   C</a:t>
            </a:r>
            <a:r>
              <a:rPr lang="vi-VN" sz="2000" i="1" dirty="0" smtClean="0">
                <a:solidFill>
                  <a:srgbClr val="FF0000"/>
                </a:solidFill>
              </a:rPr>
              <a:t>âu chuyện Lượm làm nhiệm vụ và hi sinh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" name="Hình chữ nhật 17"/>
          <p:cNvSpPr/>
          <p:nvPr/>
        </p:nvSpPr>
        <p:spPr>
          <a:xfrm>
            <a:off x="6070600" y="3195638"/>
            <a:ext cx="24384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000" i="1" dirty="0" smtClean="0">
              <a:solidFill>
                <a:srgbClr val="002060"/>
              </a:solidFill>
            </a:endParaRPr>
          </a:p>
          <a:p>
            <a:r>
              <a:rPr lang="en-US" sz="2000" i="1" dirty="0" smtClean="0">
                <a:solidFill>
                  <a:srgbClr val="FF0000"/>
                </a:solidFill>
              </a:rPr>
              <a:t>    </a:t>
            </a:r>
          </a:p>
          <a:p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     H</a:t>
            </a:r>
            <a:r>
              <a:rPr lang="vi-VN" sz="2000" i="1" dirty="0" smtClean="0">
                <a:solidFill>
                  <a:srgbClr val="FF0000"/>
                </a:solidFill>
              </a:rPr>
              <a:t>ình ảnh Lượm </a:t>
            </a:r>
            <a:r>
              <a:rPr lang="en-US" sz="2000" i="1" dirty="0" smtClean="0">
                <a:solidFill>
                  <a:srgbClr val="FF0000"/>
                </a:solidFill>
              </a:rPr>
              <a:t>    </a:t>
            </a:r>
            <a:r>
              <a:rPr lang="vi-VN" sz="2000" i="1" dirty="0" smtClean="0">
                <a:solidFill>
                  <a:srgbClr val="FF0000"/>
                </a:solidFill>
              </a:rPr>
              <a:t>còn sống mãi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77552" y="292521"/>
            <a:ext cx="3061319" cy="9703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Verdana" pitchFamily="34" charset="0"/>
                <a:cs typeface="Verdana" pitchFamily="34" charset="0"/>
              </a:rPr>
              <a:t>Bố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Verdana" pitchFamily="34" charset="0"/>
                <a:cs typeface="Verdana" pitchFamily="34" charset="0"/>
              </a:rPr>
              <a:t>cục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AutoShape 17"/>
          <p:cNvSpPr>
            <a:spLocks noChangeArrowheads="1"/>
          </p:cNvSpPr>
          <p:nvPr/>
        </p:nvSpPr>
        <p:spPr bwMode="gray">
          <a:xfrm rot="10800000">
            <a:off x="413881" y="3815364"/>
            <a:ext cx="448588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6699"/>
              </a:gs>
              <a:gs pos="100000">
                <a:srgbClr val="BEBED4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AutoShape 17"/>
          <p:cNvSpPr>
            <a:spLocks noChangeArrowheads="1"/>
          </p:cNvSpPr>
          <p:nvPr/>
        </p:nvSpPr>
        <p:spPr bwMode="gray">
          <a:xfrm rot="10800000">
            <a:off x="3237481" y="3843350"/>
            <a:ext cx="420067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6699"/>
              </a:gs>
              <a:gs pos="100000">
                <a:srgbClr val="BEBED4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AutoShape 17"/>
          <p:cNvSpPr>
            <a:spLocks noChangeArrowheads="1"/>
          </p:cNvSpPr>
          <p:nvPr/>
        </p:nvSpPr>
        <p:spPr bwMode="gray">
          <a:xfrm rot="10800000">
            <a:off x="6101405" y="3805787"/>
            <a:ext cx="358775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666699"/>
              </a:gs>
              <a:gs pos="100000">
                <a:srgbClr val="BEBED4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/>
      <p:bldP spid="4100" grpId="0"/>
      <p:bldP spid="4" grpId="0" animBg="1"/>
      <p:bldP spid="5" grpId="0" animBg="1"/>
      <p:bldP spid="7" grpId="0" animBg="1"/>
      <p:bldP spid="8" grpId="0" animBg="1"/>
      <p:bldP spid="10" grpId="0" animBg="1"/>
      <p:bldP spid="11" grpId="0" animBg="1"/>
      <p:bldP spid="2" grpId="0"/>
      <p:bldP spid="17" grpId="0"/>
      <p:bldP spid="18" grpId="0"/>
      <p:bldP spid="16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4"/>
            <a:ext cx="9144000" cy="68535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5616" y="190847"/>
            <a:ext cx="3744416" cy="6480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Ngµy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HuÕ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®æ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m¸u</a:t>
            </a:r>
            <a:endParaRPr lang="en-US" sz="2500" b="1" i="1" dirty="0">
              <a:solidFill>
                <a:schemeClr val="tx1">
                  <a:lumMod val="95000"/>
                  <a:lumOff val="5000"/>
                </a:schemeClr>
              </a:solidFill>
              <a:latin typeface=".VnTime" pitchFamily="34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Chó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Hµ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Néi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vÒ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T×nh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cê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chó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,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ch¸u</a:t>
            </a:r>
            <a:endParaRPr lang="en-US" sz="2500" b="1" i="1" dirty="0">
              <a:solidFill>
                <a:schemeClr val="tx1">
                  <a:lumMod val="95000"/>
                  <a:lumOff val="5000"/>
                </a:schemeClr>
              </a:solidFill>
              <a:latin typeface=".VnTime" pitchFamily="34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GÆp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nhau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Hµng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BÌ</a:t>
            </a:r>
            <a:endParaRPr lang="en-US" sz="2500" b="1" i="1" dirty="0">
              <a:solidFill>
                <a:schemeClr val="tx1">
                  <a:lumMod val="95000"/>
                  <a:lumOff val="5000"/>
                </a:schemeClr>
              </a:solidFill>
              <a:latin typeface=".VnTime" pitchFamily="34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en-US" sz="2500" b="1" i="1" dirty="0">
              <a:solidFill>
                <a:schemeClr val="tx1">
                  <a:lumMod val="95000"/>
                  <a:lumOff val="5000"/>
                </a:schemeClr>
              </a:solidFill>
              <a:latin typeface=".VnTime" pitchFamily="34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Chó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bÐ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lo¾t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cho¾t</a:t>
            </a:r>
            <a:endParaRPr lang="en-US" sz="2500" b="1" i="1" dirty="0">
              <a:solidFill>
                <a:schemeClr val="tx1">
                  <a:lumMod val="95000"/>
                  <a:lumOff val="5000"/>
                </a:schemeClr>
              </a:solidFill>
              <a:latin typeface=".VnTime" pitchFamily="34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C¸i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x¾c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xinh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xinh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C¸i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ch</a:t>
            </a:r>
            <a:r>
              <a:rPr lang="en-US" sz="25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â</a:t>
            </a:r>
            <a:r>
              <a:rPr lang="en-US" sz="25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n</a:t>
            </a:r>
            <a:r>
              <a:rPr lang="en-US" sz="25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tho¨n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tho¾t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C¸i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®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Çu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nghªnh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nghªnh</a:t>
            </a:r>
            <a:endParaRPr lang="en-US" sz="2500" b="1" i="1" dirty="0">
              <a:solidFill>
                <a:schemeClr val="tx1">
                  <a:lumMod val="95000"/>
                  <a:lumOff val="5000"/>
                </a:schemeClr>
              </a:solidFill>
              <a:latin typeface=".VnTime" pitchFamily="34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en-US" sz="2500" b="1" i="1" dirty="0">
              <a:solidFill>
                <a:schemeClr val="tx1">
                  <a:lumMod val="95000"/>
                  <a:lumOff val="5000"/>
                </a:schemeClr>
              </a:solidFill>
              <a:latin typeface=".VnTime" pitchFamily="34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Ca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l« ®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éi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lÖch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Måm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huýt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s¸o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vang</a:t>
            </a:r>
            <a:endParaRPr lang="en-US" sz="2500" b="1" i="1" dirty="0">
              <a:solidFill>
                <a:schemeClr val="tx1">
                  <a:lumMod val="95000"/>
                  <a:lumOff val="5000"/>
                </a:schemeClr>
              </a:solidFill>
              <a:latin typeface=".VnTime" pitchFamily="34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Nh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­ con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chim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chÝch</a:t>
            </a:r>
            <a:endParaRPr lang="en-US" sz="2500" b="1" i="1" dirty="0">
              <a:solidFill>
                <a:schemeClr val="tx1">
                  <a:lumMod val="95000"/>
                  <a:lumOff val="5000"/>
                </a:schemeClr>
              </a:solidFill>
              <a:latin typeface=".VnTime" pitchFamily="34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Nh¶y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trªn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®­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ng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vµng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5796136" y="188640"/>
            <a:ext cx="3024336" cy="6480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Ch¸u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®i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liªn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l¹c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</a:p>
          <a:p>
            <a:pPr algn="just">
              <a:spcBef>
                <a:spcPct val="50000"/>
              </a:spcBef>
            </a:pP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Vui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l¾m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chó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µ</a:t>
            </a:r>
          </a:p>
          <a:p>
            <a:pPr algn="just">
              <a:spcBef>
                <a:spcPct val="50000"/>
              </a:spcBef>
            </a:pP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H" pitchFamily="34" charset="0"/>
              </a:rPr>
              <a:t>ë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®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ån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Mang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C¸ </a:t>
            </a:r>
          </a:p>
          <a:p>
            <a:pPr algn="just">
              <a:spcBef>
                <a:spcPct val="50000"/>
              </a:spcBef>
            </a:pP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ThÝch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h¬n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ë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nh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µ!</a:t>
            </a:r>
          </a:p>
          <a:p>
            <a:pPr algn="just">
              <a:spcBef>
                <a:spcPct val="50000"/>
              </a:spcBef>
            </a:pPr>
            <a:endParaRPr 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.VnTime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Ch¸u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­ườ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i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hÝp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mÝ</a:t>
            </a:r>
            <a:endParaRPr 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.VnTime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M¸ ®á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bå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qu©n</a:t>
            </a:r>
            <a:endParaRPr 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.VnTime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-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Th«i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chµo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®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ång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chÝ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!</a:t>
            </a:r>
          </a:p>
          <a:p>
            <a:pPr algn="just">
              <a:spcBef>
                <a:spcPct val="50000"/>
              </a:spcBef>
            </a:pP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Ch¸u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®i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xa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dÇn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...</a:t>
            </a:r>
          </a:p>
          <a:p>
            <a:pPr algn="just">
              <a:spcBef>
                <a:spcPct val="50000"/>
              </a:spcBef>
            </a:pPr>
            <a:endParaRPr 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.VnTime" pitchFamily="34" charset="0"/>
            </a:endParaRPr>
          </a:p>
          <a:p>
            <a:pPr algn="just">
              <a:spcBef>
                <a:spcPct val="50000"/>
              </a:spcBef>
            </a:pPr>
            <a:endParaRPr lang="en-US" sz="2400" b="1" i="1" dirty="0" smtClean="0">
              <a:solidFill>
                <a:srgbClr val="663300"/>
              </a:solidFill>
              <a:latin typeface=".VnTime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0" y="3212976"/>
            <a:ext cx="100811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 smtClean="0">
                <a:solidFill>
                  <a:srgbClr val="FFFF00"/>
                </a:solidFill>
              </a:rPr>
              <a:t>Hình</a:t>
            </a:r>
            <a:r>
              <a:rPr lang="en-US" sz="2400" b="1" i="1" dirty="0" smtClean="0">
                <a:solidFill>
                  <a:srgbClr val="FFFF00"/>
                </a:solidFill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</a:rPr>
              <a:t>dáng</a:t>
            </a:r>
            <a:endParaRPr lang="en-US" sz="2400" b="1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5580112" y="3537012"/>
            <a:ext cx="2520280" cy="4571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5580112" y="4149080"/>
            <a:ext cx="2304256" cy="4571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>
            <a:off x="5580112" y="3861048"/>
            <a:ext cx="45719" cy="310891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Up Arrow 28"/>
          <p:cNvSpPr/>
          <p:nvPr/>
        </p:nvSpPr>
        <p:spPr>
          <a:xfrm flipH="1">
            <a:off x="4761735" y="2852936"/>
            <a:ext cx="45719" cy="360040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2" name="Left Arrow 31"/>
          <p:cNvSpPr/>
          <p:nvPr/>
        </p:nvSpPr>
        <p:spPr>
          <a:xfrm>
            <a:off x="1115616" y="2852936"/>
            <a:ext cx="3623259" cy="72008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Arrow 32"/>
          <p:cNvSpPr/>
          <p:nvPr/>
        </p:nvSpPr>
        <p:spPr>
          <a:xfrm>
            <a:off x="1259632" y="3717032"/>
            <a:ext cx="3312368" cy="45719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>
            <a:off x="4784594" y="3861048"/>
            <a:ext cx="45719" cy="288032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Left Arrow 40"/>
          <p:cNvSpPr/>
          <p:nvPr/>
        </p:nvSpPr>
        <p:spPr>
          <a:xfrm>
            <a:off x="1259632" y="4171939"/>
            <a:ext cx="3547822" cy="45719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-36512" y="4217658"/>
            <a:ext cx="1296144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Trang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phục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7" name="Up Arrow 46"/>
          <p:cNvSpPr/>
          <p:nvPr/>
        </p:nvSpPr>
        <p:spPr>
          <a:xfrm>
            <a:off x="611560" y="3284984"/>
            <a:ext cx="45719" cy="909815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8" name="Right Arrow 47"/>
          <p:cNvSpPr/>
          <p:nvPr/>
        </p:nvSpPr>
        <p:spPr>
          <a:xfrm>
            <a:off x="657279" y="3284984"/>
            <a:ext cx="2978617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/>
          <p:cNvSpPr/>
          <p:nvPr/>
        </p:nvSpPr>
        <p:spPr>
          <a:xfrm>
            <a:off x="1115616" y="4941168"/>
            <a:ext cx="1917927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25" grpId="0" animBg="1"/>
      <p:bldP spid="26" grpId="0" animBg="1"/>
      <p:bldP spid="28" grpId="0" animBg="1"/>
      <p:bldP spid="29" grpId="0" animBg="1"/>
      <p:bldP spid="32" grpId="0" animBg="1"/>
      <p:bldP spid="33" grpId="0" animBg="1"/>
      <p:bldP spid="34" grpId="0" animBg="1"/>
      <p:bldP spid="41" grpId="0" animBg="1"/>
      <p:bldP spid="42" grpId="0" animBg="1"/>
      <p:bldP spid="47" grpId="0" animBg="1"/>
      <p:bldP spid="48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14" y="27929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nhẹn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7598" y="1206273"/>
            <a:ext cx="7488832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1059" y="2852936"/>
            <a:ext cx="3024337" cy="28803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Lượm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thụ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119" y="2636912"/>
            <a:ext cx="4392488" cy="410713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27554" y="648127"/>
            <a:ext cx="792088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0" y="1422297"/>
            <a:ext cx="792088" cy="494535"/>
          </a:xfrm>
          <a:prstGeom prst="rightArrow">
            <a:avLst>
              <a:gd name="adj1" fmla="val 50000"/>
              <a:gd name="adj2" fmla="val 517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0" y="3789040"/>
            <a:ext cx="792088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174" y="2636911"/>
            <a:ext cx="5543587" cy="410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4"/>
            <a:ext cx="9144000" cy="68535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15616" y="190847"/>
            <a:ext cx="3744416" cy="6480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Ngµy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HuÕ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®æ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m¸u</a:t>
            </a:r>
            <a:endParaRPr lang="en-US" sz="2500" b="1" i="1" dirty="0">
              <a:solidFill>
                <a:schemeClr val="tx1">
                  <a:lumMod val="95000"/>
                  <a:lumOff val="5000"/>
                </a:schemeClr>
              </a:solidFill>
              <a:latin typeface=".VnTime" pitchFamily="34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Chó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Hµ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Néi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vÒ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T×nh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cê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chó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,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ch¸u</a:t>
            </a:r>
            <a:endParaRPr lang="en-US" sz="2500" b="1" i="1" dirty="0">
              <a:solidFill>
                <a:schemeClr val="tx1">
                  <a:lumMod val="95000"/>
                  <a:lumOff val="5000"/>
                </a:schemeClr>
              </a:solidFill>
              <a:latin typeface=".VnTime" pitchFamily="34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GÆp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nhau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Hµng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BÌ</a:t>
            </a:r>
            <a:endParaRPr lang="en-US" sz="2500" b="1" i="1" dirty="0">
              <a:solidFill>
                <a:schemeClr val="tx1">
                  <a:lumMod val="95000"/>
                  <a:lumOff val="5000"/>
                </a:schemeClr>
              </a:solidFill>
              <a:latin typeface=".VnTime" pitchFamily="34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en-US" sz="2500" b="1" i="1" dirty="0">
              <a:solidFill>
                <a:schemeClr val="tx1">
                  <a:lumMod val="95000"/>
                  <a:lumOff val="5000"/>
                </a:schemeClr>
              </a:solidFill>
              <a:latin typeface=".VnTime" pitchFamily="34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Chó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bÐ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lo¾t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cho¾t</a:t>
            </a:r>
            <a:endParaRPr lang="en-US" sz="2500" b="1" i="1" dirty="0">
              <a:solidFill>
                <a:schemeClr val="tx1">
                  <a:lumMod val="95000"/>
                  <a:lumOff val="5000"/>
                </a:schemeClr>
              </a:solidFill>
              <a:latin typeface=".VnTime" pitchFamily="34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C¸i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x¾c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xinh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xinh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C¸i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ch</a:t>
            </a:r>
            <a:r>
              <a:rPr lang="en-US" sz="25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â</a:t>
            </a:r>
            <a:r>
              <a:rPr lang="en-US" sz="25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n</a:t>
            </a:r>
            <a:r>
              <a:rPr lang="en-US" sz="25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tho¨n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tho¾t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C¸i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®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Çu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nghªnh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nghªnh</a:t>
            </a:r>
            <a:endParaRPr lang="en-US" sz="2500" b="1" i="1" dirty="0">
              <a:solidFill>
                <a:schemeClr val="tx1">
                  <a:lumMod val="95000"/>
                  <a:lumOff val="5000"/>
                </a:schemeClr>
              </a:solidFill>
              <a:latin typeface=".VnTime" pitchFamily="34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en-US" sz="2500" b="1" i="1" dirty="0">
              <a:solidFill>
                <a:schemeClr val="tx1">
                  <a:lumMod val="95000"/>
                  <a:lumOff val="5000"/>
                </a:schemeClr>
              </a:solidFill>
              <a:latin typeface=".VnTime" pitchFamily="34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Ca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l« ®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éi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lÖch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Måm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huýt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s¸o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vang</a:t>
            </a:r>
            <a:endParaRPr lang="en-US" sz="2500" b="1" i="1" dirty="0">
              <a:solidFill>
                <a:schemeClr val="tx1">
                  <a:lumMod val="95000"/>
                  <a:lumOff val="5000"/>
                </a:schemeClr>
              </a:solidFill>
              <a:latin typeface=".VnTime" pitchFamily="34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Nh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­ con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chim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chÝch</a:t>
            </a:r>
            <a:endParaRPr lang="en-US" sz="2500" b="1" i="1" dirty="0">
              <a:solidFill>
                <a:schemeClr val="tx1">
                  <a:lumMod val="95000"/>
                  <a:lumOff val="5000"/>
                </a:schemeClr>
              </a:solidFill>
              <a:latin typeface=".VnTime" pitchFamily="34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Nh¶y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trªn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®­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ng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5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vµng</a:t>
            </a:r>
            <a:r>
              <a:rPr lang="en-US" sz="25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...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96136" y="188640"/>
            <a:ext cx="3024336" cy="6480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Ch¸u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®i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liªn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l¹c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</a:p>
          <a:p>
            <a:pPr algn="just">
              <a:spcBef>
                <a:spcPct val="50000"/>
              </a:spcBef>
            </a:pP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Vui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l¾m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chó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µ</a:t>
            </a:r>
          </a:p>
          <a:p>
            <a:pPr algn="just">
              <a:spcBef>
                <a:spcPct val="50000"/>
              </a:spcBef>
            </a:pP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H" pitchFamily="34" charset="0"/>
              </a:rPr>
              <a:t>ë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®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ån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Mang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C¸ </a:t>
            </a:r>
          </a:p>
          <a:p>
            <a:pPr algn="just">
              <a:spcBef>
                <a:spcPct val="50000"/>
              </a:spcBef>
            </a:pP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ThÝch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h¬n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ë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nh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µ!</a:t>
            </a:r>
          </a:p>
          <a:p>
            <a:pPr algn="just">
              <a:spcBef>
                <a:spcPct val="50000"/>
              </a:spcBef>
            </a:pPr>
            <a:endParaRPr 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.VnTime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Ch¸u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­ườ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i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hÝp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mÝ</a:t>
            </a:r>
            <a:endParaRPr 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.VnTime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M¸ ®á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bå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qu©n</a:t>
            </a:r>
            <a:endParaRPr 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.VnTime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-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Th«i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chµo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®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ång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chÝ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!</a:t>
            </a:r>
          </a:p>
          <a:p>
            <a:pPr algn="just">
              <a:spcBef>
                <a:spcPct val="50000"/>
              </a:spcBef>
            </a:pP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Ch¸u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®i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xa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dÇn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Time" pitchFamily="34" charset="0"/>
              </a:rPr>
              <a:t>...</a:t>
            </a:r>
          </a:p>
          <a:p>
            <a:pPr algn="just">
              <a:spcBef>
                <a:spcPct val="50000"/>
              </a:spcBef>
            </a:pPr>
            <a:endParaRPr lang="en-US" sz="2400" b="1" i="1" dirty="0">
              <a:solidFill>
                <a:schemeClr val="tx1">
                  <a:lumMod val="95000"/>
                  <a:lumOff val="5000"/>
                </a:schemeClr>
              </a:solidFill>
              <a:latin typeface=".VnTime" pitchFamily="34" charset="0"/>
            </a:endParaRPr>
          </a:p>
          <a:p>
            <a:pPr algn="just">
              <a:spcBef>
                <a:spcPct val="50000"/>
              </a:spcBef>
            </a:pPr>
            <a:endParaRPr lang="en-US" sz="2400" b="1" i="1" dirty="0" smtClean="0">
              <a:solidFill>
                <a:srgbClr val="663300"/>
              </a:solidFill>
              <a:latin typeface=".VnTime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-48408" y="5202911"/>
            <a:ext cx="1114187" cy="14401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Cử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chỉ</a:t>
            </a:r>
            <a:endParaRPr lang="en-US" sz="28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3779912" y="1986921"/>
            <a:ext cx="1800200" cy="14420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Lời</a:t>
            </a:r>
            <a:r>
              <a:rPr lang="en-US" sz="3600" dirty="0" smtClean="0"/>
              <a:t> </a:t>
            </a:r>
            <a:r>
              <a:rPr lang="en-US" sz="3600" dirty="0" err="1" smtClean="0"/>
              <a:t>nói</a:t>
            </a:r>
            <a:endParaRPr lang="en-US" sz="3600" dirty="0"/>
          </a:p>
        </p:txBody>
      </p:sp>
      <p:sp>
        <p:nvSpPr>
          <p:cNvPr id="11" name="Right Arrow 10"/>
          <p:cNvSpPr/>
          <p:nvPr/>
        </p:nvSpPr>
        <p:spPr>
          <a:xfrm>
            <a:off x="1057399" y="5445224"/>
            <a:ext cx="2722513" cy="45719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1115616" y="5877272"/>
            <a:ext cx="2880320" cy="45719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1115616" y="6309320"/>
            <a:ext cx="2880320" cy="45719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ine Callout 1 13"/>
          <p:cNvSpPr/>
          <p:nvPr/>
        </p:nvSpPr>
        <p:spPr>
          <a:xfrm>
            <a:off x="5741084" y="476673"/>
            <a:ext cx="2484276" cy="2264660"/>
          </a:xfrm>
          <a:prstGeom prst="borderCallout1">
            <a:avLst>
              <a:gd name="adj1" fmla="val 24174"/>
              <a:gd name="adj2" fmla="val 457"/>
              <a:gd name="adj3" fmla="val 68507"/>
              <a:gd name="adj4" fmla="val -235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ine Callout 1 14"/>
          <p:cNvSpPr/>
          <p:nvPr/>
        </p:nvSpPr>
        <p:spPr>
          <a:xfrm>
            <a:off x="5580112" y="4365104"/>
            <a:ext cx="2808312" cy="1080120"/>
          </a:xfrm>
          <a:prstGeom prst="borderCallout1">
            <a:avLst>
              <a:gd name="adj1" fmla="val -59589"/>
              <a:gd name="adj2" fmla="val -19511"/>
              <a:gd name="adj3" fmla="val 51850"/>
              <a:gd name="adj4" fmla="val 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ine Callout 1 15"/>
          <p:cNvSpPr/>
          <p:nvPr/>
        </p:nvSpPr>
        <p:spPr>
          <a:xfrm>
            <a:off x="5796136" y="476673"/>
            <a:ext cx="2429224" cy="2160239"/>
          </a:xfrm>
          <a:prstGeom prst="borderCallout1">
            <a:avLst>
              <a:gd name="adj1" fmla="val 35808"/>
              <a:gd name="adj2" fmla="val 656"/>
              <a:gd name="adj3" fmla="val 69540"/>
              <a:gd name="adj4" fmla="val -29906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ine Callout 1 16"/>
          <p:cNvSpPr/>
          <p:nvPr/>
        </p:nvSpPr>
        <p:spPr>
          <a:xfrm>
            <a:off x="5796136" y="4365104"/>
            <a:ext cx="2880320" cy="1080120"/>
          </a:xfrm>
          <a:prstGeom prst="borderCallout1">
            <a:avLst>
              <a:gd name="adj1" fmla="val -86123"/>
              <a:gd name="adj2" fmla="val -29234"/>
              <a:gd name="adj3" fmla="val 68276"/>
              <a:gd name="adj4" fmla="val 626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4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  <p:bldP spid="13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303" y="2291914"/>
            <a:ext cx="7355160" cy="1143000"/>
          </a:xfrm>
        </p:spPr>
        <p:txBody>
          <a:bodyPr>
            <a:noAutofit/>
          </a:bodyPr>
          <a:lstStyle/>
          <a:p>
            <a:r>
              <a:rPr lang="en-US" sz="2800" b="1" i="1" dirty="0" err="1" smtClean="0"/>
              <a:t>Cử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chỉ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nhanh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nhẹn</a:t>
            </a:r>
            <a:r>
              <a:rPr lang="en-US" sz="2800" b="1" i="1" dirty="0" smtClean="0"/>
              <a:t>, </a:t>
            </a:r>
            <a:r>
              <a:rPr lang="en-US" sz="2800" b="1" i="1" dirty="0" err="1" smtClean="0"/>
              <a:t>tinh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nghịch</a:t>
            </a:r>
            <a:r>
              <a:rPr lang="en-US" sz="2800" b="1" i="1" dirty="0" smtClean="0"/>
              <a:t>, </a:t>
            </a:r>
            <a:r>
              <a:rPr lang="en-US" sz="2800" b="1" i="1" dirty="0" err="1" smtClean="0"/>
              <a:t>vui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tươi</a:t>
            </a:r>
            <a:endParaRPr lang="en-US" sz="2800" b="1" i="1" dirty="0"/>
          </a:p>
        </p:txBody>
      </p:sp>
      <p:sp>
        <p:nvSpPr>
          <p:cNvPr id="3" name="Right Arrow 2"/>
          <p:cNvSpPr/>
          <p:nvPr/>
        </p:nvSpPr>
        <p:spPr>
          <a:xfrm>
            <a:off x="307225" y="1460054"/>
            <a:ext cx="936104" cy="4567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39819" y="3441023"/>
            <a:ext cx="6336704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Lời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nói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hồn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nhiên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ngây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thơ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thể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hiện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niềm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yêu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thích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việc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sự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tự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nguyện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tham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gia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đóng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góp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sức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kháng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chiến</a:t>
            </a:r>
            <a:endParaRPr lang="en-US" sz="28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77906" y="4949385"/>
            <a:ext cx="1044116" cy="10081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511400" y="4669196"/>
            <a:ext cx="7525096" cy="21602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7214" y="27929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nhẹn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19672" y="1334913"/>
            <a:ext cx="66967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31912" y="686841"/>
            <a:ext cx="936104" cy="509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307225" y="3297007"/>
            <a:ext cx="969185" cy="4920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07225" y="2463555"/>
            <a:ext cx="1000258" cy="4613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orizontal Scroll 6"/>
          <p:cNvSpPr/>
          <p:nvPr/>
        </p:nvSpPr>
        <p:spPr>
          <a:xfrm>
            <a:off x="1322022" y="4669196"/>
            <a:ext cx="7714474" cy="216024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</a:rPr>
              <a:t>Lượm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vừa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là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một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chú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bé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hồn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nhiên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đáng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yêu</a:t>
            </a:r>
            <a:r>
              <a:rPr lang="en-US" sz="3200" b="1" i="1" dirty="0">
                <a:solidFill>
                  <a:srgbClr val="FF0000"/>
                </a:solidFill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</a:rPr>
              <a:t>vừa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là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một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chiến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sĩ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đầy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nhiệt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huyết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trách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nhiệm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00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6" grpId="0" animBg="1"/>
      <p:bldP spid="9" grpId="0"/>
      <p:bldP spid="10" grpId="0"/>
      <p:bldP spid="11" grpId="0" animBg="1"/>
      <p:bldP spid="12" grpId="0" animBg="1"/>
      <p:bldP spid="13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85&quot;&gt;&lt;/object&gt;&lt;object type=&quot;2&quot; unique_id=&quot;10086&quot;&gt;&lt;object type=&quot;3&quot; unique_id=&quot;10087&quot;&gt;&lt;property id=&quot;20148&quot; value=&quot;5&quot;/&gt;&lt;property id=&quot;20300&quot; value=&quot;Slide 2&quot;/&gt;&lt;property id=&quot;20307&quot; value=&quot;256&quot;/&gt;&lt;/object&gt;&lt;object type=&quot;3&quot; unique_id=&quot;10088&quot;&gt;&lt;property id=&quot;20148&quot; value=&quot;5&quot;/&gt;&lt;property id=&quot;20300&quot; value=&quot;Slide 1&quot;/&gt;&lt;property id=&quot;20307&quot; value=&quot;257&quot;/&gt;&lt;/object&gt;&lt;object type=&quot;3&quot; unique_id=&quot;10090&quot;&gt;&lt;property id=&quot;20148&quot; value=&quot;5&quot;/&gt;&lt;property id=&quot;20300&quot; value=&quot;Slide 3&quot;/&gt;&lt;property id=&quot;20307&quot; value=&quot;260&quot;/&gt;&lt;/object&gt;&lt;object type=&quot;3&quot; unique_id=&quot;10091&quot;&gt;&lt;property id=&quot;20148&quot; value=&quot;5&quot;/&gt;&lt;property id=&quot;20300&quot; value=&quot;Slide 4 - &amp;quot;(Trích hồi kí “Nhớ lại một thời” – Tố Hữu)&amp;quot;&quot;/&gt;&lt;property id=&quot;20307&quot; value=&quot;261&quot;/&gt;&lt;/object&gt;&lt;object type=&quot;3&quot; unique_id=&quot;10095&quot;&gt;&lt;property id=&quot;20148&quot; value=&quot;5&quot;/&gt;&lt;property id=&quot;20300&quot; value=&quot;Slide 5&quot;/&gt;&lt;property id=&quot;20307&quot; value=&quot;266&quot;/&gt;&lt;/object&gt;&lt;object type=&quot;3&quot; unique_id=&quot;10104&quot;&gt;&lt;property id=&quot;20148&quot; value=&quot;5&quot;/&gt;&lt;property id=&quot;20300&quot; value=&quot;Slide 10&quot;/&gt;&lt;property id=&quot;20307&quot; value=&quot;267&quot;/&gt;&lt;/object&gt;&lt;object type=&quot;3&quot; unique_id=&quot;10179&quot;&gt;&lt;property id=&quot;20148&quot; value=&quot;5&quot;/&gt;&lt;property id=&quot;20300&quot; value=&quot;Slide 6&quot;/&gt;&lt;property id=&quot;20307&quot; value=&quot;268&quot;/&gt;&lt;/object&gt;&lt;object type=&quot;3&quot; unique_id=&quot;10180&quot;&gt;&lt;property id=&quot;20148&quot; value=&quot;5&quot;/&gt;&lt;property id=&quot;20300&quot; value=&quot;Slide 7 - &amp;quot;Hình dáng nhỏ bé mà nhanh nhẹn hoạt bát&amp;quot;&quot;/&gt;&lt;property id=&quot;20307&quot; value=&quot;269&quot;/&gt;&lt;/object&gt;&lt;object type=&quot;3&quot; unique_id=&quot;10181&quot;&gt;&lt;property id=&quot;20148&quot; value=&quot;5&quot;/&gt;&lt;property id=&quot;20300&quot; value=&quot;Slide 8&quot;/&gt;&lt;property id=&quot;20307&quot; value=&quot;270&quot;/&gt;&lt;/object&gt;&lt;object type=&quot;3&quot; unique_id=&quot;10182&quot;&gt;&lt;property id=&quot;20148&quot; value=&quot;5&quot;/&gt;&lt;property id=&quot;20300&quot; value=&quot;Slide 9 - &amp;quot;Cử chỉ nhanh nhẹn, tinh nghịch, vui tươi&amp;quot;&quot;/&gt;&lt;property id=&quot;20307&quot; value=&quot;271&quot;/&gt;&lt;/object&gt;&lt;object type=&quot;3&quot; unique_id=&quot;10183&quot;&gt;&lt;property id=&quot;20148&quot; value=&quot;5&quot;/&gt;&lt;property id=&quot;20300&quot; value=&quot;Slide 12&quot;/&gt;&lt;property id=&quot;20307&quot; value=&quot;273&quot;/&gt;&lt;/object&gt;&lt;object type=&quot;3&quot; unique_id=&quot;10717&quot;&gt;&lt;property id=&quot;20148&quot; value=&quot;5&quot;/&gt;&lt;property id=&quot;20300&quot; value=&quot;Slide 11&quot;/&gt;&lt;property id=&quot;20307&quot; value=&quot;283&quot;/&gt;&lt;/object&gt;&lt;object type=&quot;3&quot; unique_id=&quot;10718&quot;&gt;&lt;property id=&quot;20148&quot; value=&quot;5&quot;/&gt;&lt;property id=&quot;20300&quot; value=&quot;Slide 13&quot;/&gt;&lt;property id=&quot;20307&quot; value=&quot;277&quot;/&gt;&lt;/object&gt;&lt;object type=&quot;3&quot; unique_id=&quot;10719&quot;&gt;&lt;property id=&quot;20148&quot; value=&quot;5&quot;/&gt;&lt;property id=&quot;20300&quot; value=&quot;Slide 14&quot;/&gt;&lt;property id=&quot;20307&quot; value=&quot;279&quot;/&gt;&lt;/object&gt;&lt;object type=&quot;3&quot; unique_id=&quot;10720&quot;&gt;&lt;property id=&quot;20148&quot; value=&quot;5&quot;/&gt;&lt;property id=&quot;20300&quot; value=&quot;Slide 15&quot;/&gt;&lt;property id=&quot;20307&quot; value=&quot;280&quot;/&gt;&lt;/object&gt;&lt;object type=&quot;3&quot; unique_id=&quot;10721&quot;&gt;&lt;property id=&quot;20148&quot; value=&quot;5&quot;/&gt;&lt;property id=&quot;20300&quot; value=&quot;Slide 16 - &amp;quot;Cháu nằm trên lúa&amp;#x0D;&amp;#x0A;Tay nắm chặt bông&amp;#x0D;&amp;#x0A;Lúa thơm mùi sữa&amp;#x0D;&amp;#x0A;Hồn bay giữa đồng&amp;quot;&quot;/&gt;&lt;property id=&quot;20307&quot; value=&quot;284&quot;/&gt;&lt;/object&gt;&lt;object type=&quot;3&quot; unique_id=&quot;10722&quot;&gt;&lt;property id=&quot;20148&quot; value=&quot;5&quot;/&gt;&lt;property id=&quot;20300&quot; value=&quot;Slide 17&quot;/&gt;&lt;property id=&quot;20307&quot; value=&quot;281&quot;/&gt;&lt;/object&gt;&lt;object type=&quot;3&quot; unique_id=&quot;10723&quot;&gt;&lt;property id=&quot;20148&quot; value=&quot;5&quot;/&gt;&lt;property id=&quot;20300&quot; value=&quot;Slide 18&quot;/&gt;&lt;property id=&quot;20307&quot; value=&quot;278&quot;/&gt;&lt;/object&gt;&lt;object type=&quot;3&quot; unique_id=&quot;10724&quot;&gt;&lt;property id=&quot;20148&quot; value=&quot;5&quot;/&gt;&lt;property id=&quot;20300&quot; value=&quot;Slide 19&quot;/&gt;&lt;property id=&quot;20307&quot; value=&quot;285&quot;/&gt;&lt;/object&gt;&lt;object type=&quot;3&quot; unique_id=&quot;10725&quot;&gt;&lt;property id=&quot;20148&quot; value=&quot;5&quot;/&gt;&lt;property id=&quot;20300&quot; value=&quot;Slide 20&quot;/&gt;&lt;property id=&quot;20307&quot; value=&quot;286&quot;/&gt;&lt;/object&gt;&lt;object type=&quot;3&quot; unique_id=&quot;10842&quot;&gt;&lt;property id=&quot;20148&quot; value=&quot;5&quot;/&gt;&lt;property id=&quot;20300&quot; value=&quot;Slide 21&quot;/&gt;&lt;property id=&quot;20307&quot; value=&quot;288&quot;/&gt;&lt;/object&gt;&lt;object type=&quot;3&quot; unique_id=&quot;10843&quot;&gt;&lt;property id=&quot;20148&quot; value=&quot;5&quot;/&gt;&lt;property id=&quot;20300&quot; value=&quot;Slide 22&quot;/&gt;&lt;property id=&quot;20307&quot; value=&quot;287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tieng no\ExBig.wav"/>
  <p:tag name="PPSNARRATION" val="1,33325517,D:\Giao an\Giao an ngu van 6\Luom\lượm 2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1359</Words>
  <Application>Microsoft Office PowerPoint</Application>
  <PresentationFormat>On-screen Show (4:3)</PresentationFormat>
  <Paragraphs>188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.VnArial Narrow</vt:lpstr>
      <vt:lpstr>.VnAristote</vt:lpstr>
      <vt:lpstr>.VnAvant</vt:lpstr>
      <vt:lpstr>.VnKoala</vt:lpstr>
      <vt:lpstr>.VnTime</vt:lpstr>
      <vt:lpstr>.VnTimeH</vt:lpstr>
      <vt:lpstr>Arial</vt:lpstr>
      <vt:lpstr>Arial Black</vt:lpstr>
      <vt:lpstr>Calibri</vt:lpstr>
      <vt:lpstr>Garamond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(Trích hồi kí “Nhớ lại một thời” – Tố Hữu)</vt:lpstr>
      <vt:lpstr>PowerPoint Presentation</vt:lpstr>
      <vt:lpstr>PowerPoint Presentation</vt:lpstr>
      <vt:lpstr>Hình dáng nhỏ bé mà nhanh nhẹn hoạt bát</vt:lpstr>
      <vt:lpstr>PowerPoint Presentation</vt:lpstr>
      <vt:lpstr>Cử chỉ nhanh nhẹn, tinh nghịch, vui tươi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Cháu nằm trên lúa Tay nắm chặt bông Lúa thơm mùi sữa Hồn bay giữa đồng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Nguyen Truong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Truong</dc:creator>
  <cp:lastModifiedBy>thuy an tran</cp:lastModifiedBy>
  <cp:revision>57</cp:revision>
  <dcterms:created xsi:type="dcterms:W3CDTF">2016-02-22T23:01:14Z</dcterms:created>
  <dcterms:modified xsi:type="dcterms:W3CDTF">2019-04-01T00:48:29Z</dcterms:modified>
</cp:coreProperties>
</file>