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61" r:id="rId3"/>
    <p:sldId id="262" r:id="rId4"/>
    <p:sldId id="264" r:id="rId5"/>
    <p:sldId id="265" r:id="rId6"/>
    <p:sldId id="266" r:id="rId7"/>
    <p:sldId id="272" r:id="rId8"/>
    <p:sldId id="267" r:id="rId9"/>
    <p:sldId id="271" r:id="rId10"/>
    <p:sldId id="273" r:id="rId11"/>
    <p:sldId id="268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94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1242D1C-9F3D-4B85-A66A-AEBFADF0250C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59724F-9E4B-42F3-BE5C-06FC3C652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12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ACCB-C615-4778-B32C-15DB2496584E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A17A0-DDF9-4592-9744-7CE5544EB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3E9C8-F99E-4883-9E30-F4FF12D89D96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B349-B7B6-4D57-B406-AB24844F9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32C59-79F8-434B-B844-E178C511E0F6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E642E-1CBA-4438-B3D1-69C1EF651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FDC91-2CAA-4394-84E4-29B73B355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D1DD9-33D1-4644-8160-9A4E92C8AE43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81534-BB49-41DC-A2FB-44A951696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FF02B-085B-4050-97C6-D39B124B0859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80C7F-7B48-4D4A-BE3B-8550C741B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37419-2099-49EA-974B-798914041FDD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CC7F2-21CA-42F5-A920-C7748CBFF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06B02-2E7A-410D-A64E-FFC6F3C915BB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B1FE1-2069-4AFD-A439-1D8C36F6E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0A47A-85BE-4767-A015-C23D76177E42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E8562-F451-462C-B770-36044D5296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A9957-9B01-4A99-A65B-6B2F74D6D7CA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C45DC-34D5-4666-8AA1-88F3058B0F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DB9C6-07B0-429B-A2DC-A944B1D0E249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A669A-4A1E-4E34-B4EF-976D5238D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A4F35-312D-4DFE-B5BB-2D7C4457F17A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443ED-4BD3-4743-9E6E-0CAF685C7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7A846E-D708-41B6-9F0B-395ADFB5B841}" type="datetimeFigureOut">
              <a:rPr lang="en-US"/>
              <a:pPr>
                <a:defRPr/>
              </a:pPr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653757-62FA-43E8-BB91-D4610BE5D2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Tape\Lop%206\u11\nhac.wma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iem%20Truong\Music\Unknown%20artist\Unknown%20album%20(1-29-2014%209-40-50%20AM)\43%20Track%2043.wm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Diem%20Truong\Music\Unknown%20artist\Unknown%20album%20(1-29-2014%209-40-50%20AM)\44%20Track%2044.wma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EN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dist="35921" dir="18900000" algn="ctr" rotWithShape="0">
              <a:srgbClr val="808080"/>
            </a:outerShdw>
          </a:effectLst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685800" y="9906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>
                <a:solidFill>
                  <a:schemeClr val="tx2"/>
                </a:solidFill>
                <a:latin typeface=".VnArial" pitchFamily="34" charset="0"/>
              </a:rPr>
            </a:br>
            <a:endParaRPr lang="en-US" sz="4000" b="1">
              <a:solidFill>
                <a:schemeClr val="tx2"/>
              </a:solidFill>
              <a:latin typeface=".VnArial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590800" y="1195761"/>
            <a:ext cx="3124200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6500" b="1" dirty="0">
                <a:solidFill>
                  <a:srgbClr val="800080"/>
                </a:solidFill>
                <a:latin typeface=".VnAristote" pitchFamily="34" charset="0"/>
              </a:rPr>
              <a:t>Unit 12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943100" y="2278436"/>
            <a:ext cx="5257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6000" b="1" dirty="0">
                <a:solidFill>
                  <a:srgbClr val="0000CC"/>
                </a:solidFill>
                <a:latin typeface=".VnRevue" pitchFamily="34" charset="0"/>
              </a:rPr>
              <a:t>ROBOTS  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752600" y="3352799"/>
            <a:ext cx="6096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b="1" dirty="0" smtClean="0">
                <a:solidFill>
                  <a:srgbClr val="FF00FF"/>
                </a:solidFill>
              </a:rPr>
              <a:t>A </a:t>
            </a:r>
            <a:r>
              <a:rPr lang="en-US" sz="4800" b="1" dirty="0">
                <a:solidFill>
                  <a:srgbClr val="FF00FF"/>
                </a:solidFill>
              </a:rPr>
              <a:t>CLOSER LOOK 1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514600" y="405825"/>
            <a:ext cx="6400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800080"/>
                </a:solidFill>
                <a:latin typeface=".VnAristote" pitchFamily="34" charset="0"/>
              </a:rPr>
              <a:t>Long Bien secondary school</a:t>
            </a:r>
            <a:endParaRPr lang="en-US" sz="3200" b="1" dirty="0">
              <a:solidFill>
                <a:srgbClr val="800080"/>
              </a:solidFill>
              <a:latin typeface=".VnAristote" pitchFamily="34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1066800" y="5334000"/>
            <a:ext cx="6400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smtClean="0">
                <a:solidFill>
                  <a:srgbClr val="800080"/>
                </a:solidFill>
                <a:latin typeface=".VnAristote" pitchFamily="34" charset="0"/>
              </a:rPr>
              <a:t>Teacher: Nguyen Thu Hang</a:t>
            </a:r>
            <a:endParaRPr lang="en-US" sz="3200" b="1" dirty="0">
              <a:solidFill>
                <a:srgbClr val="800080"/>
              </a:solidFill>
              <a:latin typeface=".VnAristote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nhac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U1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0"/>
                            </p:stCondLst>
                            <p:childTnLst>
                              <p:par>
                                <p:cTn id="9" presetID="5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500"/>
                            </p:stCondLst>
                            <p:childTnLst>
                              <p:par>
                                <p:cTn id="16" presetID="21" presetClass="entr" presetSubtype="4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5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85" decel="100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385" decel="100000"/>
                                        <p:tgtEl>
                                          <p:spTgt spid="41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5" dur="385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7" dur="385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500"/>
                            </p:stCondLst>
                            <p:childTnLst>
                              <p:par>
                                <p:cTn id="30" presetID="18" presetClass="entr" presetSubtype="6" fill="hold" grpId="0" nodeType="after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U1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6500"/>
                            </p:stCondLst>
                            <p:childTnLst>
                              <p:par>
                                <p:cTn id="34" presetID="18" presetClass="entr" presetSubtype="6" fill="hold" grpId="0" nodeType="after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U1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1" grpId="1"/>
      <p:bldP spid="4104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8. Listen and practice the chant. Notice the sound </a:t>
            </a:r>
            <a:br>
              <a:rPr lang="en-US" sz="280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/ɔɪ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and  /</a:t>
            </a:r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aʊ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MY ROBOT TOY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I’ve got a robot </a:t>
            </a:r>
            <a:r>
              <a:rPr lang="en-US" dirty="0" smtClean="0">
                <a:solidFill>
                  <a:srgbClr val="C00000"/>
                </a:solidFill>
              </a:rPr>
              <a:t>toy</a:t>
            </a:r>
            <a:r>
              <a:rPr lang="en-US" dirty="0" smtClean="0"/>
              <a:t>, a robot </a:t>
            </a:r>
            <a:r>
              <a:rPr lang="en-US" dirty="0" smtClean="0">
                <a:solidFill>
                  <a:srgbClr val="C00000"/>
                </a:solidFill>
              </a:rPr>
              <a:t>toy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He can jump up and </a:t>
            </a:r>
            <a:r>
              <a:rPr lang="en-US" dirty="0" smtClean="0">
                <a:solidFill>
                  <a:srgbClr val="C00000"/>
                </a:solidFill>
              </a:rPr>
              <a:t>down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He’s such a good </a:t>
            </a:r>
            <a:r>
              <a:rPr lang="en-US" dirty="0" smtClean="0">
                <a:solidFill>
                  <a:srgbClr val="C00000"/>
                </a:solidFill>
              </a:rPr>
              <a:t>boy</a:t>
            </a:r>
            <a:r>
              <a:rPr lang="en-US" dirty="0" smtClean="0"/>
              <a:t>, such a good </a:t>
            </a:r>
            <a:r>
              <a:rPr lang="en-US" dirty="0" smtClean="0">
                <a:solidFill>
                  <a:srgbClr val="C00000"/>
                </a:solidFill>
              </a:rPr>
              <a:t>boy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He’s the best </a:t>
            </a:r>
            <a:r>
              <a:rPr lang="en-US" dirty="0" smtClean="0">
                <a:solidFill>
                  <a:srgbClr val="C00000"/>
                </a:solidFill>
              </a:rPr>
              <a:t>toy</a:t>
            </a:r>
            <a:r>
              <a:rPr lang="en-US" dirty="0" smtClean="0"/>
              <a:t> in my </a:t>
            </a:r>
            <a:r>
              <a:rPr lang="en-US" dirty="0" smtClean="0">
                <a:solidFill>
                  <a:srgbClr val="C00000"/>
                </a:solidFill>
              </a:rPr>
              <a:t>house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I’ve got a robot </a:t>
            </a:r>
            <a:r>
              <a:rPr lang="en-US" dirty="0" smtClean="0">
                <a:solidFill>
                  <a:srgbClr val="C00000"/>
                </a:solidFill>
              </a:rPr>
              <a:t>toy</a:t>
            </a:r>
            <a:r>
              <a:rPr lang="en-US" dirty="0" smtClean="0"/>
              <a:t>, a robot </a:t>
            </a:r>
            <a:r>
              <a:rPr lang="en-US" dirty="0" smtClean="0">
                <a:solidFill>
                  <a:srgbClr val="C00000"/>
                </a:solidFill>
              </a:rPr>
              <a:t>toy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He can speak clear and </a:t>
            </a:r>
            <a:r>
              <a:rPr lang="en-US" dirty="0" smtClean="0">
                <a:solidFill>
                  <a:srgbClr val="C00000"/>
                </a:solidFill>
              </a:rPr>
              <a:t>loud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He’s got a sweet voice, </a:t>
            </a:r>
            <a:r>
              <a:rPr lang="en-US" dirty="0" smtClean="0">
                <a:solidFill>
                  <a:srgbClr val="C00000"/>
                </a:solidFill>
              </a:rPr>
              <a:t>got</a:t>
            </a:r>
            <a:r>
              <a:rPr lang="en-US" dirty="0" smtClean="0"/>
              <a:t> a sweet </a:t>
            </a:r>
            <a:r>
              <a:rPr lang="en-US" dirty="0" smtClean="0">
                <a:solidFill>
                  <a:srgbClr val="C00000"/>
                </a:solidFill>
              </a:rPr>
              <a:t>voice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He’s the best </a:t>
            </a:r>
            <a:r>
              <a:rPr lang="en-US" dirty="0" smtClean="0">
                <a:solidFill>
                  <a:srgbClr val="C00000"/>
                </a:solidFill>
              </a:rPr>
              <a:t>toy</a:t>
            </a:r>
            <a:r>
              <a:rPr lang="en-US" dirty="0" smtClean="0"/>
              <a:t> in my </a:t>
            </a:r>
            <a:r>
              <a:rPr lang="en-US" dirty="0" smtClean="0">
                <a:solidFill>
                  <a:srgbClr val="C00000"/>
                </a:solidFill>
              </a:rPr>
              <a:t>house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2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685800" y="5410200"/>
            <a:ext cx="752475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Thank you for your attention!</a:t>
            </a:r>
          </a:p>
        </p:txBody>
      </p:sp>
      <p:pic>
        <p:nvPicPr>
          <p:cNvPr id="28676" name="nhac.wma">
            <a:hlinkClick r:id="" action="ppaction://media"/>
          </p:cNvPr>
          <p:cNvPicPr>
            <a:picLocks noGrp="1" noRot="1" noChangeAspect="1" noChangeArrowheads="1"/>
          </p:cNvPicPr>
          <p:nvPr>
            <p:ph/>
            <a:audi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1066800" cy="1066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ntr" presetSubtype="1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9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86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9658" fill="hold"/>
                                        <p:tgtEl>
                                          <p:spTgt spid="2867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76"/>
                  </p:tgtEl>
                </p:cond>
              </p:nextCondLst>
            </p:seq>
            <p:audio>
              <p:cMediaNode>
                <p:cTn id="3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676"/>
                </p:tgtEl>
              </p:cMediaNode>
            </p:audio>
          </p:childTnLst>
        </p:cTn>
      </p:par>
    </p:tnLst>
    <p:bldLst>
      <p:bldP spid="28675" grpId="0" animBg="1"/>
      <p:bldP spid="28675" grpId="1" animBg="1"/>
      <p:bldP spid="28675" grpId="2" animBg="1"/>
      <p:bldP spid="28675" grpId="3" animBg="1"/>
      <p:bldP spid="28675" grpId="4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endParaRPr lang="en-US" sz="3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3429000" cy="3429000"/>
          </a:xfrm>
        </p:spPr>
        <p:txBody>
          <a:bodyPr/>
          <a:lstStyle/>
          <a:p>
            <a:pPr>
              <a:buFontTx/>
              <a:buNone/>
            </a:pPr>
            <a:r>
              <a:rPr lang="en-US" sz="3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A</a:t>
            </a:r>
          </a:p>
          <a:p>
            <a:pPr>
              <a:buFontTx/>
              <a:buAutoNum type="arabicPeriod"/>
            </a:pPr>
            <a:r>
              <a:rPr lang="en-US" sz="3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recognize</a:t>
            </a:r>
          </a:p>
          <a:p>
            <a:pPr>
              <a:buFontTx/>
              <a:buAutoNum type="arabicPeriod"/>
            </a:pPr>
            <a:r>
              <a:rPr lang="en-US" sz="3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make</a:t>
            </a:r>
          </a:p>
          <a:p>
            <a:pPr>
              <a:buFontTx/>
              <a:buAutoNum type="arabicPeriod"/>
            </a:pPr>
            <a:r>
              <a:rPr lang="en-US" sz="3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understand</a:t>
            </a:r>
          </a:p>
          <a:p>
            <a:pPr>
              <a:buFontTx/>
              <a:buAutoNum type="arabicPeriod"/>
            </a:pPr>
            <a:r>
              <a:rPr lang="en-US" sz="3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lift</a:t>
            </a:r>
          </a:p>
          <a:p>
            <a:pPr>
              <a:buFontTx/>
              <a:buAutoNum type="arabicPeriod"/>
            </a:pPr>
            <a:r>
              <a:rPr lang="en-US" sz="30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guard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191000" y="2286000"/>
            <a:ext cx="4114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3000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 marL="514350" indent="-514350" eaLnBrk="0" fontAlgn="auto" hangingPunct="0">
              <a:spcBef>
                <a:spcPct val="2000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coffee</a:t>
            </a:r>
          </a:p>
          <a:p>
            <a:pPr marL="514350" indent="-514350" eaLnBrk="0" fontAlgn="auto" hangingPunct="0">
              <a:spcBef>
                <a:spcPct val="2000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what someone says</a:t>
            </a:r>
          </a:p>
          <a:p>
            <a:pPr marL="514350" indent="-514350" eaLnBrk="0" fontAlgn="auto" hangingPunct="0">
              <a:spcBef>
                <a:spcPct val="2000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our faces</a:t>
            </a:r>
          </a:p>
          <a:p>
            <a:pPr marL="514350" indent="-514350" eaLnBrk="0" fontAlgn="auto" hangingPunct="0">
              <a:spcBef>
                <a:spcPct val="2000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house</a:t>
            </a:r>
          </a:p>
          <a:p>
            <a:pPr marL="514350" indent="-514350" eaLnBrk="0" fontAlgn="auto" hangingPunct="0">
              <a:spcBef>
                <a:spcPct val="20000"/>
              </a:spcBef>
              <a:spcAft>
                <a:spcPts val="0"/>
              </a:spcAft>
              <a:buFont typeface="+mj-lt"/>
              <a:buAutoNum type="alphaLcPeriod"/>
              <a:defRPr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heavy things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81000" y="5638800"/>
            <a:ext cx="830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4000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c 		2. a		3. b		4. e 		5. d </a:t>
            </a:r>
            <a:r>
              <a:rPr lang="en-US" sz="3000" kern="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52400" y="685800"/>
            <a:ext cx="883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4400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1. </a:t>
            </a:r>
            <a:r>
              <a:rPr lang="en-US" sz="3200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Match the verbs in A to the words/ phrases in B</a:t>
            </a:r>
            <a:endParaRPr lang="en-US" sz="32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8" name="43 Track 43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458200" y="1524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6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6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6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6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6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4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9218" grpId="0"/>
      <p:bldP spid="9219" grpId="0" build="p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04800" y="533400"/>
            <a:ext cx="861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800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 Write another word/ phrase for each verb</a:t>
            </a:r>
            <a:endParaRPr lang="en-US" sz="2800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14400" y="2590800"/>
          <a:ext cx="7391400" cy="3733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/>
                <a:gridCol w="4556760"/>
              </a:tblGrid>
              <a:tr h="7872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Verb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Noun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9304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guard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FF0000"/>
                          </a:solidFill>
                        </a:rPr>
                        <a:t>the</a:t>
                      </a:r>
                      <a:r>
                        <a:rPr lang="en-US" sz="3200" baseline="0" dirty="0" smtClean="0">
                          <a:solidFill>
                            <a:srgbClr val="FF0000"/>
                          </a:solidFill>
                        </a:rPr>
                        <a:t> palace, the school</a:t>
                      </a:r>
                      <a:endParaRPr 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89304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make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  <a:tr h="589304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understand 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  <a:tr h="589304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lift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  <a:tr h="589304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recognize</a:t>
                      </a:r>
                      <a:endParaRPr lang="en-US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886200" y="4038600"/>
            <a:ext cx="20462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tea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962400" y="4648200"/>
            <a:ext cx="2819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what I say 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962400" y="5181600"/>
            <a:ext cx="2362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box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962400" y="5791200"/>
            <a:ext cx="327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your mistakes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8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7" grpId="0"/>
      <p:bldP spid="5" grpId="0"/>
      <p:bldP spid="6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accent2"/>
                </a:solidFill>
                <a:latin typeface="Aharoni" pitchFamily="2" charset="-79"/>
                <a:cs typeface="Aharoni" pitchFamily="2" charset="-79"/>
              </a:rPr>
              <a:t>STRUCTURE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b="1" smtClean="0">
                <a:solidFill>
                  <a:srgbClr val="FF0000"/>
                </a:solidFill>
              </a:rPr>
              <a:t>Affirmative   :        (+) S + could + V</a:t>
            </a:r>
          </a:p>
          <a:p>
            <a:pPr>
              <a:buFont typeface="Arial" charset="0"/>
              <a:buNone/>
            </a:pPr>
            <a:endParaRPr lang="en-US" sz="1800" b="1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FF0000"/>
                </a:solidFill>
              </a:rPr>
              <a:t>Negative   :             (-) S + could not/ couldn’t + V</a:t>
            </a:r>
          </a:p>
          <a:p>
            <a:pPr>
              <a:buFont typeface="Arial" charset="0"/>
              <a:buNone/>
            </a:pPr>
            <a:endParaRPr lang="en-US" sz="1800" b="1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FF0000"/>
                </a:solidFill>
              </a:rPr>
              <a:t>Interrogative :         (?) Could   +  S   +   V?</a:t>
            </a:r>
          </a:p>
          <a:p>
            <a:pPr>
              <a:buFont typeface="Arial" charset="0"/>
              <a:buNone/>
            </a:pPr>
            <a:endParaRPr lang="en-US" sz="1800" b="1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FF0000"/>
                </a:solidFill>
              </a:rPr>
              <a:t>Short answers:     Yes, S+ could.     </a:t>
            </a:r>
          </a:p>
          <a:p>
            <a:pPr>
              <a:buFont typeface="Arial" charset="0"/>
              <a:buNone/>
            </a:pPr>
            <a:r>
              <a:rPr lang="en-US" b="1" smtClean="0">
                <a:solidFill>
                  <a:srgbClr val="FF0000"/>
                </a:solidFill>
              </a:rPr>
              <a:t>                                 No, S+ couldn’t.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sz="24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Grammar Practice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724400"/>
          </a:xfrm>
        </p:spPr>
        <p:txBody>
          <a:bodyPr rtlCol="0">
            <a:normAutofit/>
          </a:bodyPr>
          <a:lstStyle/>
          <a:p>
            <a:pPr marL="514350" indent="-51435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could/ do sums/ Mary/ at the age of 7.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2. read and write/ you/ Could/ when you were 6?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 could/ Robots/ lift heavy things/ some years ago.</a:t>
            </a: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4. move easily/ couldn’t/ Robots/ until recent years.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52400" y="1143000"/>
            <a:ext cx="876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24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</a:t>
            </a:r>
            <a:r>
              <a:rPr lang="en-US" sz="24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2400" b="1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Put the words in the correct  order </a:t>
            </a:r>
            <a:endParaRPr lang="en-US" sz="24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57200" y="2362200"/>
            <a:ext cx="845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Mary could do sums at the age of 7. 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28600" y="32004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- Could you read and write when you were 6 ? 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381000" y="41148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Robots  could lift heavy things some years ago.   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304800" y="49530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Robots couldn’t move easily until recent years.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4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4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4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4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endParaRPr lang="en-US" smtClean="0">
              <a:solidFill>
                <a:schemeClr val="accent2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685800"/>
            <a:ext cx="9372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r>
              <a:rPr lang="en-US" sz="3000" b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4. </a:t>
            </a:r>
            <a:r>
              <a:rPr lang="en-US" sz="3000" b="1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What could </a:t>
            </a:r>
            <a:r>
              <a:rPr lang="en-US" sz="3000" b="1" kern="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Ongaku</a:t>
            </a:r>
            <a:r>
              <a:rPr lang="en-US" sz="3000" b="1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do 2 years ago?</a:t>
            </a:r>
            <a:endParaRPr lang="en-US" sz="3000" b="1" kern="0" dirty="0">
              <a:solidFill>
                <a:schemeClr val="tx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533400" y="1812925"/>
          <a:ext cx="464820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8164"/>
                <a:gridCol w="830036"/>
              </a:tblGrid>
              <a:tr h="777240"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lift</a:t>
                      </a:r>
                      <a:r>
                        <a:rPr lang="en-US" sz="24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heavy things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0" dirty="0" smtClean="0">
                          <a:solidFill>
                            <a:schemeClr val="tx1"/>
                          </a:solidFill>
                          <a:sym typeface="Wingdings"/>
                        </a:rPr>
                        <a:t></a:t>
                      </a:r>
                      <a:endParaRPr lang="en-US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29695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rgbClr val="0000FF"/>
                          </a:solidFill>
                        </a:rPr>
                        <a:t>make </a:t>
                      </a:r>
                      <a:r>
                        <a:rPr lang="en-US" sz="2400" b="0" dirty="0" smtClean="0">
                          <a:solidFill>
                            <a:srgbClr val="0000FF"/>
                          </a:solidFill>
                        </a:rPr>
                        <a:t>coffee</a:t>
                      </a:r>
                      <a:endParaRPr 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solidFill>
                            <a:srgbClr val="0000FF"/>
                          </a:solidFill>
                          <a:sym typeface="Wingdings"/>
                        </a:rPr>
                        <a:t></a:t>
                      </a:r>
                      <a:endParaRPr lang="en-US" sz="4000" b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629695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rgbClr val="0000FF"/>
                          </a:solidFill>
                        </a:rPr>
                        <a:t>recognize our faces</a:t>
                      </a:r>
                      <a:endParaRPr 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solidFill>
                            <a:srgbClr val="0000FF"/>
                          </a:solidFill>
                          <a:sym typeface="Wingdings"/>
                        </a:rPr>
                        <a:t></a:t>
                      </a:r>
                      <a:endParaRPr lang="en-US" sz="4000" b="0" dirty="0"/>
                    </a:p>
                  </a:txBody>
                  <a:tcPr/>
                </a:tc>
              </a:tr>
              <a:tr h="629695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rgbClr val="0000FF"/>
                          </a:solidFill>
                        </a:rPr>
                        <a:t>guard</a:t>
                      </a:r>
                      <a:r>
                        <a:rPr lang="en-US" sz="2400" b="0" baseline="0" dirty="0" smtClean="0">
                          <a:solidFill>
                            <a:srgbClr val="0000FF"/>
                          </a:solidFill>
                        </a:rPr>
                        <a:t> the house</a:t>
                      </a:r>
                      <a:endParaRPr 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solidFill>
                            <a:srgbClr val="0000FF"/>
                          </a:solidFill>
                          <a:sym typeface="Wingdings"/>
                        </a:rPr>
                        <a:t></a:t>
                      </a:r>
                      <a:endParaRPr lang="en-US" sz="4000" b="0" dirty="0"/>
                    </a:p>
                  </a:txBody>
                  <a:tcPr/>
                </a:tc>
              </a:tr>
              <a:tr h="629695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rgbClr val="0000FF"/>
                          </a:solidFill>
                        </a:rPr>
                        <a:t>understand what</a:t>
                      </a:r>
                      <a:r>
                        <a:rPr lang="en-US" sz="2400" b="0" baseline="0" dirty="0" smtClean="0">
                          <a:solidFill>
                            <a:srgbClr val="0000FF"/>
                          </a:solidFill>
                        </a:rPr>
                        <a:t> we say</a:t>
                      </a:r>
                      <a:endParaRPr lang="en-US" sz="2400" b="0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b="0" dirty="0" smtClean="0">
                          <a:solidFill>
                            <a:srgbClr val="0000FF"/>
                          </a:solidFill>
                          <a:sym typeface="Wingdings"/>
                        </a:rPr>
                        <a:t></a:t>
                      </a:r>
                      <a:endParaRPr lang="en-US" sz="4000" b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7" descr="ROBOT_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2590800"/>
            <a:ext cx="3810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loud Callout 8"/>
          <p:cNvSpPr/>
          <p:nvPr/>
        </p:nvSpPr>
        <p:spPr>
          <a:xfrm>
            <a:off x="5638800" y="1752600"/>
            <a:ext cx="3505200" cy="762000"/>
          </a:xfrm>
          <a:prstGeom prst="cloudCallout">
            <a:avLst>
              <a:gd name="adj1" fmla="val -24188"/>
              <a:gd name="adj2" fmla="val 118362"/>
            </a:avLst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0000FF"/>
                </a:solidFill>
              </a:rPr>
              <a:t>I am </a:t>
            </a:r>
            <a:r>
              <a:rPr lang="en-US" dirty="0" err="1">
                <a:solidFill>
                  <a:srgbClr val="0000FF"/>
                </a:solidFill>
              </a:rPr>
              <a:t>Ongaku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33400" y="5486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 eaLnBrk="0" hangingPunct="0">
              <a:defRPr/>
            </a:pPr>
            <a:r>
              <a:rPr lang="en-US" sz="2800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A: Could </a:t>
            </a:r>
            <a:r>
              <a:rPr lang="en-US" sz="2800" kern="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Ongaku</a:t>
            </a:r>
            <a:r>
              <a:rPr lang="en-US" sz="2800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lift heavy things two years ago?</a:t>
            </a:r>
          </a:p>
          <a:p>
            <a:pPr algn="just" eaLnBrk="0" hangingPunct="0">
              <a:defRPr/>
            </a:pPr>
            <a:r>
              <a:rPr lang="en-US" sz="2800" kern="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B: Yes, it could.</a:t>
            </a:r>
            <a:endParaRPr lang="en-US" sz="4400" kern="0" dirty="0">
              <a:solidFill>
                <a:schemeClr val="accent2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5. Write three things you could do and three things you couldn’t do when you were in primary school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r>
              <a:rPr lang="en-US" smtClean="0"/>
              <a:t>Example:</a:t>
            </a:r>
          </a:p>
          <a:p>
            <a:pPr>
              <a:buFont typeface="Arial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I </a:t>
            </a:r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could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read and write when I was in primary school.</a:t>
            </a:r>
          </a:p>
          <a:p>
            <a:pPr>
              <a:buFont typeface="Arial" charset="0"/>
              <a:buNone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I </a:t>
            </a:r>
            <a:r>
              <a:rPr lang="en-US" sz="28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couldn’t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ride a bike when I was in primary school.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914400" y="2179638"/>
          <a:ext cx="7467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4249"/>
                <a:gridCol w="3663351"/>
              </a:tblGrid>
              <a:tr h="5892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/ </a:t>
                      </a:r>
                      <a:r>
                        <a:rPr lang="en-US" sz="3600" b="1" dirty="0" err="1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ɔɪ</a:t>
                      </a:r>
                      <a:r>
                        <a:rPr lang="en-US" sz="3600" dirty="0" smtClean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 /</a:t>
                      </a:r>
                      <a:endParaRPr lang="en-US" sz="3600" dirty="0" smtClean="0"/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 eaLnBrk="0" hangingPunct="0">
                        <a:spcBef>
                          <a:spcPct val="20000"/>
                        </a:spcBef>
                        <a:defRPr/>
                      </a:pPr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en-US" sz="3600" b="1" dirty="0" err="1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</a:rPr>
                        <a:t>ʊ</a:t>
                      </a:r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/</a:t>
                      </a:r>
                      <a:endParaRPr lang="en-US" sz="3600" kern="0" dirty="0">
                        <a:latin typeface="+mn-lt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589280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589280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589280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589280">
                <a:tc>
                  <a:txBody>
                    <a:bodyPr/>
                    <a:lstStyle/>
                    <a:p>
                      <a:pPr algn="ctr"/>
                      <a:endParaRPr lang="en-US" sz="360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589280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solidFill>
                          <a:srgbClr val="0000FF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4" name="WordArt 37"/>
          <p:cNvSpPr>
            <a:spLocks noGrp="1" noChangeArrowheads="1" noChangeShapeType="1" noTextEdit="1"/>
          </p:cNvSpPr>
          <p:nvPr>
            <p:ph type="title"/>
          </p:nvPr>
        </p:nvSpPr>
        <p:spPr>
          <a:xfrm>
            <a:off x="0" y="228600"/>
            <a:ext cx="8915400" cy="1828800"/>
          </a:xfrm>
        </p:spPr>
        <p:txBody>
          <a:bodyPr wrap="none" rtlCol="0" fromWordArt="1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kern="10" dirty="0" smtClean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kern="10" dirty="0" smtClean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latin typeface="Times New Roman" pitchFamily="18" charset="0"/>
                <a:cs typeface="Times New Roman" pitchFamily="18" charset="0"/>
              </a:rPr>
            </a:br>
            <a:r>
              <a:rPr lang="en-US" sz="4000" b="1" kern="10" dirty="0" smtClean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Pronunciation  </a:t>
            </a:r>
            <a:r>
              <a:rPr lang="en-US" sz="2800" b="1" kern="10" dirty="0" smtClean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kern="10" dirty="0" smtClean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6</a:t>
            </a:r>
            <a:r>
              <a:rPr lang="en-US" sz="2700" b="1" dirty="0" smtClean="0">
                <a:latin typeface="Times New Roman" pitchFamily="18" charset="0"/>
                <a:ea typeface="+mn-ea"/>
                <a:cs typeface="Times New Roman" pitchFamily="18" charset="0"/>
              </a:rPr>
              <a:t>. Listen and repeat. Pay attention to the sounds  /</a:t>
            </a:r>
            <a:r>
              <a:rPr lang="en-US" sz="2700" b="1" dirty="0" err="1" smtClean="0">
                <a:latin typeface="Times New Roman" pitchFamily="18" charset="0"/>
                <a:ea typeface="+mn-ea"/>
                <a:cs typeface="Times New Roman" pitchFamily="18" charset="0"/>
              </a:rPr>
              <a:t>ɔɪ</a:t>
            </a:r>
            <a:r>
              <a:rPr lang="en-US" sz="2700" b="1" dirty="0" smtClean="0">
                <a:latin typeface="Times New Roman" pitchFamily="18" charset="0"/>
                <a:ea typeface="+mn-ea"/>
                <a:cs typeface="Times New Roman" pitchFamily="18" charset="0"/>
              </a:rPr>
              <a:t>/ and  /</a:t>
            </a:r>
            <a:r>
              <a:rPr lang="en-US" sz="2700" b="1" dirty="0" err="1" smtClean="0">
                <a:latin typeface="Times New Roman" pitchFamily="18" charset="0"/>
                <a:ea typeface="+mn-ea"/>
                <a:cs typeface="Times New Roman" pitchFamily="18" charset="0"/>
              </a:rPr>
              <a:t>aʊ</a:t>
            </a:r>
            <a:r>
              <a:rPr lang="en-US" sz="2700" b="1" dirty="0" smtClean="0">
                <a:latin typeface="Times New Roman" pitchFamily="18" charset="0"/>
                <a:ea typeface="+mn-ea"/>
                <a:cs typeface="Times New Roman" pitchFamily="18" charset="0"/>
              </a:rPr>
              <a:t>/</a:t>
            </a:r>
            <a:r>
              <a:rPr lang="en-US" sz="2700" b="1" dirty="0"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en-US" sz="2700" b="1" dirty="0"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voice        down         around          house           boy</a:t>
            </a:r>
            <a:b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    toy          noisy          flower            shout            boil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latin typeface="Times New Roman" pitchFamily="18" charset="0"/>
                <a:cs typeface="Times New Roman" pitchFamily="18" charset="0"/>
              </a:rPr>
            </a:br>
            <a:endParaRPr lang="en-US" sz="2800" b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44 Track 44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000" y="1295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2057400" y="2819400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voice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981200" y="3438525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boy  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981200" y="41148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toy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752600" y="4800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noisy </a:t>
            </a: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1828800" y="5343525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boil  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5867400" y="2895600"/>
            <a:ext cx="1752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down</a:t>
            </a: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5791200" y="41148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house 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791200" y="34290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around </a:t>
            </a: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5867400" y="4733925"/>
            <a:ext cx="167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flower </a:t>
            </a: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5867400" y="5334000"/>
            <a:ext cx="152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shout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6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1524000" y="3124200"/>
            <a:ext cx="8382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276600" y="3810000"/>
            <a:ext cx="685800" cy="76200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200400" y="2438400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743200" y="1752600"/>
            <a:ext cx="533400" cy="60960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66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7. Listen and circle the word you hear</a:t>
            </a:r>
          </a:p>
        </p:txBody>
      </p:sp>
      <p:sp>
        <p:nvSpPr>
          <p:cNvPr id="266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Did you put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oil/all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in the salad?</a:t>
            </a:r>
          </a:p>
          <a:p>
            <a:pPr marL="514350" indent="-51435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 can see a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car/ cow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over there.</a:t>
            </a:r>
          </a:p>
          <a:p>
            <a:pPr marL="514350" indent="-51435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Ah/Ouch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! You’ve stepped on my toes.</a:t>
            </a:r>
          </a:p>
          <a:p>
            <a:pPr marL="514350" indent="-514350">
              <a:lnSpc>
                <a:spcPct val="150000"/>
              </a:lnSpc>
              <a:buFont typeface="Calibri" pitchFamily="34" charset="0"/>
              <a:buAutoNum type="arabicPeriod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She took a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bar/ bow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when she finished her song.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8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4&quot;/&gt;&lt;/object&gt;&lt;object type=&quot;3&quot; unique_id=&quot;10006&quot;&gt;&lt;property id=&quot;20148&quot; value=&quot;5&quot;/&gt;&lt;property id=&quot;20300&quot; value=&quot;Slide 2&quot;/&gt;&lt;property id=&quot;20307&quot; value=&quot;261&quot;/&gt;&lt;/object&gt;&lt;object type=&quot;3&quot; unique_id=&quot;10007&quot;&gt;&lt;property id=&quot;20148&quot; value=&quot;5&quot;/&gt;&lt;property id=&quot;20300&quot; value=&quot;Slide 3&quot;/&gt;&lt;property id=&quot;20307&quot; value=&quot;262&quot;/&gt;&lt;/object&gt;&lt;object type=&quot;3&quot; unique_id=&quot;10008&quot;&gt;&lt;property id=&quot;20148&quot; value=&quot;5&quot;/&gt;&lt;property id=&quot;20300&quot; value=&quot;Slide 4 - &amp;quot;STRUCTURE&amp;quot;&quot;/&gt;&lt;property id=&quot;20307&quot; value=&quot;264&quot;/&gt;&lt;/object&gt;&lt;object type=&quot;3&quot; unique_id=&quot;10009&quot;&gt;&lt;property id=&quot;20148&quot; value=&quot;5&quot;/&gt;&lt;property id=&quot;20300&quot; value=&quot;Slide 5 - &amp;quot;Grammar Practice&amp;quot;&quot;/&gt;&lt;property id=&quot;20307&quot; value=&quot;265&quot;/&gt;&lt;/object&gt;&lt;object type=&quot;3&quot; unique_id=&quot;10010&quot;&gt;&lt;property id=&quot;20148&quot; value=&quot;5&quot;/&gt;&lt;property id=&quot;20300&quot; value=&quot;Slide 6&quot;/&gt;&lt;property id=&quot;20307&quot; value=&quot;266&quot;/&gt;&lt;/object&gt;&lt;object type=&quot;3&quot; unique_id=&quot;10011&quot;&gt;&lt;property id=&quot;20148&quot; value=&quot;5&quot;/&gt;&lt;property id=&quot;20300&quot; value=&quot;Slide 7 - &amp;quot;5. Write three things you could do and three things you couldn’t do when you were in primary school&amp;quot;&quot;/&gt;&lt;property id=&quot;20307&quot; value=&quot;272&quot;/&gt;&lt;/object&gt;&lt;object type=&quot;3&quot; unique_id=&quot;10012&quot;&gt;&lt;property id=&quot;20148&quot; value=&quot;5&quot;/&gt;&lt;property id=&quot;20300&quot; value=&quot;Slide 8 - &amp;quot; Pronunciation   6. Listen and repeat. Pay attention to the sounds  /ɔɪ/ and  /aʊ/ voice        down         around&quot;/&gt;&lt;property id=&quot;20307&quot; value=&quot;267&quot;/&gt;&lt;/object&gt;&lt;object type=&quot;3&quot; unique_id=&quot;10013&quot;&gt;&lt;property id=&quot;20148&quot; value=&quot;5&quot;/&gt;&lt;property id=&quot;20300&quot; value=&quot;Slide 9 - &amp;quot;7. Listen and circle the word you hear&amp;quot;&quot;/&gt;&lt;property id=&quot;20307&quot; value=&quot;271&quot;/&gt;&lt;/object&gt;&lt;object type=&quot;3&quot; unique_id=&quot;10014&quot;&gt;&lt;property id=&quot;20148&quot; value=&quot;5&quot;/&gt;&lt;property id=&quot;20300&quot; value=&quot;Slide 10 - &amp;quot;8. Listen and practice the chant. Notice the sound  /ɔɪ/ and  /aʊ/   &amp;quot;&quot;/&gt;&lt;property id=&quot;20307&quot; value=&quot;273&quot;/&gt;&lt;/object&gt;&lt;object type=&quot;3&quot; unique_id=&quot;10015&quot;&gt;&lt;property id=&quot;20148&quot; value=&quot;5&quot;/&gt;&lt;property id=&quot;20300&quot; value=&quot;Slide 11&quot;/&gt;&lt;property id=&quot;20307&quot; value=&quot;268&quot;/&gt;&lt;/object&gt;&lt;/object&gt;&lt;object type=&quot;8&quot; unique_id=&quot;1003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490</Words>
  <Application>Microsoft Office PowerPoint</Application>
  <PresentationFormat>On-screen Show (4:3)</PresentationFormat>
  <Paragraphs>103</Paragraphs>
  <Slides>11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STRUCTURE</vt:lpstr>
      <vt:lpstr>Grammar Practice</vt:lpstr>
      <vt:lpstr>PowerPoint Presentation</vt:lpstr>
      <vt:lpstr>5. Write three things you could do and three things you couldn’t do when you were in primary school</vt:lpstr>
      <vt:lpstr> Pronunciation   6. Listen and repeat. Pay attention to the sounds  /ɔɪ/ and  /aʊ/ voice        down         around          house           boy      toy          noisy          flower            shout            boil     </vt:lpstr>
      <vt:lpstr>7. Listen and circle the word you hear</vt:lpstr>
      <vt:lpstr>8. Listen and practice the chant. Notice the sound  /ɔɪ/ and  /aʊ/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  COME TO OUR CLASS</dc:title>
  <dc:creator>NGOCHA</dc:creator>
  <cp:lastModifiedBy>ABBA</cp:lastModifiedBy>
  <cp:revision>52</cp:revision>
  <dcterms:created xsi:type="dcterms:W3CDTF">2015-04-16T13:45:21Z</dcterms:created>
  <dcterms:modified xsi:type="dcterms:W3CDTF">2019-03-31T14:08:42Z</dcterms:modified>
</cp:coreProperties>
</file>