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media/audio2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68" r:id="rId3"/>
    <p:sldMasterId id="2147483816" r:id="rId4"/>
    <p:sldMasterId id="2147483828" r:id="rId5"/>
    <p:sldMasterId id="2147483840" r:id="rId6"/>
    <p:sldMasterId id="2147483852" r:id="rId7"/>
    <p:sldMasterId id="2147483865" r:id="rId8"/>
  </p:sldMasterIdLst>
  <p:notesMasterIdLst>
    <p:notesMasterId r:id="rId33"/>
  </p:notesMasterIdLst>
  <p:sldIdLst>
    <p:sldId id="310" r:id="rId9"/>
    <p:sldId id="317" r:id="rId10"/>
    <p:sldId id="284" r:id="rId11"/>
    <p:sldId id="286" r:id="rId12"/>
    <p:sldId id="283" r:id="rId13"/>
    <p:sldId id="282" r:id="rId14"/>
    <p:sldId id="285" r:id="rId15"/>
    <p:sldId id="287" r:id="rId16"/>
    <p:sldId id="296" r:id="rId17"/>
    <p:sldId id="314" r:id="rId18"/>
    <p:sldId id="289" r:id="rId19"/>
    <p:sldId id="308" r:id="rId20"/>
    <p:sldId id="272" r:id="rId21"/>
    <p:sldId id="273" r:id="rId22"/>
    <p:sldId id="275" r:id="rId23"/>
    <p:sldId id="274" r:id="rId24"/>
    <p:sldId id="276" r:id="rId25"/>
    <p:sldId id="277" r:id="rId26"/>
    <p:sldId id="318" r:id="rId27"/>
    <p:sldId id="323" r:id="rId28"/>
    <p:sldId id="298" r:id="rId29"/>
    <p:sldId id="324" r:id="rId30"/>
    <p:sldId id="315" r:id="rId31"/>
    <p:sldId id="31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E4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5" autoAdjust="0"/>
    <p:restoredTop sz="94660"/>
  </p:normalViewPr>
  <p:slideViewPr>
    <p:cSldViewPr>
      <p:cViewPr>
        <p:scale>
          <a:sx n="64" d="100"/>
          <a:sy n="64" d="100"/>
        </p:scale>
        <p:origin x="-216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3EA58-05D0-483C-B730-E2722AB33B4D}" type="doc">
      <dgm:prSet loTypeId="urn:microsoft.com/office/officeart/2005/8/layout/arrow4" loCatId="relationship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452EAE9-6614-439F-9351-518A5951828E}">
      <dgm:prSet phldrT="[Text]" custT="1"/>
      <dgm:spPr/>
      <dgm:t>
        <a:bodyPr/>
        <a:lstStyle/>
        <a:p>
          <a:r>
            <a:rPr lang="en-US" sz="6500" dirty="0" smtClean="0"/>
            <a:t>           </a:t>
          </a:r>
          <a:r>
            <a:rPr lang="en-US" sz="15000" dirty="0" smtClean="0">
              <a:solidFill>
                <a:schemeClr val="accent2">
                  <a:lumMod val="75000"/>
                </a:schemeClr>
              </a:solidFill>
            </a:rPr>
            <a:t>Dry</a:t>
          </a:r>
          <a:endParaRPr lang="en-US" sz="15000" dirty="0">
            <a:solidFill>
              <a:schemeClr val="accent2">
                <a:lumMod val="75000"/>
              </a:schemeClr>
            </a:solidFill>
          </a:endParaRPr>
        </a:p>
      </dgm:t>
    </dgm:pt>
    <dgm:pt modelId="{5E9497D9-7ACE-4ACB-A0E3-40E8BC0A7102}" type="parTrans" cxnId="{44CCA1DA-25F3-433A-8655-AFBDADDE2C03}">
      <dgm:prSet/>
      <dgm:spPr/>
      <dgm:t>
        <a:bodyPr/>
        <a:lstStyle/>
        <a:p>
          <a:endParaRPr lang="en-US"/>
        </a:p>
      </dgm:t>
    </dgm:pt>
    <dgm:pt modelId="{28C3C324-FE6C-497E-84B1-9FFF6EEA86DB}" type="sibTrans" cxnId="{44CCA1DA-25F3-433A-8655-AFBDADDE2C03}">
      <dgm:prSet/>
      <dgm:spPr/>
      <dgm:t>
        <a:bodyPr/>
        <a:lstStyle/>
        <a:p>
          <a:endParaRPr lang="en-US"/>
        </a:p>
      </dgm:t>
    </dgm:pt>
    <dgm:pt modelId="{4C8351E0-171D-4B7B-8EAD-7BF128AF1E6B}">
      <dgm:prSet phldrT="[Text]" custT="1"/>
      <dgm:spPr/>
      <dgm:t>
        <a:bodyPr/>
        <a:lstStyle/>
        <a:p>
          <a:r>
            <a:rPr lang="en-US" sz="6500" dirty="0" smtClean="0"/>
            <a:t>    </a:t>
          </a:r>
          <a:r>
            <a:rPr lang="en-US" sz="15000" dirty="0" smtClean="0">
              <a:solidFill>
                <a:schemeClr val="accent2">
                  <a:lumMod val="75000"/>
                </a:schemeClr>
              </a:solidFill>
            </a:rPr>
            <a:t>Try</a:t>
          </a:r>
          <a:endParaRPr lang="en-US" sz="15000" dirty="0">
            <a:solidFill>
              <a:schemeClr val="accent2">
                <a:lumMod val="75000"/>
              </a:schemeClr>
            </a:solidFill>
          </a:endParaRPr>
        </a:p>
      </dgm:t>
    </dgm:pt>
    <dgm:pt modelId="{BD945EEB-043D-4C80-99C0-5ABF9846A3B2}" type="parTrans" cxnId="{530BACC1-37FB-40FE-95D8-0738BED40A19}">
      <dgm:prSet/>
      <dgm:spPr/>
      <dgm:t>
        <a:bodyPr/>
        <a:lstStyle/>
        <a:p>
          <a:endParaRPr lang="en-US"/>
        </a:p>
      </dgm:t>
    </dgm:pt>
    <dgm:pt modelId="{E264429A-F251-4A9E-9DFC-47A20E1EFBBA}" type="sibTrans" cxnId="{530BACC1-37FB-40FE-95D8-0738BED40A19}">
      <dgm:prSet/>
      <dgm:spPr/>
      <dgm:t>
        <a:bodyPr/>
        <a:lstStyle/>
        <a:p>
          <a:endParaRPr lang="en-US"/>
        </a:p>
      </dgm:t>
    </dgm:pt>
    <dgm:pt modelId="{D4A49E27-FA63-4770-99BD-0D85E8D154F1}" type="pres">
      <dgm:prSet presAssocID="{D543EA58-05D0-483C-B730-E2722AB33B4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20561-00C3-43D5-9620-F76335D48A5D}" type="pres">
      <dgm:prSet presAssocID="{C452EAE9-6614-439F-9351-518A5951828E}" presName="upArrow" presStyleLbl="node1" presStyleIdx="0" presStyleCnt="2" custLinFactNeighborX="16362" custLinFactNeighborY="-7440"/>
      <dgm:spPr/>
    </dgm:pt>
    <dgm:pt modelId="{FE0A9B3A-E0A6-478A-B810-98D4139DD57D}" type="pres">
      <dgm:prSet presAssocID="{C452EAE9-6614-439F-9351-518A5951828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75E8C-9DAB-44F4-9EB3-C0155BB7B513}" type="pres">
      <dgm:prSet presAssocID="{4C8351E0-171D-4B7B-8EAD-7BF128AF1E6B}" presName="downArrow" presStyleLbl="node1" presStyleIdx="1" presStyleCnt="2"/>
      <dgm:spPr/>
    </dgm:pt>
    <dgm:pt modelId="{CE7483EC-63C8-4A1C-8499-E900A1846A1F}" type="pres">
      <dgm:prSet presAssocID="{4C8351E0-171D-4B7B-8EAD-7BF128AF1E6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CA1DA-25F3-433A-8655-AFBDADDE2C03}" srcId="{D543EA58-05D0-483C-B730-E2722AB33B4D}" destId="{C452EAE9-6614-439F-9351-518A5951828E}" srcOrd="0" destOrd="0" parTransId="{5E9497D9-7ACE-4ACB-A0E3-40E8BC0A7102}" sibTransId="{28C3C324-FE6C-497E-84B1-9FFF6EEA86DB}"/>
    <dgm:cxn modelId="{850C8C7C-1CDC-46D9-AEA6-7EA4AE763AA7}" type="presOf" srcId="{C452EAE9-6614-439F-9351-518A5951828E}" destId="{FE0A9B3A-E0A6-478A-B810-98D4139DD57D}" srcOrd="0" destOrd="0" presId="urn:microsoft.com/office/officeart/2005/8/layout/arrow4"/>
    <dgm:cxn modelId="{3569AF6F-8B50-4478-B12F-70BDFB9A2384}" type="presOf" srcId="{4C8351E0-171D-4B7B-8EAD-7BF128AF1E6B}" destId="{CE7483EC-63C8-4A1C-8499-E900A1846A1F}" srcOrd="0" destOrd="0" presId="urn:microsoft.com/office/officeart/2005/8/layout/arrow4"/>
    <dgm:cxn modelId="{530BACC1-37FB-40FE-95D8-0738BED40A19}" srcId="{D543EA58-05D0-483C-B730-E2722AB33B4D}" destId="{4C8351E0-171D-4B7B-8EAD-7BF128AF1E6B}" srcOrd="1" destOrd="0" parTransId="{BD945EEB-043D-4C80-99C0-5ABF9846A3B2}" sibTransId="{E264429A-F251-4A9E-9DFC-47A20E1EFBBA}"/>
    <dgm:cxn modelId="{71300B91-1012-46E4-BB04-C992DBAF7AD9}" type="presOf" srcId="{D543EA58-05D0-483C-B730-E2722AB33B4D}" destId="{D4A49E27-FA63-4770-99BD-0D85E8D154F1}" srcOrd="0" destOrd="0" presId="urn:microsoft.com/office/officeart/2005/8/layout/arrow4"/>
    <dgm:cxn modelId="{43F81A27-B8D2-4240-9A5E-E22B6D049551}" type="presParOf" srcId="{D4A49E27-FA63-4770-99BD-0D85E8D154F1}" destId="{92020561-00C3-43D5-9620-F76335D48A5D}" srcOrd="0" destOrd="0" presId="urn:microsoft.com/office/officeart/2005/8/layout/arrow4"/>
    <dgm:cxn modelId="{5F6DC334-91F7-4B6F-B523-B305CC3E2EDC}" type="presParOf" srcId="{D4A49E27-FA63-4770-99BD-0D85E8D154F1}" destId="{FE0A9B3A-E0A6-478A-B810-98D4139DD57D}" srcOrd="1" destOrd="0" presId="urn:microsoft.com/office/officeart/2005/8/layout/arrow4"/>
    <dgm:cxn modelId="{24A7EC61-3766-4F56-9B87-8579190B8934}" type="presParOf" srcId="{D4A49E27-FA63-4770-99BD-0D85E8D154F1}" destId="{D5875E8C-9DAB-44F4-9EB3-C0155BB7B513}" srcOrd="2" destOrd="0" presId="urn:microsoft.com/office/officeart/2005/8/layout/arrow4"/>
    <dgm:cxn modelId="{D576E30F-510F-449F-B819-B69B627AF906}" type="presParOf" srcId="{D4A49E27-FA63-4770-99BD-0D85E8D154F1}" destId="{CE7483EC-63C8-4A1C-8499-E900A1846A1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0FDA-E7D9-4211-A200-3B3DEDD7521F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E25C9-27FC-4C7C-A77A-01D30EF2D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0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2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2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0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3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1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30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20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6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1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98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44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39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30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5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87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84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8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3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73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5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6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5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66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022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0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4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9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23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5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3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3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22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65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9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30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90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8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68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7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50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59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9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9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1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0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32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2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24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63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841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2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37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78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3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5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28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03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10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481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487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53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740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438400" y="228600"/>
            <a:ext cx="6400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F4F3F-A80C-47FE-B762-67D3DB199B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86599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8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95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47FC-1546-4296-AFED-A7E98D9B3DEC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6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9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31/03/2019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47FC-1546-4296-AFED-A7E98D9B3D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73C8-36A0-4DD3-991A-2B1ABC37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8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5DCD9-C619-4982-8176-376F1558045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3/31/2019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0BE7CE-556F-4022-AC34-F3A866E387E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9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4" Type="http://schemas.openxmlformats.org/officeDocument/2006/relationships/audio" Target="../media/audio50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slide" Target="slide18.xml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slide" Target="slide17.xml"/><Relationship Id="rId2" Type="http://schemas.openxmlformats.org/officeDocument/2006/relationships/audio" Target="../media/audio3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slide" Target="slide16.xml"/><Relationship Id="rId5" Type="http://schemas.openxmlformats.org/officeDocument/2006/relationships/audio" Target="../media/audio6.wav"/><Relationship Id="rId15" Type="http://schemas.openxmlformats.org/officeDocument/2006/relationships/image" Target="../media/image27.png"/><Relationship Id="rId10" Type="http://schemas.openxmlformats.org/officeDocument/2006/relationships/slide" Target="slide15.xml"/><Relationship Id="rId4" Type="http://schemas.openxmlformats.org/officeDocument/2006/relationships/audio" Target="../media/audio5.wav"/><Relationship Id="rId9" Type="http://schemas.openxmlformats.org/officeDocument/2006/relationships/slide" Target="slide14.xml"/><Relationship Id="rId1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6.xml"/><Relationship Id="rId5" Type="http://schemas.openxmlformats.org/officeDocument/2006/relationships/audio" Target="NUL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06510"/>
            <a:ext cx="8915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u="sng" dirty="0" smtClean="0">
                <a:latin typeface="Times New Roman" pitchFamily="18" charset="0"/>
                <a:cs typeface="Times New Roman" pitchFamily="18" charset="0"/>
              </a:rPr>
              <a:t>Unit 10: OUR HOUSE IN THE FUTURE</a:t>
            </a:r>
          </a:p>
          <a:p>
            <a:pPr algn="ctr">
              <a:defRPr/>
            </a:pPr>
            <a:endParaRPr lang="en-US" sz="4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 closer look 1</a:t>
            </a:r>
          </a:p>
          <a:p>
            <a:pPr algn="ctr">
              <a:defRPr/>
            </a:pPr>
            <a:endParaRPr lang="en-US" sz="3200" dirty="0" smtClean="0">
              <a:latin typeface="+mj-lt"/>
            </a:endParaRPr>
          </a:p>
          <a:p>
            <a:pPr>
              <a:defRPr/>
            </a:pPr>
            <a:endParaRPr lang="vi-VN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8" y="206477"/>
            <a:ext cx="1371600" cy="1352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5041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LONG BIEN SECONDARY SCHOOL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73226294"/>
      </p:ext>
    </p:extLst>
  </p:cSld>
  <p:clrMapOvr>
    <a:masterClrMapping/>
  </p:clrMapOvr>
  <p:transition spd="slow">
    <p:randomBar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77985"/>
              </p:ext>
            </p:extLst>
          </p:nvPr>
        </p:nvGraphicFramePr>
        <p:xfrm>
          <a:off x="552452" y="1557866"/>
          <a:ext cx="3248025" cy="48618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8025">
                  <a:extLst>
                    <a:ext uri="{9D8B030D-6E8A-4147-A177-3AD203B41FA5}">
                      <a16:colId xmlns:a16="http://schemas.microsoft.com/office/drawing/2014/main" xmlns="" val="3585233578"/>
                    </a:ext>
                  </a:extLst>
                </a:gridCol>
              </a:tblGrid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  <a:endParaRPr lang="vi-VN" sz="4000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6708532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1. Wireless TV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040932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2.</a:t>
                      </a:r>
                      <a:r>
                        <a:rPr lang="en-US" sz="2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Automatic dishwasher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28207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3. Modern fridge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7149796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4. Automatic</a:t>
                      </a:r>
                      <a:r>
                        <a:rPr lang="en-US" sz="2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washing machine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815781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5. hi-tech robot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5977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28801"/>
              </p:ext>
            </p:extLst>
          </p:nvPr>
        </p:nvGraphicFramePr>
        <p:xfrm>
          <a:off x="5195888" y="1538827"/>
          <a:ext cx="3248025" cy="52465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8025">
                  <a:extLst>
                    <a:ext uri="{9D8B030D-6E8A-4147-A177-3AD203B41FA5}">
                      <a16:colId xmlns:a16="http://schemas.microsoft.com/office/drawing/2014/main" xmlns="" val="3585233578"/>
                    </a:ext>
                  </a:extLst>
                </a:gridCol>
              </a:tblGrid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</a:t>
                      </a:r>
                      <a:endParaRPr lang="vi-VN" sz="4000" dirty="0">
                        <a:solidFill>
                          <a:srgbClr val="FF0000"/>
                        </a:solidFill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6708532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a. Look after children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040932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b. Cook meals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282079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c. Helps us watch TV </a:t>
                      </a:r>
                      <a:r>
                        <a:rPr lang="en-US" sz="24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programmes</a:t>
                      </a:r>
                      <a:r>
                        <a:rPr lang="en-US" sz="2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from space 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7149796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d.</a:t>
                      </a:r>
                      <a:r>
                        <a:rPr lang="en-US" sz="2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Wash and dry dishes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815781"/>
                  </a:ext>
                </a:extLst>
              </a:tr>
              <a:tr h="8039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e.</a:t>
                      </a:r>
                      <a:r>
                        <a:rPr lang="en-US" sz="24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Wash and dry clothes </a:t>
                      </a:r>
                      <a:endParaRPr lang="vi-VN" sz="2400" dirty="0">
                        <a:cs typeface="Aharoni" panose="02010803020104030203" pitchFamily="2" charset="-79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59777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786207" y="2743200"/>
            <a:ext cx="1414463" cy="167640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00477" y="3562350"/>
            <a:ext cx="1400175" cy="167640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00476" y="3562350"/>
            <a:ext cx="1385888" cy="89535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86207" y="5181600"/>
            <a:ext cx="1414463" cy="81915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86188" y="2781300"/>
            <a:ext cx="1400175" cy="321945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625" y="176692"/>
            <a:ext cx="822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2</a:t>
            </a:r>
            <a:r>
              <a:rPr lang="en-US" sz="28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: Match the appliances in </a:t>
            </a:r>
            <a:r>
              <a:rPr lang="en-US" sz="40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A</a:t>
            </a:r>
            <a:r>
              <a:rPr lang="en-US" sz="28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with the thing they can or might to in </a:t>
            </a:r>
            <a:r>
              <a:rPr lang="en-US" sz="40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B</a:t>
            </a:r>
            <a:r>
              <a:rPr lang="en-US" sz="2800" b="1" dirty="0" smtClean="0">
                <a:solidFill>
                  <a:srgbClr val="7030A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 </a:t>
            </a:r>
            <a:endParaRPr lang="vi-VN" sz="2800" b="1" dirty="0">
              <a:solidFill>
                <a:srgbClr val="7030A0"/>
              </a:solidFill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7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14300" y="7620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3. Work in pairs. Using the information in </a:t>
            </a:r>
            <a:r>
              <a:rPr lang="en-SG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ask and answer questions about appliances in the house</a:t>
            </a:r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295400" y="4077325"/>
            <a:ext cx="853315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SG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SG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: What does a </a:t>
            </a:r>
            <a:r>
              <a:rPr lang="en-SG" sz="3600" u="sng" dirty="0">
                <a:latin typeface="Times New Roman" pitchFamily="18" charset="0"/>
                <a:cs typeface="Times New Roman" pitchFamily="18" charset="0"/>
              </a:rPr>
              <a:t>wireless TV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 do?</a:t>
            </a:r>
          </a:p>
          <a:p>
            <a:r>
              <a:rPr lang="en-SG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: It helps us </a:t>
            </a:r>
            <a:r>
              <a:rPr lang="en-SG" sz="3600" u="sng" dirty="0">
                <a:latin typeface="Times New Roman" pitchFamily="18" charset="0"/>
                <a:cs typeface="Times New Roman" pitchFamily="18" charset="0"/>
              </a:rPr>
              <a:t>watch TV programmes from space.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3166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Notice :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Help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do/ to do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300" y="4800600"/>
            <a:ext cx="6591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a/an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B: It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________________________ .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 descr="Kết quả hình ảnh cho play g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914400"/>
            <a:ext cx="844242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1286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362200" y="1949450"/>
            <a:ext cx="1371600" cy="1327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61443" name="Rectangl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33800" y="19050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1444" name="Rectangle 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05400" y="19050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61445" name="Rectangle 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362200" y="32766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>
                <a:solidFill>
                  <a:srgbClr val="0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381000" y="5791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1295400" y="5791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298" name="Rectangle 13"/>
          <p:cNvSpPr>
            <a:spLocks noChangeArrowheads="1"/>
          </p:cNvSpPr>
          <p:nvPr/>
        </p:nvSpPr>
        <p:spPr bwMode="auto">
          <a:xfrm>
            <a:off x="1676400" y="5791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1676400" y="6172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1219200" y="6172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2057400" y="5867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sz="4000">
              <a:latin typeface=".VnTime" pitchFamily="34" charset="0"/>
            </a:endParaRPr>
          </a:p>
        </p:txBody>
      </p:sp>
      <p:sp>
        <p:nvSpPr>
          <p:cNvPr id="12302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62100" y="515938"/>
            <a:ext cx="57912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rgbClr val="00FF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3200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75380" y="1047507"/>
            <a:ext cx="1600200" cy="1565521"/>
          </a:xfrm>
          <a:prstGeom prst="star5">
            <a:avLst/>
          </a:prstGeom>
          <a:solidFill>
            <a:srgbClr val="FFFF99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4000">
              <a:latin typeface=".VnTime" pitchFamily="34" charset="0"/>
              <a:cs typeface="+mn-cs"/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533400" y="1610138"/>
            <a:ext cx="685800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10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73871" y="1604798"/>
            <a:ext cx="88106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20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473871" y="1604798"/>
            <a:ext cx="80486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30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21668" y="1604798"/>
            <a:ext cx="98560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40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380999" y="1599725"/>
            <a:ext cx="10668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50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358749" y="1599716"/>
            <a:ext cx="103346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60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473049" y="1599716"/>
            <a:ext cx="80486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70</a:t>
            </a:r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81000" y="1604793"/>
            <a:ext cx="10668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80</a:t>
            </a:r>
          </a:p>
        </p:txBody>
      </p:sp>
      <p:sp>
        <p:nvSpPr>
          <p:cNvPr id="61468" name="AutoShape 28"/>
          <p:cNvSpPr>
            <a:spLocks noChangeArrowheads="1"/>
          </p:cNvSpPr>
          <p:nvPr/>
        </p:nvSpPr>
        <p:spPr bwMode="auto">
          <a:xfrm>
            <a:off x="7353300" y="1047503"/>
            <a:ext cx="1524000" cy="1524000"/>
          </a:xfrm>
          <a:prstGeom prst="star5">
            <a:avLst/>
          </a:prstGeom>
          <a:solidFill>
            <a:srgbClr val="FFFF99"/>
          </a:solidFill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4000">
              <a:latin typeface=".VnTime" pitchFamily="34" charset="0"/>
              <a:cs typeface="+mn-cs"/>
            </a:endParaRP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7658100" y="1620892"/>
            <a:ext cx="9144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  <a:cs typeface="+mn-cs"/>
              </a:rPr>
              <a:t>10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7814476" y="1657065"/>
            <a:ext cx="9064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7772400" y="1615281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auto">
          <a:xfrm>
            <a:off x="7696200" y="162089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7696200" y="162089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50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7768431" y="1662399"/>
            <a:ext cx="998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61475" name="Text Box 35"/>
          <p:cNvSpPr txBox="1">
            <a:spLocks noChangeArrowheads="1"/>
          </p:cNvSpPr>
          <p:nvPr/>
        </p:nvSpPr>
        <p:spPr bwMode="auto">
          <a:xfrm>
            <a:off x="7696200" y="162089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.VnTime" pitchFamily="34" charset="0"/>
              </a:rPr>
              <a:t>70</a:t>
            </a:r>
          </a:p>
        </p:txBody>
      </p:sp>
      <p:sp>
        <p:nvSpPr>
          <p:cNvPr id="12322" name="WordArt 37" descr="Narrow vertical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590800" y="892705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Lucky Numbers</a:t>
            </a:r>
          </a:p>
        </p:txBody>
      </p:sp>
      <p:sp>
        <p:nvSpPr>
          <p:cNvPr id="36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33800" y="32766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smtClean="0">
                <a:solidFill>
                  <a:srgbClr val="000000"/>
                </a:solidFill>
                <a:latin typeface=".VnTime" pitchFamily="34" charset="0"/>
              </a:rPr>
              <a:t>5</a:t>
            </a:r>
            <a:endParaRPr lang="en-US" sz="54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7" name="Rectangle 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05400" y="3276600"/>
            <a:ext cx="13716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5400" dirty="0" smtClean="0">
                <a:solidFill>
                  <a:srgbClr val="000000"/>
                </a:solidFill>
                <a:latin typeface=".VnTime" pitchFamily="34" charset="0"/>
              </a:rPr>
              <a:t>6</a:t>
            </a:r>
            <a:endParaRPr lang="en-US" sz="54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9" name="Right Arrow 38">
            <a:hlinkClick r:id="rId14" action="ppaction://hlinksldjump"/>
          </p:cNvPr>
          <p:cNvSpPr/>
          <p:nvPr/>
        </p:nvSpPr>
        <p:spPr>
          <a:xfrm>
            <a:off x="7471930" y="6048375"/>
            <a:ext cx="1519670" cy="70485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" name="Picture 39" descr="Kết quả hình ảnh cho To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0" y="2819400"/>
            <a:ext cx="144697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Kết quả hình ảnh cho jerry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933" y="2819400"/>
            <a:ext cx="140537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1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500"/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45" grpId="0" animBg="1"/>
      <p:bldP spid="61445" grpId="1" animBg="1"/>
      <p:bldP spid="61459" grpId="0"/>
      <p:bldP spid="61459" grpId="1"/>
      <p:bldP spid="61460" grpId="0"/>
      <p:bldP spid="61460" grpId="1"/>
      <p:bldP spid="61461" grpId="0"/>
      <p:bldP spid="61461" grpId="1"/>
      <p:bldP spid="61462" grpId="0"/>
      <p:bldP spid="61462" grpId="1"/>
      <p:bldP spid="61463" grpId="0"/>
      <p:bldP spid="61463" grpId="1"/>
      <p:bldP spid="61464" grpId="0"/>
      <p:bldP spid="61464" grpId="1"/>
      <p:bldP spid="61465" grpId="0"/>
      <p:bldP spid="61465" grpId="1"/>
      <p:bldP spid="61466" grpId="0"/>
      <p:bldP spid="61466" grpId="1"/>
      <p:bldP spid="61469" grpId="0"/>
      <p:bldP spid="61469" grpId="1"/>
      <p:bldP spid="61470" grpId="0" build="allAtOnce"/>
      <p:bldP spid="61471" grpId="0"/>
      <p:bldP spid="61471" grpId="1"/>
      <p:bldP spid="61472" grpId="0" build="allAtOnce"/>
      <p:bldP spid="61473" grpId="0" build="allAtOnce"/>
      <p:bldP spid="61474" grpId="0" build="allAtOnce"/>
      <p:bldP spid="61475" grpId="0" build="allAtOnce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3766" y="12954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omic Sans MS" pitchFamily="66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automatic dishwasher/ wash and dry dishes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766" y="2658600"/>
            <a:ext cx="90653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an automatic dishwasher do?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wash and dry dishes</a:t>
            </a:r>
          </a:p>
          <a:p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MOU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668895"/>
            <a:ext cx="29876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800600" y="457201"/>
            <a:ext cx="4133850" cy="2538413"/>
          </a:xfrm>
          <a:prstGeom prst="cloudCallout">
            <a:avLst>
              <a:gd name="adj1" fmla="val -44472"/>
              <a:gd name="adj2" fmla="val 66574"/>
            </a:avLst>
          </a:prstGeom>
          <a:gradFill rotWithShape="1">
            <a:gsLst>
              <a:gs pos="0">
                <a:srgbClr val="FFFF0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Lucky  Number</a:t>
            </a:r>
            <a:endParaRPr lang="en-US" sz="2800" dirty="0">
              <a:cs typeface="+mn-cs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29980" y="1143000"/>
            <a:ext cx="4235450" cy="2398713"/>
          </a:xfrm>
          <a:prstGeom prst="cloudCallout">
            <a:avLst>
              <a:gd name="adj1" fmla="val 48278"/>
              <a:gd name="adj2" fmla="val 7640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Lucky  Number</a:t>
            </a:r>
            <a:endParaRPr lang="en-US" sz="2800" dirty="0">
              <a:cs typeface="+mn-cs"/>
            </a:endParaRPr>
          </a:p>
        </p:txBody>
      </p:sp>
      <p:pic>
        <p:nvPicPr>
          <p:cNvPr id="15366" name="Picture 8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3528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74301" y="685800"/>
            <a:ext cx="7289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3. </a:t>
            </a:r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modern fridge / cook meals</a:t>
            </a:r>
            <a:endParaRPr lang="en-US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4819" y="1905000"/>
            <a:ext cx="80377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 modern fridge do?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cook meals</a:t>
            </a:r>
          </a:p>
          <a:p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automatic washing machine /wash and dry clothes</a:t>
            </a:r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743206"/>
            <a:ext cx="90348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an automatic washing machine do?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wash and dry clothes</a:t>
            </a:r>
          </a:p>
          <a:p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22034" y="2514600"/>
            <a:ext cx="80073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a hi-tech robot / look after children</a:t>
            </a:r>
            <a:endParaRPr lang="en-US" sz="32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1094" y="3657600"/>
            <a:ext cx="69317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A:What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does a hi-tech robot do?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B: It helps us look after children</a:t>
            </a:r>
          </a:p>
          <a:p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3314127"/>
              </p:ext>
            </p:extLst>
          </p:nvPr>
        </p:nvGraphicFramePr>
        <p:xfrm>
          <a:off x="381000" y="228600"/>
          <a:ext cx="8382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10787" y="629586"/>
            <a:ext cx="49295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II. PRONUNCICTION: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46" y="2498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Warm up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Brainstorming</a:t>
            </a:r>
          </a:p>
        </p:txBody>
      </p:sp>
      <p:sp>
        <p:nvSpPr>
          <p:cNvPr id="5" name="Oval 4"/>
          <p:cNvSpPr/>
          <p:nvPr/>
        </p:nvSpPr>
        <p:spPr>
          <a:xfrm>
            <a:off x="3444277" y="2895600"/>
            <a:ext cx="2709473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Appliances in a house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819401" y="2839012"/>
            <a:ext cx="1074437" cy="2717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6"/>
          </p:cNvCxnSpPr>
          <p:nvPr/>
        </p:nvCxnSpPr>
        <p:spPr>
          <a:xfrm>
            <a:off x="6153750" y="3810000"/>
            <a:ext cx="8719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12762" y="4724400"/>
            <a:ext cx="407821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xplosion 1 26"/>
          <p:cNvSpPr/>
          <p:nvPr/>
        </p:nvSpPr>
        <p:spPr>
          <a:xfrm>
            <a:off x="6858000" y="3142440"/>
            <a:ext cx="2133600" cy="1295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iron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2438400" y="5257800"/>
            <a:ext cx="2514600" cy="1295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TV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2819401" y="990600"/>
            <a:ext cx="3276600" cy="11430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dishwasher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>
            <a:stCxn id="5" idx="0"/>
          </p:cNvCxnSpPr>
          <p:nvPr/>
        </p:nvCxnSpPr>
        <p:spPr>
          <a:xfrm flipH="1" flipV="1">
            <a:off x="4320582" y="1906588"/>
            <a:ext cx="478432" cy="989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728692" y="4489095"/>
            <a:ext cx="861022" cy="7249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Explosion 1 34"/>
          <p:cNvSpPr/>
          <p:nvPr/>
        </p:nvSpPr>
        <p:spPr>
          <a:xfrm>
            <a:off x="152400" y="1752600"/>
            <a:ext cx="3007740" cy="1890751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Washing machine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316344" y="5068094"/>
            <a:ext cx="3418668" cy="13716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refrigerator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627570" y="3970895"/>
            <a:ext cx="2133600" cy="129540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5" idx="7"/>
          </p:cNvCxnSpPr>
          <p:nvPr/>
        </p:nvCxnSpPr>
        <p:spPr>
          <a:xfrm flipV="1">
            <a:off x="5756957" y="2514602"/>
            <a:ext cx="582921" cy="6488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xplosion 1 44"/>
          <p:cNvSpPr/>
          <p:nvPr/>
        </p:nvSpPr>
        <p:spPr>
          <a:xfrm>
            <a:off x="6048417" y="1474372"/>
            <a:ext cx="2514600" cy="1448710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Rice cooker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503142" y="3970895"/>
            <a:ext cx="941135" cy="366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1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SG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Pronunciation:      </a:t>
            </a:r>
            <a:r>
              <a:rPr lang="en-SG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SG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SG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SG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SG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SG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599" y="849521"/>
            <a:ext cx="835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4. Listen to the chants. Write the words with the sounds </a:t>
            </a:r>
            <a:r>
              <a:rPr lang="en-SG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SG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SG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SG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SG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SG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in the table.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795671"/>
            <a:ext cx="6288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Drops of water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Little drops of water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Drip, drip, drip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Dripping from the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cottage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roof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On a rainy day.</a:t>
            </a: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I’d like to live in the countryside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I’d like to travel in a train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Along the track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I’d like to drive a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tractor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Through the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29-track-2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7174" y="178870"/>
            <a:ext cx="609600" cy="60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50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4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6" y="304800"/>
            <a:ext cx="9144000" cy="134911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WRITE THE WORDS WITH THE SOUNDS /DR/ &amp; /TR/ IN THE TABLE</a:t>
            </a:r>
            <a:b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245334"/>
              </p:ext>
            </p:extLst>
          </p:nvPr>
        </p:nvGraphicFramePr>
        <p:xfrm>
          <a:off x="914400" y="1828800"/>
          <a:ext cx="6400800" cy="48768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00400"/>
                <a:gridCol w="3200400"/>
              </a:tblGrid>
              <a:tr h="871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/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dr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/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tr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/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00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</a:tr>
              <a:tr h="1002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</a:tr>
              <a:tr h="100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</a:tr>
              <a:tr h="1001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9370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drops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5603" y="293703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countryside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9055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90551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travel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92575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drive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92575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tractor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97956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dripping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96533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train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7827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Say the words you have written in the table. Pay attention to sounds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Can you add some more words 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857112"/>
              </p:ext>
            </p:extLst>
          </p:nvPr>
        </p:nvGraphicFramePr>
        <p:xfrm>
          <a:off x="457200" y="1463041"/>
          <a:ext cx="8229600" cy="50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4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dream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track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drink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tradition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drug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traffic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draw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true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drain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train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 dramatic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trick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dress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0141" y="1439056"/>
            <a:ext cx="17526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dr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 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62416"/>
            <a:ext cx="149901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2" y="1243954"/>
            <a:ext cx="6193971" cy="2394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HOMEWORK</a:t>
            </a:r>
            <a:r>
              <a:rPr lang="en-US" sz="60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endParaRPr lang="en-US" sz="6000" b="1" dirty="0">
              <a:ln w="12700">
                <a:solidFill>
                  <a:srgbClr val="44546A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8331" y="2441382"/>
            <a:ext cx="55579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sz="40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Learn </a:t>
            </a: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heart new </a:t>
            </a:r>
            <a:r>
              <a:rPr lang="en-US" sz="40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words.</a:t>
            </a:r>
            <a:endParaRPr lang="vi-VN" sz="4000" dirty="0">
              <a:solidFill>
                <a:srgbClr val="7030A0"/>
              </a:solidFill>
              <a:cs typeface="Arabic Typesetting" panose="03020402040406030203" pitchFamily="66" charset="-78"/>
            </a:endParaRPr>
          </a:p>
          <a:p>
            <a:pPr>
              <a:defRPr/>
            </a:pPr>
            <a:r>
              <a:rPr lang="en-US" sz="40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Prepare : </a:t>
            </a: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closer look </a:t>
            </a:r>
            <a:r>
              <a:rPr lang="en-US" sz="40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</a:t>
            </a:r>
          </a:p>
          <a:p>
            <a:pPr>
              <a:defRPr/>
            </a:pPr>
            <a:r>
              <a:rPr lang="en-US" sz="40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Do </a:t>
            </a:r>
            <a:r>
              <a:rPr lang="en-US" sz="4000" dirty="0" err="1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exsercise</a:t>
            </a:r>
            <a:r>
              <a:rPr lang="en-US" sz="4000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A1,2 (p26), B1,2 (p27)</a:t>
            </a:r>
            <a:endParaRPr lang="vi-VN" sz="4000" dirty="0">
              <a:solidFill>
                <a:srgbClr val="7030A0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49" y="604018"/>
            <a:ext cx="1141950" cy="2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7453" y="3129449"/>
            <a:ext cx="530520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THANK YOU</a:t>
            </a:r>
          </a:p>
          <a:p>
            <a:pPr algn="ctr"/>
            <a:r>
              <a:rPr lang="en-US" sz="6600" b="1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FOR </a:t>
            </a:r>
          </a:p>
          <a:p>
            <a:pPr algn="ctr"/>
            <a:r>
              <a:rPr lang="en-US" sz="6600" b="1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  </a:t>
            </a:r>
            <a:r>
              <a:rPr lang="vi-VN" sz="6600" b="1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your attention</a:t>
            </a:r>
            <a:r>
              <a:rPr lang="en-US" sz="6600" b="1" dirty="0" smtClean="0">
                <a:ln w="66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!!! </a:t>
            </a:r>
            <a:endParaRPr lang="en-US" sz="6600" b="1" dirty="0">
              <a:ln w="66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09" y="3"/>
            <a:ext cx="934289" cy="42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9" y="3"/>
            <a:ext cx="934289" cy="426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47" y="3"/>
            <a:ext cx="934289" cy="42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86" y="3"/>
            <a:ext cx="934289" cy="4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4890"/>
      </p:ext>
    </p:extLst>
  </p:cSld>
  <p:clrMapOvr>
    <a:masterClrMapping/>
  </p:clrMapOvr>
  <p:transition spd="slow">
    <p:fad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1.11111E-6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3.7037E-7 L -1.041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3.7037E-7 L -1.041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:\jdm\sua-tu-lanh-tai-nha-da-na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3"/>
            <a:ext cx="8305800" cy="51815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57150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Modern fridge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Back or Previous 2">
            <a:hlinkClick r:id="rId3" action="ppaction://hlinksldjump" highlightClick="1"/>
          </p:cNvPr>
          <p:cNvSpPr/>
          <p:nvPr/>
        </p:nvSpPr>
        <p:spPr>
          <a:xfrm>
            <a:off x="8382000" y="6422886"/>
            <a:ext cx="533400" cy="2827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62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 washing machine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E:\jdm\may-giat-panasonic-na-f90a1wrvg-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33600" y="838200"/>
            <a:ext cx="4733752" cy="4602163"/>
          </a:xfrm>
          <a:prstGeom prst="rect">
            <a:avLst/>
          </a:prstGeom>
          <a:noFill/>
        </p:spPr>
      </p:pic>
      <p:sp>
        <p:nvSpPr>
          <p:cNvPr id="3" name="Action Button: Forward or Next 2">
            <a:hlinkClick r:id="rId4" action="ppaction://hlinksldjump" highlightClick="1"/>
          </p:cNvPr>
          <p:cNvSpPr/>
          <p:nvPr/>
        </p:nvSpPr>
        <p:spPr>
          <a:xfrm>
            <a:off x="8610600" y="6400800"/>
            <a:ext cx="3048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Automatic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dishwasher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6" descr="E:\jdm\may-rua-ly-coc-40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905000" y="1600200"/>
            <a:ext cx="5181600" cy="4525963"/>
          </a:xfrm>
          <a:prstGeom prst="rect">
            <a:avLst/>
          </a:prstGeom>
          <a:noFill/>
        </p:spPr>
      </p:pic>
      <p:sp>
        <p:nvSpPr>
          <p:cNvPr id="3" name="Action Button: Beginning 2">
            <a:hlinkClick r:id="rId4" action="ppaction://hlinksldjump" highlightClick="1"/>
          </p:cNvPr>
          <p:cNvSpPr/>
          <p:nvPr/>
        </p:nvSpPr>
        <p:spPr>
          <a:xfrm>
            <a:off x="8610600" y="6400800"/>
            <a:ext cx="304800" cy="3048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PTShop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3231" y="228740"/>
            <a:ext cx="7530769" cy="4325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181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Wireless TV 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Action Button: End 2">
            <a:hlinkClick r:id="rId4" action="ppaction://hlinksldjump" highlightClick="1"/>
          </p:cNvPr>
          <p:cNvSpPr/>
          <p:nvPr/>
        </p:nvSpPr>
        <p:spPr>
          <a:xfrm>
            <a:off x="8686800" y="6448269"/>
            <a:ext cx="304800" cy="3048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Hi-tech robot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E:\jdm\32_28_1333732834_3_7_3c1f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990600" y="1600200"/>
            <a:ext cx="7391400" cy="4525963"/>
          </a:xfrm>
          <a:prstGeom prst="rect">
            <a:avLst/>
          </a:prstGeom>
        </p:spPr>
      </p:pic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8686800" y="6248400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jdm\sua-tu-lanh-tai-nha-da-n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033" y="3581400"/>
            <a:ext cx="3233057" cy="2743200"/>
          </a:xfrm>
          <a:prstGeom prst="rect">
            <a:avLst/>
          </a:prstGeom>
          <a:noFill/>
        </p:spPr>
      </p:pic>
      <p:pic>
        <p:nvPicPr>
          <p:cNvPr id="5124" name="Picture 4" descr="E:\jdm\32_28_1333732834_3_7_3c1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81400"/>
            <a:ext cx="2438400" cy="2667000"/>
          </a:xfrm>
          <a:prstGeom prst="rect">
            <a:avLst/>
          </a:prstGeom>
          <a:noFill/>
        </p:spPr>
      </p:pic>
      <p:pic>
        <p:nvPicPr>
          <p:cNvPr id="5125" name="Picture 5" descr="E:\jdm\may-giat-panasonic-na-f90a1wrvg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3733800" cy="2288414"/>
          </a:xfrm>
          <a:prstGeom prst="rect">
            <a:avLst/>
          </a:prstGeom>
          <a:noFill/>
        </p:spPr>
      </p:pic>
      <p:pic>
        <p:nvPicPr>
          <p:cNvPr id="5126" name="Picture 6" descr="E:\jdm\may-rua-ly-coc-40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638" y="533400"/>
            <a:ext cx="4114800" cy="2285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76600" y="18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89578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" y="2895782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Automatic dishwasher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7250" y="2848523"/>
            <a:ext cx="57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6320317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Modern fridge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324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324601"/>
            <a:ext cx="224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Hi-tech robot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636922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0546" y="2867149"/>
            <a:ext cx="432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Automatic washing machine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FPTShop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91268" y="3581400"/>
            <a:ext cx="3000023" cy="2743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76600" y="6324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Wireless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TV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8511" y="634566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5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45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0" y="632924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Hi-tech robot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3286780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8077200" y="3286126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181" name="TextBox 16"/>
          <p:cNvSpPr txBox="1">
            <a:spLocks noChangeArrowheads="1"/>
          </p:cNvSpPr>
          <p:nvPr/>
        </p:nvSpPr>
        <p:spPr bwMode="auto">
          <a:xfrm>
            <a:off x="5029200" y="3969604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600" y="3969603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7183" name="TextBox 18"/>
          <p:cNvSpPr txBox="1">
            <a:spLocks noChangeArrowheads="1"/>
          </p:cNvSpPr>
          <p:nvPr/>
        </p:nvSpPr>
        <p:spPr bwMode="auto">
          <a:xfrm>
            <a:off x="8077200" y="4733926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0" y="4734580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7185" name="TextBox 20"/>
          <p:cNvSpPr txBox="1">
            <a:spLocks noChangeArrowheads="1"/>
          </p:cNvSpPr>
          <p:nvPr/>
        </p:nvSpPr>
        <p:spPr bwMode="auto">
          <a:xfrm>
            <a:off x="6705600" y="5503129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7200" y="5503783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72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Ex1: Listen and repeat the appliances in the box. Then put them in the appropriate columns. ( You may use an appliance more than once)</a:t>
            </a:r>
            <a:endParaRPr lang="en-US" sz="2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09800" y="838200"/>
            <a:ext cx="6934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Living room </a:t>
            </a:r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bedroom      kitchen       bathroom	</a:t>
            </a:r>
          </a:p>
          <a:p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3272143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Wireless TV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3893557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Automatic dishwasher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472011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Modern fridge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534138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Automatic 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washing machine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6705600" y="3276601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7" name="TextBox 16"/>
          <p:cNvSpPr txBox="1">
            <a:spLocks noChangeArrowheads="1"/>
          </p:cNvSpPr>
          <p:nvPr/>
        </p:nvSpPr>
        <p:spPr bwMode="auto">
          <a:xfrm>
            <a:off x="8077200" y="3969604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TextBox 16"/>
          <p:cNvSpPr txBox="1">
            <a:spLocks noChangeArrowheads="1"/>
          </p:cNvSpPr>
          <p:nvPr/>
        </p:nvSpPr>
        <p:spPr bwMode="auto">
          <a:xfrm>
            <a:off x="3200400" y="3969604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TextBox 16"/>
          <p:cNvSpPr txBox="1">
            <a:spLocks noChangeArrowheads="1"/>
          </p:cNvSpPr>
          <p:nvPr/>
        </p:nvSpPr>
        <p:spPr bwMode="auto">
          <a:xfrm>
            <a:off x="5029200" y="4724401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" name="TextBox 16"/>
          <p:cNvSpPr txBox="1">
            <a:spLocks noChangeArrowheads="1"/>
          </p:cNvSpPr>
          <p:nvPr/>
        </p:nvSpPr>
        <p:spPr bwMode="auto">
          <a:xfrm>
            <a:off x="3200400" y="4733926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" name="TextBox 16"/>
          <p:cNvSpPr txBox="1">
            <a:spLocks noChangeArrowheads="1"/>
          </p:cNvSpPr>
          <p:nvPr/>
        </p:nvSpPr>
        <p:spPr bwMode="auto">
          <a:xfrm>
            <a:off x="3200400" y="5503129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2" name="TextBox 16"/>
          <p:cNvSpPr txBox="1">
            <a:spLocks noChangeArrowheads="1"/>
          </p:cNvSpPr>
          <p:nvPr/>
        </p:nvSpPr>
        <p:spPr bwMode="auto">
          <a:xfrm>
            <a:off x="5029200" y="5503129"/>
            <a:ext cx="533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00400" y="3276600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056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004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05400" y="6252865"/>
            <a:ext cx="533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√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8544" y="146685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44780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447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15240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unit-10-a-closer-look-1-ex-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1104900"/>
            <a:ext cx="876300" cy="5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59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Warm up: Brainstorming&amp;quot;&quot;/&gt;&lt;property id=&quot;20307&quot; value=&quot;317&quot;/&gt;&lt;/object&gt;&lt;object type=&quot;3&quot; unique_id=&quot;10005&quot;&gt;&lt;property id=&quot;20148&quot; value=&quot;5&quot;/&gt;&lt;property id=&quot;20300&quot; value=&quot;Slide 1&quot;/&gt;&lt;property id=&quot;20307&quot; value=&quot;310&quot;/&gt;&lt;/object&gt;&lt;object type=&quot;3&quot; unique_id=&quot;10007&quot;&gt;&lt;property id=&quot;20148&quot; value=&quot;5&quot;/&gt;&lt;property id=&quot;20300&quot; value=&quot;Slide 3&quot;/&gt;&lt;property id=&quot;20307&quot; value=&quot;284&quot;/&gt;&lt;/object&gt;&lt;object type=&quot;3&quot; unique_id=&quot;10008&quot;&gt;&lt;property id=&quot;20148&quot; value=&quot;5&quot;/&gt;&lt;property id=&quot;20300&quot; value=&quot;Slide 4 - &amp;quot;Automatic washing machine &amp;quot;&quot;/&gt;&lt;property id=&quot;20307&quot; value=&quot;286&quot;/&gt;&lt;/object&gt;&lt;object type=&quot;3&quot; unique_id=&quot;10009&quot;&gt;&lt;property id=&quot;20148&quot; value=&quot;5&quot;/&gt;&lt;property id=&quot;20300&quot; value=&quot;Slide 5 - &amp;quot;Automatic dishwasher &amp;quot;&quot;/&gt;&lt;property id=&quot;20307&quot; value=&quot;283&quot;/&gt;&lt;/object&gt;&lt;object type=&quot;3&quot; unique_id=&quot;10010&quot;&gt;&lt;property id=&quot;20148&quot; value=&quot;5&quot;/&gt;&lt;property id=&quot;20300&quot; value=&quot;Slide 6&quot;/&gt;&lt;property id=&quot;20307&quot; value=&quot;282&quot;/&gt;&lt;/object&gt;&lt;object type=&quot;3&quot; unique_id=&quot;10011&quot;&gt;&lt;property id=&quot;20148&quot; value=&quot;5&quot;/&gt;&lt;property id=&quot;20300&quot; value=&quot;Slide 7 - &amp;quot;Hi-tech robot &amp;quot;&quot;/&gt;&lt;property id=&quot;20307&quot; value=&quot;285&quot;/&gt;&lt;/object&gt;&lt;object type=&quot;3&quot; unique_id=&quot;10012&quot;&gt;&lt;property id=&quot;20148&quot; value=&quot;5&quot;/&gt;&lt;property id=&quot;20300&quot; value=&quot;Slide 8&quot;/&gt;&lt;property id=&quot;20307&quot; value=&quot;287&quot;/&gt;&lt;/object&gt;&lt;object type=&quot;3&quot; unique_id=&quot;10013&quot;&gt;&lt;property id=&quot;20148&quot; value=&quot;5&quot;/&gt;&lt;property id=&quot;20300&quot; value=&quot;Slide 9&quot;/&gt;&lt;property id=&quot;20307&quot; value=&quot;296&quot;/&gt;&lt;/object&gt;&lt;object type=&quot;3&quot; unique_id=&quot;10014&quot;&gt;&lt;property id=&quot;20148&quot; value=&quot;5&quot;/&gt;&lt;property id=&quot;20300&quot; value=&quot;Slide 10&quot;/&gt;&lt;property id=&quot;20307&quot; value=&quot;314&quot;/&gt;&lt;/object&gt;&lt;object type=&quot;3&quot; unique_id=&quot;10015&quot;&gt;&lt;property id=&quot;20148&quot; value=&quot;5&quot;/&gt;&lt;property id=&quot;20300&quot; value=&quot;Slide 11&quot;/&gt;&lt;property id=&quot;20307&quot; value=&quot;289&quot;/&gt;&lt;/object&gt;&lt;object type=&quot;3&quot; unique_id=&quot;10016&quot;&gt;&lt;property id=&quot;20148&quot; value=&quot;5&quot;/&gt;&lt;property id=&quot;20300&quot; value=&quot;Slide 12&quot;/&gt;&lt;property id=&quot;20307&quot; value=&quot;308&quot;/&gt;&lt;/object&gt;&lt;object type=&quot;3&quot; unique_id=&quot;10017&quot;&gt;&lt;property id=&quot;20148&quot; value=&quot;5&quot;/&gt;&lt;property id=&quot;20300&quot; value=&quot;Slide 13&quot;/&gt;&lt;property id=&quot;20307&quot; value=&quot;272&quot;/&gt;&lt;/object&gt;&lt;object type=&quot;3&quot; unique_id=&quot;10018&quot;&gt;&lt;property id=&quot;20148&quot; value=&quot;5&quot;/&gt;&lt;property id=&quot;20300&quot; value=&quot;Slide 14&quot;/&gt;&lt;property id=&quot;20307&quot; value=&quot;273&quot;/&gt;&lt;/object&gt;&lt;object type=&quot;3&quot; unique_id=&quot;10019&quot;&gt;&lt;property id=&quot;20148&quot; value=&quot;5&quot;/&gt;&lt;property id=&quot;20300&quot; value=&quot;Slide 15&quot;/&gt;&lt;property id=&quot;20307&quot; value=&quot;275&quot;/&gt;&lt;/object&gt;&lt;object type=&quot;3&quot; unique_id=&quot;10020&quot;&gt;&lt;property id=&quot;20148&quot; value=&quot;5&quot;/&gt;&lt;property id=&quot;20300&quot; value=&quot;Slide 16&quot;/&gt;&lt;property id=&quot;20307&quot; value=&quot;274&quot;/&gt;&lt;/object&gt;&lt;object type=&quot;3&quot; unique_id=&quot;10021&quot;&gt;&lt;property id=&quot;20148&quot; value=&quot;5&quot;/&gt;&lt;property id=&quot;20300&quot; value=&quot;Slide 17&quot;/&gt;&lt;property id=&quot;20307&quot; value=&quot;276&quot;/&gt;&lt;/object&gt;&lt;object type=&quot;3&quot; unique_id=&quot;10022&quot;&gt;&lt;property id=&quot;20148&quot; value=&quot;5&quot;/&gt;&lt;property id=&quot;20300&quot; value=&quot;Slide 18&quot;/&gt;&lt;property id=&quot;20307&quot; value=&quot;277&quot;/&gt;&lt;/object&gt;&lt;object type=&quot;3&quot; unique_id=&quot;10023&quot;&gt;&lt;property id=&quot;20148&quot; value=&quot;5&quot;/&gt;&lt;property id=&quot;20300&quot; value=&quot;Slide 19&quot;/&gt;&lt;property id=&quot;20307&quot; value=&quot;318&quot;/&gt;&lt;/object&gt;&lt;object type=&quot;3&quot; unique_id=&quot;10024&quot;&gt;&lt;property id=&quot;20148&quot; value=&quot;5&quot;/&gt;&lt;property id=&quot;20300&quot; value=&quot;Slide 20&quot;/&gt;&lt;property id=&quot;20307&quot; value=&quot;323&quot;/&gt;&lt;/object&gt;&lt;object type=&quot;3&quot; unique_id=&quot;10025&quot;&gt;&lt;property id=&quot;20148&quot; value=&quot;5&quot;/&gt;&lt;property id=&quot;20300&quot; value=&quot;Slide 21 - &amp;quot;WRITE THE WORDS WITH THE SOUNDS /DR/ &amp;amp; /TR/ IN THE TABLE &amp;quot;&quot;/&gt;&lt;property id=&quot;20307&quot; value=&quot;298&quot;/&gt;&lt;/object&gt;&lt;object type=&quot;3&quot; unique_id=&quot;10026&quot;&gt;&lt;property id=&quot;20148&quot; value=&quot;5&quot;/&gt;&lt;property id=&quot;20300&quot; value=&quot;Slide 22 - &amp;quot;5: Say the words you have written in the table. Pay attention to sounds /dr/ and /tr/ . Can you add some more word&quot;/&gt;&lt;property id=&quot;20307&quot; value=&quot;324&quot;/&gt;&lt;/object&gt;&lt;object type=&quot;3&quot; unique_id=&quot;10027&quot;&gt;&lt;property id=&quot;20148&quot; value=&quot;5&quot;/&gt;&lt;property id=&quot;20300&quot; value=&quot;Slide 23&quot;/&gt;&lt;property id=&quot;20307&quot; value=&quot;315&quot;/&gt;&lt;/object&gt;&lt;object type=&quot;3&quot; unique_id=&quot;10028&quot;&gt;&lt;property id=&quot;20148&quot; value=&quot;5&quot;/&gt;&lt;property id=&quot;20300&quot; value=&quot;Slide 24&quot;/&gt;&lt;property id=&quot;20307&quot; value=&quot;316&quot;/&gt;&lt;/object&gt;&lt;/object&gt;&lt;object type=&quot;8&quot; unique_id=&quot;10056&quot;&gt;&lt;/object&gt;&lt;/object&gt;&lt;/database&gt;"/>
  <p:tag name="SECTOMILLISECCONVERTED" val="1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611</Words>
  <Application>Microsoft Office PowerPoint</Application>
  <PresentationFormat>On-screen Show (4:3)</PresentationFormat>
  <Paragraphs>156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Office Theme</vt:lpstr>
      <vt:lpstr>8_Office Theme</vt:lpstr>
      <vt:lpstr>2_Office Theme</vt:lpstr>
      <vt:lpstr>4_Office Theme</vt:lpstr>
      <vt:lpstr>5_Office Theme</vt:lpstr>
      <vt:lpstr>10_Office Theme</vt:lpstr>
      <vt:lpstr>3_Office Theme</vt:lpstr>
      <vt:lpstr>Flow</vt:lpstr>
      <vt:lpstr>PowerPoint Presentation</vt:lpstr>
      <vt:lpstr>Warm up: Brainstorming</vt:lpstr>
      <vt:lpstr>PowerPoint Presentation</vt:lpstr>
      <vt:lpstr>Automatic washing machine </vt:lpstr>
      <vt:lpstr>Automatic dishwasher </vt:lpstr>
      <vt:lpstr>PowerPoint Presentation</vt:lpstr>
      <vt:lpstr>Hi-tech robot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THE WORDS WITH THE SOUNDS /DR/ &amp; /TR/ IN THE TABLE </vt:lpstr>
      <vt:lpstr>5: Say the words you have written in the table. Pay attention to sounds /dr/ and /tr/ . Can you add some more words 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ABBA</cp:lastModifiedBy>
  <cp:revision>87</cp:revision>
  <dcterms:created xsi:type="dcterms:W3CDTF">2016-03-15T13:41:39Z</dcterms:created>
  <dcterms:modified xsi:type="dcterms:W3CDTF">2019-03-31T13:37:26Z</dcterms:modified>
</cp:coreProperties>
</file>