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7" r:id="rId5"/>
    <p:sldId id="268" r:id="rId6"/>
    <p:sldId id="266" r:id="rId7"/>
    <p:sldId id="265" r:id="rId8"/>
    <p:sldId id="264" r:id="rId9"/>
    <p:sldId id="263" r:id="rId10"/>
    <p:sldId id="262" r:id="rId11"/>
    <p:sldId id="272" r:id="rId12"/>
    <p:sldId id="261" r:id="rId13"/>
    <p:sldId id="260" r:id="rId14"/>
    <p:sldId id="269" r:id="rId15"/>
    <p:sldId id="270" r:id="rId16"/>
    <p:sldId id="273" r:id="rId17"/>
    <p:sldId id="271" r:id="rId18"/>
    <p:sldId id="274" r:id="rId19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D0366-3E47-4D57-B9C9-E513B7DE23CC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0499EC-4FE0-4F43-9F81-7AB2182625B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017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0499EC-4FE0-4F43-9F81-7AB2182625B1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814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749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219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7361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995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6453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0974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148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51338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3102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6390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507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B6941-6DF4-4066-9221-01450F92BB78}" type="datetimeFigureOut">
              <a:rPr lang="vi-VN" smtClean="0"/>
              <a:t>11/01/2018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A36D5-246B-49E1-BC1E-E64D98E4ED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6273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940" y="0"/>
            <a:ext cx="935494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51053" y="2505670"/>
            <a:ext cx="6241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CHIẾC LÁ CUỐI CÙNG</a:t>
            </a:r>
            <a:endParaRPr lang="en-U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4" y="3429000"/>
            <a:ext cx="31593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O.Hen</a:t>
            </a:r>
            <a:r>
              <a:rPr lang="en-US" sz="54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  <a:r>
              <a:rPr lang="en-US" sz="5400" b="1" cap="all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ri</a:t>
            </a:r>
            <a:endParaRPr lang="en-U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340263" y="1582340"/>
            <a:ext cx="22525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err="1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Tiết</a:t>
            </a:r>
            <a:r>
              <a:rPr lang="en-US" sz="5400" b="1" cap="all" spc="0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30</a:t>
            </a:r>
            <a:endParaRPr lang="en-US" sz="5400" b="1" cap="all" spc="0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5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3" y="1294426"/>
            <a:ext cx="4803465" cy="57349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953" y="1286985"/>
            <a:ext cx="4377047" cy="574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1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69" y="1340768"/>
            <a:ext cx="963411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2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496" y="126876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6" y="1628800"/>
            <a:ext cx="399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6512" y="2031231"/>
            <a:ext cx="399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9"/>
          <p:cNvSpPr>
            <a:spLocks noChangeArrowheads="1"/>
          </p:cNvSpPr>
          <p:nvPr/>
        </p:nvSpPr>
        <p:spPr bwMode="auto">
          <a:xfrm>
            <a:off x="4716016" y="1581200"/>
            <a:ext cx="4267200" cy="2133600"/>
          </a:xfrm>
          <a:prstGeom prst="cloudCallout">
            <a:avLst>
              <a:gd name="adj1" fmla="val -43750"/>
              <a:gd name="adj2" fmla="val 2284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vi-VN" b="1" i="1" dirty="0" smtClean="0">
                <a:latin typeface="Times New Roman" pitchFamily="18" charset="0"/>
              </a:rPr>
              <a:t> </a:t>
            </a:r>
            <a:r>
              <a:rPr lang="nl-NL" altLang="vi-VN" b="1" i="1" dirty="0">
                <a:latin typeface="Times New Roman" pitchFamily="18" charset="0"/>
              </a:rPr>
              <a:t>Văn bản được viết theo phương thức biểu đạt nào? kiểu văn bản </a:t>
            </a:r>
            <a:r>
              <a:rPr lang="nl-NL" altLang="vi-VN" b="1" i="1" dirty="0" smtClean="0">
                <a:latin typeface="Times New Roman" pitchFamily="18" charset="0"/>
              </a:rPr>
              <a:t>thể </a:t>
            </a:r>
            <a:r>
              <a:rPr lang="nl-NL" altLang="vi-VN" b="1" i="1" dirty="0">
                <a:latin typeface="Times New Roman" pitchFamily="18" charset="0"/>
              </a:rPr>
              <a:t>loại?</a:t>
            </a:r>
            <a:r>
              <a:rPr lang="en-US" altLang="vi-VN" b="1" dirty="0">
                <a:latin typeface="Times New Roman" pitchFamily="18" charset="0"/>
              </a:rPr>
              <a:t> 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179512" y="2348880"/>
            <a:ext cx="7620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Char char="-"/>
            </a:pP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Phương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>
                <a:solidFill>
                  <a:schemeClr val="bg1"/>
                </a:solidFill>
                <a:latin typeface="Times New Roman" pitchFamily="18" charset="0"/>
              </a:rPr>
              <a:t>thức</a:t>
            </a:r>
            <a:r>
              <a:rPr lang="en-US" altLang="vi-VN" sz="2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>
                <a:solidFill>
                  <a:schemeClr val="bg1"/>
                </a:solidFill>
                <a:latin typeface="Times New Roman" pitchFamily="18" charset="0"/>
              </a:rPr>
              <a:t>biểu</a:t>
            </a:r>
            <a:r>
              <a:rPr lang="en-US" altLang="vi-VN" sz="2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>
                <a:solidFill>
                  <a:schemeClr val="bg1"/>
                </a:solidFill>
                <a:latin typeface="Times New Roman" pitchFamily="18" charset="0"/>
              </a:rPr>
              <a:t>đạt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Tự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kết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hợp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miêu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tả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biểu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cảm</a:t>
            </a:r>
            <a:endParaRPr lang="en-US" altLang="vi-VN" sz="22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 marL="342900" indent="-342900" eaLnBrk="1" hangingPunct="1">
              <a:buFontTx/>
              <a:buChar char="-"/>
            </a:pP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Thể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loại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: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truyện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200" b="1" i="1" dirty="0" err="1" smtClean="0">
                <a:solidFill>
                  <a:schemeClr val="bg1"/>
                </a:solidFill>
                <a:latin typeface="Times New Roman" pitchFamily="18" charset="0"/>
              </a:rPr>
              <a:t>ngắn</a:t>
            </a:r>
            <a:r>
              <a:rPr lang="en-US" altLang="vi-VN" sz="2200" b="1" i="1" dirty="0" smtClean="0">
                <a:solidFill>
                  <a:schemeClr val="bg1"/>
                </a:solidFill>
                <a:latin typeface="Times New Roman" pitchFamily="18" charset="0"/>
              </a:rPr>
              <a:t> .</a:t>
            </a:r>
            <a:endParaRPr lang="en-US" altLang="vi-VN" sz="2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75337" y="3068960"/>
            <a:ext cx="8766473" cy="2954338"/>
          </a:xfrm>
          <a:prstGeom prst="rect">
            <a:avLst/>
          </a:prstGeom>
          <a:ln w="12700">
            <a:noFill/>
            <a:miter lim="800000"/>
            <a:headEnd/>
            <a:tailEnd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altLang="vi-VN" sz="2400" b="1" dirty="0" err="1" smtClean="0">
                <a:solidFill>
                  <a:schemeClr val="bg1"/>
                </a:solidFill>
                <a:latin typeface="Times New Roman" pitchFamily="18" charset="0"/>
              </a:rPr>
              <a:t>Bố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chemeClr val="bg1"/>
                </a:solidFill>
                <a:latin typeface="Times New Roman" pitchFamily="18" charset="0"/>
              </a:rPr>
              <a:t>cục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dirty="0" err="1" smtClean="0">
                <a:solidFill>
                  <a:schemeClr val="bg1"/>
                </a:solidFill>
                <a:latin typeface="Times New Roman" pitchFamily="18" charset="0"/>
              </a:rPr>
              <a:t>trích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</a:rPr>
              <a:t> :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altLang="vi-VN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</a:rPr>
              <a:t> 1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: “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Khi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hai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….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tảng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đá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” =&gt;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Bơ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-men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Xiu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lên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gác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thăm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Giôn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-xi</a:t>
            </a: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altLang="vi-VN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</a:rPr>
              <a:t> 2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:”Sáng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hôm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sau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….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thôi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” =&gt;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chiếc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cuối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rụng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Giôn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-xi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qua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cơn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nguy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hiểm</a:t>
            </a:r>
            <a:endParaRPr lang="en-US" altLang="vi-VN" sz="2400" b="1" i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spcBef>
                <a:spcPct val="10000"/>
              </a:spcBef>
              <a:buFont typeface="Wingdings" pitchFamily="2" charset="2"/>
              <a:buNone/>
            </a:pPr>
            <a:r>
              <a:rPr lang="en-US" altLang="vi-VN" sz="2400" b="1" dirty="0" err="1" smtClean="0">
                <a:solidFill>
                  <a:schemeClr val="bg1"/>
                </a:solidFill>
                <a:latin typeface="Times New Roman" pitchFamily="18" charset="0"/>
              </a:rPr>
              <a:t>Đoạn</a:t>
            </a:r>
            <a:r>
              <a:rPr lang="en-US" altLang="vi-VN" sz="2400" b="1" dirty="0" smtClean="0">
                <a:solidFill>
                  <a:schemeClr val="bg1"/>
                </a:solidFill>
                <a:latin typeface="Times New Roman" pitchFamily="18" charset="0"/>
              </a:rPr>
              <a:t> 3: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Còn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=&gt;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Xiu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Giôn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-xi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đang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bình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phục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cái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chết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bất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ngờ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itchFamily="18" charset="0"/>
              </a:rPr>
              <a:t>Bơ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itchFamily="18" charset="0"/>
              </a:rPr>
              <a:t>-men</a:t>
            </a: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1482847" y="5877272"/>
            <a:ext cx="6048375" cy="89535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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Trình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tự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câu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chuyện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liền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mạch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theo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thời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gian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sự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việc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tiếp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nối</a:t>
            </a:r>
            <a:endParaRPr lang="en-US" altLang="vi-VN" sz="2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3230488" y="3714800"/>
            <a:ext cx="4267200" cy="2133600"/>
          </a:xfrm>
          <a:prstGeom prst="cloudCallout">
            <a:avLst>
              <a:gd name="adj1" fmla="val -43750"/>
              <a:gd name="adj2" fmla="val 2284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altLang="vi-VN" b="1" dirty="0" smtClean="0">
              <a:latin typeface="Times New Roman" pitchFamily="18" charset="0"/>
            </a:endParaRPr>
          </a:p>
          <a:p>
            <a:pPr algn="ctr" eaLnBrk="1" hangingPunct="1"/>
            <a:r>
              <a:rPr lang="en-US" altLang="vi-VN" b="1" i="1" dirty="0" err="1" smtClean="0">
                <a:latin typeface="Times New Roman" pitchFamily="18" charset="0"/>
              </a:rPr>
              <a:t>Bố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cục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của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đoạn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trích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là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gì</a:t>
            </a:r>
            <a:r>
              <a:rPr lang="en-US" altLang="vi-VN" b="1" i="1" dirty="0" smtClean="0">
                <a:latin typeface="Times New Roman" pitchFamily="18" charset="0"/>
              </a:rPr>
              <a:t> ?</a:t>
            </a:r>
            <a:endParaRPr lang="en-US" altLang="vi-VN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88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/>
      <p:bldP spid="20" grpId="0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5496" y="126876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89" y="1599183"/>
            <a:ext cx="420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89" y="1988840"/>
            <a:ext cx="420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3. 1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84249"/>
            <a:ext cx="3925498" cy="5673143"/>
          </a:xfrm>
          <a:prstGeom prst="rect">
            <a:avLst/>
          </a:prstGeom>
        </p:spPr>
      </p:pic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5496" y="2435904"/>
            <a:ext cx="5248494" cy="2332946"/>
          </a:xfrm>
          <a:prstGeom prst="rect">
            <a:avLst/>
          </a:prstGeom>
          <a:noFill/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hoạ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sĩ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nghèo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thành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đạt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gầy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yếu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mượn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rượu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giải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khuây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tính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tình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nóng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 smtClean="0">
                <a:solidFill>
                  <a:schemeClr val="bg1"/>
                </a:solidFill>
                <a:latin typeface="Times New Roman" pitchFamily="18" charset="0"/>
              </a:rPr>
              <a:t>nảy</a:t>
            </a:r>
            <a:r>
              <a:rPr lang="en-US" altLang="vi-VN" sz="2800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800" i="1" dirty="0" err="1" smtClean="0">
                <a:solidFill>
                  <a:schemeClr val="bg1"/>
                </a:solidFill>
                <a:latin typeface="Times New Roman" pitchFamily="18" charset="0"/>
              </a:rPr>
              <a:t>suốt</a:t>
            </a:r>
            <a:r>
              <a:rPr lang="en-US" altLang="vi-VN" sz="2800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đời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mơ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ứơc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vẽ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kiệt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nhưng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chưa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thực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hiên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endParaRPr lang="en-US" altLang="vi-VN" sz="28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251521" y="5300663"/>
            <a:ext cx="4824536" cy="144962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15000"/>
              </a:spcBef>
            </a:pPr>
            <a:r>
              <a:rPr lang="en-US" altLang="vi-VN" sz="2800" i="1" dirty="0">
                <a:solidFill>
                  <a:schemeClr val="bg1"/>
                </a:solidFill>
              </a:rPr>
              <a:t>- </a:t>
            </a:r>
            <a:r>
              <a:rPr lang="en-US" altLang="vi-VN" sz="2800" i="1" dirty="0" err="1">
                <a:solidFill>
                  <a:schemeClr val="bg1"/>
                </a:solidFill>
              </a:rPr>
              <a:t>đối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lập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giữa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ngoại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hình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và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tính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cách</a:t>
            </a:r>
            <a:endParaRPr lang="en-US" altLang="vi-VN" sz="2800" i="1" dirty="0">
              <a:solidFill>
                <a:schemeClr val="bg1"/>
              </a:solidFill>
            </a:endParaRPr>
          </a:p>
          <a:p>
            <a:pPr algn="just">
              <a:spcBef>
                <a:spcPct val="15000"/>
              </a:spcBef>
            </a:pPr>
            <a:r>
              <a:rPr lang="en-US" altLang="vi-VN" sz="2800" i="1" dirty="0">
                <a:solidFill>
                  <a:schemeClr val="bg1"/>
                </a:solidFill>
              </a:rPr>
              <a:t>- </a:t>
            </a:r>
            <a:r>
              <a:rPr lang="en-US" altLang="vi-VN" sz="2800" i="1" dirty="0" err="1">
                <a:solidFill>
                  <a:schemeClr val="bg1"/>
                </a:solidFill>
              </a:rPr>
              <a:t>ước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mơ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cao</a:t>
            </a:r>
            <a:r>
              <a:rPr lang="en-US" altLang="vi-VN" sz="2800" i="1" dirty="0">
                <a:solidFill>
                  <a:schemeClr val="bg1"/>
                </a:solidFill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</a:rPr>
              <a:t>đẹp</a:t>
            </a:r>
            <a:endParaRPr lang="en-US" altLang="vi-VN" sz="2800" i="1" dirty="0">
              <a:solidFill>
                <a:schemeClr val="bg1"/>
              </a:solidFill>
            </a:endParaRPr>
          </a:p>
        </p:txBody>
      </p:sp>
      <p:sp>
        <p:nvSpPr>
          <p:cNvPr id="24" name="AutoShape 17"/>
          <p:cNvSpPr>
            <a:spLocks noChangeArrowheads="1"/>
          </p:cNvSpPr>
          <p:nvPr/>
        </p:nvSpPr>
        <p:spPr bwMode="auto">
          <a:xfrm rot="10800000">
            <a:off x="4688" y="4768848"/>
            <a:ext cx="5071367" cy="507405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25" name="AutoShape 5"/>
          <p:cNvSpPr>
            <a:spLocks noChangeArrowheads="1"/>
          </p:cNvSpPr>
          <p:nvPr/>
        </p:nvSpPr>
        <p:spPr bwMode="auto">
          <a:xfrm>
            <a:off x="1331640" y="1695144"/>
            <a:ext cx="3405336" cy="2243336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nl-NL" altLang="vi-VN" b="1" i="1" dirty="0" smtClean="0">
                <a:latin typeface="Times New Roman" pitchFamily="18" charset="0"/>
              </a:rPr>
              <a:t>Cụ bơ men được giới thiệu với hình ảnh như thế nào ? </a:t>
            </a:r>
            <a:endParaRPr lang="en-US" altLang="vi-VN" b="1" i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20" grpId="0" build="p" animBg="1"/>
      <p:bldP spid="23" grpId="0" build="allAtOnce" animBg="1"/>
      <p:bldP spid="24" grpId="0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95288" y="2420888"/>
            <a:ext cx="4176712" cy="95567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- “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Sợ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sệt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nhìn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cây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thường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xuân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…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không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nói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năng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gì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3429000"/>
            <a:ext cx="4176712" cy="955675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Âm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thầm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vẽ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chiếc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trong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đêm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mưa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gió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bão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tuyết</a:t>
            </a:r>
            <a:endParaRPr lang="en-US" altLang="vi-VN" sz="28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148263" y="2420888"/>
            <a:ext cx="3671887" cy="1809750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=&gt;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Tình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thương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vô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bờ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bến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con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giàu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lòng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ái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, 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altLang="vi-VN" sz="280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bg1"/>
                </a:solidFill>
                <a:latin typeface="Times New Roman" pitchFamily="18" charset="0"/>
              </a:rPr>
              <a:t>thượng</a:t>
            </a:r>
            <a:endParaRPr lang="en-US" altLang="vi-VN" sz="28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AutoShape 18"/>
          <p:cNvSpPr>
            <a:spLocks noChangeArrowheads="1"/>
          </p:cNvSpPr>
          <p:nvPr/>
        </p:nvSpPr>
        <p:spPr bwMode="auto">
          <a:xfrm rot="5400000">
            <a:off x="3894932" y="3111772"/>
            <a:ext cx="1930400" cy="576263"/>
          </a:xfrm>
          <a:prstGeom prst="triangle">
            <a:avLst>
              <a:gd name="adj" fmla="val 50000"/>
            </a:avLst>
          </a:prstGeom>
          <a:solidFill>
            <a:srgbClr val="0073BA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29" name="TextBox 28"/>
          <p:cNvSpPr txBox="1"/>
          <p:nvPr/>
        </p:nvSpPr>
        <p:spPr>
          <a:xfrm>
            <a:off x="35496" y="1268760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89" y="1988840"/>
            <a:ext cx="420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3. 1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9" y="1599183"/>
            <a:ext cx="4207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7"/>
          <p:cNvSpPr txBox="1">
            <a:spLocks noChangeArrowheads="1"/>
          </p:cNvSpPr>
          <p:nvPr/>
        </p:nvSpPr>
        <p:spPr bwMode="auto">
          <a:xfrm>
            <a:off x="251521" y="5445224"/>
            <a:ext cx="8481868" cy="1200329"/>
          </a:xfrm>
          <a:prstGeom prst="rect">
            <a:avLst/>
          </a:prstGeom>
          <a:noFill/>
          <a:ln w="9525" cap="rnd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Bơ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- men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xứng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đáng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nghệ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sĩ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chân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sáng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tạo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nghệ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thuật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đời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vì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con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Thật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đáng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trân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trọng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cảm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phục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!</a:t>
            </a:r>
          </a:p>
        </p:txBody>
      </p:sp>
      <p:sp>
        <p:nvSpPr>
          <p:cNvPr id="34" name="AutoShape 5"/>
          <p:cNvSpPr>
            <a:spLocks noChangeArrowheads="1"/>
          </p:cNvSpPr>
          <p:nvPr/>
        </p:nvSpPr>
        <p:spPr bwMode="auto">
          <a:xfrm>
            <a:off x="5043511" y="1414642"/>
            <a:ext cx="3881390" cy="249219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b="1" i="1" dirty="0" err="1" smtClean="0">
                <a:latin typeface="Times New Roman" pitchFamily="18" charset="0"/>
              </a:rPr>
              <a:t>Những</a:t>
            </a:r>
            <a:r>
              <a:rPr lang="en-US" altLang="vi-VN" b="1" i="1" dirty="0" smtClean="0">
                <a:latin typeface="Times New Roman" pitchFamily="18" charset="0"/>
              </a:rPr>
              <a:t> chi </a:t>
            </a:r>
            <a:r>
              <a:rPr lang="en-US" altLang="vi-VN" b="1" i="1" dirty="0" err="1" smtClean="0">
                <a:latin typeface="Times New Roman" pitchFamily="18" charset="0"/>
              </a:rPr>
              <a:t>tiết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nào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nói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lên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tình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yêu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thương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cao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cả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của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cụ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Bơ</a:t>
            </a:r>
            <a:r>
              <a:rPr lang="en-US" altLang="vi-VN" b="1" i="1" dirty="0" smtClean="0">
                <a:latin typeface="Times New Roman" pitchFamily="18" charset="0"/>
              </a:rPr>
              <a:t>- men </a:t>
            </a:r>
            <a:r>
              <a:rPr lang="en-US" altLang="vi-VN" b="1" i="1" dirty="0" err="1" smtClean="0">
                <a:latin typeface="Times New Roman" pitchFamily="18" charset="0"/>
              </a:rPr>
              <a:t>đối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với</a:t>
            </a:r>
            <a:r>
              <a:rPr lang="en-US" altLang="vi-VN" b="1" i="1" dirty="0" smtClean="0">
                <a:latin typeface="Times New Roman" pitchFamily="18" charset="0"/>
              </a:rPr>
              <a:t>   </a:t>
            </a:r>
            <a:r>
              <a:rPr lang="en-US" altLang="vi-VN" b="1" i="1" dirty="0" err="1" smtClean="0">
                <a:latin typeface="Times New Roman" pitchFamily="18" charset="0"/>
              </a:rPr>
              <a:t>Giôn</a:t>
            </a:r>
            <a:r>
              <a:rPr lang="en-US" altLang="vi-VN" b="1" i="1" dirty="0" smtClean="0">
                <a:latin typeface="Times New Roman" pitchFamily="18" charset="0"/>
              </a:rPr>
              <a:t> Xi</a:t>
            </a:r>
            <a:endParaRPr lang="en-US" altLang="vi-VN" b="1" i="1" dirty="0">
              <a:latin typeface="Times New Roman" pitchFamily="18" charset="0"/>
            </a:endParaRPr>
          </a:p>
        </p:txBody>
      </p:sp>
      <p:sp>
        <p:nvSpPr>
          <p:cNvPr id="23" name="AutoShape 5"/>
          <p:cNvSpPr>
            <a:spLocks noChangeArrowheads="1"/>
          </p:cNvSpPr>
          <p:nvPr/>
        </p:nvSpPr>
        <p:spPr bwMode="auto">
          <a:xfrm>
            <a:off x="5043511" y="1414641"/>
            <a:ext cx="3881390" cy="249219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b="1" i="1" dirty="0" err="1" smtClean="0">
                <a:latin typeface="Times New Roman" pitchFamily="18" charset="0"/>
              </a:rPr>
              <a:t>Thái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độ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sợ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sét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của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cụ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Bơ</a:t>
            </a:r>
            <a:r>
              <a:rPr lang="en-US" altLang="vi-VN" b="1" i="1" dirty="0" smtClean="0">
                <a:latin typeface="Times New Roman" pitchFamily="18" charset="0"/>
              </a:rPr>
              <a:t>-men </a:t>
            </a:r>
            <a:r>
              <a:rPr lang="en-US" altLang="vi-VN" b="1" i="1" dirty="0" err="1" smtClean="0">
                <a:latin typeface="Times New Roman" pitchFamily="18" charset="0"/>
              </a:rPr>
              <a:t>nói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lên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điều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gì</a:t>
            </a:r>
            <a:r>
              <a:rPr lang="en-US" altLang="vi-VN" b="1" i="1" dirty="0" smtClean="0">
                <a:latin typeface="Times New Roman" pitchFamily="18" charset="0"/>
              </a:rPr>
              <a:t> ?</a:t>
            </a:r>
            <a:endParaRPr lang="en-US" altLang="vi-VN" b="1" i="1" dirty="0">
              <a:latin typeface="Times New Roman" pitchFamily="18" charset="0"/>
            </a:endParaRPr>
          </a:p>
        </p:txBody>
      </p:sp>
      <p:sp>
        <p:nvSpPr>
          <p:cNvPr id="24" name="AutoShape 5"/>
          <p:cNvSpPr>
            <a:spLocks noChangeArrowheads="1"/>
          </p:cNvSpPr>
          <p:nvPr/>
        </p:nvSpPr>
        <p:spPr bwMode="auto">
          <a:xfrm>
            <a:off x="5060948" y="1414642"/>
            <a:ext cx="3881390" cy="2492195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b="1" i="1" dirty="0" err="1" smtClean="0">
                <a:latin typeface="Times New Roman" pitchFamily="18" charset="0"/>
              </a:rPr>
              <a:t>Cái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nhìn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của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cụ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còn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có</a:t>
            </a:r>
            <a:r>
              <a:rPr lang="en-US" altLang="vi-VN" b="1" i="1" dirty="0" smtClean="0">
                <a:latin typeface="Times New Roman" pitchFamily="18" charset="0"/>
              </a:rPr>
              <a:t> y </a:t>
            </a:r>
            <a:r>
              <a:rPr lang="en-US" altLang="vi-VN" b="1" i="1" dirty="0" err="1" smtClean="0">
                <a:latin typeface="Times New Roman" pitchFamily="18" charset="0"/>
              </a:rPr>
              <a:t>nghĩa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và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hành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động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nào</a:t>
            </a:r>
            <a:r>
              <a:rPr lang="en-US" altLang="vi-VN" b="1" i="1" dirty="0" smtClean="0">
                <a:latin typeface="Times New Roman" pitchFamily="18" charset="0"/>
              </a:rPr>
              <a:t> </a:t>
            </a:r>
            <a:r>
              <a:rPr lang="en-US" altLang="vi-VN" b="1" i="1" dirty="0" err="1" smtClean="0">
                <a:latin typeface="Times New Roman" pitchFamily="18" charset="0"/>
              </a:rPr>
              <a:t>khác</a:t>
            </a:r>
            <a:r>
              <a:rPr lang="en-US" altLang="vi-VN" b="1" i="1" dirty="0" smtClean="0">
                <a:latin typeface="Times New Roman" pitchFamily="18" charset="0"/>
              </a:rPr>
              <a:t> ?</a:t>
            </a:r>
            <a:endParaRPr lang="en-US" altLang="vi-VN" b="1" i="1" dirty="0">
              <a:latin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3655" y="2096278"/>
            <a:ext cx="36454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sệt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tấm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lòng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thương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yêu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, lo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lắng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cho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số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mạng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của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Giôn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-xi.</a:t>
            </a:r>
          </a:p>
          <a:p>
            <a:endParaRPr 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4648200" y="2790786"/>
            <a:ext cx="4419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bão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4505325" y="3864025"/>
            <a:ext cx="456247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vội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vã</a:t>
            </a:r>
            <a:r>
              <a:rPr lang="en-US" altLang="vi-VN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Rectangle 20"/>
          <p:cNvSpPr>
            <a:spLocks noChangeArrowheads="1"/>
          </p:cNvSpPr>
          <p:nvPr/>
        </p:nvSpPr>
        <p:spPr bwMode="auto">
          <a:xfrm>
            <a:off x="4572000" y="1730425"/>
            <a:ext cx="4165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sũng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úa</a:t>
            </a:r>
            <a:r>
              <a:rPr lang="en-US" altLang="vi-VN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.....</a:t>
            </a:r>
            <a:endParaRPr lang="en-US" alt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AutoShape 18"/>
          <p:cNvSpPr>
            <a:spLocks noChangeArrowheads="1"/>
          </p:cNvSpPr>
          <p:nvPr/>
        </p:nvSpPr>
        <p:spPr bwMode="auto">
          <a:xfrm rot="10800000">
            <a:off x="1536327" y="4773934"/>
            <a:ext cx="5545138" cy="331788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0727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 build="p"/>
      <p:bldP spid="15" grpId="0" animBg="1"/>
      <p:bldP spid="33" grpId="0"/>
      <p:bldP spid="34" grpId="0" animBg="1"/>
      <p:bldP spid="34" grpId="1" animBg="1"/>
      <p:bldP spid="23" grpId="0" animBg="1"/>
      <p:bldP spid="23" grpId="1" animBg="1"/>
      <p:bldP spid="24" grpId="0" animBg="1"/>
      <p:bldP spid="24" grpId="1" animBg="1"/>
      <p:bldP spid="2" grpId="0"/>
      <p:bldP spid="2" grpId="1"/>
      <p:bldP spid="25" grpId="0"/>
      <p:bldP spid="25" grpId="1"/>
      <p:bldP spid="26" grpId="0"/>
      <p:bldP spid="26" grpId="1"/>
      <p:bldP spid="28" grpId="0"/>
      <p:bldP spid="28" grpId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73" y="1311151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258071" y="1612027"/>
            <a:ext cx="3984696" cy="2435387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vi-VN" b="1" i="1" dirty="0" smtClean="0">
                <a:latin typeface="Times New Roman" pitchFamily="18" charset="0"/>
              </a:rPr>
              <a:t>? Có thể gọi bức tranh là kiệt tác được không ? Tại sao.</a:t>
            </a:r>
            <a:endParaRPr lang="en-US" altLang="vi-VN" b="1" i="1" dirty="0">
              <a:latin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953" y="1767319"/>
            <a:ext cx="55573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con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altLang="vi-VN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Char char="-"/>
            </a:pP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thượng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vi-VN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</a:pP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68760"/>
            <a:ext cx="3563888" cy="5760639"/>
          </a:xfrm>
          <a:prstGeom prst="rect">
            <a:avLst/>
          </a:prstGeom>
        </p:spPr>
      </p:pic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-11087" y="4444975"/>
            <a:ext cx="5591199" cy="1692771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►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Chiếc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cuối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ấy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chính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kiệt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Bơ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-men,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phẩm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nghệ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thuật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bất</a:t>
            </a:r>
            <a:r>
              <a:rPr lang="en-US" altLang="vi-VN" sz="2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>
                <a:solidFill>
                  <a:schemeClr val="bg1"/>
                </a:solidFill>
                <a:latin typeface="Times New Roman" pitchFamily="18" charset="0"/>
              </a:rPr>
              <a:t>tử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Nó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đã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hướng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tới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phục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vụ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cuộc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2600" b="1" i="1" dirty="0" smtClean="0">
                <a:solidFill>
                  <a:schemeClr val="bg1"/>
                </a:solidFill>
                <a:latin typeface="Times New Roman" pitchFamily="18" charset="0"/>
              </a:rPr>
              <a:t> con </a:t>
            </a:r>
            <a:r>
              <a:rPr lang="en-US" altLang="vi-VN" sz="2600" b="1" i="1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endParaRPr lang="en-US" altLang="vi-VN" sz="26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3" grpId="1" animBg="1"/>
      <p:bldP spid="4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612775" y="1772816"/>
            <a:ext cx="835183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Tại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giả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bỏ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qua chi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Bơ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-men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vẽ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chiếc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mà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phải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đợi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đến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dòng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cuối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mới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đọc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biết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qua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lời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kể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itchFamily="18" charset="0"/>
              </a:rPr>
              <a:t>Xiu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itchFamily="18" charset="0"/>
              </a:rPr>
              <a:t> ?</a:t>
            </a:r>
          </a:p>
        </p:txBody>
      </p:sp>
      <p:sp>
        <p:nvSpPr>
          <p:cNvPr id="15" name="AutoShape 21"/>
          <p:cNvSpPr>
            <a:spLocks noChangeArrowheads="1"/>
          </p:cNvSpPr>
          <p:nvPr/>
        </p:nvSpPr>
        <p:spPr bwMode="auto">
          <a:xfrm rot="10800000">
            <a:off x="659203" y="3141242"/>
            <a:ext cx="8339138" cy="531812"/>
          </a:xfrm>
          <a:prstGeom prst="triangle">
            <a:avLst>
              <a:gd name="adj" fmla="val 50000"/>
            </a:avLst>
          </a:prstGeom>
          <a:solidFill>
            <a:srgbClr val="27AD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vi-VN" altLang="vi-VN"/>
          </a:p>
        </p:txBody>
      </p:sp>
      <p:sp>
        <p:nvSpPr>
          <p:cNvPr id="2" name="TextBox 1"/>
          <p:cNvSpPr txBox="1"/>
          <p:nvPr/>
        </p:nvSpPr>
        <p:spPr>
          <a:xfrm>
            <a:off x="395537" y="3933056"/>
            <a:ext cx="8337852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</a:rPr>
              <a:t>, </a:t>
            </a:r>
            <a:r>
              <a:rPr lang="vi-VN" sz="3600" b="1" i="1" dirty="0" smtClean="0">
                <a:solidFill>
                  <a:schemeClr val="bg1"/>
                </a:solidFill>
                <a:latin typeface="+mj-lt"/>
              </a:rPr>
              <a:t>tạo </a:t>
            </a:r>
            <a:r>
              <a:rPr lang="vi-VN" sz="3600" b="1" i="1" dirty="0">
                <a:solidFill>
                  <a:schemeClr val="bg1"/>
                </a:solidFill>
                <a:latin typeface="+mj-lt"/>
              </a:rPr>
              <a:t>được sự bất ngờ cho Giôn-xi  và gây được hứng thú, bất ngờ cho người đọc. . làm nổi bật đức hi sinh, tấm lòng vị tha như thánh thần của người hoạ sĩ già</a:t>
            </a:r>
            <a:r>
              <a:rPr lang="vi-VN" sz="3600" dirty="0"/>
              <a:t>.</a:t>
            </a:r>
            <a:endParaRPr lang="vi-VN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6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684213" y="1318121"/>
            <a:ext cx="8218487" cy="452596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b="1" u="sng" dirty="0" smtClean="0">
                <a:solidFill>
                  <a:schemeClr val="bg1"/>
                </a:solidFill>
                <a:latin typeface="Times New Roman" pitchFamily="18" charset="0"/>
              </a:rPr>
              <a:t>DẶN DÒ</a:t>
            </a:r>
          </a:p>
          <a:p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Nhắc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lại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thầy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cụ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Bơ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-men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thế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nào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  <a:p>
            <a:endParaRPr lang="en-US" altLang="vi-VN" sz="2400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altLang="vi-VN" sz="2400" u="sng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Tại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sao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chiếc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cuối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”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coi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kiệt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400" u="sng" dirty="0" err="1" smtClean="0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vi-VN" sz="2400" u="sng" dirty="0" smtClean="0">
                <a:solidFill>
                  <a:schemeClr val="bg1"/>
                </a:solidFill>
                <a:latin typeface="Times New Roman" pitchFamily="18" charset="0"/>
              </a:rPr>
              <a:t>?</a:t>
            </a:r>
          </a:p>
          <a:p>
            <a:endParaRPr lang="en-US" altLang="vi-VN" sz="2400" u="sng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827088" y="2130127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=&gt;  con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giàu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lòng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ái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giàu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tình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thương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altLang="vi-VN" sz="28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i="1" dirty="0" err="1">
                <a:solidFill>
                  <a:schemeClr val="bg1"/>
                </a:solidFill>
                <a:latin typeface="Times New Roman" pitchFamily="18" charset="0"/>
              </a:rPr>
              <a:t>thượng</a:t>
            </a:r>
            <a:endParaRPr lang="en-US" altLang="vi-VN" sz="28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55650" y="3581102"/>
            <a:ext cx="79914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=&gt;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vì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nó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động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như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thật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đánh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lừa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cặp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mắt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nghề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hoạ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sĩ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được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vẽ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bằng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tấm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lòng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thương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yêu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đức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hi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sinh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thầm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lặng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quý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hoạ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sĩ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.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Chiếc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có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dụng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nhiệm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màu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: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cứu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sống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Giôn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-xi,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khôi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phục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ở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cô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ước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mơ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sáng</a:t>
            </a:r>
            <a:r>
              <a:rPr lang="en-US" altLang="vi-VN" sz="32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i="1" dirty="0" err="1">
                <a:solidFill>
                  <a:schemeClr val="bg1"/>
                </a:solidFill>
                <a:latin typeface="Times New Roman" pitchFamily="18" charset="0"/>
              </a:rPr>
              <a:t>tác</a:t>
            </a:r>
            <a:endParaRPr lang="en-US" altLang="vi-VN" sz="32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09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9" name="Straight Connector 8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7395" y="1268760"/>
            <a:ext cx="88569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Ôn lại các kiến thức  đã học.</a:t>
            </a:r>
            <a:endParaRPr lang="vi-VN" b="1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-  Đọc và suy nghĩ trước tiết sau bài </a:t>
            </a:r>
            <a:r>
              <a:rPr lang="it-IT" i="1" dirty="0">
                <a:solidFill>
                  <a:schemeClr val="bg1"/>
                </a:solidFill>
              </a:rPr>
              <a:t>Chiếc lá cuối cùng tiết 2 </a:t>
            </a:r>
            <a:r>
              <a:rPr lang="en-US" dirty="0" err="1">
                <a:solidFill>
                  <a:schemeClr val="bg1"/>
                </a:solidFill>
              </a:rPr>
              <a:t>Chuẩn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bị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soạn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trả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lời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trước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câu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hỏi</a:t>
            </a:r>
            <a:r>
              <a:rPr lang="en-US" dirty="0">
                <a:solidFill>
                  <a:schemeClr val="bg1"/>
                </a:solidFill>
              </a:rPr>
              <a:t>: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Đoạn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trích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giới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thiệu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Giôn</a:t>
            </a:r>
            <a:r>
              <a:rPr lang="en-US" i="1" dirty="0">
                <a:solidFill>
                  <a:schemeClr val="bg1"/>
                </a:solidFill>
              </a:rPr>
              <a:t>-xi </a:t>
            </a:r>
            <a:r>
              <a:rPr lang="en-US" i="1" dirty="0" err="1">
                <a:solidFill>
                  <a:schemeClr val="bg1"/>
                </a:solidFill>
              </a:rPr>
              <a:t>đang</a:t>
            </a:r>
            <a:r>
              <a:rPr lang="en-US" i="1" dirty="0">
                <a:solidFill>
                  <a:schemeClr val="bg1"/>
                </a:solidFill>
              </a:rPr>
              <a:t> ở </a:t>
            </a:r>
            <a:r>
              <a:rPr lang="en-US" i="1" dirty="0" err="1">
                <a:solidFill>
                  <a:schemeClr val="bg1"/>
                </a:solidFill>
              </a:rPr>
              <a:t>trong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tình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trạng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như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thế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nào</a:t>
            </a:r>
            <a:r>
              <a:rPr lang="en-US" i="1" dirty="0">
                <a:solidFill>
                  <a:schemeClr val="bg1"/>
                </a:solidFill>
              </a:rPr>
              <a:t> 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Tình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trạng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đó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khiến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có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tâm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trạng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như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thế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nào</a:t>
            </a:r>
            <a:r>
              <a:rPr lang="en-US" i="1" dirty="0">
                <a:solidFill>
                  <a:schemeClr val="bg1"/>
                </a:solidFill>
              </a:rPr>
              <a:t>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Nhìn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cây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thường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xuân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rụng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lá</a:t>
            </a:r>
            <a:r>
              <a:rPr lang="en-US" i="1" dirty="0">
                <a:solidFill>
                  <a:schemeClr val="bg1"/>
                </a:solidFill>
              </a:rPr>
              <a:t>, </a:t>
            </a:r>
            <a:r>
              <a:rPr lang="en-US" i="1" dirty="0" err="1">
                <a:solidFill>
                  <a:schemeClr val="bg1"/>
                </a:solidFill>
              </a:rPr>
              <a:t>cô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có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suy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nghĩ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như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thế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nào</a:t>
            </a:r>
            <a:r>
              <a:rPr lang="en-US" i="1" dirty="0">
                <a:solidFill>
                  <a:schemeClr val="bg1"/>
                </a:solidFill>
              </a:rPr>
              <a:t>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Nhận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xét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chung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về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Giôn</a:t>
            </a:r>
            <a:r>
              <a:rPr lang="en-US" i="1" dirty="0">
                <a:solidFill>
                  <a:schemeClr val="bg1"/>
                </a:solidFill>
              </a:rPr>
              <a:t> xi?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 ? </a:t>
            </a:r>
            <a:r>
              <a:rPr lang="en-US" i="1" dirty="0" err="1">
                <a:solidFill>
                  <a:schemeClr val="bg1"/>
                </a:solidFill>
              </a:rPr>
              <a:t>Tại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sao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giả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viết</a:t>
            </a:r>
            <a:r>
              <a:rPr lang="en-US" i="1" dirty="0">
                <a:solidFill>
                  <a:schemeClr val="bg1"/>
                </a:solidFill>
              </a:rPr>
              <a:t> “</a:t>
            </a:r>
            <a:r>
              <a:rPr lang="en-US" i="1" dirty="0" err="1">
                <a:solidFill>
                  <a:schemeClr val="bg1"/>
                </a:solidFill>
              </a:rPr>
              <a:t>Khi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trời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vừa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hửng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sáng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thì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Giôn</a:t>
            </a:r>
            <a:r>
              <a:rPr lang="en-US" i="1" dirty="0">
                <a:solidFill>
                  <a:schemeClr val="bg1"/>
                </a:solidFill>
              </a:rPr>
              <a:t>-xi, con </a:t>
            </a:r>
            <a:r>
              <a:rPr lang="en-US" i="1" dirty="0" err="1">
                <a:solidFill>
                  <a:schemeClr val="bg1"/>
                </a:solidFill>
              </a:rPr>
              <a:t>người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tàn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nhẫn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ra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lệnh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kéo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mành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lên</a:t>
            </a:r>
            <a:r>
              <a:rPr lang="en-US" i="1" dirty="0">
                <a:solidFill>
                  <a:schemeClr val="bg1"/>
                </a:solidFill>
              </a:rPr>
              <a:t>”.  </a:t>
            </a:r>
            <a:r>
              <a:rPr lang="en-US" i="1" dirty="0" err="1">
                <a:solidFill>
                  <a:schemeClr val="bg1"/>
                </a:solidFill>
              </a:rPr>
              <a:t>Hành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động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này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thể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hiện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tâm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trạng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gì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của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cô</a:t>
            </a:r>
            <a:r>
              <a:rPr lang="en-US" i="1" dirty="0">
                <a:solidFill>
                  <a:schemeClr val="bg1"/>
                </a:solidFill>
              </a:rPr>
              <a:t>? 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Theo </a:t>
            </a:r>
            <a:r>
              <a:rPr lang="en-US" i="1" dirty="0" err="1">
                <a:solidFill>
                  <a:schemeClr val="bg1"/>
                </a:solidFill>
              </a:rPr>
              <a:t>em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Giôn</a:t>
            </a:r>
            <a:r>
              <a:rPr lang="en-US" i="1" dirty="0">
                <a:solidFill>
                  <a:schemeClr val="bg1"/>
                </a:solidFill>
              </a:rPr>
              <a:t> xi </a:t>
            </a:r>
            <a:r>
              <a:rPr lang="en-US" i="1" dirty="0" err="1">
                <a:solidFill>
                  <a:schemeClr val="bg1"/>
                </a:solidFill>
              </a:rPr>
              <a:t>đã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cảm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nhận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điều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gì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từ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chiếc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lá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cuối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cùng</a:t>
            </a:r>
            <a:r>
              <a:rPr lang="en-US" i="1" dirty="0">
                <a:solidFill>
                  <a:schemeClr val="bg1"/>
                </a:solidFill>
              </a:rPr>
              <a:t>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Hành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động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của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Xiu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đối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với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Giôn</a:t>
            </a:r>
            <a:r>
              <a:rPr lang="en-US" i="1" dirty="0">
                <a:solidFill>
                  <a:schemeClr val="bg1"/>
                </a:solidFill>
              </a:rPr>
              <a:t>-xi </a:t>
            </a:r>
            <a:r>
              <a:rPr lang="en-US" i="1" dirty="0" err="1">
                <a:solidFill>
                  <a:schemeClr val="bg1"/>
                </a:solidFill>
              </a:rPr>
              <a:t>như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thế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nào</a:t>
            </a:r>
            <a:r>
              <a:rPr lang="en-US" i="1" dirty="0">
                <a:solidFill>
                  <a:schemeClr val="bg1"/>
                </a:solidFill>
              </a:rPr>
              <a:t>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Em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hiểu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gì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về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tấm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lòng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của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người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bạn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Tại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sao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giả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để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Xiu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kể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chuyện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về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chết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và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nguyên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nhân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dẫn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đến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cái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chết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của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cụ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Bơ</a:t>
            </a:r>
            <a:r>
              <a:rPr lang="en-US" i="1" dirty="0">
                <a:solidFill>
                  <a:schemeClr val="bg1"/>
                </a:solidFill>
              </a:rPr>
              <a:t>-men 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 smtClean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Chứng</a:t>
            </a:r>
            <a:r>
              <a:rPr lang="en-US" i="1" dirty="0">
                <a:solidFill>
                  <a:schemeClr val="bg1"/>
                </a:solidFill>
              </a:rPr>
              <a:t> minh </a:t>
            </a:r>
            <a:r>
              <a:rPr lang="en-US" i="1" dirty="0" err="1">
                <a:solidFill>
                  <a:schemeClr val="bg1"/>
                </a:solidFill>
              </a:rPr>
              <a:t>truyện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được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kết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thúc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trên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cơ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sở</a:t>
            </a:r>
            <a:r>
              <a:rPr lang="en-US" i="1" dirty="0">
                <a:solidFill>
                  <a:schemeClr val="bg1"/>
                </a:solidFill>
              </a:rPr>
              <a:t> 2 </a:t>
            </a:r>
            <a:r>
              <a:rPr lang="en-US" i="1" dirty="0" err="1">
                <a:solidFill>
                  <a:schemeClr val="bg1"/>
                </a:solidFill>
              </a:rPr>
              <a:t>sự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kiện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bất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ngờ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đối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lập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nhau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tạo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nên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hiẹn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tượng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đảo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ngược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tình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huống</a:t>
            </a:r>
            <a:r>
              <a:rPr lang="en-US" i="1" dirty="0">
                <a:solidFill>
                  <a:schemeClr val="bg1"/>
                </a:solidFill>
              </a:rPr>
              <a:t> 2 </a:t>
            </a:r>
            <a:r>
              <a:rPr lang="en-US" i="1" dirty="0" err="1">
                <a:solidFill>
                  <a:schemeClr val="bg1"/>
                </a:solidFill>
              </a:rPr>
              <a:t>lần?Tác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dụng</a:t>
            </a:r>
            <a:r>
              <a:rPr lang="en-US" i="1" dirty="0">
                <a:solidFill>
                  <a:schemeClr val="bg1"/>
                </a:solidFill>
              </a:rPr>
              <a:t>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Nhận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xét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về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cách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kể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chuyện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của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tác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giả</a:t>
            </a:r>
            <a:r>
              <a:rPr lang="en-US" i="1" dirty="0">
                <a:solidFill>
                  <a:schemeClr val="bg1"/>
                </a:solidFill>
              </a:rPr>
              <a:t>.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Truyện</a:t>
            </a:r>
            <a:r>
              <a:rPr lang="en-US" i="1" dirty="0">
                <a:solidFill>
                  <a:schemeClr val="bg1"/>
                </a:solidFill>
              </a:rPr>
              <a:t> “CLCC” </a:t>
            </a:r>
            <a:r>
              <a:rPr lang="en-US" i="1" dirty="0" err="1">
                <a:solidFill>
                  <a:schemeClr val="bg1"/>
                </a:solidFill>
              </a:rPr>
              <a:t>muốn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gửi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gắm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tới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chúng</a:t>
            </a:r>
            <a:r>
              <a:rPr lang="en-US" i="1" dirty="0">
                <a:solidFill>
                  <a:schemeClr val="bg1"/>
                </a:solidFill>
              </a:rPr>
              <a:t> ta </a:t>
            </a:r>
            <a:r>
              <a:rPr lang="en-US" i="1" dirty="0" err="1">
                <a:solidFill>
                  <a:schemeClr val="bg1"/>
                </a:solidFill>
              </a:rPr>
              <a:t>điều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gì</a:t>
            </a:r>
            <a:r>
              <a:rPr lang="en-US" i="1" dirty="0">
                <a:solidFill>
                  <a:schemeClr val="bg1"/>
                </a:solidFill>
              </a:rPr>
              <a:t>?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? </a:t>
            </a:r>
            <a:r>
              <a:rPr lang="en-US" i="1" dirty="0" err="1">
                <a:solidFill>
                  <a:schemeClr val="bg1"/>
                </a:solidFill>
              </a:rPr>
              <a:t>Em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hiểu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gì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về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tài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năng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của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nhà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văn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r>
              <a:rPr lang="en-US" i="1" dirty="0" err="1">
                <a:solidFill>
                  <a:schemeClr val="bg1"/>
                </a:solidFill>
              </a:rPr>
              <a:t>nữ</a:t>
            </a:r>
            <a:r>
              <a:rPr lang="en-US" i="1" dirty="0">
                <a:solidFill>
                  <a:schemeClr val="bg1"/>
                </a:solidFill>
              </a:rPr>
              <a:t> O. Hen-</a:t>
            </a:r>
            <a:r>
              <a:rPr lang="en-US" i="1" dirty="0" err="1">
                <a:solidFill>
                  <a:schemeClr val="bg1"/>
                </a:solidFill>
              </a:rPr>
              <a:t>ri</a:t>
            </a:r>
            <a:r>
              <a:rPr lang="en-US" i="1" dirty="0">
                <a:solidFill>
                  <a:schemeClr val="bg1"/>
                </a:solidFill>
              </a:rPr>
              <a:t> </a:t>
            </a:r>
            <a:endParaRPr lang="vi-VN" dirty="0">
              <a:solidFill>
                <a:schemeClr val="bg1"/>
              </a:solidFill>
            </a:endParaRPr>
          </a:p>
          <a:p>
            <a:r>
              <a:rPr lang="en-US" i="1" dirty="0">
                <a:solidFill>
                  <a:schemeClr val="bg1"/>
                </a:solidFill>
              </a:rPr>
              <a:t> </a:t>
            </a:r>
            <a:endParaRPr lang="vi-VN" dirty="0">
              <a:solidFill>
                <a:schemeClr val="bg1"/>
              </a:solidFill>
            </a:endParaRPr>
          </a:p>
          <a:p>
            <a:endParaRPr lang="vi-V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1052736"/>
            <a:ext cx="9902162" cy="5805264"/>
          </a:xfrm>
        </p:spPr>
      </p:pic>
      <p:sp>
        <p:nvSpPr>
          <p:cNvPr id="28" name="TextBox 27"/>
          <p:cNvSpPr txBox="1"/>
          <p:nvPr/>
        </p:nvSpPr>
        <p:spPr>
          <a:xfrm>
            <a:off x="35496" y="134076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TÁC GIẢ, TÁC PHẨM.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7636" y="1628800"/>
            <a:ext cx="671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9" descr="ohen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71613"/>
            <a:ext cx="3581400" cy="515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Rectangle 27"/>
          <p:cNvSpPr>
            <a:spLocks noChangeArrowheads="1"/>
          </p:cNvSpPr>
          <p:nvPr/>
        </p:nvSpPr>
        <p:spPr bwMode="auto">
          <a:xfrm>
            <a:off x="27480" y="1917576"/>
            <a:ext cx="4509004" cy="210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885825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408113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9304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452688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9098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3670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242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28148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vi-VN" sz="3200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O.Hen-Ri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(1862-1910)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Nhà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văn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Mỹ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nổi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tiếng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về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truyện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ngắn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33" name="Text Box 45"/>
          <p:cNvSpPr txBox="1">
            <a:spLocks noChangeArrowheads="1"/>
          </p:cNvSpPr>
          <p:nvPr/>
        </p:nvSpPr>
        <p:spPr bwMode="auto">
          <a:xfrm>
            <a:off x="27480" y="4019426"/>
            <a:ext cx="4664959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Truyện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ông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thường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nhẹ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nhàng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tràn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đầy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tinh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thần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nhân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đạo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>
                <a:solidFill>
                  <a:schemeClr val="bg1"/>
                </a:solidFill>
                <a:latin typeface="Times New Roman" pitchFamily="18" charset="0"/>
              </a:rPr>
              <a:t>cao</a:t>
            </a:r>
            <a:r>
              <a:rPr lang="en-US" altLang="vi-VN" sz="32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altLang="vi-VN" sz="3200" b="1" i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en-US" altLang="vi-VN" sz="3200" b="1" i="1" dirty="0" err="1" smtClean="0">
                <a:solidFill>
                  <a:schemeClr val="bg1"/>
                </a:solidFill>
                <a:latin typeface="Times New Roman" pitchFamily="18" charset="0"/>
              </a:rPr>
              <a:t>tình</a:t>
            </a:r>
            <a:r>
              <a:rPr lang="en-US" altLang="vi-VN" sz="3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chemeClr val="bg1"/>
                </a:solidFill>
                <a:latin typeface="Times New Roman" pitchFamily="18" charset="0"/>
              </a:rPr>
              <a:t>yêu</a:t>
            </a:r>
            <a:r>
              <a:rPr lang="en-US" altLang="vi-VN" sz="3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chemeClr val="bg1"/>
                </a:solidFill>
                <a:latin typeface="Times New Roman" pitchFamily="18" charset="0"/>
              </a:rPr>
              <a:t>thương</a:t>
            </a:r>
            <a:r>
              <a:rPr lang="en-US" altLang="vi-VN" sz="3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chemeClr val="bg1"/>
                </a:solidFill>
                <a:latin typeface="Times New Roman" pitchFamily="18" charset="0"/>
              </a:rPr>
              <a:t>người</a:t>
            </a:r>
            <a:r>
              <a:rPr lang="en-US" altLang="vi-VN" sz="3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chemeClr val="bg1"/>
                </a:solidFill>
                <a:latin typeface="Times New Roman" pitchFamily="18" charset="0"/>
              </a:rPr>
              <a:t>nghèo</a:t>
            </a:r>
            <a:r>
              <a:rPr lang="en-US" altLang="vi-VN" sz="3200" b="1" i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200" b="1" i="1" dirty="0" err="1" smtClean="0">
                <a:solidFill>
                  <a:schemeClr val="bg1"/>
                </a:solidFill>
                <a:latin typeface="Times New Roman" pitchFamily="18" charset="0"/>
              </a:rPr>
              <a:t>khổ</a:t>
            </a:r>
            <a:r>
              <a:rPr lang="en-US" altLang="vi-VN" sz="3200" b="1" i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  <a:endParaRPr lang="en-US" altLang="vi-VN" sz="3200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23" descr="LEAFC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15" name="Straight Connector 14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8760"/>
            <a:ext cx="4571999" cy="5820328"/>
          </a:xfrm>
          <a:prstGeom prst="rect">
            <a:avLst/>
          </a:prstGeom>
        </p:spPr>
      </p:pic>
      <p:pic>
        <p:nvPicPr>
          <p:cNvPr id="23" name="Picture 3" descr="C:\Documents and Settings\THANH TAI\My Documents\Downloads\tải xuống (4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571" y="1281080"/>
            <a:ext cx="4586996" cy="57483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699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4207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720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9" descr="Noi o 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" y="49213"/>
            <a:ext cx="9031286" cy="675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624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714207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91693" y="3391693"/>
            <a:ext cx="6858000" cy="7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0720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BAR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800"/>
            <a:ext cx="9144000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Noi lam viec cua 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4" y="49213"/>
            <a:ext cx="9031286" cy="675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99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15" name="Straight Connector 14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-36512" y="131115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TÁC GIẢ, TÁC PHẨM.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636" y="1628800"/>
            <a:ext cx="671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36" y="2041684"/>
            <a:ext cx="6714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vi-V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1311151"/>
            <a:ext cx="3829050" cy="5718249"/>
          </a:xfrm>
          <a:prstGeom prst="rect">
            <a:avLst/>
          </a:prstGeom>
        </p:spPr>
      </p:pic>
      <p:sp>
        <p:nvSpPr>
          <p:cNvPr id="24" name="Rectangle 10"/>
          <p:cNvSpPr>
            <a:spLocks noChangeArrowheads="1"/>
          </p:cNvSpPr>
          <p:nvPr/>
        </p:nvSpPr>
        <p:spPr bwMode="auto">
          <a:xfrm>
            <a:off x="323528" y="2733495"/>
            <a:ext cx="4321175" cy="1200329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en-US" altLang="vi-VN" sz="3600" b="1" i="1" dirty="0" smtClean="0">
                <a:solidFill>
                  <a:schemeClr val="bg1"/>
                </a:solidFill>
                <a:latin typeface="Times New Roman" pitchFamily="18" charset="0"/>
              </a:rPr>
              <a:t>-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Trích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truỵện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ngắn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“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Chiếc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lá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cuối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cùng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”</a:t>
            </a:r>
          </a:p>
        </p:txBody>
      </p:sp>
      <p:sp>
        <p:nvSpPr>
          <p:cNvPr id="25" name="Text Box 35"/>
          <p:cNvSpPr txBox="1">
            <a:spLocks noChangeArrowheads="1"/>
          </p:cNvSpPr>
          <p:nvPr/>
        </p:nvSpPr>
        <p:spPr bwMode="auto">
          <a:xfrm>
            <a:off x="268306" y="3933825"/>
            <a:ext cx="5023774" cy="2298700"/>
          </a:xfrm>
          <a:prstGeom prst="rect">
            <a:avLst/>
          </a:prstGeom>
          <a:noFill/>
          <a:ln w="9525">
            <a:noFill/>
            <a:prstDash val="sysDot"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-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Đó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là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một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truyện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ngắn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hay,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tiêu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biểu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cho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phong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cách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nghệ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thuật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3600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altLang="vi-VN" sz="3600" b="1" i="1" dirty="0">
                <a:solidFill>
                  <a:schemeClr val="bg1"/>
                </a:solidFill>
                <a:latin typeface="Times New Roman" pitchFamily="18" charset="0"/>
              </a:rPr>
              <a:t> Henry</a:t>
            </a:r>
          </a:p>
        </p:txBody>
      </p:sp>
    </p:spTree>
    <p:extLst>
      <p:ext uri="{BB962C8B-B14F-4D97-AF65-F5344CB8AC3E}">
        <p14:creationId xmlns:p14="http://schemas.microsoft.com/office/powerpoint/2010/main" val="224236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15" name="Straight Connector 14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5496" y="134076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I.TÌM HIỂU TÁC GIẢ, TÁC PHẨM.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96" y="170080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ĐỌC – HIỂU VĂN BẢN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2060848"/>
            <a:ext cx="39912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vi-V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91374" y="2522513"/>
            <a:ext cx="85344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algn="just" eaLnBrk="1" hangingPunct="1">
              <a:spcBef>
                <a:spcPct val="50000"/>
              </a:spcBef>
              <a:buFont typeface="Arial" charset="0"/>
              <a:buChar char="•"/>
            </a:pPr>
            <a:r>
              <a:rPr lang="nl-NL" altLang="vi-VN" b="1" i="1" dirty="0" smtClean="0">
                <a:solidFill>
                  <a:schemeClr val="bg1"/>
                </a:solidFill>
                <a:latin typeface="Times New Roman" pitchFamily="18" charset="0"/>
              </a:rPr>
              <a:t>Đọc :</a:t>
            </a:r>
          </a:p>
          <a:p>
            <a:pPr algn="just" eaLnBrk="1" hangingPunct="1">
              <a:spcBef>
                <a:spcPct val="50000"/>
              </a:spcBef>
            </a:pPr>
            <a:r>
              <a:rPr lang="nl-NL" altLang="vi-VN" b="1" i="1" dirty="0" smtClean="0">
                <a:solidFill>
                  <a:schemeClr val="bg1"/>
                </a:solidFill>
                <a:latin typeface="Times New Roman" pitchFamily="18" charset="0"/>
              </a:rPr>
              <a:t>- Đọc to rõ ràng, chính xác nhất là những từ phiên âm từ tiếng nước ngoài. Giọng đọc nhẹ nhàng, truyền cảm, nhấn giọng ở hình ảnh miêu rả tả những chiếc là thường xuân.</a:t>
            </a:r>
            <a:endParaRPr lang="nl-NL" altLang="vi-VN" b="1" i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nl-NL" altLang="vi-VN" b="1" i="1" dirty="0">
                <a:solidFill>
                  <a:schemeClr val="bg1"/>
                </a:solidFill>
                <a:latin typeface="Times New Roman" pitchFamily="18" charset="0"/>
              </a:rPr>
              <a:t>- Chú ý phân biệt lời kể của tác giả với những câu, đoạn trong dấu ngoặc kép- lời nói trực tiếp của các nhân vật. Đoạn cuối truyện đọc với giọng rưng rưng cảm động nghẹn ngào.</a:t>
            </a:r>
            <a:endParaRPr lang="en-US" altLang="vi-VN" b="1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298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15" name="Straight Connector 14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628800"/>
            <a:ext cx="86409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altLang="vi-VN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men,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xi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men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xi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bỉnh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quặc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dội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endParaRPr lang="en-US" altLang="vi-VN" sz="24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chết.Xiu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men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Giôn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xi, 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2400" b="1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altLang="vi-VN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altLang="vi-VN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vi-VN" i="1" dirty="0">
              <a:solidFill>
                <a:schemeClr val="bg1"/>
              </a:solidFill>
            </a:endParaRPr>
          </a:p>
        </p:txBody>
      </p:sp>
      <p:sp>
        <p:nvSpPr>
          <p:cNvPr id="23" name="AutoShape 9"/>
          <p:cNvSpPr>
            <a:spLocks noChangeArrowheads="1"/>
          </p:cNvSpPr>
          <p:nvPr/>
        </p:nvSpPr>
        <p:spPr bwMode="auto">
          <a:xfrm>
            <a:off x="4526526" y="1772816"/>
            <a:ext cx="4267200" cy="2133600"/>
          </a:xfrm>
          <a:prstGeom prst="cloudCallout">
            <a:avLst>
              <a:gd name="adj1" fmla="val -43750"/>
              <a:gd name="adj2" fmla="val 22843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nl-NL" altLang="vi-VN" sz="2200" b="1" i="1" dirty="0">
                <a:latin typeface="Times New Roman" pitchFamily="18" charset="0"/>
              </a:rPr>
              <a:t>? </a:t>
            </a:r>
            <a:r>
              <a:rPr lang="nl-NL" altLang="vi-VN" sz="2200" b="1" i="1" dirty="0" smtClean="0">
                <a:latin typeface="Times New Roman" pitchFamily="18" charset="0"/>
              </a:rPr>
              <a:t>Em hãy tóm tắt nội dung văn bản “ chiếc lá cuối cùng bằng 1 đoạn văn ngắn”</a:t>
            </a:r>
            <a:endParaRPr lang="en-US" altLang="vi-VN" sz="2200" b="1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4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animBg="1"/>
      <p:bldP spid="2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32"/>
          <p:cNvSpPr>
            <a:spLocks noChangeShapeType="1"/>
          </p:cNvSpPr>
          <p:nvPr/>
        </p:nvSpPr>
        <p:spPr bwMode="auto">
          <a:xfrm>
            <a:off x="-131499" y="1052736"/>
            <a:ext cx="9277069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/>
          <a:lstStyle/>
          <a:p>
            <a:endParaRPr lang="vi-VN"/>
          </a:p>
        </p:txBody>
      </p:sp>
      <p:sp>
        <p:nvSpPr>
          <p:cNvPr id="12" name="Line 32"/>
          <p:cNvSpPr>
            <a:spLocks noChangeShapeType="1"/>
          </p:cNvSpPr>
          <p:nvPr/>
        </p:nvSpPr>
        <p:spPr bwMode="auto">
          <a:xfrm>
            <a:off x="0" y="1196752"/>
            <a:ext cx="9144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-28422" y="-243408"/>
            <a:ext cx="9173992" cy="1512168"/>
          </a:xfrm>
          <a:prstGeom prst="rect">
            <a:avLst/>
          </a:prstGeom>
          <a:solidFill>
            <a:srgbClr val="006CB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/>
            <a:r>
              <a:rPr lang="en-US" altLang="vi-VN" sz="3600" b="1" i="1" dirty="0">
                <a:solidFill>
                  <a:srgbClr val="00FF00"/>
                </a:solidFill>
                <a:latin typeface="Times New Roman" pitchFamily="18" charset="0"/>
              </a:rPr>
              <a:t>CHIẾC LÁ CUỐI CÙNG        </a:t>
            </a: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-28422" y="-26888"/>
            <a:ext cx="22320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Tiết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29</a:t>
            </a:r>
          </a:p>
          <a:p>
            <a:pPr algn="ctr"/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Văn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</a:t>
            </a:r>
            <a:r>
              <a:rPr lang="en-US" altLang="vi-VN" sz="2400" b="1" i="1" dirty="0" err="1">
                <a:solidFill>
                  <a:srgbClr val="FFFFFF"/>
                </a:solidFill>
                <a:latin typeface="Times New Roman" pitchFamily="18" charset="0"/>
              </a:rPr>
              <a:t>bản</a:t>
            </a:r>
            <a:r>
              <a:rPr lang="en-US" altLang="vi-VN" sz="2400" b="1" i="1" dirty="0">
                <a:solidFill>
                  <a:srgbClr val="FFFFFF"/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6948488" y="627410"/>
            <a:ext cx="21955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( O. Hen-</a:t>
            </a:r>
            <a:r>
              <a:rPr lang="en-US" altLang="vi-VN" sz="3600" i="1" dirty="0" err="1">
                <a:solidFill>
                  <a:schemeClr val="bg1"/>
                </a:solidFill>
                <a:latin typeface=".VnCommercial Script" pitchFamily="34" charset="0"/>
              </a:rPr>
              <a:t>Ri</a:t>
            </a:r>
            <a:r>
              <a:rPr lang="en-US" altLang="vi-VN" sz="3600" i="1" dirty="0">
                <a:solidFill>
                  <a:schemeClr val="bg1"/>
                </a:solidFill>
                <a:latin typeface=".VnCommercial Script" pitchFamily="34" charset="0"/>
              </a:rPr>
              <a:t> )</a:t>
            </a:r>
          </a:p>
        </p:txBody>
      </p:sp>
      <p:sp>
        <p:nvSpPr>
          <p:cNvPr id="22" name="Rectangle 44"/>
          <p:cNvSpPr>
            <a:spLocks noChangeArrowheads="1"/>
          </p:cNvSpPr>
          <p:nvPr/>
        </p:nvSpPr>
        <p:spPr bwMode="auto">
          <a:xfrm>
            <a:off x="3491880" y="-52536"/>
            <a:ext cx="1501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vi-VN" sz="24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7" name="Content Placeholder 2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22" y="1268760"/>
            <a:ext cx="9172422" cy="5760640"/>
          </a:xfrm>
        </p:spPr>
      </p:pic>
      <p:cxnSp>
        <p:nvCxnSpPr>
          <p:cNvPr id="15" name="Straight Connector 14"/>
          <p:cNvCxnSpPr/>
          <p:nvPr/>
        </p:nvCxnSpPr>
        <p:spPr>
          <a:xfrm>
            <a:off x="-131499" y="1268760"/>
            <a:ext cx="927706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3" descr="LEAFC0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61688">
            <a:off x="8493676" y="-354646"/>
            <a:ext cx="479426" cy="1043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627685" y="16288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vi-VN" sz="4000" i="1" u="sng" dirty="0" err="1" smtClean="0">
                <a:solidFill>
                  <a:schemeClr val="bg1"/>
                </a:solidFill>
                <a:latin typeface="Times New Roman" pitchFamily="18" charset="0"/>
              </a:rPr>
              <a:t>Giải</a:t>
            </a:r>
            <a:r>
              <a:rPr lang="en-US" altLang="vi-VN" sz="4000" i="1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4000" i="1" u="sng" dirty="0" err="1" smtClean="0">
                <a:solidFill>
                  <a:schemeClr val="bg1"/>
                </a:solidFill>
                <a:latin typeface="Times New Roman" pitchFamily="18" charset="0"/>
              </a:rPr>
              <a:t>thích</a:t>
            </a:r>
            <a:r>
              <a:rPr lang="en-US" altLang="vi-VN" sz="4000" i="1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4000" i="1" u="sng" dirty="0" err="1" smtClean="0">
                <a:solidFill>
                  <a:schemeClr val="bg1"/>
                </a:solidFill>
                <a:latin typeface="Times New Roman" pitchFamily="18" charset="0"/>
              </a:rPr>
              <a:t>từ</a:t>
            </a:r>
            <a:r>
              <a:rPr lang="en-US" altLang="vi-VN" sz="4000" i="1" u="sng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4000" i="1" u="sng" dirty="0" err="1" smtClean="0">
                <a:solidFill>
                  <a:schemeClr val="bg1"/>
                </a:solidFill>
                <a:latin typeface="Times New Roman" pitchFamily="18" charset="0"/>
              </a:rPr>
              <a:t>khó</a:t>
            </a:r>
            <a:r>
              <a:rPr lang="en-US" altLang="vi-VN" sz="4000" i="1" u="sng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r>
              <a:rPr lang="en-US" altLang="vi-VN" sz="2800" dirty="0" smtClean="0">
                <a:solidFill>
                  <a:srgbClr val="00FF00"/>
                </a:solidFill>
                <a:latin typeface="Times New Roman" pitchFamily="18" charset="0"/>
              </a:rPr>
              <a:t>        </a:t>
            </a:r>
            <a:r>
              <a:rPr lang="en-US" altLang="vi-VN" sz="2800" dirty="0" err="1" smtClean="0">
                <a:solidFill>
                  <a:schemeClr val="bg1"/>
                </a:solidFill>
                <a:latin typeface="Times New Roman" pitchFamily="18" charset="0"/>
              </a:rPr>
              <a:t>Thường</a:t>
            </a:r>
            <a:r>
              <a:rPr lang="en-US" altLang="vi-VN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chemeClr val="bg1"/>
                </a:solidFill>
                <a:latin typeface="Times New Roman" pitchFamily="18" charset="0"/>
              </a:rPr>
              <a:t>xuân</a:t>
            </a:r>
            <a:r>
              <a:rPr lang="en-US" altLang="vi-VN" sz="2800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endParaRPr lang="en-US" altLang="vi-VN" sz="2800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vi-VN" sz="2800" dirty="0" smtClean="0">
                <a:solidFill>
                  <a:srgbClr val="00FF00"/>
                </a:solidFill>
                <a:latin typeface="Times New Roman" pitchFamily="18" charset="0"/>
              </a:rPr>
              <a:t>            </a:t>
            </a:r>
          </a:p>
          <a:p>
            <a:pPr>
              <a:buFont typeface="Wingdings" pitchFamily="2" charset="2"/>
              <a:buNone/>
            </a:pPr>
            <a:r>
              <a:rPr lang="en-US" altLang="vi-VN" sz="2800" dirty="0" smtClean="0">
                <a:solidFill>
                  <a:srgbClr val="00FF00"/>
                </a:solidFill>
                <a:latin typeface="Times New Roman" pitchFamily="18" charset="0"/>
              </a:rPr>
              <a:t>            </a:t>
            </a:r>
            <a:r>
              <a:rPr lang="en-US" altLang="vi-VN" sz="2800" dirty="0" err="1" smtClean="0">
                <a:solidFill>
                  <a:schemeClr val="bg1"/>
                </a:solidFill>
                <a:latin typeface="Times New Roman" pitchFamily="18" charset="0"/>
              </a:rPr>
              <a:t>Kiệt</a:t>
            </a:r>
            <a:r>
              <a:rPr lang="en-US" altLang="vi-VN" sz="28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vi-VN" sz="2800" dirty="0" err="1" smtClean="0">
                <a:solidFill>
                  <a:schemeClr val="bg1"/>
                </a:solidFill>
                <a:latin typeface="Times New Roman" pitchFamily="18" charset="0"/>
              </a:rPr>
              <a:t>tác</a:t>
            </a:r>
            <a:r>
              <a:rPr lang="en-US" altLang="vi-VN" sz="2800" dirty="0" smtClean="0">
                <a:solidFill>
                  <a:schemeClr val="bg1"/>
                </a:solidFill>
                <a:latin typeface="Times New Roman" pitchFamily="18" charset="0"/>
              </a:rPr>
              <a:t>:</a:t>
            </a:r>
          </a:p>
          <a:p>
            <a:pPr>
              <a:buFont typeface="Wingdings" pitchFamily="2" charset="2"/>
              <a:buNone/>
            </a:pPr>
            <a:endParaRPr lang="en-US" altLang="vi-VN" sz="2800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altLang="vi-VN" sz="2800" dirty="0" smtClean="0">
                <a:solidFill>
                  <a:schemeClr val="bg1"/>
                </a:solidFill>
                <a:latin typeface="Times New Roman" pitchFamily="18" charset="0"/>
              </a:rPr>
              <a:t>         </a:t>
            </a:r>
            <a:r>
              <a:rPr lang="en-US" altLang="vi-VN" sz="2800" dirty="0" err="1" smtClean="0">
                <a:solidFill>
                  <a:schemeClr val="bg1"/>
                </a:solidFill>
                <a:latin typeface="Times New Roman" pitchFamily="18" charset="0"/>
              </a:rPr>
              <a:t>Vịnh</a:t>
            </a:r>
            <a:r>
              <a:rPr lang="en-US" altLang="vi-VN" sz="2800" dirty="0" smtClean="0">
                <a:solidFill>
                  <a:schemeClr val="bg1"/>
                </a:solidFill>
                <a:latin typeface="Times New Roman" pitchFamily="18" charset="0"/>
              </a:rPr>
              <a:t> Na- </a:t>
            </a:r>
            <a:r>
              <a:rPr lang="en-US" altLang="vi-VN" sz="2800" dirty="0" err="1" smtClean="0">
                <a:solidFill>
                  <a:schemeClr val="bg1"/>
                </a:solidFill>
                <a:latin typeface="Times New Roman" pitchFamily="18" charset="0"/>
              </a:rPr>
              <a:t>plơ</a:t>
            </a:r>
            <a:endParaRPr lang="en-US" altLang="vi-VN" sz="2800" dirty="0">
              <a:solidFill>
                <a:schemeClr val="bg1"/>
              </a:solidFill>
              <a:latin typeface="Times New Roman" pitchFamily="18" charset="0"/>
            </a:endParaRPr>
          </a:p>
          <a:p>
            <a:endParaRPr lang="en-US" altLang="vi-VN" sz="2800" dirty="0" smtClean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790652" y="4293096"/>
            <a:ext cx="686878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i="1" dirty="0" err="1">
                <a:solidFill>
                  <a:schemeClr val="bg1"/>
                </a:solidFill>
              </a:rPr>
              <a:t>Tác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phẩm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nghệ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thuật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đặc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 smtClean="0">
                <a:solidFill>
                  <a:schemeClr val="bg1"/>
                </a:solidFill>
              </a:rPr>
              <a:t>sắc</a:t>
            </a:r>
            <a:endParaRPr lang="en-US" altLang="vi-VN" sz="2800" b="1" i="1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altLang="vi-VN" sz="2800" b="1" i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vi-VN" sz="2800" b="1" i="1" dirty="0" err="1" smtClean="0">
                <a:solidFill>
                  <a:schemeClr val="bg1"/>
                </a:solidFill>
              </a:rPr>
              <a:t>Vịnh</a:t>
            </a:r>
            <a:r>
              <a:rPr lang="en-US" altLang="vi-VN" sz="2800" b="1" i="1" dirty="0" smtClean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 smtClean="0">
                <a:solidFill>
                  <a:schemeClr val="bg1"/>
                </a:solidFill>
              </a:rPr>
              <a:t>đẹp</a:t>
            </a:r>
            <a:r>
              <a:rPr lang="en-US" altLang="vi-VN" sz="2800" b="1" i="1" dirty="0" smtClean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 smtClean="0">
                <a:solidFill>
                  <a:schemeClr val="bg1"/>
                </a:solidFill>
              </a:rPr>
              <a:t>nổi</a:t>
            </a:r>
            <a:r>
              <a:rPr lang="en-US" altLang="vi-VN" sz="2800" b="1" i="1" dirty="0" smtClean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 smtClean="0">
                <a:solidFill>
                  <a:schemeClr val="bg1"/>
                </a:solidFill>
              </a:rPr>
              <a:t>tiếng</a:t>
            </a:r>
            <a:r>
              <a:rPr lang="en-US" altLang="vi-VN" sz="2800" b="1" i="1" dirty="0" smtClean="0">
                <a:solidFill>
                  <a:schemeClr val="bg1"/>
                </a:solidFill>
              </a:rPr>
              <a:t> ở </a:t>
            </a:r>
            <a:r>
              <a:rPr lang="en-US" altLang="vi-VN" sz="2800" b="1" i="1" dirty="0" err="1" smtClean="0">
                <a:solidFill>
                  <a:schemeClr val="bg1"/>
                </a:solidFill>
              </a:rPr>
              <a:t>bờ</a:t>
            </a:r>
            <a:r>
              <a:rPr lang="en-US" altLang="vi-VN" sz="2800" b="1" i="1" dirty="0" smtClean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 smtClean="0">
                <a:solidFill>
                  <a:schemeClr val="bg1"/>
                </a:solidFill>
              </a:rPr>
              <a:t>biển</a:t>
            </a:r>
            <a:r>
              <a:rPr lang="en-US" altLang="vi-VN" sz="2800" b="1" i="1" dirty="0" smtClean="0">
                <a:solidFill>
                  <a:schemeClr val="bg1"/>
                </a:solidFill>
              </a:rPr>
              <a:t> I-ta-li-a</a:t>
            </a:r>
            <a:endParaRPr lang="en-US" altLang="vi-VN" sz="2800" b="1" i="1" dirty="0">
              <a:solidFill>
                <a:schemeClr val="bg1"/>
              </a:solidFill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611560" y="2905150"/>
            <a:ext cx="8185150" cy="95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i="1" dirty="0">
                <a:solidFill>
                  <a:schemeClr val="bg1"/>
                </a:solidFill>
              </a:rPr>
              <a:t>(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còn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gọi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là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trường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xuân</a:t>
            </a:r>
            <a:r>
              <a:rPr lang="en-US" altLang="vi-VN" sz="2800" b="1" i="1" dirty="0">
                <a:solidFill>
                  <a:schemeClr val="bg1"/>
                </a:solidFill>
              </a:rPr>
              <a:t>):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một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loại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cây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leo</a:t>
            </a:r>
            <a:r>
              <a:rPr lang="en-US" altLang="vi-VN" sz="2800" b="1" i="1" dirty="0">
                <a:solidFill>
                  <a:schemeClr val="bg1"/>
                </a:solidFill>
              </a:rPr>
              <a:t>,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bám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vào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tường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gạch</a:t>
            </a:r>
            <a:r>
              <a:rPr lang="en-US" altLang="vi-VN" sz="2800" b="1" i="1" dirty="0">
                <a:solidFill>
                  <a:schemeClr val="bg1"/>
                </a:solidFill>
              </a:rPr>
              <a:t>,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lá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rụng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dần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về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mùa</a:t>
            </a:r>
            <a:r>
              <a:rPr lang="en-US" altLang="vi-VN" sz="2800" b="1" i="1" dirty="0">
                <a:solidFill>
                  <a:schemeClr val="bg1"/>
                </a:solidFill>
              </a:rPr>
              <a:t> </a:t>
            </a:r>
            <a:r>
              <a:rPr lang="en-US" altLang="vi-VN" sz="2800" b="1" i="1" dirty="0" err="1">
                <a:solidFill>
                  <a:schemeClr val="bg1"/>
                </a:solidFill>
              </a:rPr>
              <a:t>đông</a:t>
            </a:r>
            <a:endParaRPr lang="en-US" altLang="vi-VN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53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6CB6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anchor="ctr"/>
      <a:lstStyle>
        <a:defPPr eaLnBrk="1" hangingPunct="1">
          <a:defRPr sz="3600" b="1" i="1" dirty="0">
            <a:solidFill>
              <a:srgbClr val="00FF00"/>
            </a:solidFill>
            <a:latin typeface="Times New Roman" pitchFamily="18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1688</Words>
  <Application>Microsoft Office PowerPoint</Application>
  <PresentationFormat>On-screen Show (4:3)</PresentationFormat>
  <Paragraphs>161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Dang Le Phan Danh</cp:lastModifiedBy>
  <cp:revision>28</cp:revision>
  <dcterms:created xsi:type="dcterms:W3CDTF">2016-10-17T05:06:25Z</dcterms:created>
  <dcterms:modified xsi:type="dcterms:W3CDTF">2018-01-11T15:16:29Z</dcterms:modified>
</cp:coreProperties>
</file>