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3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3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9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0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2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4322-9411-471B-A18F-CC845A53F45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Picture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6248400" cy="232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Dục Công Dân 8</a:t>
            </a:r>
          </a:p>
        </p:txBody>
      </p:sp>
      <p:pic>
        <p:nvPicPr>
          <p:cNvPr id="3076" name="Picture 4" descr="j02835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70571">
            <a:off x="6934200" y="381000"/>
            <a:ext cx="1811338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 descr="j02835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053">
            <a:off x="609600" y="4876800"/>
            <a:ext cx="16827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750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652" y="305544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Tiết 3 :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884" y="722753"/>
            <a:ext cx="838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Bài 3: TÔN TRỌNG NGƯỜI KHÁC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898" y="143063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I.Đặt vấn đề 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02180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II.Nội dung bài học 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610765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.Thế nào là tôn trọng người khác :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597" y="3128538"/>
            <a:ext cx="388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Biểu hiện :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24" y="3618366"/>
            <a:ext cx="751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Biết lắng nghe ,biết cư xử lễ phép ,lịch sự với người khác ,biết thừa nhận những điểm mạnh của người khác.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096" y="4449363"/>
            <a:ext cx="268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3.Ý nghĩa 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098" y="4941314"/>
            <a:ext cx="862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Người biết tôn trọng người khác sẽ được mọi người tôn trọng.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-Mọi người biết tôn trọng lẫn nhau sẽ góp phần làm cho xã hội trong sạch ,lành mạnh và tốt đẹp.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2" y="305544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Tiết 3 :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884" y="722753"/>
            <a:ext cx="838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Bài 3: TÔN TRỌNG NGƯỜI KHÁC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898" y="143063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I.Đặt vấn đề 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2180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II.Nội dung bài học 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898" y="2606579"/>
            <a:ext cx="233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</a:rPr>
              <a:t>III.Bài tập :</a:t>
            </a:r>
            <a:endParaRPr lang="en-US" sz="28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28600" y="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b="1" i="1" u="sng">
                <a:solidFill>
                  <a:srgbClr val="FF0000"/>
                </a:solidFill>
              </a:rPr>
              <a:t>+Bài tập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u="sng">
                <a:solidFill>
                  <a:srgbClr val="FF0000"/>
                </a:solidFill>
                <a:latin typeface="Times New Roman" pitchFamily="18" charset="0"/>
              </a:rPr>
              <a:t>1: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Những hành vi nào sau đây thể hiện không tôn trọng người khác: (Thực hiện theo nhóm)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a) Đi nhẹ, nói khẽ trong bệnh viện.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b) Chỉ làm theo sở thích của mình không cần biết đến mọi người xung quanh.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c) Nói chuyện riêng, làm việc riêng, đùa nghịch trong giờ học.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0" y="2209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d) Cười đùa ầm ĩ khi đi dự hoặc gặp các đám tang.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28600" y="2514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đ) Bật nhạc to khi đã quá khuya.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28600" y="2895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e) Châm chọc, chế giểu người khuyết tật.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28600" y="3200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g) Cảm thông, chia sẻ khi người khác gặp điều bất hạnh.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0" y="3581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h) Coi thường, miệt thị những người nghèo khổ.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28600" y="39624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i) Biết lắng nghe ý kiến của mọi người.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28600" y="5486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28600" y="4343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k) Công kích, chê bai người khác không đồng ý kiến với mình.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28600" y="4724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l) Bắt nạt người yếu hơn mình.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28600" y="5029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m) Gây gỗ, to tiếng với những người xung quanh.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228600" y="5410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n) Vứt rác nơi công cộng.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0" y="5943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04800" y="5715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o) Đổ lổi cho người khác.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381000" y="63388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*Kết quả :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886200" y="6338888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b-c-d-đ-e-h-k-l-m-n-o</a:t>
            </a:r>
          </a:p>
        </p:txBody>
      </p:sp>
    </p:spTree>
    <p:extLst>
      <p:ext uri="{BB962C8B-B14F-4D97-AF65-F5344CB8AC3E}">
        <p14:creationId xmlns:p14="http://schemas.microsoft.com/office/powerpoint/2010/main" val="35175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9" grpId="0"/>
      <p:bldP spid="63507" grpId="0"/>
      <p:bldP spid="635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/>
          <p:cNvSpPr>
            <a:spLocks noChangeArrowheads="1"/>
          </p:cNvSpPr>
          <p:nvPr/>
        </p:nvSpPr>
        <p:spPr bwMode="auto">
          <a:xfrm>
            <a:off x="533400" y="990600"/>
            <a:ext cx="7924800" cy="1295400"/>
          </a:xfrm>
          <a:prstGeom prst="flowChartAlternateProcess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Khoanh tròn vào phương án đúng nhất</a:t>
            </a:r>
            <a:r>
              <a:rPr lang="vi-V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vi-VN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Tôn trọng người khác cũng chính </a:t>
            </a:r>
            <a:r>
              <a:rPr lang="vi-VN" sz="28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là:</a:t>
            </a:r>
            <a:endParaRPr lang="en-US" sz="2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2438400"/>
            <a:ext cx="381000" cy="411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1378359" y="2623066"/>
            <a:ext cx="6234881" cy="57785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Không tôn trọng bản thân mình</a:t>
            </a:r>
            <a:endParaRPr lang="en-US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1409037" y="3801735"/>
            <a:ext cx="6234881" cy="57785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Kiêng nể người khác</a:t>
            </a:r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>
            <a:off x="1524000" y="4872842"/>
            <a:ext cx="6234881" cy="5334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Nhường nhịn người khác</a:t>
            </a:r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1765696" y="5707581"/>
            <a:ext cx="6234881" cy="5334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Tôn trọng chính mình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441325" y="92075"/>
            <a:ext cx="8653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u="sng">
                <a:solidFill>
                  <a:srgbClr val="FF0000"/>
                </a:solidFill>
              </a:rPr>
              <a:t>+ </a:t>
            </a:r>
            <a:r>
              <a:rPr lang="en-US" sz="3200" b="1" i="1" u="sng">
                <a:solidFill>
                  <a:srgbClr val="FF0000"/>
                </a:solidFill>
              </a:rPr>
              <a:t>Bài tập 2 : Em hãy trả lời các câu hỏi sau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9587" y="2623066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5843" y="3829050"/>
            <a:ext cx="33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B</a:t>
            </a:r>
            <a:endParaRPr lang="en-US" sz="2800" b="1"/>
          </a:p>
        </p:txBody>
      </p:sp>
      <p:sp>
        <p:nvSpPr>
          <p:cNvPr id="4" name="TextBox 3"/>
          <p:cNvSpPr txBox="1"/>
          <p:nvPr/>
        </p:nvSpPr>
        <p:spPr>
          <a:xfrm>
            <a:off x="1002935" y="487284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C</a:t>
            </a:r>
            <a:endParaRPr lang="en-US" sz="2800" b="1"/>
          </a:p>
        </p:txBody>
      </p:sp>
      <p:sp>
        <p:nvSpPr>
          <p:cNvPr id="6" name="TextBox 5"/>
          <p:cNvSpPr txBox="1"/>
          <p:nvPr/>
        </p:nvSpPr>
        <p:spPr>
          <a:xfrm>
            <a:off x="1057928" y="5638906"/>
            <a:ext cx="34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</a:t>
            </a:r>
            <a:endParaRPr lang="en-US" sz="2800" b="1"/>
          </a:p>
        </p:txBody>
      </p:sp>
      <p:sp>
        <p:nvSpPr>
          <p:cNvPr id="7" name="Oval 6"/>
          <p:cNvSpPr/>
          <p:nvPr/>
        </p:nvSpPr>
        <p:spPr>
          <a:xfrm>
            <a:off x="1057928" y="5680224"/>
            <a:ext cx="417035" cy="440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381000" y="457200"/>
            <a:ext cx="8686800" cy="16764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Khoanh tròn vào đáp án trả lời đúng nhất.</a:t>
            </a:r>
          </a:p>
          <a:p>
            <a:pPr algn="ctr" eaLnBrk="0" hangingPunct="0"/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Tôn trọng </a:t>
            </a:r>
            <a:r>
              <a:rPr 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người khác là</a:t>
            </a:r>
          </a:p>
          <a:p>
            <a:pPr algn="ctr" eaLnBrk="0" hangingPunct="0"/>
            <a:r>
              <a:rPr 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sự thể </a:t>
            </a:r>
            <a:r>
              <a:rPr lang="en-US" sz="2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400" b="1" smtClean="0">
                <a:latin typeface="Times New Roman" pitchFamily="18" charset="0"/>
              </a:rPr>
              <a:t>……………………..</a:t>
            </a:r>
            <a:r>
              <a:rPr lang="en-US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của </a:t>
            </a:r>
            <a:r>
              <a:rPr 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 </a:t>
            </a:r>
            <a:r>
              <a:rPr lang="en-US" sz="2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người.</a:t>
            </a:r>
            <a:endParaRPr lang="en-US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1186208" y="2720975"/>
            <a:ext cx="6234881" cy="57785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Đức tính nhường nhịn</a:t>
            </a:r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1207980" y="3679331"/>
            <a:ext cx="6234880" cy="57785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Sự chịu đựng</a:t>
            </a: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1207980" y="4450761"/>
            <a:ext cx="6234881" cy="5334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Việc tự hạ thấp mình</a:t>
            </a:r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auto">
          <a:xfrm>
            <a:off x="1114827" y="5406725"/>
            <a:ext cx="6234880" cy="5334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Lối sống có văn hóa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14433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ối sống có văn hóa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018" y="27790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A</a:t>
            </a:r>
            <a:endParaRPr lang="en-US" sz="2400" b="1"/>
          </a:p>
        </p:txBody>
      </p:sp>
      <p:sp>
        <p:nvSpPr>
          <p:cNvPr id="5" name="TextBox 4"/>
          <p:cNvSpPr txBox="1"/>
          <p:nvPr/>
        </p:nvSpPr>
        <p:spPr>
          <a:xfrm>
            <a:off x="962095" y="3737423"/>
            <a:ext cx="44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B</a:t>
            </a:r>
            <a:endParaRPr lang="en-US" sz="2400" b="1"/>
          </a:p>
        </p:txBody>
      </p:sp>
      <p:sp>
        <p:nvSpPr>
          <p:cNvPr id="6" name="TextBox 5"/>
          <p:cNvSpPr txBox="1"/>
          <p:nvPr/>
        </p:nvSpPr>
        <p:spPr>
          <a:xfrm>
            <a:off x="890715" y="4436883"/>
            <a:ext cx="44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C</a:t>
            </a:r>
            <a:endParaRPr lang="en-US" sz="2400" b="1"/>
          </a:p>
        </p:txBody>
      </p:sp>
      <p:sp>
        <p:nvSpPr>
          <p:cNvPr id="7" name="TextBox 6"/>
          <p:cNvSpPr txBox="1"/>
          <p:nvPr/>
        </p:nvSpPr>
        <p:spPr>
          <a:xfrm>
            <a:off x="852325" y="547846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D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2578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4" grpId="0" animBg="1"/>
      <p:bldP spid="78857" grpId="0" animBg="1"/>
      <p:bldP spid="78860" grpId="0" animBg="1"/>
      <p:bldP spid="78863" grpId="0" animBg="1"/>
      <p:bldP spid="78863" grpId="1" animBg="1"/>
      <p:bldP spid="2" grpId="0"/>
      <p:bldP spid="4" grpId="0"/>
      <p:bldP spid="5" grpId="0"/>
      <p:bldP spid="6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533400" y="304800"/>
            <a:ext cx="8153400" cy="1066800"/>
          </a:xfrm>
          <a:prstGeom prst="flowChartAlternateProcess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 không đồng tình với phương án nào sau đây: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52400" y="2438400"/>
            <a:ext cx="381000" cy="3505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0" y="2514600"/>
            <a:ext cx="9144000" cy="990600"/>
            <a:chOff x="192" y="2112"/>
            <a:chExt cx="2976" cy="576"/>
          </a:xfrm>
        </p:grpSpPr>
        <p:sp>
          <p:nvSpPr>
            <p:cNvPr id="80902" name="AutoShape 6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vi-VN" sz="24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Tôn </a:t>
              </a:r>
              <a:r>
                <a:rPr lang="en-US" sz="240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vi-VN" sz="240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rọng </a:t>
              </a:r>
              <a:r>
                <a:rPr lang="vi-VN" sz="24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người khác cũng là biểu hiện của tôn trọng lẽ phải</a:t>
              </a:r>
              <a:endPara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0" y="4724400"/>
            <a:ext cx="9144000" cy="1066800"/>
            <a:chOff x="192" y="2112"/>
            <a:chExt cx="2976" cy="576"/>
          </a:xfrm>
        </p:grpSpPr>
        <p:sp>
          <p:nvSpPr>
            <p:cNvPr id="80905" name="AutoShape 9"/>
            <p:cNvSpPr>
              <a:spLocks noChangeArrowheads="1"/>
            </p:cNvSpPr>
            <p:nvPr/>
          </p:nvSpPr>
          <p:spPr bwMode="auto">
            <a:xfrm>
              <a:off x="432" y="2256"/>
              <a:ext cx="2736" cy="432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Tôn trọng người khác là cách ứng xử cần thiết</a:t>
              </a:r>
            </a:p>
            <a:p>
              <a:pPr algn="ctr" eaLnBrk="0" hangingPunct="0"/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đối với tất cả mọi người ở mọi lúc mọi nơi</a:t>
              </a: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-30726" y="3657600"/>
            <a:ext cx="9174726" cy="914400"/>
            <a:chOff x="182" y="2112"/>
            <a:chExt cx="2986" cy="576"/>
          </a:xfrm>
        </p:grpSpPr>
        <p:sp>
          <p:nvSpPr>
            <p:cNvPr id="80908" name="AutoShape 12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Chỉ nên dành sự tôn trọng cho ai tôn trọng mình</a:t>
              </a: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18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</a:rPr>
                <a:t>B</a:t>
              </a:r>
            </a:p>
          </p:txBody>
        </p:sp>
      </p:grp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-30727" y="3657600"/>
            <a:ext cx="1769807" cy="9144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0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925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  <p:bldP spid="8090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457200" y="533400"/>
            <a:ext cx="8153400" cy="1752600"/>
          </a:xfrm>
          <a:prstGeom prst="flowChartAlternateProcess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2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Khoanh tròn vào phương án đúng nhất</a:t>
            </a:r>
            <a:r>
              <a:rPr lang="vi-VN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vi-VN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Để được mọi người xung quanh tôn trọng</a:t>
            </a:r>
          </a:p>
          <a:p>
            <a:pPr algn="ctr"/>
            <a:r>
              <a:rPr lang="vi-VN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trước hết chúng ta phải:</a:t>
            </a:r>
            <a:endParaRPr lang="en-US" sz="2400" b="1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57200" y="2743200"/>
            <a:ext cx="381000" cy="3886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609600" y="2743200"/>
            <a:ext cx="6705600" cy="990600"/>
            <a:chOff x="192" y="2112"/>
            <a:chExt cx="2976" cy="576"/>
          </a:xfrm>
        </p:grpSpPr>
        <p:sp>
          <p:nvSpPr>
            <p:cNvPr id="79878" name="AutoShape 6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vi-VN" b="1">
                  <a:solidFill>
                    <a:srgbClr val="FFFFFF"/>
                  </a:solidFill>
                </a:rPr>
                <a:t>Học thật giỏi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879" name="Oval 7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609600" y="3733800"/>
            <a:ext cx="6781800" cy="990600"/>
            <a:chOff x="192" y="2112"/>
            <a:chExt cx="2976" cy="576"/>
          </a:xfrm>
        </p:grpSpPr>
        <p:sp>
          <p:nvSpPr>
            <p:cNvPr id="79881" name="AutoShape 9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vi-VN" b="1">
                  <a:solidFill>
                    <a:srgbClr val="FFFFFF"/>
                  </a:solidFill>
                </a:rPr>
                <a:t>Thật giàu có</a:t>
              </a: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79882" name="Oval 10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609600" y="5638800"/>
            <a:ext cx="6781800" cy="914400"/>
            <a:chOff x="192" y="2112"/>
            <a:chExt cx="2976" cy="576"/>
          </a:xfrm>
        </p:grpSpPr>
        <p:sp>
          <p:nvSpPr>
            <p:cNvPr id="79884" name="AutoShape 12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vi-VN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Trở nên nổi tiếng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885" name="Oval 13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</a:rPr>
                <a:t>D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609600" y="4724400"/>
            <a:ext cx="6781800" cy="914400"/>
            <a:chOff x="192" y="2112"/>
            <a:chExt cx="2976" cy="576"/>
          </a:xfrm>
        </p:grpSpPr>
        <p:sp>
          <p:nvSpPr>
            <p:cNvPr id="79887" name="AutoShape 15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vi-VN" b="1">
                  <a:solidFill>
                    <a:srgbClr val="FFFFFF"/>
                  </a:solidFill>
                </a:rPr>
                <a:t>Tôn trọng người khác</a:t>
              </a: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79888" name="Oval 16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</a:rPr>
                <a:t>C</a:t>
              </a:r>
            </a:p>
          </p:txBody>
        </p:sp>
      </p:grp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09600" y="4724400"/>
            <a:ext cx="1312606" cy="9144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0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72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6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14065"/>
            <a:ext cx="8229600" cy="4525963"/>
          </a:xfrm>
        </p:spPr>
        <p:txBody>
          <a:bodyPr/>
          <a:lstStyle/>
          <a:p>
            <a:pPr marL="609600" indent="-609600"/>
            <a:r>
              <a:rPr lang="en-US" sz="2800" b="1">
                <a:latin typeface=".VnArial" pitchFamily="34" charset="0"/>
              </a:rPr>
              <a:t>Em t¸n thµnh hay kh«ng t¸n thµnh víi mçi ý kiÕn </a:t>
            </a:r>
            <a:r>
              <a:rPr lang="en-US" sz="2800" b="1" smtClean="0">
                <a:latin typeface=".VnArial" pitchFamily="34" charset="0"/>
              </a:rPr>
              <a:t>d­ưíi </a:t>
            </a:r>
            <a:r>
              <a:rPr lang="en-US" sz="2800" b="1">
                <a:latin typeface=".VnArial" pitchFamily="34" charset="0"/>
              </a:rPr>
              <a:t>®©y?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a)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T«n träng </a:t>
            </a:r>
            <a:r>
              <a:rPr lang="en-US" sz="2800" b="1" smtClean="0">
                <a:solidFill>
                  <a:srgbClr val="0000FF"/>
                </a:solidFill>
                <a:latin typeface=".VnArial" pitchFamily="34" charset="0"/>
              </a:rPr>
              <a:t>ng­ưêi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kh¸c lµ tù h¹ thÊp </a:t>
            </a:r>
            <a:r>
              <a:rPr lang="en-US" sz="2800" b="1">
                <a:solidFill>
                  <a:srgbClr val="0000FF"/>
                </a:solidFill>
              </a:rPr>
              <a:t>mình.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sym typeface="Wingdings" pitchFamily="2" charset="2"/>
              </a:rPr>
              <a:t>         </a:t>
            </a:r>
            <a:r>
              <a:rPr lang="en-US" sz="2800" b="1" i="1">
                <a:solidFill>
                  <a:srgbClr val="FF0000"/>
                </a:solidFill>
                <a:sym typeface="Wingdings" pitchFamily="2" charset="2"/>
              </a:rPr>
              <a:t> Không tán thành</a:t>
            </a:r>
            <a:endParaRPr lang="en-US" sz="2800" b="1" i="1">
              <a:solidFill>
                <a:srgbClr val="FF00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b)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Muèn </a:t>
            </a:r>
            <a:r>
              <a:rPr lang="en-US" sz="2800" b="1" smtClean="0">
                <a:solidFill>
                  <a:srgbClr val="0000FF"/>
                </a:solidFill>
                <a:latin typeface=".VnArial" pitchFamily="34" charset="0"/>
              </a:rPr>
              <a:t>ngư­êi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kh¸c t«n träng </a:t>
            </a:r>
            <a:r>
              <a:rPr lang="en-US" sz="2800" b="1">
                <a:solidFill>
                  <a:srgbClr val="0000FF"/>
                </a:solidFill>
              </a:rPr>
              <a:t>mình thì mình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 ph¶i biÕt t«n träng </a:t>
            </a:r>
            <a:r>
              <a:rPr lang="en-US" sz="2800" b="1" smtClean="0">
                <a:solidFill>
                  <a:srgbClr val="0000FF"/>
                </a:solidFill>
                <a:latin typeface=".VnArial" pitchFamily="34" charset="0"/>
              </a:rPr>
              <a:t>ng­ưêi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kh¸c.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b="1">
                <a:solidFill>
                  <a:srgbClr val="0000FF"/>
                </a:solidFill>
                <a:latin typeface=".VnArial" pitchFamily="34" charset="0"/>
                <a:sym typeface="Wingdings" pitchFamily="2" charset="2"/>
              </a:rPr>
              <a:t>         </a:t>
            </a:r>
            <a:r>
              <a:rPr lang="en-US" sz="2800" b="1" i="1">
                <a:solidFill>
                  <a:srgbClr val="FF0000"/>
                </a:solidFill>
                <a:latin typeface=".VnArial" pitchFamily="34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FF0000"/>
                </a:solidFill>
                <a:sym typeface="Wingdings" pitchFamily="2" charset="2"/>
              </a:rPr>
              <a:t>Tán thành</a:t>
            </a:r>
            <a:endParaRPr lang="en-US" sz="2800" b="1" i="1">
              <a:solidFill>
                <a:srgbClr val="FF00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c)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T«n träng </a:t>
            </a:r>
            <a:r>
              <a:rPr lang="en-US" sz="2800" b="1" smtClean="0">
                <a:solidFill>
                  <a:srgbClr val="0000FF"/>
                </a:solidFill>
                <a:latin typeface=".VnArial" pitchFamily="34" charset="0"/>
              </a:rPr>
              <a:t>ng­ưêi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kh¸c lµ tù t«n träng </a:t>
            </a:r>
            <a:r>
              <a:rPr lang="en-US" sz="2800" b="1">
                <a:solidFill>
                  <a:srgbClr val="0000FF"/>
                </a:solidFill>
              </a:rPr>
              <a:t>mình.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sym typeface="Wingdings" pitchFamily="2" charset="2"/>
              </a:rPr>
              <a:t>         </a:t>
            </a:r>
            <a:r>
              <a:rPr lang="en-US" sz="2800" b="1" i="1">
                <a:solidFill>
                  <a:srgbClr val="FF0000"/>
                </a:solidFill>
                <a:sym typeface="Wingdings" pitchFamily="2" charset="2"/>
              </a:rPr>
              <a:t> Tán thành</a:t>
            </a:r>
            <a:endParaRPr lang="en-US" sz="2800" b="1" i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tập 3: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2023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>
                <a:latin typeface=".VnArial" pitchFamily="34" charset="0"/>
              </a:rPr>
              <a:t>Ca dao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- Khã mµ biÕt lÏ biÕt lêi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BiÕt ăn biÕt ë h¬n </a:t>
            </a:r>
            <a:r>
              <a:rPr lang="en-US" sz="2800" smtClean="0">
                <a:solidFill>
                  <a:srgbClr val="0000FF"/>
                </a:solidFill>
                <a:latin typeface=".VnArial" pitchFamily="34" charset="0"/>
              </a:rPr>
              <a:t>ng­ưêi </a:t>
            </a: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giµu sang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-Lêi nãi kh«ng mÊt tiÒn mua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Lùa lêi mµ nãi cho võa lßng nhau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-</a:t>
            </a:r>
            <a:r>
              <a:rPr lang="en-US" sz="2800" smtClean="0">
                <a:solidFill>
                  <a:srgbClr val="0000FF"/>
                </a:solidFill>
                <a:latin typeface=".VnArial" pitchFamily="34" charset="0"/>
              </a:rPr>
              <a:t>Cư­êi ngư­êi </a:t>
            </a: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chí véi </a:t>
            </a:r>
            <a:r>
              <a:rPr lang="en-US" sz="2800" smtClean="0">
                <a:solidFill>
                  <a:srgbClr val="0000FF"/>
                </a:solidFill>
                <a:latin typeface=".VnArial" pitchFamily="34" charset="0"/>
              </a:rPr>
              <a:t>cư­êi </a:t>
            </a: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l©u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-</a:t>
            </a:r>
            <a:r>
              <a:rPr lang="en-US" sz="2800" smtClean="0">
                <a:solidFill>
                  <a:srgbClr val="0000FF"/>
                </a:solidFill>
                <a:latin typeface=".VnArial" pitchFamily="34" charset="0"/>
              </a:rPr>
              <a:t>C­ưêi ngư­êi </a:t>
            </a: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h«m </a:t>
            </a:r>
            <a:r>
              <a:rPr lang="en-US" sz="2800" smtClean="0">
                <a:solidFill>
                  <a:srgbClr val="0000FF"/>
                </a:solidFill>
                <a:latin typeface=".VnArial" pitchFamily="34" charset="0"/>
              </a:rPr>
              <a:t>tr­ưíc </a:t>
            </a: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h«m sau </a:t>
            </a:r>
            <a:r>
              <a:rPr lang="en-US" sz="2800" smtClean="0">
                <a:solidFill>
                  <a:srgbClr val="0000FF"/>
                </a:solidFill>
                <a:latin typeface=".VnArial" pitchFamily="34" charset="0"/>
              </a:rPr>
              <a:t>ngư­êi cư­êi</a:t>
            </a:r>
            <a:endParaRPr lang="en-US" sz="2800">
              <a:solidFill>
                <a:srgbClr val="0000FF"/>
              </a:solidFill>
              <a:latin typeface=".Vn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.VnArial" pitchFamily="34" charset="0"/>
              </a:rPr>
              <a:t>Tôc ngữ: </a:t>
            </a: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- </a:t>
            </a:r>
            <a:r>
              <a:rPr lang="en-US" sz="2800">
                <a:solidFill>
                  <a:srgbClr val="0000FF"/>
                </a:solidFill>
              </a:rPr>
              <a:t>Áo </a:t>
            </a: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r¸ch cèt c¸ch </a:t>
            </a:r>
            <a:r>
              <a:rPr lang="en-US" sz="2800" smtClean="0">
                <a:solidFill>
                  <a:srgbClr val="0000FF"/>
                </a:solidFill>
                <a:latin typeface=".VnArial" pitchFamily="34" charset="0"/>
              </a:rPr>
              <a:t>ng­ưêi th­ư¬ng</a:t>
            </a:r>
            <a:endParaRPr lang="en-US" sz="2800">
              <a:solidFill>
                <a:srgbClr val="0000FF"/>
              </a:solidFill>
              <a:latin typeface=".Vn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                   - ¡n cã mêi, lµm cã khiÕn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                   - KÝnh giµ yªu trÎ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.VnArial" pitchFamily="34" charset="0"/>
              </a:rPr>
              <a:t> Danh ng«n: </a:t>
            </a: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Yªu mäi </a:t>
            </a:r>
            <a:r>
              <a:rPr lang="en-US" sz="2800" smtClean="0">
                <a:solidFill>
                  <a:srgbClr val="0000FF"/>
                </a:solidFill>
                <a:latin typeface=".VnArial" pitchFamily="34" charset="0"/>
              </a:rPr>
              <a:t>ngư­êi</a:t>
            </a: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, tin vµi </a:t>
            </a:r>
            <a:r>
              <a:rPr lang="en-US" sz="2800" smtClean="0">
                <a:solidFill>
                  <a:srgbClr val="0000FF"/>
                </a:solidFill>
                <a:latin typeface=".VnArial" pitchFamily="34" charset="0"/>
              </a:rPr>
              <a:t>ngư­êi</a:t>
            </a: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, ®õng xóc ph¹m ®Õn ai. ( SÕch-pia) 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 u="sng">
                <a:solidFill>
                  <a:srgbClr val="FF0000"/>
                </a:solidFill>
              </a:rPr>
              <a:t>Bài tập 4 :</a:t>
            </a:r>
            <a:r>
              <a:rPr lang="en-US" sz="2800">
                <a:solidFill>
                  <a:schemeClr val="tx2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Em hãy sưu tầm </a:t>
            </a:r>
            <a:r>
              <a:rPr lang="en-US" sz="2800" smtClean="0">
                <a:solidFill>
                  <a:srgbClr val="FF0000"/>
                </a:solidFill>
              </a:rPr>
              <a:t>một </a:t>
            </a:r>
            <a:r>
              <a:rPr lang="en-US" sz="2800">
                <a:solidFill>
                  <a:srgbClr val="FF0000"/>
                </a:solidFill>
              </a:rPr>
              <a:t>số câu ca dao, danh ngôn, tục ngữ về tôn trọng người khác</a:t>
            </a:r>
          </a:p>
        </p:txBody>
      </p:sp>
    </p:spTree>
    <p:extLst>
      <p:ext uri="{BB962C8B-B14F-4D97-AF65-F5344CB8AC3E}">
        <p14:creationId xmlns:p14="http://schemas.microsoft.com/office/powerpoint/2010/main" val="98207474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362200" y="-157410"/>
            <a:ext cx="572464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09575">
              <a:tabLst>
                <a:tab pos="1905000" algn="l"/>
              </a:tabLs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*Hướng dẫn </a:t>
            </a:r>
            <a:r>
              <a:rPr lang="en-US" sz="3600" b="1" smtClean="0">
                <a:solidFill>
                  <a:srgbClr val="000000"/>
                </a:solidFill>
                <a:latin typeface="Times New Roman" pitchFamily="18" charset="0"/>
              </a:rPr>
              <a:t>tự học :</a:t>
            </a:r>
          </a:p>
          <a:p>
            <a:pPr indent="409575">
              <a:tabLst>
                <a:tab pos="1905000" algn="l"/>
              </a:tabLs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</a:rPr>
              <a:t>a.Bài vừa học</a:t>
            </a:r>
            <a:endParaRPr lang="en-US" sz="3600">
              <a:solidFill>
                <a:srgbClr val="0000CC"/>
              </a:solidFill>
              <a:latin typeface="Times New Roman" pitchFamily="18" charset="0"/>
            </a:endParaRPr>
          </a:p>
          <a:p>
            <a:pPr indent="409575">
              <a:tabLst>
                <a:tab pos="1905000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-Chép bài và học bài .</a:t>
            </a:r>
          </a:p>
          <a:p>
            <a:pPr indent="409575">
              <a:tabLst>
                <a:tab pos="1905000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-Làm bài tập 3-4 trang 10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indent="409575">
              <a:tabLst>
                <a:tab pos="1905000" algn="l"/>
              </a:tabLst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b.Bài sắp học :</a:t>
            </a:r>
            <a:endParaRPr lang="en-US" sz="3200" b="1">
              <a:solidFill>
                <a:srgbClr val="0000CC"/>
              </a:solidFill>
              <a:latin typeface="Times New Roman" pitchFamily="18" charset="0"/>
            </a:endParaRPr>
          </a:p>
          <a:p>
            <a:pPr indent="409575">
              <a:tabLst>
                <a:tab pos="1905000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-Chuẩn bị bài 4 : “Giữ chữ tín”</a:t>
            </a:r>
          </a:p>
          <a:p>
            <a:pPr indent="409575">
              <a:tabLst>
                <a:tab pos="1905000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+Đọc trước phần đặt vấn đề .</a:t>
            </a:r>
          </a:p>
          <a:p>
            <a:pPr indent="409575">
              <a:tabLst>
                <a:tab pos="1905000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+Trả lời những câu hỏi gợi ý .</a:t>
            </a:r>
            <a:r>
              <a:rPr lang="en-US" sz="3200">
                <a:latin typeface="Times New Roman" pitchFamily="18" charset="0"/>
              </a:rPr>
              <a:t>	</a:t>
            </a:r>
          </a:p>
        </p:txBody>
      </p:sp>
      <p:pic>
        <p:nvPicPr>
          <p:cNvPr id="67587" name="Picture 10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152400"/>
            <a:ext cx="2514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12" descr="hocba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31" y="4007634"/>
            <a:ext cx="4419600" cy="263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j02835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053">
            <a:off x="-493669" y="4076823"/>
            <a:ext cx="26955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70"/>
            <a:ext cx="4419599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408714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76594"/>
            <a:ext cx="4430486" cy="3407229"/>
          </a:xfrm>
          <a:prstGeom prst="rect">
            <a:avLst/>
          </a:prstGeom>
        </p:spPr>
      </p:pic>
      <p:pic>
        <p:nvPicPr>
          <p:cNvPr id="9" name="Picture 2" descr="C:\Users\Administrator\Downloads\Người Nhật dạy 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98370"/>
            <a:ext cx="4648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$Recycle.Bin\S-1-5-21-2164199715-1369587831-94068983-500\$R41RTC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4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652" y="305544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Tiết 3 :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66800"/>
            <a:ext cx="8388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Bài 3: TÔN TRỌNG NGƯỜI KHÁC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209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I.Đặt vấn đề 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-1409700" y="304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         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168275"/>
            <a:ext cx="810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i="1" u="sng">
                <a:solidFill>
                  <a:srgbClr val="FF0000"/>
                </a:solidFill>
              </a:rPr>
              <a:t>Đọc phần đặt vấn đề và trả lời câu hỏi sau :</a:t>
            </a:r>
            <a:r>
              <a:rPr lang="en-US" sz="3200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762000"/>
            <a:ext cx="668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0000"/>
                </a:solidFill>
              </a:rPr>
              <a:t>) Nhận xét cách cư xử,thái độ và việc làm của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990600" y="1524000"/>
            <a:ext cx="103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*Mai :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114800" y="1524000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*Hải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400800" y="15240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*Quân và Hùng :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3124200" y="1524000"/>
            <a:ext cx="0" cy="419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6172200" y="1447800"/>
            <a:ext cx="0" cy="434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228600" y="2057400"/>
            <a:ext cx="296068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-Không kiêu căng, không coi thường người khác.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-Luôn lễ phép đối với người lớn, chan hòa với bạn bè , giúp đỡ mọi người.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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Được mọi người quý mến .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124200" y="2209800"/>
            <a:ext cx="2895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-Không buồn khi bị phân biệt mà còn tự hào .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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Tôn trọng cha mình .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6400800" y="2190750"/>
            <a:ext cx="24177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-Không nghe giảng bài mà còn cười, đọc chuyện trong giờ học.</a:t>
            </a:r>
          </a:p>
        </p:txBody>
      </p:sp>
    </p:spTree>
    <p:extLst>
      <p:ext uri="{BB962C8B-B14F-4D97-AF65-F5344CB8AC3E}">
        <p14:creationId xmlns:p14="http://schemas.microsoft.com/office/powerpoint/2010/main" val="3277247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6" grpId="0"/>
      <p:bldP spid="48137" grpId="0"/>
      <p:bldP spid="48138" grpId="0"/>
      <p:bldP spid="48139" grpId="0"/>
      <p:bldP spid="48140" grpId="0" animBg="1"/>
      <p:bldP spid="48141" grpId="0" animBg="1"/>
      <p:bldP spid="48142" grpId="0"/>
      <p:bldP spid="48143" grpId="0"/>
      <p:bldP spid="481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-1409700" y="304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                     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524000" y="3048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682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200" i="1" u="sng">
                <a:solidFill>
                  <a:srgbClr val="FF0000"/>
                </a:solidFill>
                <a:latin typeface="Times New Roman" pitchFamily="18" charset="0"/>
              </a:rPr>
              <a:t>Đọc phần đặt vấn đề và trả lời câu hỏi sau :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914400"/>
            <a:ext cx="908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b-Ba hành vi trên , hành vi nào cần học tập , hành vi nào cần phê phán ?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724400" y="1752600"/>
            <a:ext cx="0" cy="434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09600" y="1676400"/>
            <a:ext cx="364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* Hành vi nào cần học tập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4953000" y="1676400"/>
            <a:ext cx="384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* Hành vi nào cần phê phán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33400" y="2362200"/>
            <a:ext cx="333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-Hành vi của Mai và Hải 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152400" y="31242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Tôn trọng danh dự , nhân phẩm , lợi ích của người khác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029200" y="2362200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-Hành vi của Quân và Hùng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4724400" y="31242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Không tôn trọng danh dự , nhân phẩm , lợi ích của người khác </a:t>
            </a:r>
          </a:p>
        </p:txBody>
      </p:sp>
    </p:spTree>
    <p:extLst>
      <p:ext uri="{BB962C8B-B14F-4D97-AF65-F5344CB8AC3E}">
        <p14:creationId xmlns:p14="http://schemas.microsoft.com/office/powerpoint/2010/main" val="2353710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5" grpId="0" animBg="1"/>
      <p:bldP spid="50186" grpId="0"/>
      <p:bldP spid="50187" grpId="0"/>
      <p:bldP spid="50188" grpId="0"/>
      <p:bldP spid="50189" grpId="0"/>
      <p:bldP spid="50190" grpId="0"/>
      <p:bldP spid="50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652" y="305544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</a:rPr>
              <a:t>Tiết 3 :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765405"/>
            <a:ext cx="838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Bài 3: TÔN TRỌNG NGƯỜI KHÁC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91741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I.Đặt vấn đề 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50020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II.Nội dung bài học 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97763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.Thế nào là tôn trọng người khác :</a:t>
            </a:r>
          </a:p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Tôn trọng người khác là sự đánh giá đúng mức, coi trọng danh dự, phẩm giá và lợi ích của người khác; thể hiện lối sống có văn hóa của mỗi người.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9067800" cy="6792686"/>
          </a:xfrm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endParaRPr lang="en-US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b="1" dirty="0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lphaUcParenR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526118"/>
              </p:ext>
            </p:extLst>
          </p:nvPr>
        </p:nvGraphicFramePr>
        <p:xfrm>
          <a:off x="152400" y="1219200"/>
          <a:ext cx="4572000" cy="5320454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572000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A. </a:t>
                      </a:r>
                      <a:r>
                        <a:rPr lang="en-US" sz="2800" dirty="0" err="1" smtClean="0"/>
                        <a:t>Nhường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người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trên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xe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buýt</a:t>
                      </a:r>
                      <a:r>
                        <a:rPr lang="en-US" sz="2800" baseline="0" dirty="0" smtClean="0"/>
                        <a:t>.</a:t>
                      </a:r>
                    </a:p>
                  </a:txBody>
                  <a:tcPr/>
                </a:tc>
              </a:tr>
              <a:tr h="7704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B. </a:t>
                      </a:r>
                      <a:r>
                        <a:rPr lang="en-US" sz="2800" dirty="0" err="1" smtClean="0"/>
                        <a:t>Chăm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chọt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người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tật</a:t>
                      </a:r>
                      <a:r>
                        <a:rPr lang="en-US" sz="2800" baseline="0" dirty="0" smtClean="0"/>
                        <a:t>.</a:t>
                      </a:r>
                    </a:p>
                  </a:txBody>
                  <a:tcPr/>
                </a:tc>
              </a:tr>
              <a:tr h="7704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C. </a:t>
                      </a:r>
                      <a:r>
                        <a:rPr lang="en-US" sz="2800" dirty="0" err="1" smtClean="0"/>
                        <a:t>Giúp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đỡ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bạn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bè</a:t>
                      </a:r>
                      <a:r>
                        <a:rPr lang="en-US" sz="2800" baseline="0" dirty="0" smtClean="0"/>
                        <a:t>.</a:t>
                      </a:r>
                    </a:p>
                  </a:txBody>
                  <a:tcPr/>
                </a:tc>
              </a:tr>
              <a:tr h="7704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D. </a:t>
                      </a:r>
                      <a:r>
                        <a:rPr lang="en-US" sz="2800" dirty="0" err="1" smtClean="0"/>
                        <a:t>Vô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lễ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với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giáo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viên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người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lớn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  <a:tr h="770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E. </a:t>
                      </a:r>
                      <a:r>
                        <a:rPr lang="en-US" sz="2800" dirty="0" err="1" smtClean="0"/>
                        <a:t>Không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hút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thuốc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cộng</a:t>
                      </a:r>
                      <a:r>
                        <a:rPr lang="en-US" sz="2800" baseline="0" dirty="0" smtClean="0"/>
                        <a:t>.</a:t>
                      </a:r>
                    </a:p>
                  </a:txBody>
                  <a:tcPr/>
                </a:tc>
              </a:tr>
              <a:tr h="7704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F. </a:t>
                      </a:r>
                      <a:r>
                        <a:rPr lang="en-US" sz="2800" dirty="0" err="1" smtClean="0"/>
                        <a:t>Chỉ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trích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bạn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mắc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khuyết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điểm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4317"/>
              </p:ext>
            </p:extLst>
          </p:nvPr>
        </p:nvGraphicFramePr>
        <p:xfrm>
          <a:off x="5181600" y="1219200"/>
          <a:ext cx="3810000" cy="9144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8100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/>
                        <a:t>Tôn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baseline="0" dirty="0" err="1" smtClean="0"/>
                        <a:t>Trọng</a:t>
                      </a:r>
                      <a:r>
                        <a:rPr lang="en-US" sz="2800" b="0" baseline="0" dirty="0" smtClean="0"/>
                        <a:t>.</a:t>
                      </a:r>
                      <a:endParaRPr lang="en-US" sz="28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29620"/>
              </p:ext>
            </p:extLst>
          </p:nvPr>
        </p:nvGraphicFramePr>
        <p:xfrm>
          <a:off x="5181600" y="2133600"/>
          <a:ext cx="3810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trọng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70454"/>
              </p:ext>
            </p:extLst>
          </p:nvPr>
        </p:nvGraphicFramePr>
        <p:xfrm>
          <a:off x="5181600" y="3733800"/>
          <a:ext cx="381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trọng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014611"/>
              </p:ext>
            </p:extLst>
          </p:nvPr>
        </p:nvGraphicFramePr>
        <p:xfrm>
          <a:off x="5181600" y="2971799"/>
          <a:ext cx="3810000" cy="76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</a:tblGrid>
              <a:tr h="762001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trọng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72185"/>
              </p:ext>
            </p:extLst>
          </p:nvPr>
        </p:nvGraphicFramePr>
        <p:xfrm>
          <a:off x="5181600" y="5562600"/>
          <a:ext cx="3810000" cy="990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trọng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0083"/>
              </p:ext>
            </p:extLst>
          </p:nvPr>
        </p:nvGraphicFramePr>
        <p:xfrm>
          <a:off x="5181600" y="4648200"/>
          <a:ext cx="3810000" cy="90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</a:tblGrid>
              <a:tr h="9042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trọng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882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solidFill>
                  <a:srgbClr val="0000FF"/>
                </a:solidFill>
                <a:latin typeface=".VnArial" pitchFamily="34" charset="0"/>
              </a:rPr>
              <a:t>      B¹n An kh«ng t«n träng chó Hoµng </a:t>
            </a:r>
            <a:r>
              <a:rPr lang="en-US" sz="4000">
                <a:solidFill>
                  <a:srgbClr val="0000FF"/>
                </a:solidFill>
              </a:rPr>
              <a:t>v</a:t>
            </a:r>
            <a:r>
              <a:rPr lang="en-US" sz="4000">
                <a:solidFill>
                  <a:srgbClr val="0000FF"/>
                </a:solidFill>
                <a:latin typeface="Arial"/>
              </a:rPr>
              <a:t>ì</a:t>
            </a:r>
            <a:r>
              <a:rPr lang="en-US" sz="4000">
                <a:solidFill>
                  <a:srgbClr val="0000FF"/>
                </a:solidFill>
                <a:latin typeface=".VnArial" pitchFamily="34" charset="0"/>
              </a:rPr>
              <a:t> chó Hoµng </a:t>
            </a:r>
            <a:r>
              <a:rPr lang="en-US" sz="4000" smtClean="0">
                <a:solidFill>
                  <a:srgbClr val="0000FF"/>
                </a:solidFill>
                <a:latin typeface=".VnArial" pitchFamily="34" charset="0"/>
              </a:rPr>
              <a:t>l­ưêi </a:t>
            </a:r>
            <a:r>
              <a:rPr lang="en-US" sz="4000">
                <a:solidFill>
                  <a:srgbClr val="0000FF"/>
                </a:solidFill>
                <a:latin typeface=".VnArial" pitchFamily="34" charset="0"/>
              </a:rPr>
              <a:t>lao ®éng, l¹i ăn ch¬i nghiÖn hót. Hµnh vi cña An ®óng hay sai?</a:t>
            </a:r>
          </a:p>
        </p:txBody>
      </p:sp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348615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PresentH"/>
              </a:rPr>
              <a:t>Th¶o luËn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657600" y="4724400"/>
            <a:ext cx="25209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7200" b="1">
                <a:solidFill>
                  <a:srgbClr val="FF3300"/>
                </a:solidFill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166102126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76400"/>
            <a:ext cx="88392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00FF"/>
                </a:solidFill>
                <a:latin typeface=".VnArial" pitchFamily="34" charset="0"/>
              </a:rPr>
              <a:t>      </a:t>
            </a:r>
            <a:r>
              <a:rPr lang="en-US">
                <a:solidFill>
                  <a:srgbClr val="0000FF"/>
                </a:solidFill>
                <a:latin typeface=".VnArial" pitchFamily="34" charset="0"/>
              </a:rPr>
              <a:t>Trong giê häc, Th¾ng cã ý kiÕn sai, </a:t>
            </a:r>
            <a:r>
              <a:rPr lang="en-US" smtClean="0">
                <a:solidFill>
                  <a:srgbClr val="0000FF"/>
                </a:solidFill>
                <a:latin typeface=".VnArial" pitchFamily="34" charset="0"/>
              </a:rPr>
              <a:t>như­ng </a:t>
            </a:r>
            <a:r>
              <a:rPr lang="en-US">
                <a:solidFill>
                  <a:srgbClr val="0000FF"/>
                </a:solidFill>
                <a:latin typeface=".VnArial" pitchFamily="34" charset="0"/>
              </a:rPr>
              <a:t>kh«ng nhËn cø tranh c·i víi c« gi¸o vµ cho lµ m×nh ®óng. C« gi¸o yªu cÇu Th¾ng kh«ng trao ®æi ®Ó giê ra ch¬i gi¶i quyÕt tiÕp. </a:t>
            </a:r>
            <a:r>
              <a:rPr lang="en-US">
                <a:solidFill>
                  <a:srgbClr val="0000FF"/>
                </a:solidFill>
                <a:latin typeface=".VnTimeH" pitchFamily="34" charset="0"/>
              </a:rPr>
              <a:t>ý</a:t>
            </a:r>
            <a:r>
              <a:rPr lang="en-US">
                <a:solidFill>
                  <a:srgbClr val="0000FF"/>
                </a:solidFill>
                <a:latin typeface=".VnArial" pitchFamily="34" charset="0"/>
              </a:rPr>
              <a:t> kiÕn cña em vÒ c« gi¸o vµ b¹n Th¾ng.</a:t>
            </a: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348615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PresentH"/>
              </a:rPr>
              <a:t>Th¶o luËn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838200" y="593566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09600" y="4419600"/>
            <a:ext cx="8305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>
                <a:solidFill>
                  <a:srgbClr val="FF3300"/>
                </a:solidFill>
                <a:latin typeface=".VnArial" pitchFamily="34" charset="0"/>
              </a:rPr>
              <a:t>- Th¾ng kh«ng biÕt t«n träng líp vµ c« gi¸o.</a:t>
            </a:r>
          </a:p>
          <a:p>
            <a:r>
              <a:rPr lang="en-US" sz="3200">
                <a:solidFill>
                  <a:srgbClr val="FF3300"/>
                </a:solidFill>
                <a:latin typeface=".VnArial" pitchFamily="34" charset="0"/>
              </a:rPr>
              <a:t>- C« gi¸o t«n träng ý kiÕn cña Th¾ng vµ cã c¸ch xö lÝ phï hîp.</a:t>
            </a:r>
          </a:p>
          <a:p>
            <a:pPr eaLnBrk="0" hangingPunct="0"/>
            <a:endParaRPr lang="en-US" sz="3200">
              <a:solidFill>
                <a:srgbClr val="FF33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1985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1296</Words>
  <Application>Microsoft Office PowerPoint</Application>
  <PresentationFormat>On-screen Show (4:3)</PresentationFormat>
  <Paragraphs>157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44</cp:revision>
  <dcterms:created xsi:type="dcterms:W3CDTF">2017-09-14T08:22:06Z</dcterms:created>
  <dcterms:modified xsi:type="dcterms:W3CDTF">2018-02-08T23:05:15Z</dcterms:modified>
</cp:coreProperties>
</file>