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9" r:id="rId13"/>
    <p:sldId id="270" r:id="rId14"/>
    <p:sldId id="267"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536"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9/2/2018</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9/2/2018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9/2/2018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9/2/2018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9/2/2018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9/2/2018</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9/2/2018</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D8BD707-D9CF-40AE-B4C6-C98DA3205C09}" type="datetimeFigureOut">
              <a:rPr lang="en-US" smtClean="0"/>
              <a:pPr/>
              <a:t>9/2/2018</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1D8BD707-D9CF-40AE-B4C6-C98DA3205C09}" type="datetimeFigureOut">
              <a:rPr lang="en-US" smtClean="0"/>
              <a:pPr/>
              <a:t>9/2/2018</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9/2/2018</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9/2/2018</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1D8BD707-D9CF-40AE-B4C6-C98DA3205C09}" type="datetimeFigureOut">
              <a:rPr lang="en-US" smtClean="0"/>
              <a:pPr/>
              <a:t>9/2/2018</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6F15528-21DE-4FAA-801E-634DDDAF4B2B}"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slide" Target="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image" Target="../media/image10.png"/><Relationship Id="rId7" Type="http://schemas.openxmlformats.org/officeDocument/2006/relationships/image" Target="../media/image9.gif"/><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slide" Target="slide6.xml"/><Relationship Id="rId5" Type="http://schemas.openxmlformats.org/officeDocument/2006/relationships/image" Target="../media/image8.gif"/><Relationship Id="rId4" Type="http://schemas.openxmlformats.org/officeDocument/2006/relationships/image" Target="../media/image11.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772400" cy="1524000"/>
          </a:xfrm>
        </p:spPr>
        <p:txBody>
          <a:bodyPr>
            <a:normAutofit fontScale="90000"/>
          </a:bodyPr>
          <a:lstStyle/>
          <a:p>
            <a:r>
              <a:rPr lang="en-US" sz="4800" b="1" dirty="0" smtClean="0">
                <a:solidFill>
                  <a:srgbClr val="FF0000"/>
                </a:solidFill>
                <a:latin typeface="Times New Roman" pitchFamily="18" charset="0"/>
                <a:cs typeface="Times New Roman" pitchFamily="18" charset="0"/>
              </a:rPr>
              <a:t/>
            </a:r>
            <a:br>
              <a:rPr lang="en-US" sz="4800" b="1" dirty="0" smtClean="0">
                <a:solidFill>
                  <a:srgbClr val="FF0000"/>
                </a:solidFill>
                <a:latin typeface="Times New Roman" pitchFamily="18" charset="0"/>
                <a:cs typeface="Times New Roman" pitchFamily="18" charset="0"/>
              </a:rPr>
            </a:br>
            <a:r>
              <a:rPr lang="en-US" sz="4800" b="1" dirty="0" smtClean="0">
                <a:solidFill>
                  <a:srgbClr val="FF0000"/>
                </a:solidFill>
                <a:latin typeface="Times New Roman" pitchFamily="18" charset="0"/>
                <a:cs typeface="Times New Roman" pitchFamily="18" charset="0"/>
              </a:rPr>
              <a:t/>
            </a:r>
            <a:br>
              <a:rPr lang="en-US" sz="4800" b="1" dirty="0" smtClean="0">
                <a:solidFill>
                  <a:srgbClr val="FF0000"/>
                </a:solidFill>
                <a:latin typeface="Times New Roman" pitchFamily="18" charset="0"/>
                <a:cs typeface="Times New Roman" pitchFamily="18" charset="0"/>
              </a:rPr>
            </a:br>
            <a:r>
              <a:rPr lang="en-US" sz="4800" b="1" dirty="0" smtClean="0">
                <a:solidFill>
                  <a:srgbClr val="FF0000"/>
                </a:solidFill>
                <a:latin typeface="Times New Roman" pitchFamily="18" charset="0"/>
                <a:cs typeface="Times New Roman" pitchFamily="18" charset="0"/>
              </a:rPr>
              <a:t/>
            </a:r>
            <a:br>
              <a:rPr lang="en-US" sz="4800" b="1" dirty="0" smtClean="0">
                <a:solidFill>
                  <a:srgbClr val="FF0000"/>
                </a:solidFill>
                <a:latin typeface="Times New Roman" pitchFamily="18" charset="0"/>
                <a:cs typeface="Times New Roman" pitchFamily="18" charset="0"/>
              </a:rPr>
            </a:br>
            <a:r>
              <a:rPr lang="en-US" sz="4800" b="1" dirty="0" smtClean="0">
                <a:solidFill>
                  <a:srgbClr val="FF0000"/>
                </a:solidFill>
                <a:latin typeface="Times New Roman" pitchFamily="18" charset="0"/>
                <a:cs typeface="Times New Roman" pitchFamily="18" charset="0"/>
              </a:rPr>
              <a:t/>
            </a:r>
            <a:br>
              <a:rPr lang="en-US" sz="4800" b="1" dirty="0" smtClean="0">
                <a:solidFill>
                  <a:srgbClr val="FF0000"/>
                </a:solidFill>
                <a:latin typeface="Times New Roman" pitchFamily="18" charset="0"/>
                <a:cs typeface="Times New Roman" pitchFamily="18" charset="0"/>
              </a:rPr>
            </a:br>
            <a:r>
              <a:rPr lang="en-US" sz="4800" b="1" dirty="0" smtClean="0">
                <a:solidFill>
                  <a:srgbClr val="FF0000"/>
                </a:solidFill>
                <a:latin typeface="Times New Roman" pitchFamily="18" charset="0"/>
                <a:cs typeface="Times New Roman" pitchFamily="18" charset="0"/>
              </a:rPr>
              <a:t/>
            </a:r>
            <a:br>
              <a:rPr lang="en-US" sz="4800" b="1" dirty="0" smtClean="0">
                <a:solidFill>
                  <a:srgbClr val="FF0000"/>
                </a:solidFill>
                <a:latin typeface="Times New Roman" pitchFamily="18" charset="0"/>
                <a:cs typeface="Times New Roman" pitchFamily="18" charset="0"/>
              </a:rPr>
            </a:br>
            <a:r>
              <a:rPr lang="en-US" sz="5300" b="1" dirty="0" smtClean="0">
                <a:solidFill>
                  <a:srgbClr val="FF0000"/>
                </a:solidFill>
                <a:latin typeface="Times New Roman" pitchFamily="18" charset="0"/>
                <a:cs typeface="Times New Roman" pitchFamily="18" charset="0"/>
              </a:rPr>
              <a:t>GDCD – TIẾT 2</a:t>
            </a:r>
            <a:endParaRPr lang="en-US" sz="5300" b="1" dirty="0">
              <a:solidFill>
                <a:srgbClr val="FF0000"/>
              </a:solidFill>
              <a:latin typeface="Times New Roman" pitchFamily="18" charset="0"/>
              <a:cs typeface="Times New Roman" pitchFamily="18" charset="0"/>
            </a:endParaRPr>
          </a:p>
        </p:txBody>
      </p:sp>
      <p:sp>
        <p:nvSpPr>
          <p:cNvPr id="3" name="Subtitle 2"/>
          <p:cNvSpPr>
            <a:spLocks noGrp="1"/>
          </p:cNvSpPr>
          <p:nvPr>
            <p:ph type="subTitle" idx="1"/>
          </p:nvPr>
        </p:nvSpPr>
        <p:spPr>
          <a:xfrm>
            <a:off x="1371600" y="1676400"/>
            <a:ext cx="6400800" cy="4572000"/>
          </a:xfrm>
        </p:spPr>
        <p:txBody>
          <a:bodyPr>
            <a:normAutofit/>
          </a:bodyPr>
          <a:lstStyle/>
          <a:p>
            <a:r>
              <a:rPr lang="en-US" sz="4400" b="1" dirty="0" smtClean="0">
                <a:solidFill>
                  <a:schemeClr val="accent1">
                    <a:lumMod val="75000"/>
                  </a:schemeClr>
                </a:solidFill>
                <a:latin typeface="Times New Roman" pitchFamily="18" charset="0"/>
                <a:cs typeface="Times New Roman" pitchFamily="18" charset="0"/>
              </a:rPr>
              <a:t>BÀI 2: LIÊM KHIẾT</a:t>
            </a:r>
          </a:p>
          <a:p>
            <a:endParaRPr lang="en-US" sz="4400" b="1" dirty="0" smtClean="0">
              <a:solidFill>
                <a:schemeClr val="accent1">
                  <a:lumMod val="75000"/>
                </a:schemeClr>
              </a:solidFill>
              <a:latin typeface="Times New Roman" pitchFamily="18" charset="0"/>
              <a:cs typeface="Times New Roman" pitchFamily="18" charset="0"/>
            </a:endParaRPr>
          </a:p>
          <a:p>
            <a:endParaRPr lang="en-US" sz="4400" b="1" dirty="0" smtClean="0">
              <a:solidFill>
                <a:schemeClr val="accent1">
                  <a:lumMod val="75000"/>
                </a:schemeClr>
              </a:solidFill>
              <a:latin typeface="Times New Roman" pitchFamily="18" charset="0"/>
              <a:cs typeface="Times New Roman" pitchFamily="18" charset="0"/>
            </a:endParaRPr>
          </a:p>
          <a:p>
            <a:endParaRPr lang="en-US" sz="4400" b="1" dirty="0">
              <a:solidFill>
                <a:schemeClr val="accent1">
                  <a:lumMod val="75000"/>
                </a:schemeClr>
              </a:solidFill>
              <a:latin typeface="Times New Roman" pitchFamily="18" charset="0"/>
              <a:cs typeface="Times New Roman" pitchFamily="18" charset="0"/>
            </a:endParaRPr>
          </a:p>
        </p:txBody>
      </p:sp>
      <p:pic>
        <p:nvPicPr>
          <p:cNvPr id="7" name="Picture 6"/>
          <p:cNvPicPr>
            <a:picLocks noChangeAspect="1" noChangeArrowheads="1"/>
          </p:cNvPicPr>
          <p:nvPr/>
        </p:nvPicPr>
        <p:blipFill>
          <a:blip r:embed="rId2"/>
          <a:srcRect/>
          <a:stretch>
            <a:fillRect/>
          </a:stretch>
        </p:blipFill>
        <p:spPr bwMode="auto">
          <a:xfrm>
            <a:off x="1981200" y="3581400"/>
            <a:ext cx="5486400" cy="2444750"/>
          </a:xfrm>
          <a:prstGeom prst="rect">
            <a:avLst/>
          </a:prstGeom>
          <a:noFill/>
          <a:ln w="9525">
            <a:noFill/>
            <a:miter lim="800000"/>
            <a:headEnd/>
            <a:tailEnd/>
          </a:ln>
          <a:effectLst/>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1143000"/>
          </a:xfrm>
        </p:spPr>
        <p:txBody>
          <a:bodyPr>
            <a:normAutofit/>
          </a:bodyPr>
          <a:lstStyle/>
          <a:p>
            <a:r>
              <a:rPr lang="en-US" sz="3200" dirty="0" smtClean="0">
                <a:solidFill>
                  <a:schemeClr val="tx1"/>
                </a:solidFill>
                <a:latin typeface="Times New Roman" pitchFamily="18" charset="0"/>
                <a:cs typeface="Times New Roman" pitchFamily="18" charset="0"/>
              </a:rPr>
              <a:t>   </a:t>
            </a:r>
            <a:r>
              <a:rPr lang="en-US" sz="3600" dirty="0" smtClean="0">
                <a:solidFill>
                  <a:schemeClr val="tx1"/>
                </a:solidFill>
                <a:latin typeface="Times New Roman" pitchFamily="18" charset="0"/>
                <a:cs typeface="Times New Roman" pitchFamily="18" charset="0"/>
              </a:rPr>
              <a:t>3.Ý </a:t>
            </a:r>
            <a:r>
              <a:rPr lang="en-US" sz="3600" dirty="0" err="1" smtClean="0">
                <a:solidFill>
                  <a:schemeClr val="tx1"/>
                </a:solidFill>
                <a:latin typeface="Times New Roman" pitchFamily="18" charset="0"/>
                <a:cs typeface="Times New Roman" pitchFamily="18" charset="0"/>
              </a:rPr>
              <a:t>nghĩa</a:t>
            </a:r>
            <a:endParaRPr lang="en-US" sz="3600" dirty="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1371600"/>
            <a:ext cx="8476488" cy="4876800"/>
          </a:xfrm>
        </p:spPr>
        <p:txBody>
          <a:bodyPr>
            <a:normAutofit/>
          </a:bodyPr>
          <a:lstStyle/>
          <a:p>
            <a:pPr>
              <a:buNone/>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Sống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liêm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khiết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sẽ</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làm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cho</a:t>
            </a:r>
            <a:r>
              <a:rPr lang="en-US" dirty="0" smtClean="0">
                <a:latin typeface="Times New Roman" pitchFamily="18" charset="0"/>
                <a:cs typeface="Times New Roman" pitchFamily="18" charset="0"/>
              </a:rPr>
              <a:t> con </a:t>
            </a:r>
            <a:r>
              <a:rPr lang="en-US" dirty="0" err="1" smtClean="0">
                <a:latin typeface="Times New Roman" pitchFamily="18" charset="0"/>
                <a:cs typeface="Times New Roman" pitchFamily="18" charset="0"/>
              </a:rPr>
              <a:t>người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thanh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thản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nhận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được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sự</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quý</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trọng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của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mọi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người</a:t>
            </a:r>
            <a:r>
              <a:rPr lang="en-US" dirty="0" smtClean="0">
                <a:latin typeface="Times New Roman" pitchFamily="18" charset="0"/>
                <a:cs typeface="Times New Roman" pitchFamily="18" charset="0"/>
              </a:rPr>
              <a:t>.</a:t>
            </a:r>
          </a:p>
          <a:p>
            <a:pPr>
              <a:buNone/>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Góp</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phần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làm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xã</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hội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trong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sạch</a:t>
            </a:r>
            <a:r>
              <a:rPr lang="en-US" dirty="0" smtClean="0">
                <a:latin typeface="Times New Roman" pitchFamily="18" charset="0"/>
                <a:cs typeface="Times New Roman" pitchFamily="18" charset="0"/>
              </a:rPr>
              <a:t> , </a:t>
            </a:r>
            <a:r>
              <a:rPr lang="en-US" dirty="0" err="1" smtClean="0">
                <a:latin typeface="Times New Roman" pitchFamily="18" charset="0"/>
                <a:cs typeface="Times New Roman" pitchFamily="18" charset="0"/>
              </a:rPr>
              <a:t>tốt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đẹp</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hơn</a:t>
            </a:r>
            <a:r>
              <a:rPr lang="en-US" dirty="0" smtClean="0">
                <a:latin typeface="Times New Roman" pitchFamily="18" charset="0"/>
                <a:cs typeface="Times New Roman" pitchFamily="18" charset="0"/>
              </a:rPr>
              <a:t>.</a:t>
            </a:r>
          </a:p>
          <a:p>
            <a:pPr>
              <a:buNone/>
            </a:pPr>
            <a:endParaRPr lang="en-US" dirty="0" smtClean="0">
              <a:latin typeface="Times New Roman" pitchFamily="18" charset="0"/>
              <a:cs typeface="Times New Roman" pitchFamily="18" charset="0"/>
            </a:endParaRPr>
          </a:p>
          <a:p>
            <a:pPr>
              <a:buNone/>
            </a:pPr>
            <a:endParaRPr lang="en-US" dirty="0">
              <a:latin typeface="Times New Roman" pitchFamily="18" charset="0"/>
              <a:cs typeface="Times New Roman" pitchFamily="18" charset="0"/>
            </a:endParaRPr>
          </a:p>
        </p:txBody>
      </p:sp>
      <p:grpSp>
        <p:nvGrpSpPr>
          <p:cNvPr id="4" name="Group 9"/>
          <p:cNvGrpSpPr>
            <a:grpSpLocks/>
          </p:cNvGrpSpPr>
          <p:nvPr/>
        </p:nvGrpSpPr>
        <p:grpSpPr bwMode="auto">
          <a:xfrm rot="20628727">
            <a:off x="2181377" y="3369514"/>
            <a:ext cx="4953000" cy="3233738"/>
            <a:chOff x="-960" y="480"/>
            <a:chExt cx="3120" cy="2037"/>
          </a:xfrm>
        </p:grpSpPr>
        <p:grpSp>
          <p:nvGrpSpPr>
            <p:cNvPr id="5" name="Group 10"/>
            <p:cNvGrpSpPr>
              <a:grpSpLocks/>
            </p:cNvGrpSpPr>
            <p:nvPr/>
          </p:nvGrpSpPr>
          <p:grpSpPr bwMode="auto">
            <a:xfrm rot="1041139">
              <a:off x="-960" y="480"/>
              <a:ext cx="3120" cy="2037"/>
              <a:chOff x="-960" y="480"/>
              <a:chExt cx="3115" cy="2037"/>
            </a:xfrm>
          </p:grpSpPr>
          <p:pic>
            <p:nvPicPr>
              <p:cNvPr id="7" name="Picture 11" descr="Dove-02-june">
                <a:hlinkClick r:id="rId2" action="ppaction://hlinksldjump"/>
              </p:cNvPr>
              <p:cNvPicPr>
                <a:picLocks noChangeAspect="1" noChangeArrowheads="1" noCrop="1"/>
              </p:cNvPicPr>
              <p:nvPr/>
            </p:nvPicPr>
            <p:blipFill>
              <a:blip r:embed="rId3"/>
              <a:srcRect/>
              <a:stretch>
                <a:fillRect/>
              </a:stretch>
            </p:blipFill>
            <p:spPr bwMode="auto">
              <a:xfrm rot="1401941">
                <a:off x="720" y="1536"/>
                <a:ext cx="1326" cy="981"/>
              </a:xfrm>
              <a:prstGeom prst="rect">
                <a:avLst/>
              </a:prstGeom>
              <a:noFill/>
              <a:ln w="9525">
                <a:noFill/>
                <a:miter lim="800000"/>
                <a:headEnd/>
                <a:tailEnd/>
              </a:ln>
            </p:spPr>
          </p:pic>
          <p:grpSp>
            <p:nvGrpSpPr>
              <p:cNvPr id="8" name="Group 12"/>
              <p:cNvGrpSpPr>
                <a:grpSpLocks/>
              </p:cNvGrpSpPr>
              <p:nvPr/>
            </p:nvGrpSpPr>
            <p:grpSpPr bwMode="auto">
              <a:xfrm>
                <a:off x="-960" y="480"/>
                <a:ext cx="3115" cy="1735"/>
                <a:chOff x="-1011" y="288"/>
                <a:chExt cx="3115" cy="1735"/>
              </a:xfrm>
            </p:grpSpPr>
            <p:pic>
              <p:nvPicPr>
                <p:cNvPr id="9" name="Picture 13" descr="Dove-02-june">
                  <a:hlinkClick r:id="rId2" action="ppaction://hlinksldjump"/>
                </p:cNvPr>
                <p:cNvPicPr>
                  <a:picLocks noChangeAspect="1" noChangeArrowheads="1" noCrop="1"/>
                </p:cNvPicPr>
                <p:nvPr/>
              </p:nvPicPr>
              <p:blipFill>
                <a:blip r:embed="rId3"/>
                <a:srcRect/>
                <a:stretch>
                  <a:fillRect/>
                </a:stretch>
              </p:blipFill>
              <p:spPr bwMode="auto">
                <a:xfrm rot="538673">
                  <a:off x="-391" y="720"/>
                  <a:ext cx="781" cy="679"/>
                </a:xfrm>
                <a:prstGeom prst="rect">
                  <a:avLst/>
                </a:prstGeom>
                <a:noFill/>
                <a:ln w="9525">
                  <a:noFill/>
                  <a:miter lim="800000"/>
                  <a:headEnd/>
                  <a:tailEnd/>
                </a:ln>
              </p:spPr>
            </p:pic>
            <p:pic>
              <p:nvPicPr>
                <p:cNvPr id="10" name="Picture 14" descr="Dove-02-june">
                  <a:hlinkClick r:id="rId2" action="ppaction://hlinksldjump"/>
                </p:cNvPr>
                <p:cNvPicPr>
                  <a:picLocks noChangeAspect="1" noChangeArrowheads="1" noCrop="1"/>
                </p:cNvPicPr>
                <p:nvPr/>
              </p:nvPicPr>
              <p:blipFill>
                <a:blip r:embed="rId3"/>
                <a:srcRect/>
                <a:stretch>
                  <a:fillRect/>
                </a:stretch>
              </p:blipFill>
              <p:spPr bwMode="auto">
                <a:xfrm rot="1380848">
                  <a:off x="0" y="288"/>
                  <a:ext cx="693" cy="517"/>
                </a:xfrm>
                <a:prstGeom prst="rect">
                  <a:avLst/>
                </a:prstGeom>
                <a:noFill/>
                <a:ln w="9525">
                  <a:noFill/>
                  <a:miter lim="800000"/>
                  <a:headEnd/>
                  <a:tailEnd/>
                </a:ln>
              </p:spPr>
            </p:pic>
            <p:pic>
              <p:nvPicPr>
                <p:cNvPr id="11" name="Picture 15" descr="Dove-02-june">
                  <a:hlinkClick r:id="rId2" action="ppaction://hlinksldjump"/>
                </p:cNvPr>
                <p:cNvPicPr>
                  <a:picLocks noChangeAspect="1" noChangeArrowheads="1" noCrop="1"/>
                </p:cNvPicPr>
                <p:nvPr/>
              </p:nvPicPr>
              <p:blipFill>
                <a:blip r:embed="rId3"/>
                <a:srcRect/>
                <a:stretch>
                  <a:fillRect/>
                </a:stretch>
              </p:blipFill>
              <p:spPr bwMode="auto">
                <a:xfrm rot="1512026">
                  <a:off x="816" y="624"/>
                  <a:ext cx="724" cy="318"/>
                </a:xfrm>
                <a:prstGeom prst="rect">
                  <a:avLst/>
                </a:prstGeom>
                <a:noFill/>
                <a:ln w="9525">
                  <a:noFill/>
                  <a:miter lim="800000"/>
                  <a:headEnd/>
                  <a:tailEnd/>
                </a:ln>
              </p:spPr>
            </p:pic>
            <p:pic>
              <p:nvPicPr>
                <p:cNvPr id="12" name="Picture 16" descr="Dove-02-june">
                  <a:hlinkClick r:id="rId2" action="ppaction://hlinksldjump"/>
                </p:cNvPr>
                <p:cNvPicPr>
                  <a:picLocks noChangeAspect="1" noChangeArrowheads="1" noCrop="1"/>
                </p:cNvPicPr>
                <p:nvPr/>
              </p:nvPicPr>
              <p:blipFill>
                <a:blip r:embed="rId3"/>
                <a:srcRect/>
                <a:stretch>
                  <a:fillRect/>
                </a:stretch>
              </p:blipFill>
              <p:spPr bwMode="auto">
                <a:xfrm rot="902168">
                  <a:off x="528" y="864"/>
                  <a:ext cx="864" cy="851"/>
                </a:xfrm>
                <a:prstGeom prst="rect">
                  <a:avLst/>
                </a:prstGeom>
                <a:noFill/>
                <a:ln w="9525">
                  <a:noFill/>
                  <a:miter lim="800000"/>
                  <a:headEnd/>
                  <a:tailEnd/>
                </a:ln>
              </p:spPr>
            </p:pic>
            <p:pic>
              <p:nvPicPr>
                <p:cNvPr id="13" name="Picture 17" descr="Dove-02-june">
                  <a:hlinkClick r:id="rId2" action="ppaction://hlinksldjump"/>
                </p:cNvPr>
                <p:cNvPicPr>
                  <a:picLocks noChangeAspect="1" noChangeArrowheads="1" noCrop="1"/>
                </p:cNvPicPr>
                <p:nvPr/>
              </p:nvPicPr>
              <p:blipFill>
                <a:blip r:embed="rId3"/>
                <a:srcRect/>
                <a:stretch>
                  <a:fillRect/>
                </a:stretch>
              </p:blipFill>
              <p:spPr bwMode="auto">
                <a:xfrm rot="1376783">
                  <a:off x="-1011" y="338"/>
                  <a:ext cx="653" cy="576"/>
                </a:xfrm>
                <a:prstGeom prst="rect">
                  <a:avLst/>
                </a:prstGeom>
                <a:noFill/>
                <a:ln w="9525">
                  <a:noFill/>
                  <a:miter lim="800000"/>
                  <a:headEnd/>
                  <a:tailEnd/>
                </a:ln>
              </p:spPr>
            </p:pic>
            <p:pic>
              <p:nvPicPr>
                <p:cNvPr id="14" name="Picture 18" descr="Dove-02-june">
                  <a:hlinkClick r:id="rId2" action="ppaction://hlinksldjump"/>
                </p:cNvPr>
                <p:cNvPicPr>
                  <a:picLocks noChangeAspect="1" noChangeArrowheads="1" noCrop="1"/>
                </p:cNvPicPr>
                <p:nvPr/>
              </p:nvPicPr>
              <p:blipFill>
                <a:blip r:embed="rId3"/>
                <a:srcRect/>
                <a:stretch>
                  <a:fillRect/>
                </a:stretch>
              </p:blipFill>
              <p:spPr bwMode="auto">
                <a:xfrm rot="538673">
                  <a:off x="1296" y="768"/>
                  <a:ext cx="808" cy="682"/>
                </a:xfrm>
                <a:prstGeom prst="rect">
                  <a:avLst/>
                </a:prstGeom>
                <a:noFill/>
                <a:ln w="9525">
                  <a:noFill/>
                  <a:miter lim="800000"/>
                  <a:headEnd/>
                  <a:tailEnd/>
                </a:ln>
              </p:spPr>
            </p:pic>
            <p:pic>
              <p:nvPicPr>
                <p:cNvPr id="15" name="Picture 19" descr="Dove-02-june">
                  <a:hlinkClick r:id="rId2" action="ppaction://hlinksldjump"/>
                </p:cNvPr>
                <p:cNvPicPr>
                  <a:picLocks noChangeAspect="1" noChangeArrowheads="1" noCrop="1"/>
                </p:cNvPicPr>
                <p:nvPr/>
              </p:nvPicPr>
              <p:blipFill>
                <a:blip r:embed="rId3"/>
                <a:srcRect/>
                <a:stretch>
                  <a:fillRect/>
                </a:stretch>
              </p:blipFill>
              <p:spPr bwMode="auto">
                <a:xfrm rot="538673">
                  <a:off x="-400" y="1344"/>
                  <a:ext cx="800" cy="679"/>
                </a:xfrm>
                <a:prstGeom prst="rect">
                  <a:avLst/>
                </a:prstGeom>
                <a:noFill/>
                <a:ln w="9525">
                  <a:noFill/>
                  <a:miter lim="800000"/>
                  <a:headEnd/>
                  <a:tailEnd/>
                </a:ln>
              </p:spPr>
            </p:pic>
          </p:grpSp>
        </p:grpSp>
        <p:pic>
          <p:nvPicPr>
            <p:cNvPr id="6" name="Picture 20" descr="Dove-02-june">
              <a:hlinkClick r:id="rId2" action="ppaction://hlinksldjump"/>
            </p:cNvPr>
            <p:cNvPicPr>
              <a:picLocks noChangeAspect="1" noChangeArrowheads="1" noCrop="1"/>
            </p:cNvPicPr>
            <p:nvPr/>
          </p:nvPicPr>
          <p:blipFill>
            <a:blip r:embed="rId3"/>
            <a:srcRect/>
            <a:stretch>
              <a:fillRect/>
            </a:stretch>
          </p:blipFill>
          <p:spPr bwMode="auto">
            <a:xfrm rot="1401941">
              <a:off x="0" y="1776"/>
              <a:ext cx="920" cy="680"/>
            </a:xfrm>
            <a:prstGeom prst="rect">
              <a:avLst/>
            </a:prstGeom>
            <a:noFill/>
            <a:ln w="9525">
              <a:noFill/>
              <a:miter lim="800000"/>
              <a:headEnd/>
              <a:tailEnd/>
            </a:ln>
          </p:spPr>
        </p:pic>
      </p:gr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path" presetSubtype="0" accel="50000" decel="50000" fill="hold" nodeType="clickEffect">
                                  <p:stCondLst>
                                    <p:cond delay="0"/>
                                  </p:stCondLst>
                                  <p:childTnLst>
                                    <p:animMotion origin="layout" path="M 0.00989 0.01318 C 0.00989 0.01341 0.05798 -0.05851 0.05798 -0.05828 C 0.09497 -0.05851 0.12501 -0.02266 0.12501 0.02266 C 0.12501 0.03723 0.12205 0.05065 0.11598 0.06267 C 0.11702 0.06267 5E-6 0.24237 5E-6 0.24376 C 5E-6 0.24237 -0.11702 0.06267 -0.11598 0.06267 C -0.12205 0.05065 -0.125 0.03723 -0.125 0.02266 C -0.125 -0.02266 -0.09496 -0.05851 -0.04705 -0.04533 C -0.04705 -0.04533 0.00989 0.01318 0.00989 0.01318 Z " pathEditMode="relative" rAng="0" ptsTypes="fffffffff">
                                      <p:cBhvr>
                                        <p:cTn id="6" dur="2000" spd="-100000" fill="hold"/>
                                        <p:tgtEl>
                                          <p:spTgt spid="4"/>
                                        </p:tgtEl>
                                        <p:attrNameLst>
                                          <p:attrName>ppt_x</p:attrName>
                                          <p:attrName>ppt_y</p:attrName>
                                        </p:attrNameLst>
                                      </p:cBhvr>
                                      <p:rCtr x="-1000" y="7900"/>
                                    </p:animMotion>
                                  </p:childTnLst>
                                </p:cTn>
                              </p:par>
                            </p:childTnLst>
                          </p:cTn>
                        </p:par>
                      </p:childTnLst>
                    </p:cTn>
                  </p:par>
                  <p:par>
                    <p:cTn id="7" fill="hold">
                      <p:stCondLst>
                        <p:cond delay="indefinite"/>
                      </p:stCondLst>
                      <p:childTnLst>
                        <p:par>
                          <p:cTn id="8" fill="hold">
                            <p:stCondLst>
                              <p:cond delay="0"/>
                            </p:stCondLst>
                            <p:childTnLst>
                              <p:par>
                                <p:cTn id="9" presetID="8" presetClass="entr" presetSubtype="16"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diamond(in)">
                                      <p:cBhvr>
                                        <p:cTn id="11" dur="20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box(in)">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28600" y="0"/>
            <a:ext cx="8705088" cy="6629400"/>
          </a:xfrm>
        </p:spPr>
        <p:txBody>
          <a:bodyPr/>
          <a:lstStyle/>
          <a:p>
            <a:endParaRPr lang="en-US" dirty="0"/>
          </a:p>
        </p:txBody>
      </p:sp>
      <p:sp>
        <p:nvSpPr>
          <p:cNvPr id="4" name="Rectangle 3"/>
          <p:cNvSpPr/>
          <p:nvPr/>
        </p:nvSpPr>
        <p:spPr>
          <a:xfrm>
            <a:off x="457200" y="2971800"/>
            <a:ext cx="1828800" cy="685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rgbClr val="FF0000"/>
                </a:solidFill>
                <a:latin typeface="Times New Roman" pitchFamily="18" charset="0"/>
                <a:cs typeface="Times New Roman" pitchFamily="18" charset="0"/>
              </a:rPr>
              <a:t>Liêm</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Khiết</a:t>
            </a:r>
            <a:endParaRPr lang="en-US" sz="2400" b="1" dirty="0">
              <a:solidFill>
                <a:srgbClr val="FF0000"/>
              </a:solidFill>
              <a:latin typeface="Times New Roman" pitchFamily="18" charset="0"/>
              <a:cs typeface="Times New Roman" pitchFamily="18" charset="0"/>
            </a:endParaRPr>
          </a:p>
        </p:txBody>
      </p:sp>
      <p:cxnSp>
        <p:nvCxnSpPr>
          <p:cNvPr id="6" name="Straight Arrow Connector 5"/>
          <p:cNvCxnSpPr>
            <a:stCxn id="4" idx="3"/>
          </p:cNvCxnSpPr>
          <p:nvPr/>
        </p:nvCxnSpPr>
        <p:spPr>
          <a:xfrm flipV="1">
            <a:off x="2286000" y="1828800"/>
            <a:ext cx="1295400" cy="14859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Rounded Rectangle 6"/>
          <p:cNvSpPr/>
          <p:nvPr/>
        </p:nvSpPr>
        <p:spPr>
          <a:xfrm>
            <a:off x="3581400" y="1219200"/>
            <a:ext cx="1524000" cy="8382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solidFill>
                  <a:schemeClr val="tx1"/>
                </a:solidFill>
                <a:latin typeface="Times New Roman" pitchFamily="18" charset="0"/>
                <a:cs typeface="Times New Roman" pitchFamily="18" charset="0"/>
              </a:rPr>
              <a:t>Định</a:t>
            </a:r>
            <a:r>
              <a:rPr lang="en-US" sz="24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nghĩa</a:t>
            </a:r>
            <a:endParaRPr lang="en-US" sz="2000" dirty="0">
              <a:solidFill>
                <a:schemeClr val="tx1"/>
              </a:solidFill>
              <a:latin typeface="Times New Roman" pitchFamily="18" charset="0"/>
              <a:cs typeface="Times New Roman" pitchFamily="18" charset="0"/>
            </a:endParaRPr>
          </a:p>
        </p:txBody>
      </p:sp>
      <p:sp>
        <p:nvSpPr>
          <p:cNvPr id="10" name="Rounded Rectangle 9"/>
          <p:cNvSpPr/>
          <p:nvPr/>
        </p:nvSpPr>
        <p:spPr>
          <a:xfrm>
            <a:off x="3429000" y="3124200"/>
            <a:ext cx="1524000" cy="7620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solidFill>
                  <a:schemeClr val="tx1"/>
                </a:solidFill>
                <a:latin typeface="Times New Roman" pitchFamily="18" charset="0"/>
                <a:cs typeface="Times New Roman" pitchFamily="18" charset="0"/>
              </a:rPr>
              <a:t>Biểu</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hiện</a:t>
            </a:r>
            <a:endParaRPr lang="en-US" sz="2000" dirty="0">
              <a:solidFill>
                <a:schemeClr val="tx1"/>
              </a:solidFill>
              <a:latin typeface="Times New Roman" pitchFamily="18" charset="0"/>
              <a:cs typeface="Times New Roman" pitchFamily="18" charset="0"/>
            </a:endParaRPr>
          </a:p>
        </p:txBody>
      </p:sp>
      <p:sp>
        <p:nvSpPr>
          <p:cNvPr id="13" name="Rounded Rectangle 12"/>
          <p:cNvSpPr/>
          <p:nvPr/>
        </p:nvSpPr>
        <p:spPr>
          <a:xfrm>
            <a:off x="3352800" y="5486400"/>
            <a:ext cx="1447800" cy="7620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Times New Roman" pitchFamily="18" charset="0"/>
                <a:cs typeface="Times New Roman" pitchFamily="18" charset="0"/>
              </a:rPr>
              <a:t>Ý </a:t>
            </a:r>
            <a:r>
              <a:rPr lang="en-US" sz="2000" dirty="0" err="1" smtClean="0">
                <a:solidFill>
                  <a:schemeClr val="tx1"/>
                </a:solidFill>
                <a:latin typeface="Times New Roman" pitchFamily="18" charset="0"/>
                <a:cs typeface="Times New Roman" pitchFamily="18" charset="0"/>
              </a:rPr>
              <a:t>nghĩa</a:t>
            </a:r>
            <a:endParaRPr lang="en-US" sz="2000" dirty="0">
              <a:solidFill>
                <a:schemeClr val="tx1"/>
              </a:solidFill>
              <a:latin typeface="Times New Roman" pitchFamily="18" charset="0"/>
              <a:cs typeface="Times New Roman" pitchFamily="18" charset="0"/>
            </a:endParaRPr>
          </a:p>
        </p:txBody>
      </p:sp>
      <p:cxnSp>
        <p:nvCxnSpPr>
          <p:cNvPr id="20" name="Straight Connector 19"/>
          <p:cNvCxnSpPr/>
          <p:nvPr/>
        </p:nvCxnSpPr>
        <p:spPr>
          <a:xfrm flipV="1">
            <a:off x="5105400" y="685800"/>
            <a:ext cx="685800" cy="952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7" idx="3"/>
          </p:cNvCxnSpPr>
          <p:nvPr/>
        </p:nvCxnSpPr>
        <p:spPr>
          <a:xfrm>
            <a:off x="5105400" y="1638300"/>
            <a:ext cx="838200" cy="190500"/>
          </a:xfrm>
          <a:prstGeom prst="line">
            <a:avLst/>
          </a:prstGeom>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5791200" y="152400"/>
            <a:ext cx="3048000" cy="685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latin typeface="Times New Roman" pitchFamily="18" charset="0"/>
                <a:cs typeface="Times New Roman" pitchFamily="18" charset="0"/>
              </a:rPr>
              <a:t>Là</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một</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phẩm</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chất</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đạo</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đức</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tốt</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của</a:t>
            </a:r>
            <a:r>
              <a:rPr lang="en-US" dirty="0" smtClean="0">
                <a:solidFill>
                  <a:schemeClr val="tx1"/>
                </a:solidFill>
                <a:latin typeface="Times New Roman" pitchFamily="18" charset="0"/>
                <a:cs typeface="Times New Roman" pitchFamily="18" charset="0"/>
              </a:rPr>
              <a:t> con </a:t>
            </a:r>
            <a:r>
              <a:rPr lang="en-US" dirty="0" err="1" smtClean="0">
                <a:solidFill>
                  <a:schemeClr val="tx1"/>
                </a:solidFill>
                <a:latin typeface="Times New Roman" pitchFamily="18" charset="0"/>
                <a:cs typeface="Times New Roman" pitchFamily="18" charset="0"/>
              </a:rPr>
              <a:t>người</a:t>
            </a:r>
            <a:r>
              <a:rPr lang="en-US" dirty="0" smtClean="0">
                <a:solidFill>
                  <a:schemeClr val="tx1"/>
                </a:solidFill>
                <a:latin typeface="Times New Roman" pitchFamily="18" charset="0"/>
                <a:cs typeface="Times New Roman" pitchFamily="18" charset="0"/>
              </a:rPr>
              <a:t>.</a:t>
            </a:r>
            <a:endParaRPr lang="en-US" dirty="0">
              <a:solidFill>
                <a:schemeClr val="tx1"/>
              </a:solidFill>
              <a:latin typeface="Times New Roman" pitchFamily="18" charset="0"/>
              <a:cs typeface="Times New Roman" pitchFamily="18" charset="0"/>
            </a:endParaRPr>
          </a:p>
        </p:txBody>
      </p:sp>
      <p:sp>
        <p:nvSpPr>
          <p:cNvPr id="24" name="Rectangle 23"/>
          <p:cNvSpPr/>
          <p:nvPr/>
        </p:nvSpPr>
        <p:spPr>
          <a:xfrm>
            <a:off x="5867400" y="990600"/>
            <a:ext cx="3048000"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latin typeface="Times New Roman" pitchFamily="18" charset="0"/>
                <a:cs typeface="Times New Roman" pitchFamily="18" charset="0"/>
              </a:rPr>
              <a:t>Thể</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hiện</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lối</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sống</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trong</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sạch</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không</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hám</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danh</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lợi</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không</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bận</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tâm</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những</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toán</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tính</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ích</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kỉ</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nhỏ</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nhen</a:t>
            </a:r>
            <a:r>
              <a:rPr lang="en-US" dirty="0" smtClean="0">
                <a:solidFill>
                  <a:schemeClr val="tx1"/>
                </a:solidFill>
                <a:latin typeface="Times New Roman" pitchFamily="18" charset="0"/>
                <a:cs typeface="Times New Roman" pitchFamily="18" charset="0"/>
              </a:rPr>
              <a:t>. </a:t>
            </a:r>
            <a:endParaRPr lang="en-US" dirty="0">
              <a:solidFill>
                <a:schemeClr val="tx1"/>
              </a:solidFill>
              <a:latin typeface="Times New Roman" pitchFamily="18" charset="0"/>
              <a:cs typeface="Times New Roman" pitchFamily="18" charset="0"/>
            </a:endParaRPr>
          </a:p>
        </p:txBody>
      </p:sp>
      <p:cxnSp>
        <p:nvCxnSpPr>
          <p:cNvPr id="26" name="Straight Arrow Connector 25"/>
          <p:cNvCxnSpPr>
            <a:stCxn id="4" idx="3"/>
          </p:cNvCxnSpPr>
          <p:nvPr/>
        </p:nvCxnSpPr>
        <p:spPr>
          <a:xfrm flipV="1">
            <a:off x="2286000" y="3276600"/>
            <a:ext cx="1143000" cy="38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0" idx="3"/>
          </p:cNvCxnSpPr>
          <p:nvPr/>
        </p:nvCxnSpPr>
        <p:spPr>
          <a:xfrm flipV="1">
            <a:off x="4953000" y="2743200"/>
            <a:ext cx="121920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10" idx="3"/>
          </p:cNvCxnSpPr>
          <p:nvPr/>
        </p:nvCxnSpPr>
        <p:spPr>
          <a:xfrm flipV="1">
            <a:off x="4953000" y="3429000"/>
            <a:ext cx="1143000" cy="76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10" idx="3"/>
          </p:cNvCxnSpPr>
          <p:nvPr/>
        </p:nvCxnSpPr>
        <p:spPr>
          <a:xfrm>
            <a:off x="4953000" y="3505200"/>
            <a:ext cx="1066800" cy="838200"/>
          </a:xfrm>
          <a:prstGeom prst="line">
            <a:avLst/>
          </a:prstGeom>
        </p:spPr>
        <p:style>
          <a:lnRef idx="1">
            <a:schemeClr val="accent1"/>
          </a:lnRef>
          <a:fillRef idx="0">
            <a:schemeClr val="accent1"/>
          </a:fillRef>
          <a:effectRef idx="0">
            <a:schemeClr val="accent1"/>
          </a:effectRef>
          <a:fontRef idx="minor">
            <a:schemeClr val="tx1"/>
          </a:fontRef>
        </p:style>
      </p:cxnSp>
      <p:sp>
        <p:nvSpPr>
          <p:cNvPr id="33" name="Flowchart: Alternate Process 32"/>
          <p:cNvSpPr/>
          <p:nvPr/>
        </p:nvSpPr>
        <p:spPr>
          <a:xfrm>
            <a:off x="6172200" y="2286000"/>
            <a:ext cx="2514600" cy="685800"/>
          </a:xfrm>
          <a:prstGeom prst="flowChartAlternateProcess">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latin typeface="Times New Roman" pitchFamily="18" charset="0"/>
                <a:cs typeface="Times New Roman" pitchFamily="18" charset="0"/>
              </a:rPr>
              <a:t>Không</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gian</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lận</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trong</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mọi</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mặt</a:t>
            </a:r>
            <a:endParaRPr lang="en-US" dirty="0">
              <a:solidFill>
                <a:schemeClr val="tx1"/>
              </a:solidFill>
              <a:latin typeface="Times New Roman" pitchFamily="18" charset="0"/>
              <a:cs typeface="Times New Roman" pitchFamily="18" charset="0"/>
            </a:endParaRPr>
          </a:p>
        </p:txBody>
      </p:sp>
      <p:sp>
        <p:nvSpPr>
          <p:cNvPr id="34" name="Rounded Rectangle 33"/>
          <p:cNvSpPr/>
          <p:nvPr/>
        </p:nvSpPr>
        <p:spPr>
          <a:xfrm>
            <a:off x="6096000" y="3048000"/>
            <a:ext cx="2590800" cy="6858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latin typeface="Times New Roman" pitchFamily="18" charset="0"/>
                <a:cs typeface="Times New Roman" pitchFamily="18" charset="0"/>
              </a:rPr>
              <a:t>Không</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nhận</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hối</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lộ</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quà</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cáp</a:t>
            </a:r>
            <a:r>
              <a:rPr lang="en-US" dirty="0" smtClean="0">
                <a:solidFill>
                  <a:schemeClr val="tx1"/>
                </a:solidFill>
                <a:latin typeface="Times New Roman" pitchFamily="18" charset="0"/>
                <a:cs typeface="Times New Roman" pitchFamily="18" charset="0"/>
              </a:rPr>
              <a:t>.</a:t>
            </a:r>
            <a:endParaRPr lang="en-US" dirty="0">
              <a:solidFill>
                <a:schemeClr val="tx1"/>
              </a:solidFill>
              <a:latin typeface="Times New Roman" pitchFamily="18" charset="0"/>
              <a:cs typeface="Times New Roman" pitchFamily="18" charset="0"/>
            </a:endParaRPr>
          </a:p>
        </p:txBody>
      </p:sp>
      <p:sp>
        <p:nvSpPr>
          <p:cNvPr id="35" name="Rounded Rectangle 34"/>
          <p:cNvSpPr/>
          <p:nvPr/>
        </p:nvSpPr>
        <p:spPr>
          <a:xfrm>
            <a:off x="6019800" y="3962400"/>
            <a:ext cx="2743200" cy="6096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latin typeface="Times New Roman" pitchFamily="18" charset="0"/>
                <a:cs typeface="Times New Roman" pitchFamily="18" charset="0"/>
              </a:rPr>
              <a:t>Luôn</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sống</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trong</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sạch</a:t>
            </a:r>
            <a:endParaRPr lang="en-US" dirty="0">
              <a:solidFill>
                <a:schemeClr val="tx1"/>
              </a:solidFill>
              <a:latin typeface="Times New Roman" pitchFamily="18" charset="0"/>
              <a:cs typeface="Times New Roman" pitchFamily="18" charset="0"/>
            </a:endParaRPr>
          </a:p>
        </p:txBody>
      </p:sp>
      <p:cxnSp>
        <p:nvCxnSpPr>
          <p:cNvPr id="39" name="Straight Arrow Connector 38"/>
          <p:cNvCxnSpPr>
            <a:stCxn id="4" idx="3"/>
          </p:cNvCxnSpPr>
          <p:nvPr/>
        </p:nvCxnSpPr>
        <p:spPr>
          <a:xfrm>
            <a:off x="2286000" y="3314700"/>
            <a:ext cx="1066800" cy="2324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13" idx="3"/>
          </p:cNvCxnSpPr>
          <p:nvPr/>
        </p:nvCxnSpPr>
        <p:spPr>
          <a:xfrm flipV="1">
            <a:off x="4800600" y="5181600"/>
            <a:ext cx="914400" cy="685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13" idx="3"/>
          </p:cNvCxnSpPr>
          <p:nvPr/>
        </p:nvCxnSpPr>
        <p:spPr>
          <a:xfrm>
            <a:off x="4800600" y="5867400"/>
            <a:ext cx="990600" cy="304800"/>
          </a:xfrm>
          <a:prstGeom prst="line">
            <a:avLst/>
          </a:prstGeom>
        </p:spPr>
        <p:style>
          <a:lnRef idx="1">
            <a:schemeClr val="accent1"/>
          </a:lnRef>
          <a:fillRef idx="0">
            <a:schemeClr val="accent1"/>
          </a:fillRef>
          <a:effectRef idx="0">
            <a:schemeClr val="accent1"/>
          </a:effectRef>
          <a:fontRef idx="minor">
            <a:schemeClr val="tx1"/>
          </a:fontRef>
        </p:style>
      </p:cxnSp>
      <p:sp>
        <p:nvSpPr>
          <p:cNvPr id="44" name="Flowchart: Alternate Process 43"/>
          <p:cNvSpPr/>
          <p:nvPr/>
        </p:nvSpPr>
        <p:spPr>
          <a:xfrm>
            <a:off x="5715000" y="4724400"/>
            <a:ext cx="2895600" cy="990600"/>
          </a:xfrm>
          <a:prstGeom prst="flowChartAlternateProcess">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latin typeface="Times New Roman" pitchFamily="18" charset="0"/>
                <a:cs typeface="Times New Roman" pitchFamily="18" charset="0"/>
              </a:rPr>
              <a:t>Làm</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cho</a:t>
            </a:r>
            <a:r>
              <a:rPr lang="en-US" dirty="0" smtClean="0">
                <a:solidFill>
                  <a:schemeClr val="tx1"/>
                </a:solidFill>
                <a:latin typeface="Times New Roman" pitchFamily="18" charset="0"/>
                <a:cs typeface="Times New Roman" pitchFamily="18" charset="0"/>
              </a:rPr>
              <a:t> con </a:t>
            </a:r>
            <a:r>
              <a:rPr lang="en-US" dirty="0" err="1" smtClean="0">
                <a:solidFill>
                  <a:schemeClr val="tx1"/>
                </a:solidFill>
                <a:latin typeface="Times New Roman" pitchFamily="18" charset="0"/>
                <a:cs typeface="Times New Roman" pitchFamily="18" charset="0"/>
              </a:rPr>
              <a:t>người</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thanh</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thản</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được</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mọi</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người</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quý</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trọng</a:t>
            </a:r>
            <a:endParaRPr lang="en-US" dirty="0">
              <a:solidFill>
                <a:schemeClr val="tx1"/>
              </a:solidFill>
              <a:latin typeface="Times New Roman" pitchFamily="18" charset="0"/>
              <a:cs typeface="Times New Roman" pitchFamily="18" charset="0"/>
            </a:endParaRPr>
          </a:p>
        </p:txBody>
      </p:sp>
      <p:sp>
        <p:nvSpPr>
          <p:cNvPr id="45" name="Flowchart: Alternate Process 44"/>
          <p:cNvSpPr/>
          <p:nvPr/>
        </p:nvSpPr>
        <p:spPr>
          <a:xfrm>
            <a:off x="5791200" y="5943600"/>
            <a:ext cx="2971800" cy="609600"/>
          </a:xfrm>
          <a:prstGeom prst="flowChartAlternateProcess">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latin typeface="Times New Roman" pitchFamily="18" charset="0"/>
                <a:cs typeface="Times New Roman" pitchFamily="18" charset="0"/>
              </a:rPr>
              <a:t>Góp</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phần</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làm</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cho</a:t>
            </a:r>
            <a:r>
              <a:rPr lang="en-US" dirty="0" smtClean="0">
                <a:solidFill>
                  <a:schemeClr val="tx1"/>
                </a:solidFill>
                <a:latin typeface="Times New Roman" pitchFamily="18" charset="0"/>
                <a:cs typeface="Times New Roman" pitchFamily="18" charset="0"/>
              </a:rPr>
              <a:t> XH </a:t>
            </a:r>
            <a:r>
              <a:rPr lang="en-US" dirty="0" err="1" smtClean="0">
                <a:solidFill>
                  <a:schemeClr val="tx1"/>
                </a:solidFill>
                <a:latin typeface="Times New Roman" pitchFamily="18" charset="0"/>
                <a:cs typeface="Times New Roman" pitchFamily="18" charset="0"/>
              </a:rPr>
              <a:t>trong</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sạch</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tốt</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đẹp</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hơn</a:t>
            </a:r>
            <a:endParaRPr lang="en-US" dirty="0">
              <a:solidFill>
                <a:schemeClr val="tx1"/>
              </a:solidFill>
              <a:latin typeface="Times New Roman" pitchFamily="18" charset="0"/>
              <a:cs typeface="Times New Roman" pitchFamily="18" charset="0"/>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2000"/>
                                        <p:tgtEl>
                                          <p:spTgt spid="4">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20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linds(horizont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ox(in)">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checkerboard(across)">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8" presetClass="entr" presetSubtype="16" fill="hold" grpId="1" nodeType="click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diamond(in)">
                                      <p:cBhvr>
                                        <p:cTn id="30" dur="2000"/>
                                        <p:tgtEl>
                                          <p:spTgt spid="23"/>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anim calcmode="lin" valueType="num">
                                      <p:cBhvr additive="base">
                                        <p:cTn id="35" dur="500" fill="hold"/>
                                        <p:tgtEl>
                                          <p:spTgt spid="24"/>
                                        </p:tgtEl>
                                        <p:attrNameLst>
                                          <p:attrName>ppt_x</p:attrName>
                                        </p:attrNameLst>
                                      </p:cBhvr>
                                      <p:tavLst>
                                        <p:tav tm="0">
                                          <p:val>
                                            <p:strVal val="#ppt_x"/>
                                          </p:val>
                                        </p:tav>
                                        <p:tav tm="100000">
                                          <p:val>
                                            <p:strVal val="#ppt_x"/>
                                          </p:val>
                                        </p:tav>
                                      </p:tavLst>
                                    </p:anim>
                                    <p:anim calcmode="lin" valueType="num">
                                      <p:cBhvr additive="base">
                                        <p:cTn id="3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2" presetClass="entr" presetSubtype="4" fill="hold" grpId="0" nodeType="click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slide(fromBottom)">
                                      <p:cBhvr>
                                        <p:cTn id="41" dur="500"/>
                                        <p:tgtEl>
                                          <p:spTgt spid="33"/>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grpId="0" nodeType="clickEffect">
                                  <p:stCondLst>
                                    <p:cond delay="0"/>
                                  </p:stCondLst>
                                  <p:childTnLst>
                                    <p:set>
                                      <p:cBhvr>
                                        <p:cTn id="45" dur="1" fill="hold">
                                          <p:stCondLst>
                                            <p:cond delay="0"/>
                                          </p:stCondLst>
                                        </p:cTn>
                                        <p:tgtEl>
                                          <p:spTgt spid="34"/>
                                        </p:tgtEl>
                                        <p:attrNameLst>
                                          <p:attrName>style.visibility</p:attrName>
                                        </p:attrNameLst>
                                      </p:cBhvr>
                                      <p:to>
                                        <p:strVal val="visible"/>
                                      </p:to>
                                    </p:set>
                                    <p:animEffect transition="in" filter="circle(in)">
                                      <p:cBhvr>
                                        <p:cTn id="46" dur="2000"/>
                                        <p:tgtEl>
                                          <p:spTgt spid="34"/>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6" fill="hold" grpId="0" nodeType="click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barn(inHorizontal)">
                                      <p:cBhvr>
                                        <p:cTn id="51" dur="500"/>
                                        <p:tgtEl>
                                          <p:spTgt spid="35"/>
                                        </p:tgtEl>
                                      </p:cBhvr>
                                    </p:animEffect>
                                  </p:childTnLst>
                                </p:cTn>
                              </p:par>
                            </p:childTnLst>
                          </p:cTn>
                        </p:par>
                      </p:childTnLst>
                    </p:cTn>
                  </p:par>
                  <p:par>
                    <p:cTn id="52" fill="hold">
                      <p:stCondLst>
                        <p:cond delay="indefinite"/>
                      </p:stCondLst>
                      <p:childTnLst>
                        <p:par>
                          <p:cTn id="53" fill="hold">
                            <p:stCondLst>
                              <p:cond delay="0"/>
                            </p:stCondLst>
                            <p:childTnLst>
                              <p:par>
                                <p:cTn id="54" presetID="21" presetClass="entr" presetSubtype="4" fill="hold" grpId="0" nodeType="click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heel(4)">
                                      <p:cBhvr>
                                        <p:cTn id="56" dur="2000"/>
                                        <p:tgtEl>
                                          <p:spTgt spid="44"/>
                                        </p:tgtEl>
                                      </p:cBhvr>
                                    </p:animEffect>
                                  </p:childTnLst>
                                </p:cTn>
                              </p:par>
                            </p:childTnLst>
                          </p:cTn>
                        </p:par>
                      </p:childTnLst>
                    </p:cTn>
                  </p:par>
                  <p:par>
                    <p:cTn id="57" fill="hold">
                      <p:stCondLst>
                        <p:cond delay="indefinite"/>
                      </p:stCondLst>
                      <p:childTnLst>
                        <p:par>
                          <p:cTn id="58" fill="hold">
                            <p:stCondLst>
                              <p:cond delay="0"/>
                            </p:stCondLst>
                            <p:childTnLst>
                              <p:par>
                                <p:cTn id="59" presetID="9" presetClass="entr" presetSubtype="0" fill="hold" grpId="0" nodeType="click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dissolve">
                                      <p:cBhvr>
                                        <p:cTn id="61"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P spid="7" grpId="0" animBg="1"/>
      <p:bldP spid="10" grpId="0" animBg="1"/>
      <p:bldP spid="13" grpId="0" animBg="1"/>
      <p:bldP spid="23" grpId="1" animBg="1"/>
      <p:bldP spid="24" grpId="0" animBg="1"/>
      <p:bldP spid="33" grpId="0" animBg="1"/>
      <p:bldP spid="34" grpId="0" animBg="1"/>
      <p:bldP spid="35" grpId="0" animBg="1"/>
      <p:bldP spid="44" grpId="0" animBg="1"/>
      <p:bldP spid="4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ChangeArrowheads="1"/>
          </p:cNvSpPr>
          <p:nvPr/>
        </p:nvSpPr>
        <p:spPr bwMode="auto">
          <a:xfrm>
            <a:off x="304800" y="808038"/>
            <a:ext cx="8458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b="1"/>
              <a:t>+Bài tập 2 :</a:t>
            </a:r>
            <a:r>
              <a:rPr lang="en-US"/>
              <a:t>Em tán thành hay không tán thành  với những việc làm nào? Vì sao? ( Thực hiện theo nhóm trên bảng phụ)</a:t>
            </a:r>
          </a:p>
        </p:txBody>
      </p:sp>
      <p:sp>
        <p:nvSpPr>
          <p:cNvPr id="13316" name="Text Box 6"/>
          <p:cNvSpPr txBox="1">
            <a:spLocks noChangeArrowheads="1"/>
          </p:cNvSpPr>
          <p:nvPr/>
        </p:nvSpPr>
        <p:spPr bwMode="auto">
          <a:xfrm>
            <a:off x="304800" y="1828800"/>
            <a:ext cx="853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t>a)</a:t>
            </a:r>
          </a:p>
        </p:txBody>
      </p:sp>
      <p:sp>
        <p:nvSpPr>
          <p:cNvPr id="8199" name="Text Box 7"/>
          <p:cNvSpPr txBox="1">
            <a:spLocks noChangeArrowheads="1"/>
          </p:cNvSpPr>
          <p:nvPr/>
        </p:nvSpPr>
        <p:spPr bwMode="auto">
          <a:xfrm>
            <a:off x="304800" y="1828800"/>
            <a:ext cx="853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t>a) Bạn B. đến xin cô giáo nâng điểm thi cho mình.</a:t>
            </a:r>
          </a:p>
        </p:txBody>
      </p:sp>
      <p:sp>
        <p:nvSpPr>
          <p:cNvPr id="8200" name="Text Box 8"/>
          <p:cNvSpPr txBox="1">
            <a:spLocks noChangeArrowheads="1"/>
          </p:cNvSpPr>
          <p:nvPr/>
        </p:nvSpPr>
        <p:spPr bwMode="auto">
          <a:xfrm>
            <a:off x="304800" y="2362200"/>
            <a:ext cx="8534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t>b) Sắp có đợt tuyển người vào làm việc ở cơ quan do ông Lâm làm giám đốc. Ai mang quà cáp đến biếu, ông Lâm đều không nhận.</a:t>
            </a:r>
          </a:p>
        </p:txBody>
      </p:sp>
      <p:sp>
        <p:nvSpPr>
          <p:cNvPr id="8201" name="Text Box 9"/>
          <p:cNvSpPr txBox="1">
            <a:spLocks noChangeArrowheads="1"/>
          </p:cNvSpPr>
          <p:nvPr/>
        </p:nvSpPr>
        <p:spPr bwMode="auto">
          <a:xfrm>
            <a:off x="228600" y="3200400"/>
            <a:ext cx="853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t>c) Cán bộ kiểm lâm vì nghèo đã chặt một số cây lấy gỗ để bán.</a:t>
            </a:r>
          </a:p>
        </p:txBody>
      </p:sp>
      <p:sp>
        <p:nvSpPr>
          <p:cNvPr id="8202" name="Text Box 10"/>
          <p:cNvSpPr txBox="1">
            <a:spLocks noChangeArrowheads="1"/>
          </p:cNvSpPr>
          <p:nvPr/>
        </p:nvSpPr>
        <p:spPr bwMode="auto">
          <a:xfrm>
            <a:off x="228600" y="3733800"/>
            <a:ext cx="8534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t>d) Nhân viên phục vụ phòng ở khách sạn nhặt được ví tiền của khách để quên, đã mang trả lại cho khách.</a:t>
            </a:r>
          </a:p>
        </p:txBody>
      </p:sp>
      <p:sp>
        <p:nvSpPr>
          <p:cNvPr id="13321" name="Line 11"/>
          <p:cNvSpPr>
            <a:spLocks noChangeShapeType="1"/>
          </p:cNvSpPr>
          <p:nvPr/>
        </p:nvSpPr>
        <p:spPr bwMode="auto">
          <a:xfrm>
            <a:off x="4114800" y="4648200"/>
            <a:ext cx="0" cy="2209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04" name="Text Box 12"/>
          <p:cNvSpPr txBox="1">
            <a:spLocks noChangeArrowheads="1"/>
          </p:cNvSpPr>
          <p:nvPr/>
        </p:nvSpPr>
        <p:spPr bwMode="auto">
          <a:xfrm>
            <a:off x="533400" y="46482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b="1"/>
              <a:t>*Tán thành</a:t>
            </a:r>
          </a:p>
        </p:txBody>
      </p:sp>
      <p:sp>
        <p:nvSpPr>
          <p:cNvPr id="8205" name="Text Box 13"/>
          <p:cNvSpPr txBox="1">
            <a:spLocks noChangeArrowheads="1"/>
          </p:cNvSpPr>
          <p:nvPr/>
        </p:nvSpPr>
        <p:spPr bwMode="auto">
          <a:xfrm>
            <a:off x="4419600" y="46482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b="1"/>
              <a:t>* Không tán thành</a:t>
            </a:r>
          </a:p>
        </p:txBody>
      </p:sp>
      <p:sp>
        <p:nvSpPr>
          <p:cNvPr id="8206" name="Text Box 14"/>
          <p:cNvSpPr txBox="1">
            <a:spLocks noChangeArrowheads="1"/>
          </p:cNvSpPr>
          <p:nvPr/>
        </p:nvSpPr>
        <p:spPr bwMode="auto">
          <a:xfrm>
            <a:off x="685800" y="5105400"/>
            <a:ext cx="251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b="1"/>
              <a:t>b - d</a:t>
            </a:r>
          </a:p>
        </p:txBody>
      </p:sp>
      <p:sp>
        <p:nvSpPr>
          <p:cNvPr id="8207" name="Text Box 15"/>
          <p:cNvSpPr txBox="1">
            <a:spLocks noChangeArrowheads="1"/>
          </p:cNvSpPr>
          <p:nvPr/>
        </p:nvSpPr>
        <p:spPr bwMode="auto">
          <a:xfrm>
            <a:off x="4572000" y="5105400"/>
            <a:ext cx="251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b="1"/>
              <a:t>a - c</a:t>
            </a:r>
          </a:p>
        </p:txBody>
      </p:sp>
      <p:sp>
        <p:nvSpPr>
          <p:cNvPr id="8209" name="Rectangle 17"/>
          <p:cNvSpPr>
            <a:spLocks noChangeArrowheads="1"/>
          </p:cNvSpPr>
          <p:nvPr/>
        </p:nvSpPr>
        <p:spPr bwMode="auto">
          <a:xfrm>
            <a:off x="304800" y="5562600"/>
            <a:ext cx="3200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en-US">
                <a:sym typeface="Wingdings 3" pitchFamily="18" charset="2"/>
              </a:rPr>
              <a:t></a:t>
            </a:r>
            <a:r>
              <a:rPr lang="en-US"/>
              <a:t>Sống trong sạch, không tham lam .</a:t>
            </a:r>
            <a:r>
              <a:rPr lang="en-US">
                <a:sym typeface="Wingdings 3" pitchFamily="18" charset="2"/>
              </a:rPr>
              <a:t> </a:t>
            </a:r>
          </a:p>
        </p:txBody>
      </p:sp>
      <p:sp>
        <p:nvSpPr>
          <p:cNvPr id="8210" name="Rectangle 18"/>
          <p:cNvSpPr>
            <a:spLocks noChangeArrowheads="1"/>
          </p:cNvSpPr>
          <p:nvPr/>
        </p:nvSpPr>
        <p:spPr bwMode="auto">
          <a:xfrm>
            <a:off x="4267200" y="5562600"/>
            <a:ext cx="4044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a:sym typeface="Wingdings 3" pitchFamily="18" charset="2"/>
              </a:rPr>
              <a:t></a:t>
            </a:r>
            <a:r>
              <a:rPr lang="en-US"/>
              <a:t>Tham lam , vụ lợi trước mắt .</a:t>
            </a:r>
          </a:p>
        </p:txBody>
      </p:sp>
    </p:spTree>
    <p:extLst>
      <p:ext uri="{BB962C8B-B14F-4D97-AF65-F5344CB8AC3E}">
        <p14:creationId xmlns:p14="http://schemas.microsoft.com/office/powerpoint/2010/main" val="9494658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box(in)">
                                      <p:cBhvr>
                                        <p:cTn id="7" dur="500"/>
                                        <p:tgtEl>
                                          <p:spTgt spid="819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199"/>
                                        </p:tgtEl>
                                        <p:attrNameLst>
                                          <p:attrName>style.visibility</p:attrName>
                                        </p:attrNameLst>
                                      </p:cBhvr>
                                      <p:to>
                                        <p:strVal val="visible"/>
                                      </p:to>
                                    </p:set>
                                    <p:animEffect transition="in" filter="box(in)">
                                      <p:cBhvr>
                                        <p:cTn id="12" dur="500"/>
                                        <p:tgtEl>
                                          <p:spTgt spid="8199"/>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8200"/>
                                        </p:tgtEl>
                                        <p:attrNameLst>
                                          <p:attrName>style.visibility</p:attrName>
                                        </p:attrNameLst>
                                      </p:cBhvr>
                                      <p:to>
                                        <p:strVal val="visible"/>
                                      </p:to>
                                    </p:set>
                                    <p:animEffect transition="in" filter="box(in)">
                                      <p:cBhvr>
                                        <p:cTn id="15" dur="500"/>
                                        <p:tgtEl>
                                          <p:spTgt spid="8200"/>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8201"/>
                                        </p:tgtEl>
                                        <p:attrNameLst>
                                          <p:attrName>style.visibility</p:attrName>
                                        </p:attrNameLst>
                                      </p:cBhvr>
                                      <p:to>
                                        <p:strVal val="visible"/>
                                      </p:to>
                                    </p:set>
                                    <p:animEffect transition="in" filter="box(in)">
                                      <p:cBhvr>
                                        <p:cTn id="18" dur="500"/>
                                        <p:tgtEl>
                                          <p:spTgt spid="8201"/>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8202"/>
                                        </p:tgtEl>
                                        <p:attrNameLst>
                                          <p:attrName>style.visibility</p:attrName>
                                        </p:attrNameLst>
                                      </p:cBhvr>
                                      <p:to>
                                        <p:strVal val="visible"/>
                                      </p:to>
                                    </p:set>
                                    <p:animEffect transition="in" filter="box(in)">
                                      <p:cBhvr>
                                        <p:cTn id="21" dur="500"/>
                                        <p:tgtEl>
                                          <p:spTgt spid="8202"/>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8204"/>
                                        </p:tgtEl>
                                        <p:attrNameLst>
                                          <p:attrName>style.visibility</p:attrName>
                                        </p:attrNameLst>
                                      </p:cBhvr>
                                      <p:to>
                                        <p:strVal val="visible"/>
                                      </p:to>
                                    </p:set>
                                    <p:animEffect transition="in" filter="box(in)">
                                      <p:cBhvr>
                                        <p:cTn id="26" dur="500"/>
                                        <p:tgtEl>
                                          <p:spTgt spid="8204"/>
                                        </p:tgtEl>
                                      </p:cBhvr>
                                    </p:animEffect>
                                  </p:childTnLst>
                                </p:cTn>
                              </p:par>
                              <p:par>
                                <p:cTn id="27" presetID="4" presetClass="entr" presetSubtype="16" fill="hold" grpId="0" nodeType="withEffect">
                                  <p:stCondLst>
                                    <p:cond delay="0"/>
                                  </p:stCondLst>
                                  <p:childTnLst>
                                    <p:set>
                                      <p:cBhvr>
                                        <p:cTn id="28" dur="1" fill="hold">
                                          <p:stCondLst>
                                            <p:cond delay="0"/>
                                          </p:stCondLst>
                                        </p:cTn>
                                        <p:tgtEl>
                                          <p:spTgt spid="8205"/>
                                        </p:tgtEl>
                                        <p:attrNameLst>
                                          <p:attrName>style.visibility</p:attrName>
                                        </p:attrNameLst>
                                      </p:cBhvr>
                                      <p:to>
                                        <p:strVal val="visible"/>
                                      </p:to>
                                    </p:set>
                                    <p:animEffect transition="in" filter="box(in)">
                                      <p:cBhvr>
                                        <p:cTn id="29" dur="500"/>
                                        <p:tgtEl>
                                          <p:spTgt spid="8205"/>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4" presetClass="entr" presetSubtype="16" fill="hold" grpId="0" nodeType="clickEffect">
                                  <p:stCondLst>
                                    <p:cond delay="0"/>
                                  </p:stCondLst>
                                  <p:childTnLst>
                                    <p:set>
                                      <p:cBhvr>
                                        <p:cTn id="33" dur="1" fill="hold">
                                          <p:stCondLst>
                                            <p:cond delay="0"/>
                                          </p:stCondLst>
                                        </p:cTn>
                                        <p:tgtEl>
                                          <p:spTgt spid="8206"/>
                                        </p:tgtEl>
                                        <p:attrNameLst>
                                          <p:attrName>style.visibility</p:attrName>
                                        </p:attrNameLst>
                                      </p:cBhvr>
                                      <p:to>
                                        <p:strVal val="visible"/>
                                      </p:to>
                                    </p:set>
                                    <p:animEffect transition="in" filter="box(in)">
                                      <p:cBhvr>
                                        <p:cTn id="34" dur="500"/>
                                        <p:tgtEl>
                                          <p:spTgt spid="8206"/>
                                        </p:tgtEl>
                                      </p:cBhvr>
                                    </p:animEffect>
                                  </p:childTnLst>
                                </p:cTn>
                              </p:par>
                              <p:par>
                                <p:cTn id="35" presetID="4" presetClass="entr" presetSubtype="16" fill="hold" grpId="0" nodeType="withEffect">
                                  <p:stCondLst>
                                    <p:cond delay="0"/>
                                  </p:stCondLst>
                                  <p:childTnLst>
                                    <p:set>
                                      <p:cBhvr>
                                        <p:cTn id="36" dur="1" fill="hold">
                                          <p:stCondLst>
                                            <p:cond delay="0"/>
                                          </p:stCondLst>
                                        </p:cTn>
                                        <p:tgtEl>
                                          <p:spTgt spid="8207"/>
                                        </p:tgtEl>
                                        <p:attrNameLst>
                                          <p:attrName>style.visibility</p:attrName>
                                        </p:attrNameLst>
                                      </p:cBhvr>
                                      <p:to>
                                        <p:strVal val="visible"/>
                                      </p:to>
                                    </p:set>
                                    <p:animEffect transition="in" filter="box(in)">
                                      <p:cBhvr>
                                        <p:cTn id="37" dur="500"/>
                                        <p:tgtEl>
                                          <p:spTgt spid="8207"/>
                                        </p:tgtEl>
                                      </p:cBhvr>
                                    </p:animEffect>
                                  </p:childTnLst>
                                </p:cTn>
                              </p:par>
                              <p:par>
                                <p:cTn id="38" presetID="4" presetClass="entr" presetSubtype="16" fill="hold" grpId="0" nodeType="withEffect">
                                  <p:stCondLst>
                                    <p:cond delay="0"/>
                                  </p:stCondLst>
                                  <p:childTnLst>
                                    <p:set>
                                      <p:cBhvr>
                                        <p:cTn id="39" dur="1" fill="hold">
                                          <p:stCondLst>
                                            <p:cond delay="0"/>
                                          </p:stCondLst>
                                        </p:cTn>
                                        <p:tgtEl>
                                          <p:spTgt spid="8209"/>
                                        </p:tgtEl>
                                        <p:attrNameLst>
                                          <p:attrName>style.visibility</p:attrName>
                                        </p:attrNameLst>
                                      </p:cBhvr>
                                      <p:to>
                                        <p:strVal val="visible"/>
                                      </p:to>
                                    </p:set>
                                    <p:animEffect transition="in" filter="box(in)">
                                      <p:cBhvr>
                                        <p:cTn id="40" dur="500"/>
                                        <p:tgtEl>
                                          <p:spTgt spid="8209"/>
                                        </p:tgtEl>
                                      </p:cBhvr>
                                    </p:animEffect>
                                  </p:childTnLst>
                                </p:cTn>
                              </p:par>
                              <p:par>
                                <p:cTn id="41" presetID="4" presetClass="entr" presetSubtype="16" fill="hold" grpId="0" nodeType="withEffect">
                                  <p:stCondLst>
                                    <p:cond delay="0"/>
                                  </p:stCondLst>
                                  <p:childTnLst>
                                    <p:set>
                                      <p:cBhvr>
                                        <p:cTn id="42" dur="1" fill="hold">
                                          <p:stCondLst>
                                            <p:cond delay="0"/>
                                          </p:stCondLst>
                                        </p:cTn>
                                        <p:tgtEl>
                                          <p:spTgt spid="8210"/>
                                        </p:tgtEl>
                                        <p:attrNameLst>
                                          <p:attrName>style.visibility</p:attrName>
                                        </p:attrNameLst>
                                      </p:cBhvr>
                                      <p:to>
                                        <p:strVal val="visible"/>
                                      </p:to>
                                    </p:set>
                                    <p:animEffect transition="in" filter="box(in)">
                                      <p:cBhvr>
                                        <p:cTn id="43" dur="500"/>
                                        <p:tgtEl>
                                          <p:spTgt spid="82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p:bldP spid="8199" grpId="0"/>
      <p:bldP spid="8200" grpId="0"/>
      <p:bldP spid="8201" grpId="0"/>
      <p:bldP spid="8202" grpId="0"/>
      <p:bldP spid="8204" grpId="0"/>
      <p:bldP spid="8205" grpId="0"/>
      <p:bldP spid="8206" grpId="0"/>
      <p:bldP spid="8207" grpId="0"/>
      <p:bldP spid="8209" grpId="0"/>
      <p:bldP spid="82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ChangeArrowheads="1"/>
          </p:cNvSpPr>
          <p:nvPr/>
        </p:nvSpPr>
        <p:spPr bwMode="auto">
          <a:xfrm>
            <a:off x="304800" y="808038"/>
            <a:ext cx="8458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b="1"/>
              <a:t>+Bài tập 5 :</a:t>
            </a:r>
            <a:r>
              <a:rPr lang="en-US"/>
              <a:t>Em hãy nêu một số câu ca dao, tục ngữ, danh ngôn nói về tính “ Liêm khiết “</a:t>
            </a:r>
          </a:p>
        </p:txBody>
      </p:sp>
      <p:sp>
        <p:nvSpPr>
          <p:cNvPr id="7172" name="Rectangle 4"/>
          <p:cNvSpPr>
            <a:spLocks noChangeArrowheads="1"/>
          </p:cNvSpPr>
          <p:nvPr/>
        </p:nvSpPr>
        <p:spPr bwMode="auto">
          <a:xfrm>
            <a:off x="2490788" y="1981200"/>
            <a:ext cx="32861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a:r>
              <a:rPr lang="en-US" b="1"/>
              <a:t>- Cây thẳng,bóng ngay .</a:t>
            </a:r>
          </a:p>
          <a:p>
            <a:pPr algn="ctr"/>
            <a:r>
              <a:rPr lang="en-US" b="1"/>
              <a:t>Cây cong bóng vẹo .</a:t>
            </a:r>
          </a:p>
        </p:txBody>
      </p:sp>
      <p:sp>
        <p:nvSpPr>
          <p:cNvPr id="7173" name="Rectangle 5"/>
          <p:cNvSpPr>
            <a:spLocks noChangeArrowheads="1"/>
          </p:cNvSpPr>
          <p:nvPr/>
        </p:nvSpPr>
        <p:spPr bwMode="auto">
          <a:xfrm>
            <a:off x="2514600" y="2971800"/>
            <a:ext cx="4441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b="1"/>
              <a:t>- Cây ngay không sợ chết đứng .</a:t>
            </a:r>
            <a:r>
              <a:rPr lang="en-US"/>
              <a:t> </a:t>
            </a:r>
          </a:p>
        </p:txBody>
      </p:sp>
      <p:sp>
        <p:nvSpPr>
          <p:cNvPr id="7174" name="Text Box 6"/>
          <p:cNvSpPr txBox="1">
            <a:spLocks noChangeArrowheads="1"/>
          </p:cNvSpPr>
          <p:nvPr/>
        </p:nvSpPr>
        <p:spPr bwMode="auto">
          <a:xfrm>
            <a:off x="2286000" y="4038600"/>
            <a:ext cx="510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t>-</a:t>
            </a:r>
          </a:p>
        </p:txBody>
      </p:sp>
      <p:sp>
        <p:nvSpPr>
          <p:cNvPr id="7175" name="Text Box 7"/>
          <p:cNvSpPr txBox="1">
            <a:spLocks noChangeArrowheads="1"/>
          </p:cNvSpPr>
          <p:nvPr/>
        </p:nvSpPr>
        <p:spPr bwMode="auto">
          <a:xfrm>
            <a:off x="2286000" y="5486400"/>
            <a:ext cx="510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t>-</a:t>
            </a:r>
          </a:p>
        </p:txBody>
      </p:sp>
    </p:spTree>
    <p:extLst>
      <p:ext uri="{BB962C8B-B14F-4D97-AF65-F5344CB8AC3E}">
        <p14:creationId xmlns:p14="http://schemas.microsoft.com/office/powerpoint/2010/main" val="33432840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checkerboard(across)">
                                      <p:cBhvr>
                                        <p:cTn id="7" dur="500"/>
                                        <p:tgtEl>
                                          <p:spTgt spid="717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172"/>
                                        </p:tgtEl>
                                        <p:attrNameLst>
                                          <p:attrName>style.visibility</p:attrName>
                                        </p:attrNameLst>
                                      </p:cBhvr>
                                      <p:to>
                                        <p:strVal val="visible"/>
                                      </p:to>
                                    </p:set>
                                    <p:animEffect transition="in" filter="checkerboard(across)">
                                      <p:cBhvr>
                                        <p:cTn id="12" dur="500"/>
                                        <p:tgtEl>
                                          <p:spTgt spid="717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7173"/>
                                        </p:tgtEl>
                                        <p:attrNameLst>
                                          <p:attrName>style.visibility</p:attrName>
                                        </p:attrNameLst>
                                      </p:cBhvr>
                                      <p:to>
                                        <p:strVal val="visible"/>
                                      </p:to>
                                    </p:set>
                                    <p:animEffect transition="in" filter="checkerboard(across)">
                                      <p:cBhvr>
                                        <p:cTn id="17" dur="500"/>
                                        <p:tgtEl>
                                          <p:spTgt spid="7173"/>
                                        </p:tgtEl>
                                      </p:cBhvr>
                                    </p:animEffect>
                                  </p:childTnLst>
                                </p:cTn>
                              </p:par>
                              <p:par>
                                <p:cTn id="18" presetID="5" presetClass="entr" presetSubtype="10" fill="hold" grpId="0" nodeType="withEffect">
                                  <p:stCondLst>
                                    <p:cond delay="0"/>
                                  </p:stCondLst>
                                  <p:childTnLst>
                                    <p:set>
                                      <p:cBhvr>
                                        <p:cTn id="19" dur="1" fill="hold">
                                          <p:stCondLst>
                                            <p:cond delay="0"/>
                                          </p:stCondLst>
                                        </p:cTn>
                                        <p:tgtEl>
                                          <p:spTgt spid="7174"/>
                                        </p:tgtEl>
                                        <p:attrNameLst>
                                          <p:attrName>style.visibility</p:attrName>
                                        </p:attrNameLst>
                                      </p:cBhvr>
                                      <p:to>
                                        <p:strVal val="visible"/>
                                      </p:to>
                                    </p:set>
                                    <p:animEffect transition="in" filter="checkerboard(across)">
                                      <p:cBhvr>
                                        <p:cTn id="20" dur="500"/>
                                        <p:tgtEl>
                                          <p:spTgt spid="7174"/>
                                        </p:tgtEl>
                                      </p:cBhvr>
                                    </p:animEffect>
                                  </p:childTnLst>
                                </p:cTn>
                              </p:par>
                              <p:par>
                                <p:cTn id="21" presetID="5" presetClass="entr" presetSubtype="10" fill="hold" grpId="0" nodeType="withEffect">
                                  <p:stCondLst>
                                    <p:cond delay="0"/>
                                  </p:stCondLst>
                                  <p:childTnLst>
                                    <p:set>
                                      <p:cBhvr>
                                        <p:cTn id="22" dur="1" fill="hold">
                                          <p:stCondLst>
                                            <p:cond delay="0"/>
                                          </p:stCondLst>
                                        </p:cTn>
                                        <p:tgtEl>
                                          <p:spTgt spid="7175"/>
                                        </p:tgtEl>
                                        <p:attrNameLst>
                                          <p:attrName>style.visibility</p:attrName>
                                        </p:attrNameLst>
                                      </p:cBhvr>
                                      <p:to>
                                        <p:strVal val="visible"/>
                                      </p:to>
                                    </p:set>
                                    <p:animEffect transition="in" filter="checkerboard(across)">
                                      <p:cBhvr>
                                        <p:cTn id="23" dur="500"/>
                                        <p:tgtEl>
                                          <p:spTgt spid="7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p:bldP spid="7172" grpId="0"/>
      <p:bldP spid="7173" grpId="0"/>
      <p:bldP spid="7174" grpId="0"/>
      <p:bldP spid="717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Picture 4" descr="125"/>
          <p:cNvPicPr>
            <a:picLocks noGrp="1" noChangeAspect="1" noChangeArrowheads="1"/>
          </p:cNvPicPr>
          <p:nvPr>
            <p:ph idx="1"/>
          </p:nvPr>
        </p:nvPicPr>
        <p:blipFill>
          <a:blip r:embed="rId3"/>
          <a:srcRect/>
          <a:stretch>
            <a:fillRect/>
          </a:stretch>
        </p:blipFill>
        <p:spPr bwMode="auto">
          <a:xfrm>
            <a:off x="1676400" y="618978"/>
            <a:ext cx="6496050" cy="1485900"/>
          </a:xfrm>
          <a:prstGeom prst="rect">
            <a:avLst/>
          </a:prstGeom>
          <a:noFill/>
          <a:ln w="9525">
            <a:noFill/>
            <a:miter lim="800000"/>
            <a:headEnd/>
            <a:tailEnd/>
          </a:ln>
        </p:spPr>
      </p:pic>
      <p:pic>
        <p:nvPicPr>
          <p:cNvPr id="6" name="Picture 20" descr="140"/>
          <p:cNvPicPr>
            <a:picLocks noChangeAspect="1" noChangeArrowheads="1" noCrop="1"/>
          </p:cNvPicPr>
          <p:nvPr/>
        </p:nvPicPr>
        <p:blipFill>
          <a:blip r:embed="rId4"/>
          <a:srcRect/>
          <a:stretch>
            <a:fillRect/>
          </a:stretch>
        </p:blipFill>
        <p:spPr bwMode="auto">
          <a:xfrm flipH="1">
            <a:off x="7239000" y="5257800"/>
            <a:ext cx="1476375" cy="1600200"/>
          </a:xfrm>
          <a:prstGeom prst="rect">
            <a:avLst/>
          </a:prstGeom>
          <a:noFill/>
          <a:ln w="9525">
            <a:noFill/>
            <a:miter lim="800000"/>
            <a:headEnd/>
            <a:tailEnd/>
          </a:ln>
        </p:spPr>
      </p:pic>
      <p:pic>
        <p:nvPicPr>
          <p:cNvPr id="10" name="Picture 18" descr="ringwrlmed2_b"/>
          <p:cNvPicPr>
            <a:picLocks noChangeAspect="1" noChangeArrowheads="1" noCrop="1"/>
          </p:cNvPicPr>
          <p:nvPr/>
        </p:nvPicPr>
        <p:blipFill>
          <a:blip r:embed="rId5"/>
          <a:srcRect/>
          <a:stretch>
            <a:fillRect/>
          </a:stretch>
        </p:blipFill>
        <p:spPr bwMode="auto">
          <a:xfrm>
            <a:off x="228600" y="5410200"/>
            <a:ext cx="1447800" cy="1447800"/>
          </a:xfrm>
          <a:prstGeom prst="rect">
            <a:avLst/>
          </a:prstGeom>
          <a:noFill/>
          <a:ln w="9525">
            <a:noFill/>
            <a:miter lim="800000"/>
            <a:headEnd/>
            <a:tailEnd/>
          </a:ln>
        </p:spPr>
      </p:pic>
      <p:grpSp>
        <p:nvGrpSpPr>
          <p:cNvPr id="11" name="Group 9"/>
          <p:cNvGrpSpPr>
            <a:grpSpLocks/>
          </p:cNvGrpSpPr>
          <p:nvPr/>
        </p:nvGrpSpPr>
        <p:grpSpPr bwMode="auto">
          <a:xfrm rot="20628727">
            <a:off x="1952777" y="2997949"/>
            <a:ext cx="4953000" cy="3233738"/>
            <a:chOff x="-960" y="480"/>
            <a:chExt cx="3120" cy="2037"/>
          </a:xfrm>
        </p:grpSpPr>
        <p:grpSp>
          <p:nvGrpSpPr>
            <p:cNvPr id="12" name="Group 10"/>
            <p:cNvGrpSpPr>
              <a:grpSpLocks/>
            </p:cNvGrpSpPr>
            <p:nvPr/>
          </p:nvGrpSpPr>
          <p:grpSpPr bwMode="auto">
            <a:xfrm rot="1041139">
              <a:off x="-960" y="480"/>
              <a:ext cx="3120" cy="2037"/>
              <a:chOff x="-960" y="480"/>
              <a:chExt cx="3115" cy="2037"/>
            </a:xfrm>
          </p:grpSpPr>
          <p:pic>
            <p:nvPicPr>
              <p:cNvPr id="14" name="Picture 11" descr="Dove-02-june">
                <a:hlinkClick r:id="rId6" action="ppaction://hlinksldjump"/>
              </p:cNvPr>
              <p:cNvPicPr>
                <a:picLocks noChangeAspect="1" noChangeArrowheads="1" noCrop="1"/>
              </p:cNvPicPr>
              <p:nvPr/>
            </p:nvPicPr>
            <p:blipFill>
              <a:blip r:embed="rId7"/>
              <a:srcRect/>
              <a:stretch>
                <a:fillRect/>
              </a:stretch>
            </p:blipFill>
            <p:spPr bwMode="auto">
              <a:xfrm rot="1401941">
                <a:off x="720" y="1536"/>
                <a:ext cx="1326" cy="981"/>
              </a:xfrm>
              <a:prstGeom prst="rect">
                <a:avLst/>
              </a:prstGeom>
              <a:noFill/>
              <a:ln w="9525">
                <a:noFill/>
                <a:miter lim="800000"/>
                <a:headEnd/>
                <a:tailEnd/>
              </a:ln>
            </p:spPr>
          </p:pic>
          <p:grpSp>
            <p:nvGrpSpPr>
              <p:cNvPr id="15" name="Group 12"/>
              <p:cNvGrpSpPr>
                <a:grpSpLocks/>
              </p:cNvGrpSpPr>
              <p:nvPr/>
            </p:nvGrpSpPr>
            <p:grpSpPr bwMode="auto">
              <a:xfrm>
                <a:off x="-960" y="480"/>
                <a:ext cx="3115" cy="1735"/>
                <a:chOff x="-1011" y="288"/>
                <a:chExt cx="3115" cy="1735"/>
              </a:xfrm>
            </p:grpSpPr>
            <p:pic>
              <p:nvPicPr>
                <p:cNvPr id="16" name="Picture 13" descr="Dove-02-june">
                  <a:hlinkClick r:id="rId6" action="ppaction://hlinksldjump"/>
                </p:cNvPr>
                <p:cNvPicPr>
                  <a:picLocks noChangeAspect="1" noChangeArrowheads="1" noCrop="1"/>
                </p:cNvPicPr>
                <p:nvPr/>
              </p:nvPicPr>
              <p:blipFill>
                <a:blip r:embed="rId7"/>
                <a:srcRect/>
                <a:stretch>
                  <a:fillRect/>
                </a:stretch>
              </p:blipFill>
              <p:spPr bwMode="auto">
                <a:xfrm rot="538673">
                  <a:off x="-391" y="720"/>
                  <a:ext cx="781" cy="679"/>
                </a:xfrm>
                <a:prstGeom prst="rect">
                  <a:avLst/>
                </a:prstGeom>
                <a:noFill/>
                <a:ln w="9525">
                  <a:noFill/>
                  <a:miter lim="800000"/>
                  <a:headEnd/>
                  <a:tailEnd/>
                </a:ln>
              </p:spPr>
            </p:pic>
            <p:pic>
              <p:nvPicPr>
                <p:cNvPr id="17" name="Picture 14" descr="Dove-02-june">
                  <a:hlinkClick r:id="rId6" action="ppaction://hlinksldjump"/>
                </p:cNvPr>
                <p:cNvPicPr>
                  <a:picLocks noChangeAspect="1" noChangeArrowheads="1" noCrop="1"/>
                </p:cNvPicPr>
                <p:nvPr/>
              </p:nvPicPr>
              <p:blipFill>
                <a:blip r:embed="rId7"/>
                <a:srcRect/>
                <a:stretch>
                  <a:fillRect/>
                </a:stretch>
              </p:blipFill>
              <p:spPr bwMode="auto">
                <a:xfrm rot="1380848">
                  <a:off x="0" y="288"/>
                  <a:ext cx="693" cy="517"/>
                </a:xfrm>
                <a:prstGeom prst="rect">
                  <a:avLst/>
                </a:prstGeom>
                <a:noFill/>
                <a:ln w="9525">
                  <a:noFill/>
                  <a:miter lim="800000"/>
                  <a:headEnd/>
                  <a:tailEnd/>
                </a:ln>
              </p:spPr>
            </p:pic>
            <p:pic>
              <p:nvPicPr>
                <p:cNvPr id="18" name="Picture 15" descr="Dove-02-june">
                  <a:hlinkClick r:id="rId6" action="ppaction://hlinksldjump"/>
                </p:cNvPr>
                <p:cNvPicPr>
                  <a:picLocks noChangeAspect="1" noChangeArrowheads="1" noCrop="1"/>
                </p:cNvPicPr>
                <p:nvPr/>
              </p:nvPicPr>
              <p:blipFill>
                <a:blip r:embed="rId7"/>
                <a:srcRect/>
                <a:stretch>
                  <a:fillRect/>
                </a:stretch>
              </p:blipFill>
              <p:spPr bwMode="auto">
                <a:xfrm rot="1512026">
                  <a:off x="816" y="624"/>
                  <a:ext cx="724" cy="318"/>
                </a:xfrm>
                <a:prstGeom prst="rect">
                  <a:avLst/>
                </a:prstGeom>
                <a:noFill/>
                <a:ln w="9525">
                  <a:noFill/>
                  <a:miter lim="800000"/>
                  <a:headEnd/>
                  <a:tailEnd/>
                </a:ln>
              </p:spPr>
            </p:pic>
            <p:pic>
              <p:nvPicPr>
                <p:cNvPr id="19" name="Picture 16" descr="Dove-02-june">
                  <a:hlinkClick r:id="rId6" action="ppaction://hlinksldjump"/>
                </p:cNvPr>
                <p:cNvPicPr>
                  <a:picLocks noChangeAspect="1" noChangeArrowheads="1" noCrop="1"/>
                </p:cNvPicPr>
                <p:nvPr/>
              </p:nvPicPr>
              <p:blipFill>
                <a:blip r:embed="rId7"/>
                <a:srcRect/>
                <a:stretch>
                  <a:fillRect/>
                </a:stretch>
              </p:blipFill>
              <p:spPr bwMode="auto">
                <a:xfrm rot="902168">
                  <a:off x="528" y="864"/>
                  <a:ext cx="864" cy="851"/>
                </a:xfrm>
                <a:prstGeom prst="rect">
                  <a:avLst/>
                </a:prstGeom>
                <a:noFill/>
                <a:ln w="9525">
                  <a:noFill/>
                  <a:miter lim="800000"/>
                  <a:headEnd/>
                  <a:tailEnd/>
                </a:ln>
              </p:spPr>
            </p:pic>
            <p:pic>
              <p:nvPicPr>
                <p:cNvPr id="20" name="Picture 17" descr="Dove-02-june">
                  <a:hlinkClick r:id="rId6" action="ppaction://hlinksldjump"/>
                </p:cNvPr>
                <p:cNvPicPr>
                  <a:picLocks noChangeAspect="1" noChangeArrowheads="1" noCrop="1"/>
                </p:cNvPicPr>
                <p:nvPr/>
              </p:nvPicPr>
              <p:blipFill>
                <a:blip r:embed="rId7"/>
                <a:srcRect/>
                <a:stretch>
                  <a:fillRect/>
                </a:stretch>
              </p:blipFill>
              <p:spPr bwMode="auto">
                <a:xfrm rot="1376783">
                  <a:off x="-1011" y="338"/>
                  <a:ext cx="653" cy="576"/>
                </a:xfrm>
                <a:prstGeom prst="rect">
                  <a:avLst/>
                </a:prstGeom>
                <a:noFill/>
                <a:ln w="9525">
                  <a:noFill/>
                  <a:miter lim="800000"/>
                  <a:headEnd/>
                  <a:tailEnd/>
                </a:ln>
              </p:spPr>
            </p:pic>
            <p:pic>
              <p:nvPicPr>
                <p:cNvPr id="21" name="Picture 18" descr="Dove-02-june">
                  <a:hlinkClick r:id="rId6" action="ppaction://hlinksldjump"/>
                </p:cNvPr>
                <p:cNvPicPr>
                  <a:picLocks noChangeAspect="1" noChangeArrowheads="1" noCrop="1"/>
                </p:cNvPicPr>
                <p:nvPr/>
              </p:nvPicPr>
              <p:blipFill>
                <a:blip r:embed="rId7"/>
                <a:srcRect/>
                <a:stretch>
                  <a:fillRect/>
                </a:stretch>
              </p:blipFill>
              <p:spPr bwMode="auto">
                <a:xfrm rot="538673">
                  <a:off x="1296" y="768"/>
                  <a:ext cx="808" cy="682"/>
                </a:xfrm>
                <a:prstGeom prst="rect">
                  <a:avLst/>
                </a:prstGeom>
                <a:noFill/>
                <a:ln w="9525">
                  <a:noFill/>
                  <a:miter lim="800000"/>
                  <a:headEnd/>
                  <a:tailEnd/>
                </a:ln>
              </p:spPr>
            </p:pic>
            <p:pic>
              <p:nvPicPr>
                <p:cNvPr id="22" name="Picture 19" descr="Dove-02-june">
                  <a:hlinkClick r:id="rId6" action="ppaction://hlinksldjump"/>
                </p:cNvPr>
                <p:cNvPicPr>
                  <a:picLocks noChangeAspect="1" noChangeArrowheads="1" noCrop="1"/>
                </p:cNvPicPr>
                <p:nvPr/>
              </p:nvPicPr>
              <p:blipFill>
                <a:blip r:embed="rId7"/>
                <a:srcRect/>
                <a:stretch>
                  <a:fillRect/>
                </a:stretch>
              </p:blipFill>
              <p:spPr bwMode="auto">
                <a:xfrm rot="538673">
                  <a:off x="-400" y="1344"/>
                  <a:ext cx="800" cy="679"/>
                </a:xfrm>
                <a:prstGeom prst="rect">
                  <a:avLst/>
                </a:prstGeom>
                <a:noFill/>
                <a:ln w="9525">
                  <a:noFill/>
                  <a:miter lim="800000"/>
                  <a:headEnd/>
                  <a:tailEnd/>
                </a:ln>
              </p:spPr>
            </p:pic>
          </p:grpSp>
        </p:grpSp>
        <p:pic>
          <p:nvPicPr>
            <p:cNvPr id="13" name="Picture 20" descr="Dove-02-june">
              <a:hlinkClick r:id="rId6" action="ppaction://hlinksldjump"/>
            </p:cNvPr>
            <p:cNvPicPr>
              <a:picLocks noChangeAspect="1" noChangeArrowheads="1" noCrop="1"/>
            </p:cNvPicPr>
            <p:nvPr/>
          </p:nvPicPr>
          <p:blipFill>
            <a:blip r:embed="rId7"/>
            <a:srcRect/>
            <a:stretch>
              <a:fillRect/>
            </a:stretch>
          </p:blipFill>
          <p:spPr bwMode="auto">
            <a:xfrm rot="1401941">
              <a:off x="0" y="1776"/>
              <a:ext cx="920" cy="680"/>
            </a:xfrm>
            <a:prstGeom prst="rect">
              <a:avLst/>
            </a:prstGeom>
            <a:noFill/>
            <a:ln w="9525">
              <a:noFill/>
              <a:miter lim="800000"/>
              <a:headEnd/>
              <a:tailEnd/>
            </a:ln>
          </p:spPr>
        </p:pic>
      </p:grpSp>
      <p:pic>
        <p:nvPicPr>
          <p:cNvPr id="23" name="Picture 17" descr="POINSET2"/>
          <p:cNvPicPr>
            <a:picLocks noChangeAspect="1" noChangeArrowheads="1"/>
          </p:cNvPicPr>
          <p:nvPr/>
        </p:nvPicPr>
        <p:blipFill>
          <a:blip r:embed="rId8"/>
          <a:srcRect/>
          <a:stretch>
            <a:fillRect/>
          </a:stretch>
        </p:blipFill>
        <p:spPr bwMode="auto">
          <a:xfrm>
            <a:off x="9525" y="-38100"/>
            <a:ext cx="1676400" cy="1981200"/>
          </a:xfrm>
          <a:prstGeom prst="rect">
            <a:avLst/>
          </a:prstGeom>
          <a:noFill/>
          <a:ln w="9525">
            <a:noFill/>
            <a:miter lim="800000"/>
            <a:headEnd/>
            <a:tailEnd/>
          </a:ln>
        </p:spPr>
      </p:pic>
      <p:pic>
        <p:nvPicPr>
          <p:cNvPr id="24" name="Picture 19" descr="POINSET2"/>
          <p:cNvPicPr>
            <a:picLocks noChangeAspect="1" noChangeArrowheads="1"/>
          </p:cNvPicPr>
          <p:nvPr/>
        </p:nvPicPr>
        <p:blipFill>
          <a:blip r:embed="rId8"/>
          <a:srcRect/>
          <a:stretch>
            <a:fillRect/>
          </a:stretch>
        </p:blipFill>
        <p:spPr bwMode="auto">
          <a:xfrm rot="5400000">
            <a:off x="7265194" y="-202406"/>
            <a:ext cx="1676400" cy="20812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path" presetSubtype="0" accel="50000" decel="50000" fill="hold" nodeType="clickEffect">
                                  <p:stCondLst>
                                    <p:cond delay="0"/>
                                  </p:stCondLst>
                                  <p:childTnLst>
                                    <p:animMotion origin="layout" path="M -0.025 0.06914 L 0.04792 -0.02797 L 0.15208 -0.02797 L 0.225 0.06914 L 0.225 0.20763 L 0.15208 0.30497 L 0.04792 0.30497 L -0.025 0.20763 L -0.025 0.06914 Z " pathEditMode="relative" rAng="0" ptsTypes="FFFFFFFFF">
                                      <p:cBhvr>
                                        <p:cTn id="6" dur="2000" spd="-100000" fill="hold"/>
                                        <p:tgtEl>
                                          <p:spTgt spid="4"/>
                                        </p:tgtEl>
                                        <p:attrNameLst>
                                          <p:attrName>ppt_x</p:attrName>
                                          <p:attrName>ppt_y</p:attrName>
                                        </p:attrNameLst>
                                      </p:cBhvr>
                                      <p:rCtr x="12500" y="6900"/>
                                    </p:animMotion>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7"/>
                                            </p:cond>
                                          </p:stCondLst>
                                          <p:endCondLst>
                                            <p:cond evt="onStopAudio" delay="0">
                                              <p:tgtEl>
                                                <p:sldTgt/>
                                              </p:tgtEl>
                                            </p:cond>
                                          </p:endCondLst>
                                        </p:cTn>
                                        <p:tgtEl>
                                          <p:sndTgt r:embed="rId2" name="applause.wav"/>
                                        </p:tgtEl>
                                      </p:cMediaNode>
                                    </p:audio>
                                  </p:subTnLst>
                                </p:cTn>
                              </p:par>
                              <p:par>
                                <p:cTn id="9" presetID="9" presetClass="path" presetSubtype="0" accel="50000" decel="50000" fill="hold" nodeType="withEffect">
                                  <p:stCondLst>
                                    <p:cond delay="0"/>
                                  </p:stCondLst>
                                  <p:childTnLst>
                                    <p:animMotion origin="layout" path="M 0 0  C 0.012 -0.02397  0.033 -0.0586  0.058 -0.0586  C 0.095 -0.0586  0.125 -0.02264  0.125 0.02264  C 0.125 0.03729  0.122 0.05061  0.116 0.06259  C 0.117 0.06259  0 0.24239  0 0.24372  C 0 0.24239  -0.117 0.06259  -0.116 0.06259  C -0.122 0.05061  -0.125 0.03729  -0.125 0.02264  C -0.125 -0.02264  -0.095 -0.0586  -0.057 -0.0586  C -0.033 -0.0586  -0.012 -0.02397  0 0  Z" pathEditMode="relative" ptsTypes="">
                                      <p:cBhvr>
                                        <p:cTn id="10" dur="2000" fill="hold"/>
                                        <p:tgtEl>
                                          <p:spTgt spid="11"/>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488680" cy="762000"/>
          </a:xfrm>
        </p:spPr>
        <p:txBody>
          <a:bodyPr>
            <a:normAutofit/>
          </a:bodyPr>
          <a:lstStyle/>
          <a:p>
            <a:r>
              <a:rPr lang="en-US" sz="3200" dirty="0" smtClean="0">
                <a:solidFill>
                  <a:schemeClr val="accent6">
                    <a:lumMod val="75000"/>
                  </a:schemeClr>
                </a:solidFill>
                <a:latin typeface="Times New Roman" pitchFamily="18" charset="0"/>
                <a:cs typeface="Times New Roman" pitchFamily="18" charset="0"/>
              </a:rPr>
              <a:t>     I. </a:t>
            </a:r>
            <a:r>
              <a:rPr lang="en-US" sz="3200" dirty="0" err="1" smtClean="0">
                <a:solidFill>
                  <a:schemeClr val="accent6">
                    <a:lumMod val="75000"/>
                  </a:schemeClr>
                </a:solidFill>
                <a:latin typeface="Times New Roman" pitchFamily="18" charset="0"/>
                <a:cs typeface="Times New Roman" pitchFamily="18" charset="0"/>
              </a:rPr>
              <a:t>Truyện</a:t>
            </a:r>
            <a:r>
              <a:rPr lang="en-US" sz="3200" dirty="0" smtClean="0">
                <a:solidFill>
                  <a:schemeClr val="accent6">
                    <a:lumMod val="75000"/>
                  </a:schemeClr>
                </a:solidFill>
                <a:latin typeface="Times New Roman" pitchFamily="18" charset="0"/>
                <a:cs typeface="Times New Roman" pitchFamily="18" charset="0"/>
              </a:rPr>
              <a:t> </a:t>
            </a:r>
            <a:r>
              <a:rPr lang="en-US" sz="3200" dirty="0" err="1" smtClean="0">
                <a:solidFill>
                  <a:schemeClr val="accent6">
                    <a:lumMod val="75000"/>
                  </a:schemeClr>
                </a:solidFill>
                <a:latin typeface="Times New Roman" pitchFamily="18" charset="0"/>
                <a:cs typeface="Times New Roman" pitchFamily="18" charset="0"/>
              </a:rPr>
              <a:t>đọc</a:t>
            </a:r>
            <a:endParaRPr lang="en-US" sz="3200" dirty="0">
              <a:solidFill>
                <a:schemeClr val="accent6">
                  <a:lumMod val="75000"/>
                </a:schemeClr>
              </a:solidFill>
              <a:latin typeface="Times New Roman" pitchFamily="18" charset="0"/>
              <a:cs typeface="Times New Roman" pitchFamily="18" charset="0"/>
            </a:endParaRPr>
          </a:p>
        </p:txBody>
      </p:sp>
      <p:sp>
        <p:nvSpPr>
          <p:cNvPr id="3" name="Content Placeholder 2"/>
          <p:cNvSpPr>
            <a:spLocks noGrp="1"/>
          </p:cNvSpPr>
          <p:nvPr>
            <p:ph idx="1"/>
          </p:nvPr>
        </p:nvSpPr>
        <p:spPr>
          <a:xfrm>
            <a:off x="0" y="609600"/>
            <a:ext cx="9144000" cy="6019800"/>
          </a:xfrm>
        </p:spPr>
        <p:txBody>
          <a:bodyPr>
            <a:noAutofit/>
          </a:bodyPr>
          <a:lstStyle/>
          <a:p>
            <a:pPr>
              <a:buNone/>
            </a:pPr>
            <a:r>
              <a:rPr lang="en-US" sz="1600" dirty="0" smtClean="0">
                <a:latin typeface="Times New Roman" pitchFamily="18" charset="0"/>
                <a:cs typeface="Times New Roman" pitchFamily="18" charset="0"/>
              </a:rPr>
              <a:t>            </a:t>
            </a:r>
            <a:r>
              <a:rPr lang="vi-VN" sz="2400" dirty="0" smtClean="0">
                <a:latin typeface="Times New Roman" pitchFamily="18" charset="0"/>
                <a:cs typeface="Times New Roman" pitchFamily="18" charset="0"/>
              </a:rPr>
              <a:t>Mạc Đĩnh Chi (1272 - 1346) quê ở huyện Chí Linh, tỉnh Hải Dương, thi đỗ Trạng nguyên năm 1304. Mạc</a:t>
            </a:r>
            <a:r>
              <a:rPr lang="en-US" sz="2400" dirty="0" smtClean="0">
                <a:latin typeface="Times New Roman" pitchFamily="18" charset="0"/>
                <a:cs typeface="Times New Roman" pitchFamily="18" charset="0"/>
              </a:rPr>
              <a:t> </a:t>
            </a:r>
            <a:r>
              <a:rPr lang="vi-VN" sz="2400" dirty="0" smtClean="0">
                <a:latin typeface="Times New Roman" pitchFamily="18" charset="0"/>
                <a:cs typeface="Times New Roman" pitchFamily="18" charset="0"/>
              </a:rPr>
              <a:t>Đĩnh Chi làm quan trải qua ba triều nhà Trần. Ông thông minh, giỏi thơ văn và có tài đối đáp rất sắc bén. Hai lần đi sứ Trung Quốc, ông đã tỏ rõ là người học rộng, tài cao, làm rạng danh đất nước. Khâm phục tái năng, cốt cách của Mạc Đĩnh Chi, vua Nguyên đã phong tặng ông danh hiệu "Lưỡng quốc Trạng Nguyên". </a:t>
            </a:r>
            <a:br>
              <a:rPr lang="vi-VN"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    </a:t>
            </a:r>
            <a:r>
              <a:rPr lang="vi-VN" sz="2400" dirty="0" smtClean="0">
                <a:latin typeface="Times New Roman" pitchFamily="18" charset="0"/>
                <a:cs typeface="Times New Roman" pitchFamily="18" charset="0"/>
              </a:rPr>
              <a:t>Mạc Đĩnh Chi làm quan rất thanh liêm nên gia đình thường nghèo túng. Sau khi lo cho đám tang của mẹ, cuộc sống của ông vốn thanh bạch giờ càng đạm bạc hơn. Vua Trần Minh Tông biết chuyện, liền hỏi một viên quan tin cẩn : </a:t>
            </a:r>
            <a:br>
              <a:rPr lang="vi-VN" sz="2400" dirty="0" smtClean="0">
                <a:latin typeface="Times New Roman" pitchFamily="18" charset="0"/>
                <a:cs typeface="Times New Roman" pitchFamily="18" charset="0"/>
              </a:rPr>
            </a:br>
            <a:r>
              <a:rPr lang="vi-VN" sz="2400" dirty="0" smtClean="0">
                <a:latin typeface="Times New Roman" pitchFamily="18" charset="0"/>
                <a:cs typeface="Times New Roman" pitchFamily="18" charset="0"/>
              </a:rPr>
              <a:t>- Ta muốn trích ít tiền trong kho cho ngươi đem đến biếu Mạc Đĩnh Chi. Làm thế có được không? </a:t>
            </a:r>
            <a:br>
              <a:rPr lang="vi-VN" sz="2400" dirty="0" smtClean="0">
                <a:latin typeface="Times New Roman" pitchFamily="18" charset="0"/>
                <a:cs typeface="Times New Roman" pitchFamily="18" charset="0"/>
              </a:rPr>
            </a:br>
            <a:r>
              <a:rPr lang="vi-VN" sz="2400" dirty="0" smtClean="0">
                <a:latin typeface="Times New Roman" pitchFamily="18" charset="0"/>
                <a:cs typeface="Times New Roman" pitchFamily="18" charset="0"/>
              </a:rPr>
              <a:t> Viên quan tâu với vua : </a:t>
            </a:r>
            <a:br>
              <a:rPr lang="vi-VN" sz="2400" dirty="0" smtClean="0">
                <a:latin typeface="Times New Roman" pitchFamily="18" charset="0"/>
                <a:cs typeface="Times New Roman" pitchFamily="18" charset="0"/>
              </a:rPr>
            </a:br>
            <a:r>
              <a:rPr lang="vi-VN" sz="2400" dirty="0" smtClean="0">
                <a:latin typeface="Times New Roman" pitchFamily="18" charset="0"/>
                <a:cs typeface="Times New Roman" pitchFamily="18" charset="0"/>
              </a:rPr>
              <a:t>- Thần biết rõ Mạc Đĩnh Chi. Nếu cho người đem tiền đến, ông ấy sẽ không nhận đâu. </a:t>
            </a:r>
            <a:br>
              <a:rPr lang="vi-VN" sz="2400" dirty="0" smtClean="0">
                <a:latin typeface="Times New Roman" pitchFamily="18" charset="0"/>
                <a:cs typeface="Times New Roman" pitchFamily="18" charset="0"/>
              </a:rPr>
            </a:br>
            <a:r>
              <a:rPr lang="vi-VN" sz="2400" dirty="0" smtClean="0">
                <a:latin typeface="Times New Roman" pitchFamily="18" charset="0"/>
                <a:cs typeface="Times New Roman" pitchFamily="18" charset="0"/>
              </a:rPr>
              <a:t>. </a:t>
            </a:r>
            <a:br>
              <a:rPr lang="vi-VN" sz="2400" dirty="0" smtClean="0">
                <a:latin typeface="Times New Roman" pitchFamily="18" charset="0"/>
                <a:cs typeface="Times New Roman" pitchFamily="18" charset="0"/>
              </a:rPr>
            </a:br>
            <a:r>
              <a:rPr lang="vi-VN" sz="2400" dirty="0" smtClean="0">
                <a:latin typeface="Times New Roman" pitchFamily="18" charset="0"/>
                <a:cs typeface="Times New Roman" pitchFamily="18" charset="0"/>
              </a:rPr>
              <a:t/>
            </a:r>
            <a:br>
              <a:rPr lang="vi-VN" sz="2400" dirty="0" smtClean="0">
                <a:latin typeface="Times New Roman" pitchFamily="18" charset="0"/>
                <a:cs typeface="Times New Roman" pitchFamily="18" charset="0"/>
              </a:rPr>
            </a:br>
            <a:r>
              <a:rPr lang="vi-VN"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ox(in)">
                                      <p:cBhvr>
                                        <p:cTn id="13"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628888" cy="5943600"/>
          </a:xfrm>
        </p:spPr>
        <p:txBody>
          <a:bodyPr>
            <a:normAutofit fontScale="70000" lnSpcReduction="20000"/>
          </a:bodyPr>
          <a:lstStyle/>
          <a:p>
            <a:pPr>
              <a:buNone/>
            </a:pPr>
            <a:r>
              <a:rPr lang="vi-VN" dirty="0" smtClean="0">
                <a:latin typeface="Times New Roman" pitchFamily="18" charset="0"/>
                <a:cs typeface="Times New Roman" pitchFamily="18" charset="0"/>
              </a:rPr>
              <a:t/>
            </a:r>
            <a:br>
              <a:rPr lang="vi-VN" dirty="0" smtClean="0">
                <a:latin typeface="Times New Roman" pitchFamily="18" charset="0"/>
                <a:cs typeface="Times New Roman" pitchFamily="18" charset="0"/>
              </a:rPr>
            </a:br>
            <a:r>
              <a:rPr lang="vi-VN" sz="3400" dirty="0" smtClean="0">
                <a:latin typeface="Times New Roman" pitchFamily="18" charset="0"/>
                <a:cs typeface="Times New Roman" pitchFamily="18" charset="0"/>
              </a:rPr>
              <a:t>- Vậy khanh có cách nào khác không? </a:t>
            </a:r>
            <a:br>
              <a:rPr lang="vi-VN" sz="3400" dirty="0" smtClean="0">
                <a:latin typeface="Times New Roman" pitchFamily="18" charset="0"/>
                <a:cs typeface="Times New Roman" pitchFamily="18" charset="0"/>
              </a:rPr>
            </a:br>
            <a:r>
              <a:rPr lang="vi-VN" sz="3400" dirty="0" smtClean="0">
                <a:latin typeface="Times New Roman" pitchFamily="18" charset="0"/>
                <a:cs typeface="Times New Roman" pitchFamily="18" charset="0"/>
              </a:rPr>
              <a:t>- Muôn tâu Bệ hạ ! thần nghĩ chỉ có cách lén bỏ tiền vào nhà, ông ấy không biết phải trả cho ai thì mới nhận. </a:t>
            </a:r>
            <a:br>
              <a:rPr lang="vi-VN" sz="3400" dirty="0" smtClean="0">
                <a:latin typeface="Times New Roman" pitchFamily="18" charset="0"/>
                <a:cs typeface="Times New Roman" pitchFamily="18" charset="0"/>
              </a:rPr>
            </a:br>
            <a:r>
              <a:rPr lang="vi-VN" sz="3400" dirty="0" smtClean="0">
                <a:latin typeface="Times New Roman" pitchFamily="18" charset="0"/>
                <a:cs typeface="Times New Roman" pitchFamily="18" charset="0"/>
              </a:rPr>
              <a:t>Nhà vua ưng thuận, sai người đang đêm bỏ một gói tiền vào nhà Mạc Đĩnh Chi. </a:t>
            </a:r>
            <a:br>
              <a:rPr lang="vi-VN" sz="3400" dirty="0" smtClean="0">
                <a:latin typeface="Times New Roman" pitchFamily="18" charset="0"/>
                <a:cs typeface="Times New Roman" pitchFamily="18" charset="0"/>
              </a:rPr>
            </a:br>
            <a:r>
              <a:rPr lang="vi-VN" sz="3400" dirty="0" smtClean="0">
                <a:latin typeface="Times New Roman" pitchFamily="18" charset="0"/>
                <a:cs typeface="Times New Roman" pitchFamily="18" charset="0"/>
              </a:rPr>
              <a:t>Sáng hôm sau thức dậy, Mạc Đĩnh Chi thấy gói tiền trong nhà, liền đem vào triều, trình lên vua Minh Tông : </a:t>
            </a:r>
            <a:br>
              <a:rPr lang="vi-VN" sz="3400" dirty="0" smtClean="0">
                <a:latin typeface="Times New Roman" pitchFamily="18" charset="0"/>
                <a:cs typeface="Times New Roman" pitchFamily="18" charset="0"/>
              </a:rPr>
            </a:br>
            <a:r>
              <a:rPr lang="vi-VN" sz="3400" dirty="0" smtClean="0">
                <a:latin typeface="Times New Roman" pitchFamily="18" charset="0"/>
                <a:cs typeface="Times New Roman" pitchFamily="18" charset="0"/>
              </a:rPr>
              <a:t>- Tâu hoàng thượng. Đêm qua ai đã bỏ vào nhà thần gói tiền này. Thần ngờ rằng đó là tiền của một người muốn đút lót thần để nhờ vả việc gì đó. Vậy thần đem tới, xin Hoàng thượng cho nộp tiền này vào công quỹ. </a:t>
            </a:r>
            <a:br>
              <a:rPr lang="vi-VN" sz="3400" dirty="0" smtClean="0">
                <a:latin typeface="Times New Roman" pitchFamily="18" charset="0"/>
                <a:cs typeface="Times New Roman" pitchFamily="18" charset="0"/>
              </a:rPr>
            </a:br>
            <a:r>
              <a:rPr lang="vi-VN" sz="3400" dirty="0" smtClean="0">
                <a:latin typeface="Times New Roman" pitchFamily="18" charset="0"/>
                <a:cs typeface="Times New Roman" pitchFamily="18" charset="0"/>
              </a:rPr>
              <a:t>Vua Minh Tông đáp : </a:t>
            </a:r>
            <a:br>
              <a:rPr lang="vi-VN" sz="3400" dirty="0" smtClean="0">
                <a:latin typeface="Times New Roman" pitchFamily="18" charset="0"/>
                <a:cs typeface="Times New Roman" pitchFamily="18" charset="0"/>
              </a:rPr>
            </a:br>
            <a:r>
              <a:rPr lang="vi-VN" sz="3400" dirty="0" smtClean="0">
                <a:latin typeface="Times New Roman" pitchFamily="18" charset="0"/>
                <a:cs typeface="Times New Roman" pitchFamily="18" charset="0"/>
              </a:rPr>
              <a:t>- Khanh có khó nhọc giúp người ta mới cho. Cứ coi đó là tiền của mình cũng được chứ sao? </a:t>
            </a:r>
            <a:br>
              <a:rPr lang="vi-VN" sz="3400" dirty="0" smtClean="0">
                <a:latin typeface="Times New Roman" pitchFamily="18" charset="0"/>
                <a:cs typeface="Times New Roman" pitchFamily="18" charset="0"/>
              </a:rPr>
            </a:br>
            <a:r>
              <a:rPr lang="vi-VN" sz="3400" dirty="0" smtClean="0">
                <a:latin typeface="Times New Roman" pitchFamily="18" charset="0"/>
                <a:cs typeface="Times New Roman" pitchFamily="18" charset="0"/>
              </a:rPr>
              <a:t>- Phàm của cải không do tay mình làm ra thì không được tơ hào đến. Mạc Đĩnh Chi khảng khái tâu. </a:t>
            </a:r>
            <a:br>
              <a:rPr lang="vi-VN" sz="3400" dirty="0" smtClean="0">
                <a:latin typeface="Times New Roman" pitchFamily="18" charset="0"/>
                <a:cs typeface="Times New Roman" pitchFamily="18" charset="0"/>
              </a:rPr>
            </a:br>
            <a:r>
              <a:rPr lang="vi-VN" sz="3400" dirty="0" smtClean="0">
                <a:latin typeface="Times New Roman" pitchFamily="18" charset="0"/>
                <a:cs typeface="Times New Roman" pitchFamily="18" charset="0"/>
              </a:rPr>
              <a:t>Vua Trần Minh Tông rất cảm kích trước tấm lòng trung thực, liêm khiết, trọng nhân cách hơn tiền bạc của Mạc Đĩnh Chi. Vua đành giữ lại tiền rồi cho Mạc Đĩnh Chi lui</a:t>
            </a:r>
            <a:r>
              <a:rPr lang="en-US" sz="3400" dirty="0" smtClean="0">
                <a:latin typeface="Times New Roman" pitchFamily="18" charset="0"/>
                <a:cs typeface="Times New Roman" pitchFamily="18" charset="0"/>
              </a:rPr>
              <a:t>.</a:t>
            </a:r>
            <a:endParaRPr lang="en-US" sz="3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8324088" cy="1265238"/>
          </a:xfrm>
        </p:spPr>
        <p:txBody>
          <a:bodyPr>
            <a:normAutofit/>
          </a:bodyPr>
          <a:lstStyle/>
          <a:p>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Câu</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hỏi</a:t>
            </a:r>
            <a:r>
              <a:rPr lang="en-US" sz="3200" dirty="0" smtClean="0">
                <a:latin typeface="Times New Roman" pitchFamily="18" charset="0"/>
                <a:cs typeface="Times New Roman" pitchFamily="18" charset="0"/>
              </a:rPr>
              <a:t>:</a:t>
            </a:r>
            <a:br>
              <a:rPr lang="en-US" sz="3200" dirty="0" smtClean="0">
                <a:latin typeface="Times New Roman" pitchFamily="18" charset="0"/>
                <a:cs typeface="Times New Roman" pitchFamily="18" charset="0"/>
              </a:rPr>
            </a:b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a:xfrm>
            <a:off x="228600" y="1295400"/>
            <a:ext cx="8705088" cy="5334000"/>
          </a:xfrm>
        </p:spPr>
        <p:txBody>
          <a:bodyPr>
            <a:normAutofit/>
          </a:bodyPr>
          <a:lstStyle/>
          <a:p>
            <a:pPr marL="596646" indent="-514350">
              <a:buNone/>
            </a:pPr>
            <a:r>
              <a:rPr lang="en-US" sz="2800" dirty="0" smtClean="0">
                <a:latin typeface="Times New Roman" pitchFamily="18" charset="0"/>
                <a:cs typeface="Times New Roman" pitchFamily="18" charset="0"/>
              </a:rPr>
              <a:t>       1.Khi </a:t>
            </a:r>
            <a:r>
              <a:rPr lang="en-US" sz="2800" dirty="0" err="1" smtClean="0">
                <a:latin typeface="Times New Roman" pitchFamily="18" charset="0"/>
                <a:cs typeface="Times New Roman" pitchFamily="18" charset="0"/>
              </a:rPr>
              <a:t>thấy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một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gói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tiền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lạ</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xuất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hiện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trong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Đĩnh</a:t>
            </a:r>
            <a:r>
              <a:rPr lang="en-US" sz="2800" dirty="0" smtClean="0">
                <a:latin typeface="Times New Roman" pitchFamily="18" charset="0"/>
                <a:cs typeface="Times New Roman" pitchFamily="18" charset="0"/>
              </a:rPr>
              <a:t> Chi </a:t>
            </a:r>
            <a:r>
              <a:rPr lang="en-US" sz="2800" dirty="0" err="1" smtClean="0">
                <a:latin typeface="Times New Roman" pitchFamily="18" charset="0"/>
                <a:cs typeface="Times New Roman" pitchFamily="18" charset="0"/>
              </a:rPr>
              <a:t>đã</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làm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gì</a:t>
            </a:r>
            <a:r>
              <a:rPr lang="en-US" sz="2800" dirty="0" smtClean="0">
                <a:latin typeface="Times New Roman" pitchFamily="18" charset="0"/>
                <a:cs typeface="Times New Roman" pitchFamily="18" charset="0"/>
              </a:rPr>
              <a:t>? </a:t>
            </a:r>
          </a:p>
          <a:p>
            <a:pPr marL="596646" indent="-514350">
              <a:buNone/>
            </a:pPr>
            <a:r>
              <a:rPr lang="en-US" sz="2800" dirty="0" smtClean="0">
                <a:latin typeface="Times New Roman" pitchFamily="18" charset="0"/>
                <a:cs typeface="Times New Roman" pitchFamily="18" charset="0"/>
              </a:rPr>
              <a:t>       </a:t>
            </a:r>
          </a:p>
          <a:p>
            <a:pPr marL="596646" indent="-514350">
              <a:buNone/>
            </a:pPr>
            <a:r>
              <a:rPr lang="en-US" sz="2800" dirty="0" smtClean="0">
                <a:latin typeface="Times New Roman" pitchFamily="18" charset="0"/>
                <a:cs typeface="Times New Roman" pitchFamily="18" charset="0"/>
              </a:rPr>
              <a:t>       2.Bạn </a:t>
            </a:r>
            <a:r>
              <a:rPr lang="en-US" sz="2800" dirty="0" err="1" smtClean="0">
                <a:latin typeface="Times New Roman" pitchFamily="18" charset="0"/>
                <a:cs typeface="Times New Roman" pitchFamily="18" charset="0"/>
              </a:rPr>
              <a:t>có</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nhận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xét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gì</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về</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hành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động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của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Đĩnh</a:t>
            </a:r>
            <a:r>
              <a:rPr lang="en-US" sz="2800" dirty="0" smtClean="0">
                <a:latin typeface="Times New Roman" pitchFamily="18" charset="0"/>
                <a:cs typeface="Times New Roman" pitchFamily="18" charset="0"/>
              </a:rPr>
              <a:t> Chi?</a:t>
            </a:r>
          </a:p>
          <a:p>
            <a:pPr marL="596646" indent="-514350">
              <a:buNone/>
            </a:pPr>
            <a:endParaRPr lang="en-US" sz="2800" dirty="0" smtClean="0">
              <a:latin typeface="Times New Roman" pitchFamily="18" charset="0"/>
              <a:cs typeface="Times New Roman" pitchFamily="18" charset="0"/>
            </a:endParaRPr>
          </a:p>
          <a:p>
            <a:pPr marL="596646" indent="-514350">
              <a:buNone/>
            </a:pPr>
            <a:r>
              <a:rPr lang="en-US" sz="2800" dirty="0" smtClean="0">
                <a:latin typeface="Times New Roman" pitchFamily="18" charset="0"/>
                <a:cs typeface="Times New Roman" pitchFamily="18" charset="0"/>
              </a:rPr>
              <a:t>       3.Qua </a:t>
            </a:r>
            <a:r>
              <a:rPr lang="en-US" sz="2800" dirty="0" err="1" smtClean="0">
                <a:latin typeface="Times New Roman" pitchFamily="18" charset="0"/>
                <a:cs typeface="Times New Roman" pitchFamily="18" charset="0"/>
              </a:rPr>
              <a:t>câu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truyện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trên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bạn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thấy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Đĩnh</a:t>
            </a:r>
            <a:r>
              <a:rPr lang="en-US" sz="2800" dirty="0" smtClean="0">
                <a:latin typeface="Times New Roman" pitchFamily="18" charset="0"/>
                <a:cs typeface="Times New Roman" pitchFamily="18" charset="0"/>
              </a:rPr>
              <a:t> Chi </a:t>
            </a:r>
            <a:r>
              <a:rPr lang="en-US" sz="2800" dirty="0" err="1" smtClean="0">
                <a:latin typeface="Times New Roman" pitchFamily="18" charset="0"/>
                <a:cs typeface="Times New Roman" pitchFamily="18" charset="0"/>
              </a:rPr>
              <a:t>là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người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như</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thế</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nào</a:t>
            </a:r>
            <a:r>
              <a:rPr lang="en-US" sz="2800" dirty="0" smtClean="0">
                <a:latin typeface="Times New Roman" pitchFamily="18" charset="0"/>
                <a:cs typeface="Times New Roman" pitchFamily="18" charset="0"/>
              </a:rPr>
              <a:t>?</a:t>
            </a:r>
          </a:p>
          <a:p>
            <a:pPr marL="596646" indent="-514350">
              <a:buNone/>
            </a:pPr>
            <a:r>
              <a:rPr lang="en-US" sz="2800" dirty="0" smtClean="0">
                <a:latin typeface="Times New Roman" pitchFamily="18" charset="0"/>
                <a:cs typeface="Times New Roman" pitchFamily="18" charset="0"/>
              </a:rPr>
              <a:t>      </a:t>
            </a:r>
            <a:endParaRPr lang="en-US" sz="2800" dirty="0">
              <a:latin typeface="Times New Roman" pitchFamily="18" charset="0"/>
              <a:cs typeface="Times New Roman" pitchFamily="18" charset="0"/>
            </a:endParaRPr>
          </a:p>
        </p:txBody>
      </p:sp>
      <p:pic>
        <p:nvPicPr>
          <p:cNvPr id="4" name="Picture 2"/>
          <p:cNvPicPr>
            <a:picLocks noChangeAspect="1" noChangeArrowheads="1"/>
          </p:cNvPicPr>
          <p:nvPr/>
        </p:nvPicPr>
        <p:blipFill>
          <a:blip r:embed="rId2"/>
          <a:srcRect/>
          <a:stretch>
            <a:fillRect/>
          </a:stretch>
        </p:blipFill>
        <p:spPr bwMode="auto">
          <a:xfrm>
            <a:off x="5105400" y="4316556"/>
            <a:ext cx="3276600" cy="2541444"/>
          </a:xfrm>
          <a:prstGeom prst="rect">
            <a:avLst/>
          </a:prstGeom>
          <a:noFill/>
          <a:ln w="9525">
            <a:noFill/>
            <a:miter lim="800000"/>
            <a:headEnd/>
            <a:tailEnd/>
          </a:ln>
          <a:effec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down)">
                                      <p:cBhvr>
                                        <p:cTn id="15" dur="500"/>
                                        <p:tgtEl>
                                          <p:spTgt spid="3">
                                            <p:txEl>
                                              <p:pRg st="1" end="1"/>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ipe(down)">
                                      <p:cBhvr>
                                        <p:cTn id="18" dur="500"/>
                                        <p:tgtEl>
                                          <p:spTgt spid="3">
                                            <p:txEl>
                                              <p:pRg st="2" end="2"/>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down)">
                                      <p:cBhvr>
                                        <p:cTn id="21" dur="500"/>
                                        <p:tgtEl>
                                          <p:spTgt spid="3">
                                            <p:txEl>
                                              <p:pRg st="4" end="4"/>
                                            </p:txEl>
                                          </p:spTgt>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wipe(down)">
                                      <p:cBhvr>
                                        <p:cTn id="2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552688" cy="1143000"/>
          </a:xfrm>
        </p:spPr>
        <p:txBody>
          <a:bodyPr>
            <a:normAutofit/>
          </a:bodyPr>
          <a:lstStyle/>
          <a:p>
            <a:r>
              <a:rPr lang="en-US" sz="3200" dirty="0" smtClean="0">
                <a:solidFill>
                  <a:schemeClr val="accent6">
                    <a:lumMod val="75000"/>
                  </a:schemeClr>
                </a:solidFill>
                <a:latin typeface="Times New Roman" pitchFamily="18" charset="0"/>
                <a:cs typeface="Times New Roman" pitchFamily="18" charset="0"/>
              </a:rPr>
              <a:t>      </a:t>
            </a:r>
            <a:r>
              <a:rPr lang="en-US" sz="3200" b="1" dirty="0" smtClean="0">
                <a:solidFill>
                  <a:schemeClr val="accent6">
                    <a:lumMod val="75000"/>
                  </a:schemeClr>
                </a:solidFill>
                <a:latin typeface="Times New Roman" pitchFamily="18" charset="0"/>
                <a:cs typeface="Times New Roman" pitchFamily="18" charset="0"/>
              </a:rPr>
              <a:t>II. </a:t>
            </a:r>
            <a:r>
              <a:rPr lang="en-US" sz="3200" b="1" dirty="0" err="1" smtClean="0">
                <a:solidFill>
                  <a:schemeClr val="accent6">
                    <a:lumMod val="75000"/>
                  </a:schemeClr>
                </a:solidFill>
                <a:latin typeface="Times New Roman" pitchFamily="18" charset="0"/>
                <a:cs typeface="Times New Roman" pitchFamily="18" charset="0"/>
              </a:rPr>
              <a:t>Nội</a:t>
            </a:r>
            <a:r>
              <a:rPr lang="en-US" sz="3200" b="1" dirty="0" smtClean="0">
                <a:solidFill>
                  <a:schemeClr val="accent6">
                    <a:lumMod val="75000"/>
                  </a:schemeClr>
                </a:solidFill>
                <a:latin typeface="Times New Roman" pitchFamily="18" charset="0"/>
                <a:cs typeface="Times New Roman" pitchFamily="18" charset="0"/>
              </a:rPr>
              <a:t> dung </a:t>
            </a:r>
            <a:r>
              <a:rPr lang="en-US" sz="3200" b="1" dirty="0" err="1" smtClean="0">
                <a:solidFill>
                  <a:schemeClr val="accent6">
                    <a:lumMod val="75000"/>
                  </a:schemeClr>
                </a:solidFill>
                <a:latin typeface="Times New Roman" pitchFamily="18" charset="0"/>
                <a:cs typeface="Times New Roman" pitchFamily="18" charset="0"/>
              </a:rPr>
              <a:t>bài</a:t>
            </a:r>
            <a:r>
              <a:rPr lang="en-US" sz="3200" b="1" dirty="0" smtClean="0">
                <a:solidFill>
                  <a:schemeClr val="accent6">
                    <a:lumMod val="75000"/>
                  </a:schemeClr>
                </a:solidFill>
                <a:latin typeface="Times New Roman" pitchFamily="18" charset="0"/>
                <a:cs typeface="Times New Roman" pitchFamily="18" charset="0"/>
              </a:rPr>
              <a:t> </a:t>
            </a:r>
            <a:r>
              <a:rPr lang="en-US" sz="3200" b="1" dirty="0" err="1" smtClean="0">
                <a:solidFill>
                  <a:schemeClr val="accent6">
                    <a:lumMod val="75000"/>
                  </a:schemeClr>
                </a:solidFill>
                <a:latin typeface="Times New Roman" pitchFamily="18" charset="0"/>
                <a:cs typeface="Times New Roman" pitchFamily="18" charset="0"/>
              </a:rPr>
              <a:t>học</a:t>
            </a:r>
            <a:endParaRPr lang="en-US" sz="3200" dirty="0">
              <a:solidFill>
                <a:schemeClr val="accent6">
                  <a:lumMod val="75000"/>
                </a:schemeClr>
              </a:solidFill>
              <a:latin typeface="Times New Roman" pitchFamily="18" charset="0"/>
              <a:cs typeface="Times New Roman" pitchFamily="18" charset="0"/>
            </a:endParaRPr>
          </a:p>
        </p:txBody>
      </p:sp>
      <p:sp>
        <p:nvSpPr>
          <p:cNvPr id="3" name="Content Placeholder 2"/>
          <p:cNvSpPr>
            <a:spLocks noGrp="1"/>
          </p:cNvSpPr>
          <p:nvPr>
            <p:ph idx="1"/>
          </p:nvPr>
        </p:nvSpPr>
        <p:spPr>
          <a:xfrm>
            <a:off x="304800" y="1219200"/>
            <a:ext cx="8628888" cy="5257800"/>
          </a:xfrm>
        </p:spPr>
        <p:txBody>
          <a:bodyPr/>
          <a:lstStyle/>
          <a:p>
            <a:pPr>
              <a:buNone/>
            </a:pPr>
            <a:r>
              <a:rPr lang="en-US" dirty="0" smtClean="0"/>
              <a:t>    </a:t>
            </a:r>
            <a:r>
              <a:rPr lang="en-US" sz="2800" dirty="0" smtClean="0">
                <a:latin typeface="Times New Roman" pitchFamily="18" charset="0"/>
                <a:cs typeface="Times New Roman" pitchFamily="18" charset="0"/>
              </a:rPr>
              <a:t>1.Khái </a:t>
            </a:r>
            <a:r>
              <a:rPr lang="en-US" sz="2800" dirty="0" err="1" smtClean="0">
                <a:latin typeface="Times New Roman" pitchFamily="18" charset="0"/>
                <a:cs typeface="Times New Roman" pitchFamily="18" charset="0"/>
              </a:rPr>
              <a:t>niệm</a:t>
            </a:r>
            <a:endParaRPr lang="en-US" sz="2800" dirty="0" smtClean="0">
              <a:latin typeface="Times New Roman" pitchFamily="18" charset="0"/>
              <a:cs typeface="Times New Roman" pitchFamily="18" charset="0"/>
            </a:endParaRPr>
          </a:p>
          <a:p>
            <a:pPr>
              <a:buNone/>
            </a:pP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Liêm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khiết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một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phẩm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chất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đạo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đức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của</a:t>
            </a:r>
            <a:r>
              <a:rPr lang="en-US" sz="2800" dirty="0" smtClean="0">
                <a:latin typeface="Times New Roman" pitchFamily="18" charset="0"/>
                <a:cs typeface="Times New Roman" pitchFamily="18" charset="0"/>
              </a:rPr>
              <a:t> con </a:t>
            </a:r>
            <a:r>
              <a:rPr lang="en-US" sz="2800" dirty="0" err="1" smtClean="0">
                <a:latin typeface="Times New Roman" pitchFamily="18" charset="0"/>
                <a:cs typeface="Times New Roman" pitchFamily="18" charset="0"/>
              </a:rPr>
              <a:t>người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thể</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hiện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lối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sống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trong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sạch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không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hám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danh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hám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lợi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không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bận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tâm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về</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những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toan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tính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nhỏ</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nhen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ích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kỉ</a:t>
            </a:r>
            <a:r>
              <a:rPr lang="en-US" sz="2800" dirty="0" smtClean="0">
                <a:latin typeface="Times New Roman" pitchFamily="18" charset="0"/>
                <a:cs typeface="Times New Roman" pitchFamily="18" charset="0"/>
              </a:rPr>
              <a:t>.</a:t>
            </a:r>
          </a:p>
          <a:p>
            <a:pPr>
              <a:buNone/>
            </a:pPr>
            <a:endParaRPr lang="en-US" dirty="0"/>
          </a:p>
        </p:txBody>
      </p:sp>
      <p:pic>
        <p:nvPicPr>
          <p:cNvPr id="5" name="Picture 4"/>
          <p:cNvPicPr>
            <a:picLocks noChangeAspect="1" noChangeArrowheads="1"/>
          </p:cNvPicPr>
          <p:nvPr/>
        </p:nvPicPr>
        <p:blipFill>
          <a:blip r:embed="rId2"/>
          <a:srcRect/>
          <a:stretch>
            <a:fillRect/>
          </a:stretch>
        </p:blipFill>
        <p:spPr bwMode="auto">
          <a:xfrm>
            <a:off x="1066800" y="4184066"/>
            <a:ext cx="7567359" cy="2292933"/>
          </a:xfrm>
          <a:prstGeom prst="rect">
            <a:avLst/>
          </a:prstGeom>
          <a:noFill/>
          <a:ln w="9525">
            <a:noFill/>
            <a:miter lim="800000"/>
            <a:headEnd/>
            <a:tailEnd/>
          </a:ln>
          <a:effec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33688" cy="1066800"/>
          </a:xfrm>
        </p:spPr>
        <p:txBody>
          <a:bodyPr>
            <a:normAutofit/>
          </a:bodyPr>
          <a:lstStyle/>
          <a:p>
            <a:pPr algn="ctr"/>
            <a:r>
              <a:rPr lang="en-US" sz="2800" b="1" dirty="0" smtClean="0">
                <a:solidFill>
                  <a:schemeClr val="tx1"/>
                </a:solidFill>
                <a:latin typeface="Times New Roman" pitchFamily="18" charset="0"/>
                <a:cs typeface="Times New Roman" pitchFamily="18" charset="0"/>
              </a:rPr>
              <a:t>  </a:t>
            </a:r>
            <a:endParaRPr lang="en-US" sz="2800" b="1" dirty="0">
              <a:solidFill>
                <a:schemeClr val="tx1"/>
              </a:solidFill>
              <a:latin typeface="Times New Roman" pitchFamily="18" charset="0"/>
              <a:cs typeface="Times New Roman" pitchFamily="18" charset="0"/>
            </a:endParaRPr>
          </a:p>
        </p:txBody>
      </p:sp>
      <p:sp>
        <p:nvSpPr>
          <p:cNvPr id="7" name="Content Placeholder 6"/>
          <p:cNvSpPr>
            <a:spLocks noGrp="1"/>
          </p:cNvSpPr>
          <p:nvPr>
            <p:ph idx="1"/>
          </p:nvPr>
        </p:nvSpPr>
        <p:spPr>
          <a:xfrm>
            <a:off x="685800" y="838200"/>
            <a:ext cx="8247888" cy="6019800"/>
          </a:xfrm>
        </p:spPr>
        <p:txBody>
          <a:bodyPr>
            <a:normAutofit/>
          </a:bodyPr>
          <a:lstStyle/>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sz="2800" dirty="0" smtClean="0">
              <a:latin typeface="Times New Roman" pitchFamily="18" charset="0"/>
              <a:cs typeface="Times New Roman" pitchFamily="18" charset="0"/>
            </a:endParaRPr>
          </a:p>
          <a:p>
            <a:pPr algn="ctr">
              <a:buNone/>
            </a:pPr>
            <a:r>
              <a:rPr lang="en-US" sz="2800" dirty="0" smtClean="0">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Nữ</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bác</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học</a:t>
            </a:r>
            <a:r>
              <a:rPr lang="en-US" sz="2400" b="1" dirty="0" smtClean="0">
                <a:solidFill>
                  <a:srgbClr val="FF0000"/>
                </a:solidFill>
                <a:latin typeface="Times New Roman" pitchFamily="18" charset="0"/>
                <a:cs typeface="Times New Roman" pitchFamily="18" charset="0"/>
              </a:rPr>
              <a:t> Ma-</a:t>
            </a:r>
            <a:r>
              <a:rPr lang="en-US" sz="2400" b="1" dirty="0" err="1" smtClean="0">
                <a:solidFill>
                  <a:srgbClr val="FF0000"/>
                </a:solidFill>
                <a:latin typeface="Times New Roman" pitchFamily="18" charset="0"/>
                <a:cs typeface="Times New Roman" pitchFamily="18" charset="0"/>
              </a:rPr>
              <a:t>ri</a:t>
            </a:r>
            <a:r>
              <a:rPr lang="en-US" sz="2400" b="1" dirty="0" smtClean="0">
                <a:solidFill>
                  <a:srgbClr val="FF0000"/>
                </a:solidFill>
                <a:latin typeface="Times New Roman" pitchFamily="18" charset="0"/>
                <a:cs typeface="Times New Roman" pitchFamily="18" charset="0"/>
              </a:rPr>
              <a:t> Qui-</a:t>
            </a:r>
            <a:r>
              <a:rPr lang="en-US" sz="2400" b="1" dirty="0" err="1" smtClean="0">
                <a:solidFill>
                  <a:srgbClr val="FF0000"/>
                </a:solidFill>
                <a:latin typeface="Times New Roman" pitchFamily="18" charset="0"/>
                <a:cs typeface="Times New Roman" pitchFamily="18" charset="0"/>
              </a:rPr>
              <a:t>ri</a:t>
            </a:r>
            <a:r>
              <a:rPr lang="en-US" sz="2400" b="1" dirty="0" smtClean="0">
                <a:solidFill>
                  <a:srgbClr val="FF0000"/>
                </a:solidFill>
                <a:latin typeface="Times New Roman" pitchFamily="18" charset="0"/>
                <a:cs typeface="Times New Roman" pitchFamily="18" charset="0"/>
              </a:rPr>
              <a:t> </a:t>
            </a:r>
          </a:p>
        </p:txBody>
      </p:sp>
      <p:pic>
        <p:nvPicPr>
          <p:cNvPr id="8" name="Picture 7" descr="Marie-Curie-chandung.jpg"/>
          <p:cNvPicPr>
            <a:picLocks noChangeAspect="1"/>
          </p:cNvPicPr>
          <p:nvPr/>
        </p:nvPicPr>
        <p:blipFill>
          <a:blip r:embed="rId2"/>
          <a:stretch>
            <a:fillRect/>
          </a:stretch>
        </p:blipFill>
        <p:spPr>
          <a:xfrm>
            <a:off x="2667000" y="304800"/>
            <a:ext cx="4230319" cy="5943599"/>
          </a:xfrm>
          <a:prstGeom prst="rect">
            <a:avLst/>
          </a:prstGeom>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7">
                                            <p:txEl>
                                              <p:pRg st="9" end="9"/>
                                            </p:txEl>
                                          </p:spTgt>
                                        </p:tgtEl>
                                        <p:attrNameLst>
                                          <p:attrName>style.visibility</p:attrName>
                                        </p:attrNameLst>
                                      </p:cBhvr>
                                      <p:to>
                                        <p:strVal val="visible"/>
                                      </p:to>
                                    </p:set>
                                    <p:animEffect transition="in" filter="fade">
                                      <p:cBhvr>
                                        <p:cTn id="13" dur="2000"/>
                                        <p:tgtEl>
                                          <p:spTgt spid="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5" name="Content Placeholder 4"/>
          <p:cNvSpPr>
            <a:spLocks noGrp="1"/>
          </p:cNvSpPr>
          <p:nvPr>
            <p:ph idx="1"/>
          </p:nvPr>
        </p:nvSpPr>
        <p:spPr>
          <a:xfrm>
            <a:off x="1295400" y="304800"/>
            <a:ext cx="7638288" cy="6324600"/>
          </a:xfrm>
        </p:spPr>
        <p:txBody>
          <a:bodyPr/>
          <a:lstStyle/>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lgn="ctr">
              <a:buNone/>
            </a:pPr>
            <a:endParaRPr lang="en-US" dirty="0" smtClean="0">
              <a:latin typeface="Times New Roman" pitchFamily="18" charset="0"/>
              <a:cs typeface="Times New Roman" pitchFamily="18" charset="0"/>
            </a:endParaRPr>
          </a:p>
          <a:p>
            <a:pPr algn="ctr">
              <a:buNone/>
            </a:pPr>
            <a:endParaRPr lang="en-US" dirty="0" smtClean="0">
              <a:latin typeface="Times New Roman" pitchFamily="18" charset="0"/>
              <a:cs typeface="Times New Roman" pitchFamily="18" charset="0"/>
            </a:endParaRPr>
          </a:p>
          <a:p>
            <a:pPr algn="ctr">
              <a:buNone/>
            </a:pPr>
            <a:endParaRPr lang="en-US" dirty="0" smtClean="0">
              <a:latin typeface="Times New Roman" pitchFamily="18" charset="0"/>
              <a:cs typeface="Times New Roman" pitchFamily="18" charset="0"/>
            </a:endParaRPr>
          </a:p>
          <a:p>
            <a:pPr algn="ctr">
              <a:buNone/>
            </a:pPr>
            <a:endParaRPr lang="en-US" dirty="0" smtClean="0">
              <a:latin typeface="Times New Roman" pitchFamily="18" charset="0"/>
              <a:cs typeface="Times New Roman" pitchFamily="18" charset="0"/>
            </a:endParaRPr>
          </a:p>
          <a:p>
            <a:pPr algn="ctr">
              <a:buNone/>
            </a:pPr>
            <a:r>
              <a:rPr lang="en-US" b="1" dirty="0" err="1" smtClean="0">
                <a:solidFill>
                  <a:srgbClr val="FF0000"/>
                </a:solidFill>
                <a:latin typeface="Times New Roman" pitchFamily="18" charset="0"/>
                <a:cs typeface="Times New Roman" pitchFamily="18" charset="0"/>
              </a:rPr>
              <a:t>Chủ</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tịch</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Hồ</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Chí</a:t>
            </a:r>
            <a:r>
              <a:rPr lang="en-US" b="1" dirty="0" smtClean="0">
                <a:solidFill>
                  <a:srgbClr val="FF0000"/>
                </a:solidFill>
                <a:latin typeface="Times New Roman" pitchFamily="18" charset="0"/>
                <a:cs typeface="Times New Roman" pitchFamily="18" charset="0"/>
              </a:rPr>
              <a:t> Minh</a:t>
            </a:r>
          </a:p>
        </p:txBody>
      </p:sp>
      <p:pic>
        <p:nvPicPr>
          <p:cNvPr id="6" name="Picture 5" descr="tải xuống.jpg"/>
          <p:cNvPicPr>
            <a:picLocks noChangeAspect="1"/>
          </p:cNvPicPr>
          <p:nvPr/>
        </p:nvPicPr>
        <p:blipFill>
          <a:blip r:embed="rId2"/>
          <a:stretch>
            <a:fillRect/>
          </a:stretch>
        </p:blipFill>
        <p:spPr>
          <a:xfrm>
            <a:off x="1524000" y="457200"/>
            <a:ext cx="6931492" cy="5334000"/>
          </a:xfrm>
          <a:prstGeom prst="rect">
            <a:avLst/>
          </a:prstGeom>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xEl>
                                              <p:pRg st="10" end="10"/>
                                            </p:txEl>
                                          </p:spTgt>
                                        </p:tgtEl>
                                        <p:attrNameLst>
                                          <p:attrName>style.visibility</p:attrName>
                                        </p:attrNameLst>
                                      </p:cBhvr>
                                      <p:to>
                                        <p:strVal val="visible"/>
                                      </p:to>
                                    </p:set>
                                    <p:anim calcmode="lin" valueType="num">
                                      <p:cBhvr additive="base">
                                        <p:cTn id="12"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28888" cy="914400"/>
          </a:xfrm>
        </p:spPr>
        <p:txBody>
          <a:bodyPr>
            <a:normAutofit/>
          </a:bodyPr>
          <a:lstStyle/>
          <a:p>
            <a:r>
              <a:rPr lang="en-US" sz="3200" dirty="0" smtClean="0">
                <a:solidFill>
                  <a:schemeClr val="tx1"/>
                </a:solidFill>
                <a:latin typeface="Times New Roman" pitchFamily="18" charset="0"/>
                <a:cs typeface="Times New Roman" pitchFamily="18" charset="0"/>
              </a:rPr>
              <a:t>   </a:t>
            </a:r>
            <a:r>
              <a:rPr lang="en-US" sz="3600" dirty="0" smtClean="0">
                <a:solidFill>
                  <a:schemeClr val="tx1"/>
                </a:solidFill>
                <a:latin typeface="Times New Roman" pitchFamily="18" charset="0"/>
                <a:cs typeface="Times New Roman" pitchFamily="18" charset="0"/>
              </a:rPr>
              <a:t>2. </a:t>
            </a:r>
            <a:r>
              <a:rPr lang="en-US" sz="3600" dirty="0" err="1" smtClean="0">
                <a:solidFill>
                  <a:schemeClr val="tx1"/>
                </a:solidFill>
                <a:latin typeface="Times New Roman" pitchFamily="18" charset="0"/>
                <a:cs typeface="Times New Roman" pitchFamily="18" charset="0"/>
              </a:rPr>
              <a:t>Một</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số</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biểu</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hiện</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của</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liêm</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khiết</a:t>
            </a:r>
            <a:endParaRPr lang="en-US" sz="3600" dirty="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a:xfrm>
            <a:off x="228600" y="1219200"/>
            <a:ext cx="8705088" cy="5638800"/>
          </a:xfrm>
        </p:spPr>
        <p:txBody>
          <a:bodyPr>
            <a:normAutofit/>
          </a:bodyPr>
          <a:lstStyle/>
          <a:p>
            <a:pPr>
              <a:buNone/>
            </a:pPr>
            <a:r>
              <a:rPr lang="en-US" sz="2800" dirty="0" smtClean="0">
                <a:latin typeface="Times New Roman" pitchFamily="18" charset="0"/>
                <a:cs typeface="Times New Roman" pitchFamily="18" charset="0"/>
              </a:rPr>
              <a:t>      - </a:t>
            </a:r>
            <a:r>
              <a:rPr lang="vi-VN" sz="2800" dirty="0" smtClean="0">
                <a:latin typeface="Times New Roman" pitchFamily="18" charset="0"/>
                <a:cs typeface="Times New Roman" pitchFamily="18" charset="0"/>
              </a:rPr>
              <a:t>Không nhận hối lộ, quà biếu, làm việc sai trách</a:t>
            </a:r>
            <a:r>
              <a:rPr lang="en-US" sz="2800" dirty="0" smtClean="0">
                <a:latin typeface="Times New Roman" pitchFamily="18" charset="0"/>
                <a:cs typeface="Times New Roman" pitchFamily="18" charset="0"/>
              </a:rPr>
              <a:t> </a:t>
            </a:r>
          </a:p>
          <a:p>
            <a:pPr>
              <a:buNone/>
            </a:pPr>
            <a:r>
              <a:rPr lang="en-US" sz="2800"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 Luôn làm theo lẽ phải, không vì mục đích cá nhân, không tư lợi cá nhân.</a:t>
            </a:r>
            <a:endParaRPr lang="en-US" sz="2800" dirty="0" smtClean="0">
              <a:latin typeface="Times New Roman" pitchFamily="18" charset="0"/>
              <a:cs typeface="Times New Roman" pitchFamily="18" charset="0"/>
            </a:endParaRPr>
          </a:p>
          <a:p>
            <a:pPr>
              <a:buNone/>
            </a:pPr>
            <a:r>
              <a:rPr lang="en-US" sz="2800"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 Luôn sống trong sạch, không hám lợi.</a:t>
            </a:r>
            <a:br>
              <a:rPr lang="vi-VN" sz="2800" dirty="0" smtClean="0">
                <a:latin typeface="Times New Roman" pitchFamily="18" charset="0"/>
                <a:cs typeface="Times New Roman" pitchFamily="18" charset="0"/>
              </a:rPr>
            </a:br>
            <a:r>
              <a:rPr lang="en-US" sz="2800"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 Không buôn lậu, buôn hàng cấm, trái pháp luật.</a:t>
            </a:r>
            <a:br>
              <a:rPr lang="vi-VN" sz="2800" dirty="0" smtClean="0">
                <a:latin typeface="Times New Roman" pitchFamily="18" charset="0"/>
                <a:cs typeface="Times New Roman" pitchFamily="18" charset="0"/>
              </a:rPr>
            </a:br>
            <a:r>
              <a:rPr lang="en-US" sz="2800"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 Không bóp méo sự thật, gian dối không khai báo, điều tra.</a:t>
            </a:r>
            <a:endParaRPr lang="en-US" sz="2800" dirty="0" smtClean="0">
              <a:latin typeface="Times New Roman" pitchFamily="18" charset="0"/>
              <a:cs typeface="Times New Roman" pitchFamily="18" charset="0"/>
            </a:endParaRPr>
          </a:p>
          <a:p>
            <a:pPr>
              <a:buNone/>
            </a:pPr>
            <a:endParaRPr lang="en-US" sz="2800" dirty="0">
              <a:latin typeface="Times New Roman" pitchFamily="18" charset="0"/>
              <a:cs typeface="Times New Roman" pitchFamily="18" charset="0"/>
            </a:endParaRPr>
          </a:p>
        </p:txBody>
      </p:sp>
      <p:pic>
        <p:nvPicPr>
          <p:cNvPr id="4" name="Picture 2"/>
          <p:cNvPicPr>
            <a:picLocks noChangeAspect="1" noChangeArrowheads="1"/>
          </p:cNvPicPr>
          <p:nvPr/>
        </p:nvPicPr>
        <p:blipFill>
          <a:blip r:embed="rId2"/>
          <a:srcRect/>
          <a:stretch>
            <a:fillRect/>
          </a:stretch>
        </p:blipFill>
        <p:spPr bwMode="auto">
          <a:xfrm>
            <a:off x="4876800" y="4089141"/>
            <a:ext cx="3886200" cy="2577582"/>
          </a:xfrm>
          <a:prstGeom prst="rect">
            <a:avLst/>
          </a:prstGeom>
          <a:noFill/>
          <a:ln w="9525">
            <a:noFill/>
            <a:miter lim="800000"/>
            <a:headEnd/>
            <a:tailEnd/>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ox(i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ox(i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linds(horizontal)">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312" y="609600"/>
            <a:ext cx="8933688" cy="1219200"/>
          </a:xfrm>
        </p:spPr>
        <p:txBody>
          <a:bodyPr>
            <a:normAutofit/>
          </a:bodyPr>
          <a:lstStyle/>
          <a:p>
            <a:r>
              <a:rPr lang="en-US" sz="3200" dirty="0" smtClean="0">
                <a:solidFill>
                  <a:schemeClr val="tx1"/>
                </a:solidFill>
                <a:latin typeface="Times New Roman" pitchFamily="18" charset="0"/>
                <a:cs typeface="Times New Roman" pitchFamily="18" charset="0"/>
              </a:rPr>
              <a:t>     BÀI TẬP :</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Trong</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những</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hành</a:t>
            </a:r>
            <a:r>
              <a:rPr lang="en-US" sz="2800" dirty="0" smtClean="0">
                <a:solidFill>
                  <a:schemeClr val="tx1"/>
                </a:solidFill>
                <a:latin typeface="Times New Roman" pitchFamily="18" charset="0"/>
                <a:cs typeface="Times New Roman" pitchFamily="18" charset="0"/>
              </a:rPr>
              <a:t> vi </a:t>
            </a:r>
            <a:r>
              <a:rPr lang="en-US" sz="2800" dirty="0" err="1" smtClean="0">
                <a:solidFill>
                  <a:schemeClr val="tx1"/>
                </a:solidFill>
                <a:latin typeface="Times New Roman" pitchFamily="18" charset="0"/>
                <a:cs typeface="Times New Roman" pitchFamily="18" charset="0"/>
              </a:rPr>
              <a:t>sau</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đây</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hành</a:t>
            </a:r>
            <a:r>
              <a:rPr lang="en-US" sz="2800" dirty="0" smtClean="0">
                <a:solidFill>
                  <a:schemeClr val="tx1"/>
                </a:solidFill>
                <a:latin typeface="Times New Roman" pitchFamily="18" charset="0"/>
                <a:cs typeface="Times New Roman" pitchFamily="18" charset="0"/>
              </a:rPr>
              <a:t> vi </a:t>
            </a:r>
            <a:r>
              <a:rPr lang="en-US" sz="2800" dirty="0" err="1" smtClean="0">
                <a:solidFill>
                  <a:schemeClr val="tx1"/>
                </a:solidFill>
                <a:latin typeface="Times New Roman" pitchFamily="18" charset="0"/>
                <a:cs typeface="Times New Roman" pitchFamily="18" charset="0"/>
              </a:rPr>
              <a:t>nào</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thể</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hiện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tính</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không</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liêm</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khiết</a:t>
            </a:r>
            <a:r>
              <a:rPr lang="en-US" sz="2800" dirty="0" smtClean="0">
                <a:solidFill>
                  <a:schemeClr val="tx1"/>
                </a:solidFill>
                <a:latin typeface="Times New Roman" pitchFamily="18" charset="0"/>
                <a:cs typeface="Times New Roman" pitchFamily="18" charset="0"/>
              </a:rPr>
              <a:t>?</a:t>
            </a:r>
            <a:endParaRPr lang="en-US" sz="3200" dirty="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a:xfrm>
            <a:off x="228600" y="1752600"/>
            <a:ext cx="8915400" cy="4800600"/>
          </a:xfrm>
        </p:spPr>
        <p:txBody>
          <a:bodyPr>
            <a:normAutofit/>
          </a:bodyPr>
          <a:lstStyle/>
          <a:p>
            <a:pPr>
              <a:buNone/>
            </a:pPr>
            <a:r>
              <a:rPr lang="en-US" sz="2800" dirty="0" smtClean="0">
                <a:latin typeface="Times New Roman" pitchFamily="18" charset="0"/>
                <a:cs typeface="Times New Roman" pitchFamily="18" charset="0"/>
              </a:rPr>
              <a:t> a) </a:t>
            </a:r>
            <a:r>
              <a:rPr lang="en-US" sz="2800" dirty="0" err="1" smtClean="0">
                <a:latin typeface="Times New Roman" pitchFamily="18" charset="0"/>
                <a:cs typeface="Times New Roman" pitchFamily="18" charset="0"/>
              </a:rPr>
              <a:t>Trong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giờ</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kiểm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làm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bài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nghiêm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túc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không</a:t>
            </a:r>
            <a:r>
              <a:rPr lang="en-US" sz="2800" dirty="0" smtClean="0">
                <a:latin typeface="Times New Roman" pitchFamily="18" charset="0"/>
                <a:cs typeface="Times New Roman" pitchFamily="18" charset="0"/>
              </a:rPr>
              <a:t> quay </a:t>
            </a:r>
            <a:r>
              <a:rPr lang="en-US" sz="2800" dirty="0" err="1" smtClean="0">
                <a:latin typeface="Times New Roman" pitchFamily="18" charset="0"/>
                <a:cs typeface="Times New Roman" pitchFamily="18" charset="0"/>
              </a:rPr>
              <a:t>cóp</a:t>
            </a:r>
            <a:r>
              <a:rPr lang="en-US" sz="2800" dirty="0" smtClean="0">
                <a:latin typeface="Times New Roman" pitchFamily="18" charset="0"/>
                <a:cs typeface="Times New Roman" pitchFamily="18" charset="0"/>
              </a:rPr>
              <a:t>.</a:t>
            </a:r>
          </a:p>
          <a:p>
            <a:pPr>
              <a:buNone/>
            </a:pPr>
            <a:r>
              <a:rPr lang="en-US" sz="2800" dirty="0" smtClean="0">
                <a:latin typeface="Times New Roman" pitchFamily="18" charset="0"/>
                <a:cs typeface="Times New Roman" pitchFamily="18" charset="0"/>
              </a:rPr>
              <a:t> b) </a:t>
            </a:r>
            <a:r>
              <a:rPr lang="en-US" sz="2800" dirty="0" err="1" smtClean="0">
                <a:latin typeface="Times New Roman" pitchFamily="18" charset="0"/>
                <a:cs typeface="Times New Roman" pitchFamily="18" charset="0"/>
              </a:rPr>
              <a:t>Chỉ</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làm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việc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gì</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thấy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có</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lợi</a:t>
            </a:r>
            <a:r>
              <a:rPr lang="en-US" sz="2800" dirty="0" smtClean="0">
                <a:latin typeface="Times New Roman" pitchFamily="18" charset="0"/>
                <a:cs typeface="Times New Roman" pitchFamily="18" charset="0"/>
              </a:rPr>
              <a:t>.</a:t>
            </a:r>
          </a:p>
          <a:p>
            <a:pPr>
              <a:buNone/>
            </a:pPr>
            <a:r>
              <a:rPr lang="en-US" sz="2800" dirty="0" smtClean="0">
                <a:latin typeface="Times New Roman" pitchFamily="18" charset="0"/>
                <a:cs typeface="Times New Roman" pitchFamily="18" charset="0"/>
              </a:rPr>
              <a:t> c) </a:t>
            </a:r>
            <a:r>
              <a:rPr lang="en-US" sz="2800" dirty="0" err="1" smtClean="0">
                <a:latin typeface="Times New Roman" pitchFamily="18" charset="0"/>
                <a:cs typeface="Times New Roman" pitchFamily="18" charset="0"/>
              </a:rPr>
              <a:t>Nhặt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được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của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rơi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trả</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lại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người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mất</a:t>
            </a:r>
            <a:r>
              <a:rPr lang="en-US" sz="2800" dirty="0" smtClean="0">
                <a:latin typeface="Times New Roman" pitchFamily="18" charset="0"/>
                <a:cs typeface="Times New Roman" pitchFamily="18" charset="0"/>
              </a:rPr>
              <a:t>.</a:t>
            </a:r>
          </a:p>
          <a:p>
            <a:pPr>
              <a:buNone/>
            </a:pPr>
            <a:r>
              <a:rPr lang="en-US" sz="2800" dirty="0" smtClean="0">
                <a:latin typeface="Times New Roman" pitchFamily="18" charset="0"/>
                <a:cs typeface="Times New Roman" pitchFamily="18" charset="0"/>
              </a:rPr>
              <a:t> d) </a:t>
            </a:r>
            <a:r>
              <a:rPr lang="en-US" sz="2800" dirty="0" err="1" smtClean="0">
                <a:latin typeface="Times New Roman" pitchFamily="18" charset="0"/>
                <a:cs typeface="Times New Roman" pitchFamily="18" charset="0"/>
              </a:rPr>
              <a:t>Làm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giàu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bằng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tài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năng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sức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lực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của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mình</a:t>
            </a:r>
            <a:r>
              <a:rPr lang="en-US" sz="2800" dirty="0" smtClean="0">
                <a:latin typeface="Times New Roman" pitchFamily="18" charset="0"/>
                <a:cs typeface="Times New Roman" pitchFamily="18" charset="0"/>
              </a:rPr>
              <a:t>.</a:t>
            </a:r>
          </a:p>
          <a:p>
            <a:pPr>
              <a:buNone/>
            </a:pPr>
            <a:r>
              <a:rPr lang="en-US" sz="2800" dirty="0" smtClean="0">
                <a:latin typeface="Times New Roman" pitchFamily="18" charset="0"/>
                <a:cs typeface="Times New Roman" pitchFamily="18" charset="0"/>
              </a:rPr>
              <a:t> e) </a:t>
            </a:r>
            <a:r>
              <a:rPr lang="en-US" sz="2800" dirty="0" err="1" smtClean="0">
                <a:latin typeface="Times New Roman" pitchFamily="18" charset="0"/>
                <a:cs typeface="Times New Roman" pitchFamily="18" charset="0"/>
              </a:rPr>
              <a:t>Không</a:t>
            </a:r>
            <a:r>
              <a:rPr lang="en-US" sz="2800" dirty="0" smtClean="0">
                <a:latin typeface="Times New Roman" pitchFamily="18" charset="0"/>
                <a:cs typeface="Times New Roman" pitchFamily="18" charset="0"/>
              </a:rPr>
              <a:t> ỷ </a:t>
            </a:r>
            <a:r>
              <a:rPr lang="en-US" sz="2800" dirty="0" err="1" smtClean="0">
                <a:latin typeface="Times New Roman" pitchFamily="18" charset="0"/>
                <a:cs typeface="Times New Roman" pitchFamily="18" charset="0"/>
              </a:rPr>
              <a:t>lại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vào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người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khác</a:t>
            </a:r>
            <a:r>
              <a:rPr lang="en-US" sz="2800" dirty="0" smtClean="0">
                <a:latin typeface="Times New Roman" pitchFamily="18" charset="0"/>
                <a:cs typeface="Times New Roman" pitchFamily="18" charset="0"/>
              </a:rPr>
              <a:t>.</a:t>
            </a:r>
          </a:p>
          <a:p>
            <a:pPr>
              <a:buNone/>
            </a:pPr>
            <a:r>
              <a:rPr lang="en-US" sz="2800" dirty="0" smtClean="0">
                <a:latin typeface="Times New Roman" pitchFamily="18" charset="0"/>
                <a:cs typeface="Times New Roman" pitchFamily="18" charset="0"/>
              </a:rPr>
              <a:t> f) </a:t>
            </a:r>
            <a:r>
              <a:rPr lang="en-US" sz="2800" dirty="0" err="1" smtClean="0">
                <a:latin typeface="Times New Roman" pitchFamily="18" charset="0"/>
                <a:cs typeface="Times New Roman" pitchFamily="18" charset="0"/>
              </a:rPr>
              <a:t>Nhận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hối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lộ</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quà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của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người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khác</a:t>
            </a:r>
            <a:r>
              <a:rPr lang="en-US" sz="2800" dirty="0" smtClean="0">
                <a:latin typeface="Times New Roman" pitchFamily="18" charset="0"/>
                <a:cs typeface="Times New Roman" pitchFamily="18" charset="0"/>
              </a:rPr>
              <a:t>.</a:t>
            </a:r>
          </a:p>
          <a:p>
            <a:pPr>
              <a:buNone/>
            </a:pPr>
            <a:r>
              <a:rPr lang="en-US" sz="2800" dirty="0" smtClean="0">
                <a:latin typeface="Times New Roman" pitchFamily="18" charset="0"/>
                <a:cs typeface="Times New Roman" pitchFamily="18" charset="0"/>
              </a:rPr>
              <a:t> g) </a:t>
            </a:r>
            <a:r>
              <a:rPr lang="en-US" sz="2800" dirty="0" err="1" smtClean="0">
                <a:latin typeface="Times New Roman" pitchFamily="18" charset="0"/>
                <a:cs typeface="Times New Roman" pitchFamily="18" charset="0"/>
              </a:rPr>
              <a:t>Buôn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bán</a:t>
            </a:r>
            <a:r>
              <a:rPr lang="en-US" sz="2800" dirty="0" smtClean="0">
                <a:latin typeface="Times New Roman" pitchFamily="18" charset="0"/>
                <a:cs typeface="Times New Roman" pitchFamily="18" charset="0"/>
              </a:rPr>
              <a:t> ma </a:t>
            </a:r>
            <a:r>
              <a:rPr lang="en-US" sz="2800" dirty="0" err="1" smtClean="0">
                <a:latin typeface="Times New Roman" pitchFamily="18" charset="0"/>
                <a:cs typeface="Times New Roman" pitchFamily="18" charset="0"/>
              </a:rPr>
              <a:t>túy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chất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cấm</a:t>
            </a:r>
            <a:r>
              <a:rPr lang="en-US" sz="2800" dirty="0" smtClean="0">
                <a:latin typeface="Times New Roman" pitchFamily="18" charset="0"/>
                <a:cs typeface="Times New Roman" pitchFamily="18" charset="0"/>
              </a:rPr>
              <a:t>.</a:t>
            </a:r>
          </a:p>
          <a:p>
            <a:pPr>
              <a:buNone/>
            </a:pPr>
            <a:endParaRPr lang="en-US" sz="2800" dirty="0">
              <a:latin typeface="Times New Roman" pitchFamily="18" charset="0"/>
              <a:cs typeface="Times New Roman" pitchFamily="18" charset="0"/>
            </a:endParaRPr>
          </a:p>
        </p:txBody>
      </p:sp>
      <p:sp>
        <p:nvSpPr>
          <p:cNvPr id="5" name="WordArt 25"/>
          <p:cNvSpPr>
            <a:spLocks noChangeArrowheads="1" noChangeShapeType="1" noTextEdit="1"/>
          </p:cNvSpPr>
          <p:nvPr/>
        </p:nvSpPr>
        <p:spPr bwMode="auto">
          <a:xfrm rot="187039">
            <a:off x="609600" y="762000"/>
            <a:ext cx="8229600" cy="5259388"/>
          </a:xfrm>
          <a:prstGeom prst="rect">
            <a:avLst/>
          </a:prstGeom>
        </p:spPr>
        <p:txBody>
          <a:bodyPr spcFirstLastPara="1" wrap="none" fromWordArt="1">
            <a:prstTxWarp prst="textArchUp">
              <a:avLst>
                <a:gd name="adj" fmla="val 9279626"/>
              </a:avLst>
            </a:prstTxWarp>
          </a:bodyPr>
          <a:lstStyle/>
          <a:p>
            <a:pPr algn="ctr"/>
            <a:endParaRPr lang="en-US" sz="3600" b="1" kern="10" dirty="0">
              <a:ln w="9525">
                <a:solidFill>
                  <a:srgbClr val="FF0000"/>
                </a:solidFill>
                <a:round/>
                <a:headEnd/>
                <a:tailEnd/>
              </a:ln>
              <a:solidFill>
                <a:srgbClr val="000000"/>
              </a:solidFill>
              <a:latin typeface=".VnTime"/>
            </a:endParaRPr>
          </a:p>
        </p:txBody>
      </p:sp>
      <p:sp>
        <p:nvSpPr>
          <p:cNvPr id="10" name="Oval 9"/>
          <p:cNvSpPr/>
          <p:nvPr/>
        </p:nvSpPr>
        <p:spPr>
          <a:xfrm>
            <a:off x="381000" y="4343400"/>
            <a:ext cx="381000" cy="4572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381000" y="4876800"/>
            <a:ext cx="381000" cy="4572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381000" y="2286000"/>
            <a:ext cx="381000" cy="4572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4" descr="ringwrlmed2_b"/>
          <p:cNvPicPr>
            <a:picLocks noChangeAspect="1" noChangeArrowheads="1" noCrop="1"/>
          </p:cNvPicPr>
          <p:nvPr/>
        </p:nvPicPr>
        <p:blipFill>
          <a:blip r:embed="rId2"/>
          <a:srcRect/>
          <a:stretch>
            <a:fillRect/>
          </a:stretch>
        </p:blipFill>
        <p:spPr bwMode="auto">
          <a:xfrm>
            <a:off x="6629400" y="4724400"/>
            <a:ext cx="1947863" cy="1947863"/>
          </a:xfrm>
          <a:prstGeom prst="rect">
            <a:avLst/>
          </a:prstGeom>
          <a:noFill/>
          <a:ln w="9525">
            <a:noFill/>
            <a:miter lim="800000"/>
            <a:headEnd/>
            <a:tailEnd/>
          </a:ln>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lide(fromBottom)">
                                      <p:cBhvr>
                                        <p:cTn id="12" dur="500"/>
                                        <p:tgtEl>
                                          <p:spTgt spid="3">
                                            <p:txEl>
                                              <p:pRg st="0" end="0"/>
                                            </p:txEl>
                                          </p:spTgt>
                                        </p:tgtEl>
                                      </p:cBhvr>
                                    </p:animEffect>
                                  </p:childTnLst>
                                </p:cTn>
                              </p:par>
                              <p:par>
                                <p:cTn id="13" presetID="12" presetClass="entr" presetSubtype="4"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slide(fromBottom)">
                                      <p:cBhvr>
                                        <p:cTn id="15" dur="500"/>
                                        <p:tgtEl>
                                          <p:spTgt spid="3">
                                            <p:txEl>
                                              <p:pRg st="1" end="1"/>
                                            </p:txEl>
                                          </p:spTgt>
                                        </p:tgtEl>
                                      </p:cBhvr>
                                    </p:animEffect>
                                  </p:childTnLst>
                                </p:cTn>
                              </p:par>
                              <p:par>
                                <p:cTn id="16" presetID="12" presetClass="entr" presetSubtype="4"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slide(fromBottom)">
                                      <p:cBhvr>
                                        <p:cTn id="18" dur="500"/>
                                        <p:tgtEl>
                                          <p:spTgt spid="3">
                                            <p:txEl>
                                              <p:pRg st="2" end="2"/>
                                            </p:txEl>
                                          </p:spTgt>
                                        </p:tgtEl>
                                      </p:cBhvr>
                                    </p:animEffect>
                                  </p:childTnLst>
                                </p:cTn>
                              </p:par>
                              <p:par>
                                <p:cTn id="19" presetID="1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slide(fromBottom)">
                                      <p:cBhvr>
                                        <p:cTn id="21" dur="500"/>
                                        <p:tgtEl>
                                          <p:spTgt spid="3">
                                            <p:txEl>
                                              <p:pRg st="3" end="3"/>
                                            </p:txEl>
                                          </p:spTgt>
                                        </p:tgtEl>
                                      </p:cBhvr>
                                    </p:animEffect>
                                  </p:childTnLst>
                                </p:cTn>
                              </p:par>
                              <p:par>
                                <p:cTn id="22" presetID="12" presetClass="entr" presetSubtype="4"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slide(fromBottom)">
                                      <p:cBhvr>
                                        <p:cTn id="24" dur="500"/>
                                        <p:tgtEl>
                                          <p:spTgt spid="3">
                                            <p:txEl>
                                              <p:pRg st="4" end="4"/>
                                            </p:txEl>
                                          </p:spTgt>
                                        </p:tgtEl>
                                      </p:cBhvr>
                                    </p:animEffect>
                                  </p:childTnLst>
                                </p:cTn>
                              </p:par>
                              <p:par>
                                <p:cTn id="25" presetID="1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slide(fromBottom)">
                                      <p:cBhvr>
                                        <p:cTn id="27" dur="500"/>
                                        <p:tgtEl>
                                          <p:spTgt spid="3">
                                            <p:txEl>
                                              <p:pRg st="5" end="5"/>
                                            </p:txEl>
                                          </p:spTgt>
                                        </p:tgtEl>
                                      </p:cBhvr>
                                    </p:animEffect>
                                  </p:childTnLst>
                                </p:cTn>
                              </p:par>
                              <p:par>
                                <p:cTn id="28" presetID="12" presetClass="entr" presetSubtype="4" fill="hold" nodeType="with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slide(fromBottom)">
                                      <p:cBhvr>
                                        <p:cTn id="30" dur="500"/>
                                        <p:tgtEl>
                                          <p:spTgt spid="3">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20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down)">
                                      <p:cBhvr>
                                        <p:cTn id="40" dur="5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500" fill="hold"/>
                                        <p:tgtEl>
                                          <p:spTgt spid="14"/>
                                        </p:tgtEl>
                                        <p:attrNameLst>
                                          <p:attrName>ppt_x</p:attrName>
                                        </p:attrNameLst>
                                      </p:cBhvr>
                                      <p:tavLst>
                                        <p:tav tm="0">
                                          <p:val>
                                            <p:strVal val="#ppt_x"/>
                                          </p:val>
                                        </p:tav>
                                        <p:tav tm="100000">
                                          <p:val>
                                            <p:strVal val="#ppt_x"/>
                                          </p:val>
                                        </p:tav>
                                      </p:tavLst>
                                    </p:anim>
                                    <p:anim calcmode="lin" valueType="num">
                                      <p:cBhvr additive="base">
                                        <p:cTn id="4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animBg="1"/>
      <p:bldP spid="14" grpId="0" animBg="1"/>
      <p:bldP spid="15"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198</TotalTime>
  <Words>724</Words>
  <Application>Microsoft Office PowerPoint</Application>
  <PresentationFormat>On-screen Show (4:3)</PresentationFormat>
  <Paragraphs>82</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Solstice</vt:lpstr>
      <vt:lpstr>     GDCD – TIẾT 2</vt:lpstr>
      <vt:lpstr>     I. Truyện đọc</vt:lpstr>
      <vt:lpstr>PowerPoint Presentation</vt:lpstr>
      <vt:lpstr>   Câu hỏi: </vt:lpstr>
      <vt:lpstr>      II. Nội dung bài học</vt:lpstr>
      <vt:lpstr>  </vt:lpstr>
      <vt:lpstr>PowerPoint Presentation</vt:lpstr>
      <vt:lpstr>   2. Một số biểu hiện của liêm khiết</vt:lpstr>
      <vt:lpstr>     BÀI TẬP : Trong những hành vi sau đây, hành vi nào       thể hiện tính không liêm khiết?</vt:lpstr>
      <vt:lpstr>   3.Ý nghĩa</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GDCD – TIẾT 2</dc:title>
  <dc:creator/>
  <cp:lastModifiedBy>Admin</cp:lastModifiedBy>
  <cp:revision>23</cp:revision>
  <dcterms:created xsi:type="dcterms:W3CDTF">2006-08-16T00:00:00Z</dcterms:created>
  <dcterms:modified xsi:type="dcterms:W3CDTF">2018-02-08T23:02:53Z</dcterms:modified>
</cp:coreProperties>
</file>