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5" r:id="rId3"/>
    <p:sldMasterId id="2147483739" r:id="rId4"/>
    <p:sldMasterId id="2147483752" r:id="rId5"/>
    <p:sldMasterId id="2147483791" r:id="rId6"/>
    <p:sldMasterId id="2147483803" r:id="rId7"/>
    <p:sldMasterId id="2147483816" r:id="rId8"/>
  </p:sldMasterIdLst>
  <p:notesMasterIdLst>
    <p:notesMasterId r:id="rId23"/>
  </p:notesMasterIdLst>
  <p:sldIdLst>
    <p:sldId id="258" r:id="rId9"/>
    <p:sldId id="267" r:id="rId10"/>
    <p:sldId id="273" r:id="rId11"/>
    <p:sldId id="271" r:id="rId12"/>
    <p:sldId id="272" r:id="rId13"/>
    <p:sldId id="275" r:id="rId14"/>
    <p:sldId id="266" r:id="rId15"/>
    <p:sldId id="270" r:id="rId16"/>
    <p:sldId id="274" r:id="rId17"/>
    <p:sldId id="276" r:id="rId18"/>
    <p:sldId id="261" r:id="rId19"/>
    <p:sldId id="263" r:id="rId20"/>
    <p:sldId id="277" r:id="rId21"/>
    <p:sldId id="278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>
        <p:scale>
          <a:sx n="96" d="100"/>
          <a:sy n="96" d="100"/>
        </p:scale>
        <p:origin x="-27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2057-155C-4F58-A81F-0A8C032EDD3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691B3-3F2B-4219-9BDB-E521C90B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6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CC5035-455A-482E-9F6B-8C4A379959E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3100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E5E1E-18F6-421A-B839-EBB8D68DFBB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800">
                <a:solidFill>
                  <a:srgbClr val="FF0000"/>
                </a:solidFill>
              </a:rPr>
              <a:t>6. So Sánh cách tìm ƯCLN và BCNN</a:t>
            </a:r>
          </a:p>
        </p:txBody>
      </p:sp>
    </p:spTree>
    <p:extLst>
      <p:ext uri="{BB962C8B-B14F-4D97-AF65-F5344CB8AC3E}">
        <p14:creationId xmlns:p14="http://schemas.microsoft.com/office/powerpoint/2010/main" val="342747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1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0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76CA7C-EC02-4E71-AD3E-D7BC8D2179B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63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38D729-7A43-4E2A-8BB1-22628C3A50C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35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4FF9C1-31C9-40CF-A0FE-4A5742D952B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48ADD8-3DD2-4ED7-B589-9CB306066BE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47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F3E97C-1EA3-435F-B915-CFA533BA6C2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85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A09E0D-081A-486D-A8B8-BD8DCE7DC4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61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665A6-D96C-4CD7-ABFB-E637BF6D57D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57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17DD4-AB0E-455C-A212-94EB18541D7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1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12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28F3AC-9731-4F26-BFAD-C737FCE000E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79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D29F88-F686-41EC-8D18-EEBF84F4B3F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44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6210C4-A211-4E33-9C62-37CA7EBAEAB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55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1B41D3-293C-4A5C-905B-1DE2338AA32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09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DC3FC8-0FFD-4A73-B680-6D8BF20E26F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4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76CA7C-EC02-4E71-AD3E-D7BC8D2179B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8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38D729-7A43-4E2A-8BB1-22628C3A50C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4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4FF9C1-31C9-40CF-A0FE-4A5742D952B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76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48ADD8-3DD2-4ED7-B589-9CB306066BE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1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F3E97C-1EA3-435F-B915-CFA533BA6C2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31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A09E0D-081A-486D-A8B8-BD8DCE7DC4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25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665A6-D96C-4CD7-ABFB-E637BF6D57D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21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17DD4-AB0E-455C-A212-94EB18541D7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13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28F3AC-9731-4F26-BFAD-C737FCE000E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36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D29F88-F686-41EC-8D18-EEBF84F4B3F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90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6210C4-A211-4E33-9C62-37CA7EBAEAB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34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1B41D3-293C-4A5C-905B-1DE2338AA32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13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DC3FC8-0FFD-4A73-B680-6D8BF20E26F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89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635F59-E668-43AF-A5CE-8EBCD0D32D6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2025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24610A-7477-49D4-B5CD-18F458E30DF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11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86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96D737-9AE2-4088-A6B6-0831AD7FA8F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7682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097AE4-BEF4-48BF-AB48-51572861DA2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0381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76EEA5-F22B-4E5C-B954-BDFD22F723B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450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BC7836-8BF8-43C8-A381-3BC22331327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1062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111B00-3539-4367-9D54-CC964DDE26C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381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306317-C72E-4A60-9F40-6A8E913DBB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173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D90E2D-C003-45AE-A38F-43DAC5AF3D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588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4A4F01-1D7C-4DFE-8308-D29757DDFA9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0057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E03711-7C91-4B50-8906-B59AAE1D637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4130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F3DD39-ACF4-4DC5-81FF-EAC0D3E41B8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390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575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635F59-E668-43AF-A5CE-8EBCD0D32D6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1405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24610A-7477-49D4-B5CD-18F458E30DF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7927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96D737-9AE2-4088-A6B6-0831AD7FA8F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9383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097AE4-BEF4-48BF-AB48-51572861DA2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403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76EEA5-F22B-4E5C-B954-BDFD22F723B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1056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BC7836-8BF8-43C8-A381-3BC22331327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9975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111B00-3539-4367-9D54-CC964DDE26C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90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306317-C72E-4A60-9F40-6A8E913DBB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8350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D90E2D-C003-45AE-A38F-43DAC5AF3D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998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4A4F01-1D7C-4DFE-8308-D29757DDFA9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141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00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E03711-7C91-4B50-8906-B59AAE1D637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5101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F3DD39-ACF4-4DC5-81FF-EAC0D3E41B8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5247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477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4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287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416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523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30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982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0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72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237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14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890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75C985-DDC7-40C5-AB34-2978DF91CA1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4564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8B52EC-0E78-4463-8DD5-EC561ED2868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8096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468823-6E40-4A04-805F-07A5A1C7BEC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9430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1DDC0B-0B11-4A9A-B272-9730722A7B6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9064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31322B-111A-44A1-8566-031D9351DE8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0718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29CD4D-A413-4F07-9BBA-9A77B42F676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1014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EDC2E7-548A-438C-BD1B-F52B78C75C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714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783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3A17F4-026C-404E-97C9-6B922997E76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7738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B33DF6-8356-45CB-97C7-B47AEE58FA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5458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1D3838-CD4D-4BD2-8832-1C0E97C290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4463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162DF2-47C3-49B3-B751-AB7722AED3A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1468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1CE7F7-834F-434F-8252-6AF331490BC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08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2BE7A6-E1E6-49F1-AABE-2F93EABA615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376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FEAC6C-AD38-44AA-8023-32F7767F85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775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D6D1B7-C941-4DA9-8F90-9CA1CEF8042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026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509F3-1B01-46E4-B06E-EF85923AC3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721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DB0DF-6CCA-4FA4-A2EE-ECF2B80DDCB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8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50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5E9B84-0772-4660-B119-65A070E77E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62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37773-2CC3-4543-AF29-D99652A479D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3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55449-9251-4232-85FC-90A883FB14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729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3656FA-D3DB-4B1A-9C53-8B2105CFD7D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761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F7B7AC-D2AC-4EAD-9646-40088BA474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841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4374C-2FA5-4F39-B21D-CE90F701A9C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1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8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27130-2C26-477E-A606-034432146B9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27130-2C26-477E-A606-034432146B9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6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1984AA-F197-4E42-890A-3FF379ED517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8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1984AA-F197-4E42-890A-3FF379ED517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0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26C9-1B87-49B7-9FDF-69D2F54C7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F499-79F6-429D-97F7-0DCF357A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8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5EC2D4-70DC-4332-BBD9-F5AC538B5C6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9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A11CA6-2D2F-46A3-B13F-0D3E0BDBBC1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2209800" y="1981200"/>
            <a:ext cx="7772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Tahoma"/>
                <a:cs typeface="Times New Roman" pitchFamily="18" charset="0"/>
              </a:rPr>
              <a:t>KÍNH CHÀO QUÝ THẦY CÔ GIÁO 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!</a:t>
            </a:r>
          </a:p>
        </p:txBody>
      </p:sp>
      <p:pic>
        <p:nvPicPr>
          <p:cNvPr id="35" name="Picture 34" descr="988279Barres_fleurs__16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384800"/>
            <a:ext cx="2209800" cy="1473200"/>
          </a:xfrm>
          <a:prstGeom prst="rect">
            <a:avLst/>
          </a:prstGeom>
        </p:spPr>
      </p:pic>
      <p:pic>
        <p:nvPicPr>
          <p:cNvPr id="36" name="Picture 35" descr="988279Barres_fleurs__16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384800"/>
            <a:ext cx="2209800" cy="1473200"/>
          </a:xfrm>
          <a:prstGeom prst="rect">
            <a:avLst/>
          </a:prstGeom>
        </p:spPr>
      </p:pic>
      <p:pic>
        <p:nvPicPr>
          <p:cNvPr id="37" name="Picture 36" descr="988279Barres_fleurs__16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5393688"/>
            <a:ext cx="2209800" cy="1473200"/>
          </a:xfrm>
          <a:prstGeom prst="rect">
            <a:avLst/>
          </a:prstGeom>
        </p:spPr>
      </p:pic>
      <p:pic>
        <p:nvPicPr>
          <p:cNvPr id="38" name="Picture 37" descr="988279Barres_fleurs__16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384800"/>
            <a:ext cx="2209800" cy="1473200"/>
          </a:xfrm>
          <a:prstGeom prst="rect">
            <a:avLst/>
          </a:prstGeom>
        </p:spPr>
      </p:pic>
      <p:pic>
        <p:nvPicPr>
          <p:cNvPr id="39" name="Picture 38" descr="988279Barres_fleurs__16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384800"/>
            <a:ext cx="2209800" cy="1473200"/>
          </a:xfrm>
          <a:prstGeom prst="rect">
            <a:avLst/>
          </a:prstGeom>
        </p:spPr>
      </p:pic>
      <p:pic>
        <p:nvPicPr>
          <p:cNvPr id="40" name="Picture 39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57610">
            <a:off x="2047567" y="5266583"/>
            <a:ext cx="651206" cy="629131"/>
          </a:xfrm>
          <a:prstGeom prst="rect">
            <a:avLst/>
          </a:prstGeom>
        </p:spPr>
      </p:pic>
      <p:pic>
        <p:nvPicPr>
          <p:cNvPr id="42" name="Picture 41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17750">
            <a:off x="2770713" y="5065574"/>
            <a:ext cx="692329" cy="668860"/>
          </a:xfrm>
          <a:prstGeom prst="rect">
            <a:avLst/>
          </a:prstGeom>
        </p:spPr>
      </p:pic>
      <p:pic>
        <p:nvPicPr>
          <p:cNvPr id="43" name="Picture 42" descr="3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68731">
            <a:off x="8967258" y="5077471"/>
            <a:ext cx="823354" cy="823354"/>
          </a:xfrm>
          <a:prstGeom prst="rect">
            <a:avLst/>
          </a:prstGeom>
        </p:spPr>
      </p:pic>
      <p:pic>
        <p:nvPicPr>
          <p:cNvPr id="44" name="Picture 43" descr="3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19340">
            <a:off x="9986722" y="5204676"/>
            <a:ext cx="582003" cy="582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96" y="5393895"/>
            <a:ext cx="2213040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748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04" y="4701909"/>
            <a:ext cx="3104522" cy="105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43" y="4109148"/>
            <a:ext cx="2896127" cy="96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" y="3599173"/>
            <a:ext cx="5016517" cy="164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95" y="2012999"/>
            <a:ext cx="5319260" cy="114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807" y="1624151"/>
            <a:ext cx="4352836" cy="60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803" y="1013388"/>
            <a:ext cx="3321143" cy="117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" y="1721224"/>
            <a:ext cx="6114888" cy="19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3054180"/>
            <a:ext cx="1620836" cy="162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56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765300" y="5548314"/>
            <a:ext cx="547688" cy="54768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765300" y="4559300"/>
            <a:ext cx="547688" cy="547688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graphicFrame>
        <p:nvGraphicFramePr>
          <p:cNvPr id="128004" name="Group 4"/>
          <p:cNvGraphicFramePr>
            <a:graphicFrameLocks noGrp="1"/>
          </p:cNvGraphicFramePr>
          <p:nvPr>
            <p:ph/>
          </p:nvPr>
        </p:nvGraphicFramePr>
        <p:xfrm>
          <a:off x="2362200" y="2489200"/>
          <a:ext cx="8077200" cy="4145280"/>
        </p:xfrm>
        <a:graphic>
          <a:graphicData uri="http://schemas.openxmlformats.org/drawingml/2006/table">
            <a:tbl>
              <a:tblPr/>
              <a:tblGrid>
                <a:gridCol w="8077200">
                  <a:extLst>
                    <a:ext uri="{9D8B030D-6E8A-4147-A177-3AD203B41FA5}">
                      <a16:colId xmlns:a16="http://schemas.microsoft.com/office/drawing/2014/main" xmlns="" val="2745627459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52577649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939917295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901875203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641742464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067498366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569385404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524934526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568933477"/>
                  </a:ext>
                </a:extLst>
              </a:tr>
            </a:tbl>
          </a:graphicData>
        </a:graphic>
      </p:graphicFrame>
      <p:sp>
        <p:nvSpPr>
          <p:cNvPr id="128024" name="Text Box 24"/>
          <p:cNvSpPr txBox="1">
            <a:spLocks noChangeArrowheads="1"/>
          </p:cNvSpPr>
          <p:nvPr/>
        </p:nvSpPr>
        <p:spPr bwMode="auto">
          <a:xfrm>
            <a:off x="1765300" y="2971800"/>
            <a:ext cx="547688" cy="5476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8025" name="Text Box 25"/>
          <p:cNvSpPr txBox="1">
            <a:spLocks noChangeArrowheads="1"/>
          </p:cNvSpPr>
          <p:nvPr/>
        </p:nvSpPr>
        <p:spPr bwMode="auto">
          <a:xfrm>
            <a:off x="1765300" y="3505200"/>
            <a:ext cx="547688" cy="547688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8026" name="Text Box 26"/>
          <p:cNvSpPr txBox="1">
            <a:spLocks noChangeArrowheads="1"/>
          </p:cNvSpPr>
          <p:nvPr/>
        </p:nvSpPr>
        <p:spPr bwMode="auto">
          <a:xfrm>
            <a:off x="1765300" y="5062539"/>
            <a:ext cx="547688" cy="547687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8027" name="Text Box 27"/>
          <p:cNvSpPr txBox="1">
            <a:spLocks noChangeArrowheads="1"/>
          </p:cNvSpPr>
          <p:nvPr/>
        </p:nvSpPr>
        <p:spPr bwMode="auto">
          <a:xfrm>
            <a:off x="1752600" y="6096000"/>
            <a:ext cx="547688" cy="54768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8028" name="Text Box 28"/>
          <p:cNvSpPr txBox="1">
            <a:spLocks noChangeArrowheads="1"/>
          </p:cNvSpPr>
          <p:nvPr/>
        </p:nvSpPr>
        <p:spPr bwMode="auto">
          <a:xfrm>
            <a:off x="1765300" y="2454275"/>
            <a:ext cx="547688" cy="547688"/>
          </a:xfrm>
          <a:prstGeom prst="rect">
            <a:avLst/>
          </a:prstGeom>
          <a:solidFill>
            <a:srgbClr val="FF33CC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defPPr>
              <a:defRPr lang="en-US"/>
            </a:defPPr>
            <a:lvl1pPr algn="ctr" fontAlgn="base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1</a:t>
            </a:r>
          </a:p>
        </p:txBody>
      </p:sp>
      <p:sp>
        <p:nvSpPr>
          <p:cNvPr id="128029" name="Text Box 29"/>
          <p:cNvSpPr txBox="1">
            <a:spLocks noChangeArrowheads="1"/>
          </p:cNvSpPr>
          <p:nvPr/>
        </p:nvSpPr>
        <p:spPr bwMode="auto">
          <a:xfrm>
            <a:off x="1765300" y="4038600"/>
            <a:ext cx="547688" cy="547688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8030" name="Text Box 30"/>
          <p:cNvSpPr txBox="1">
            <a:spLocks noChangeArrowheads="1"/>
          </p:cNvSpPr>
          <p:nvPr/>
        </p:nvSpPr>
        <p:spPr bwMode="auto">
          <a:xfrm>
            <a:off x="2362200" y="2514601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CC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ThÕ</a:t>
            </a:r>
            <a:r>
              <a:rPr lang="en-US" altLang="en-US" sz="2000" dirty="0">
                <a:solidFill>
                  <a:srgbClr val="0000CC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nµo</a:t>
            </a:r>
            <a:r>
              <a:rPr lang="en-US" altLang="en-US" sz="2000" dirty="0">
                <a:solidFill>
                  <a:srgbClr val="0000CC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lµ BCNN </a:t>
            </a:r>
            <a:r>
              <a:rPr lang="en-US" altLang="en-US" sz="2000" dirty="0" err="1">
                <a:solidFill>
                  <a:srgbClr val="0000CC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cña</a:t>
            </a:r>
            <a:r>
              <a:rPr lang="en-US" altLang="en-US" sz="2000" dirty="0">
                <a:solidFill>
                  <a:srgbClr val="0000CC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2 hay </a:t>
            </a:r>
            <a:r>
              <a:rPr lang="en-US" altLang="en-US" sz="2000" dirty="0" err="1">
                <a:solidFill>
                  <a:srgbClr val="0000CC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nhiÒu</a:t>
            </a:r>
            <a:r>
              <a:rPr lang="en-US" altLang="en-US" sz="2000" dirty="0">
                <a:solidFill>
                  <a:srgbClr val="0000CC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sè</a:t>
            </a:r>
            <a:r>
              <a:rPr lang="en-US" altLang="en-US" sz="2000" dirty="0">
                <a:solidFill>
                  <a:srgbClr val="0000CC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8031" name="Text Box 31"/>
          <p:cNvSpPr txBox="1">
            <a:spLocks noChangeArrowheads="1"/>
          </p:cNvSpPr>
          <p:nvPr/>
        </p:nvSpPr>
        <p:spPr bwMode="auto">
          <a:xfrm>
            <a:off x="2362200" y="3565526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 (8, 9)?</a:t>
            </a:r>
          </a:p>
        </p:txBody>
      </p:sp>
      <p:sp>
        <p:nvSpPr>
          <p:cNvPr id="128032" name="Text Box 32"/>
          <p:cNvSpPr txBox="1">
            <a:spLocks noChangeArrowheads="1"/>
          </p:cNvSpPr>
          <p:nvPr/>
        </p:nvSpPr>
        <p:spPr bwMode="auto">
          <a:xfrm>
            <a:off x="2362200" y="4114801"/>
            <a:ext cx="838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TSNT?</a:t>
            </a:r>
          </a:p>
        </p:txBody>
      </p:sp>
      <p:sp>
        <p:nvSpPr>
          <p:cNvPr id="128033" name="Text Box 33"/>
          <p:cNvSpPr txBox="1">
            <a:spLocks noChangeArrowheads="1"/>
          </p:cNvSpPr>
          <p:nvPr/>
        </p:nvSpPr>
        <p:spPr bwMode="auto">
          <a:xfrm>
            <a:off x="2374900" y="4572001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34" name="Text Box 34"/>
          <p:cNvSpPr txBox="1">
            <a:spLocks noChangeArrowheads="1"/>
          </p:cNvSpPr>
          <p:nvPr/>
        </p:nvSpPr>
        <p:spPr bwMode="auto">
          <a:xfrm>
            <a:off x="2362200" y="5622926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BCNN 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20, 50)?</a:t>
            </a:r>
          </a:p>
        </p:txBody>
      </p:sp>
      <p:sp>
        <p:nvSpPr>
          <p:cNvPr id="128035" name="Text Box 35"/>
          <p:cNvSpPr txBox="1">
            <a:spLocks noChangeArrowheads="1"/>
          </p:cNvSpPr>
          <p:nvPr/>
        </p:nvSpPr>
        <p:spPr bwMode="auto">
          <a:xfrm>
            <a:off x="2362200" y="6156326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Cã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sè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nguyªn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tè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cïng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nhau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nµo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mµ c¶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®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Òu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lµ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hîp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sè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kh«ng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8036" name="Text Box 36"/>
          <p:cNvSpPr txBox="1">
            <a:spLocks noChangeArrowheads="1"/>
          </p:cNvSpPr>
          <p:nvPr/>
        </p:nvSpPr>
        <p:spPr bwMode="auto">
          <a:xfrm>
            <a:off x="2362200" y="5105401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(2, 5, 7)?</a:t>
            </a:r>
          </a:p>
        </p:txBody>
      </p:sp>
      <p:sp>
        <p:nvSpPr>
          <p:cNvPr id="128037" name="Text Box 37"/>
          <p:cNvSpPr txBox="1">
            <a:spLocks noChangeArrowheads="1"/>
          </p:cNvSpPr>
          <p:nvPr/>
        </p:nvSpPr>
        <p:spPr bwMode="auto">
          <a:xfrm>
            <a:off x="2374900" y="3032126"/>
            <a:ext cx="739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BC( 24, 30)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BCNN(24, 30)?</a:t>
            </a:r>
          </a:p>
        </p:txBody>
      </p:sp>
      <p:sp>
        <p:nvSpPr>
          <p:cNvPr id="128038" name="Text Box 38"/>
          <p:cNvSpPr txBox="1">
            <a:spLocks noChangeArrowheads="1"/>
          </p:cNvSpPr>
          <p:nvPr/>
        </p:nvSpPr>
        <p:spPr bwMode="auto">
          <a:xfrm>
            <a:off x="3733800" y="1177926"/>
            <a:ext cx="762000" cy="34607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800" b="1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28039" name="Text Box 39"/>
          <p:cNvSpPr txBox="1">
            <a:spLocks noChangeArrowheads="1"/>
          </p:cNvSpPr>
          <p:nvPr/>
        </p:nvSpPr>
        <p:spPr bwMode="auto">
          <a:xfrm>
            <a:off x="8305800" y="1177926"/>
            <a:ext cx="762000" cy="346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8</a:t>
            </a:r>
          </a:p>
        </p:txBody>
      </p:sp>
      <p:sp>
        <p:nvSpPr>
          <p:cNvPr id="128040" name="Text Box 40"/>
          <p:cNvSpPr txBox="1">
            <a:spLocks noChangeArrowheads="1"/>
          </p:cNvSpPr>
          <p:nvPr/>
        </p:nvSpPr>
        <p:spPr bwMode="auto">
          <a:xfrm>
            <a:off x="4495800" y="1177926"/>
            <a:ext cx="762000" cy="346075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28041" name="Text Box 41"/>
          <p:cNvSpPr txBox="1">
            <a:spLocks noChangeArrowheads="1"/>
          </p:cNvSpPr>
          <p:nvPr/>
        </p:nvSpPr>
        <p:spPr bwMode="auto">
          <a:xfrm>
            <a:off x="7543800" y="1177926"/>
            <a:ext cx="762000" cy="3460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128042" name="Text Box 42"/>
          <p:cNvSpPr txBox="1">
            <a:spLocks noChangeArrowheads="1"/>
          </p:cNvSpPr>
          <p:nvPr/>
        </p:nvSpPr>
        <p:spPr bwMode="auto">
          <a:xfrm>
            <a:off x="6781800" y="1177926"/>
            <a:ext cx="762000" cy="34607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128043" name="Text Box 43"/>
          <p:cNvSpPr txBox="1">
            <a:spLocks noChangeArrowheads="1"/>
          </p:cNvSpPr>
          <p:nvPr/>
        </p:nvSpPr>
        <p:spPr bwMode="auto">
          <a:xfrm>
            <a:off x="6019800" y="1177926"/>
            <a:ext cx="762000" cy="346075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128044" name="Text Box 44"/>
          <p:cNvSpPr txBox="1">
            <a:spLocks noChangeArrowheads="1"/>
          </p:cNvSpPr>
          <p:nvPr/>
        </p:nvSpPr>
        <p:spPr bwMode="auto">
          <a:xfrm>
            <a:off x="5257800" y="1177926"/>
            <a:ext cx="762000" cy="346075"/>
          </a:xfrm>
          <a:prstGeom prst="rect">
            <a:avLst/>
          </a:prstGeom>
          <a:solidFill>
            <a:srgbClr val="002060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800" b="1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128045" name="Text Box 45"/>
          <p:cNvSpPr txBox="1">
            <a:spLocks noChangeArrowheads="1"/>
          </p:cNvSpPr>
          <p:nvPr/>
        </p:nvSpPr>
        <p:spPr bwMode="auto">
          <a:xfrm>
            <a:off x="2971800" y="1177926"/>
            <a:ext cx="762000" cy="346075"/>
          </a:xfrm>
          <a:prstGeom prst="rect">
            <a:avLst/>
          </a:prstGeom>
          <a:solidFill>
            <a:srgbClr val="FF33CC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800" b="1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8046" name="Text Box 46"/>
          <p:cNvSpPr txBox="1">
            <a:spLocks noChangeArrowheads="1"/>
          </p:cNvSpPr>
          <p:nvPr/>
        </p:nvSpPr>
        <p:spPr bwMode="auto">
          <a:xfrm>
            <a:off x="3733800" y="1544638"/>
            <a:ext cx="762000" cy="741362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8047" name="Text Box 47"/>
          <p:cNvSpPr txBox="1">
            <a:spLocks noChangeArrowheads="1"/>
          </p:cNvSpPr>
          <p:nvPr/>
        </p:nvSpPr>
        <p:spPr bwMode="auto">
          <a:xfrm>
            <a:off x="8305800" y="1544638"/>
            <a:ext cx="762000" cy="741362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8048" name="Text Box 48"/>
          <p:cNvSpPr txBox="1">
            <a:spLocks noChangeArrowheads="1"/>
          </p:cNvSpPr>
          <p:nvPr/>
        </p:nvSpPr>
        <p:spPr bwMode="auto">
          <a:xfrm>
            <a:off x="4495800" y="1544638"/>
            <a:ext cx="762000" cy="741362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8049" name="Text Box 49"/>
          <p:cNvSpPr txBox="1">
            <a:spLocks noChangeArrowheads="1"/>
          </p:cNvSpPr>
          <p:nvPr/>
        </p:nvSpPr>
        <p:spPr bwMode="auto">
          <a:xfrm>
            <a:off x="7543800" y="1544638"/>
            <a:ext cx="762000" cy="741362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8050" name="Text Box 50"/>
          <p:cNvSpPr txBox="1">
            <a:spLocks noChangeArrowheads="1"/>
          </p:cNvSpPr>
          <p:nvPr/>
        </p:nvSpPr>
        <p:spPr bwMode="auto">
          <a:xfrm>
            <a:off x="6781800" y="1544638"/>
            <a:ext cx="762000" cy="741362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8051" name="Text Box 51"/>
          <p:cNvSpPr txBox="1">
            <a:spLocks noChangeArrowheads="1"/>
          </p:cNvSpPr>
          <p:nvPr/>
        </p:nvSpPr>
        <p:spPr bwMode="auto">
          <a:xfrm>
            <a:off x="6019800" y="1544638"/>
            <a:ext cx="762000" cy="741362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8052" name="Text Box 52"/>
          <p:cNvSpPr txBox="1">
            <a:spLocks noChangeArrowheads="1"/>
          </p:cNvSpPr>
          <p:nvPr/>
        </p:nvSpPr>
        <p:spPr bwMode="auto">
          <a:xfrm>
            <a:off x="5257800" y="1544638"/>
            <a:ext cx="762000" cy="741362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8053" name="Text Box 53"/>
          <p:cNvSpPr txBox="1">
            <a:spLocks noChangeArrowheads="1"/>
          </p:cNvSpPr>
          <p:nvPr/>
        </p:nvSpPr>
        <p:spPr bwMode="auto">
          <a:xfrm>
            <a:off x="2971800" y="1544638"/>
            <a:ext cx="762000" cy="741362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200">
              <a:solidFill>
                <a:srgbClr val="FF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8054" name="Text Box 54"/>
          <p:cNvSpPr txBox="1">
            <a:spLocks noChangeArrowheads="1"/>
          </p:cNvSpPr>
          <p:nvPr/>
        </p:nvSpPr>
        <p:spPr bwMode="auto">
          <a:xfrm>
            <a:off x="3200400" y="1676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8055" name="Text Box 55"/>
          <p:cNvSpPr txBox="1">
            <a:spLocks noChangeArrowheads="1"/>
          </p:cNvSpPr>
          <p:nvPr/>
        </p:nvSpPr>
        <p:spPr bwMode="auto">
          <a:xfrm>
            <a:off x="3962400" y="1676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28056" name="Text Box 56"/>
          <p:cNvSpPr txBox="1">
            <a:spLocks noChangeArrowheads="1"/>
          </p:cNvSpPr>
          <p:nvPr/>
        </p:nvSpPr>
        <p:spPr bwMode="auto">
          <a:xfrm>
            <a:off x="4648200" y="1676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28057" name="Text Box 57"/>
          <p:cNvSpPr txBox="1">
            <a:spLocks noChangeArrowheads="1"/>
          </p:cNvSpPr>
          <p:nvPr/>
        </p:nvSpPr>
        <p:spPr bwMode="auto">
          <a:xfrm>
            <a:off x="5410200" y="1676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28058" name="Text Box 58"/>
          <p:cNvSpPr txBox="1">
            <a:spLocks noChangeArrowheads="1"/>
          </p:cNvSpPr>
          <p:nvPr/>
        </p:nvSpPr>
        <p:spPr bwMode="auto">
          <a:xfrm>
            <a:off x="6172200" y="1676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¡</a:t>
            </a:r>
          </a:p>
        </p:txBody>
      </p:sp>
      <p:sp>
        <p:nvSpPr>
          <p:cNvPr id="128059" name="Text Box 59"/>
          <p:cNvSpPr txBox="1">
            <a:spLocks noChangeArrowheads="1"/>
          </p:cNvSpPr>
          <p:nvPr/>
        </p:nvSpPr>
        <p:spPr bwMode="auto">
          <a:xfrm>
            <a:off x="6934200" y="1676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28060" name="Text Box 60"/>
          <p:cNvSpPr txBox="1">
            <a:spLocks noChangeArrowheads="1"/>
          </p:cNvSpPr>
          <p:nvPr/>
        </p:nvSpPr>
        <p:spPr bwMode="auto">
          <a:xfrm>
            <a:off x="7696200" y="1676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8061" name="Text Box 61"/>
          <p:cNvSpPr txBox="1">
            <a:spLocks noChangeArrowheads="1"/>
          </p:cNvSpPr>
          <p:nvPr/>
        </p:nvSpPr>
        <p:spPr bwMode="auto">
          <a:xfrm>
            <a:off x="8458200" y="1676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28062" name="WordArt 62"/>
          <p:cNvSpPr>
            <a:spLocks noChangeArrowheads="1" noChangeShapeType="1" noTextEdit="1"/>
          </p:cNvSpPr>
          <p:nvPr/>
        </p:nvSpPr>
        <p:spPr bwMode="auto">
          <a:xfrm>
            <a:off x="3541690" y="63500"/>
            <a:ext cx="506891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>
                        <a:alpha val="85000"/>
                      </a:srgbClr>
                    </a:gs>
                    <a:gs pos="64999">
                      <a:srgbClr val="BA0066">
                        <a:alpha val="67500"/>
                      </a:srgbClr>
                    </a:gs>
                    <a:gs pos="89999">
                      <a:srgbClr val="FF0000">
                        <a:alpha val="55000"/>
                      </a:srgbClr>
                    </a:gs>
                    <a:gs pos="100000">
                      <a:srgbClr val="FF8200">
                        <a:alpha val="50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40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>
                      <a:alpha val="85000"/>
                    </a:srgbClr>
                  </a:gs>
                  <a:gs pos="64999">
                    <a:srgbClr val="BA0066">
                      <a:alpha val="67500"/>
                    </a:srgbClr>
                  </a:gs>
                  <a:gs pos="89999">
                    <a:srgbClr val="FF0000">
                      <a:alpha val="55000"/>
                    </a:srgbClr>
                  </a:gs>
                  <a:gs pos="100000">
                    <a:srgbClr val="FF8200">
                      <a:alpha val="50000"/>
                    </a:srgbClr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1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28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28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28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28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8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4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8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8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8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8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4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8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4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8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8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8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28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8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2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8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2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2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8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2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8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28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8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8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27"/>
                  </p:tgtEl>
                </p:cond>
              </p:nextCondLst>
            </p:seq>
          </p:childTnLst>
        </p:cTn>
      </p:par>
    </p:tnLst>
    <p:bldLst>
      <p:bldP spid="128030" grpId="0"/>
      <p:bldP spid="128031" grpId="0"/>
      <p:bldP spid="128032" grpId="0"/>
      <p:bldP spid="128033" grpId="0"/>
      <p:bldP spid="128034" grpId="0"/>
      <p:bldP spid="128035" grpId="0"/>
      <p:bldP spid="128036" grpId="0"/>
      <p:bldP spid="128037" grpId="0"/>
      <p:bldP spid="128054" grpId="0"/>
      <p:bldP spid="128055" grpId="0"/>
      <p:bldP spid="128056" grpId="0"/>
      <p:bldP spid="128057" grpId="0"/>
      <p:bldP spid="128058" grpId="0"/>
      <p:bldP spid="128059" grpId="0"/>
      <p:bldP spid="128060" grpId="0"/>
      <p:bldP spid="1280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65949" cy="8087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48" y="0"/>
            <a:ext cx="6126051" cy="74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3153177" y="525274"/>
            <a:ext cx="6130343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-1861"/>
              </a:avLst>
            </a:prstTxWarp>
          </a:bodyPr>
          <a:lstStyle/>
          <a:p>
            <a:pPr algn="ctr"/>
            <a:r>
              <a:rPr lang="vi-VN" sz="3600" b="1" kern="10" dirty="0">
                <a:gradFill rotWithShape="1">
                  <a:gsLst>
                    <a:gs pos="0">
                      <a:srgbClr val="009999"/>
                    </a:gs>
                    <a:gs pos="50000">
                      <a:srgbClr val="FF33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</a:rPr>
              <a:t>HƯỚNG DẪN VỀ NHÀ</a:t>
            </a:r>
            <a:endParaRPr lang="en-US" sz="3600" b="1" kern="10" dirty="0">
              <a:gradFill rotWithShape="1">
                <a:gsLst>
                  <a:gs pos="0">
                    <a:srgbClr val="009999"/>
                  </a:gs>
                  <a:gs pos="50000">
                    <a:srgbClr val="FF33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2346101" y="2120107"/>
            <a:ext cx="664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+ </a:t>
            </a:r>
            <a:r>
              <a:rPr lang="en-US" altLang="en-US" sz="2400" b="1" dirty="0" err="1">
                <a:latin typeface="Arial" panose="020B0604020202020204" pitchFamily="34" charset="0"/>
              </a:rPr>
              <a:t>Học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bài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theo</a:t>
            </a:r>
            <a:r>
              <a:rPr lang="en-US" altLang="en-US" sz="2400" b="1" dirty="0">
                <a:latin typeface="Arial" panose="020B0604020202020204" pitchFamily="34" charset="0"/>
              </a:rPr>
              <a:t> SGK </a:t>
            </a:r>
            <a:r>
              <a:rPr lang="en-US" altLang="en-US" sz="2400" b="1" dirty="0" err="1">
                <a:latin typeface="Arial" panose="020B0604020202020204" pitchFamily="34" charset="0"/>
              </a:rPr>
              <a:t>kết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hợp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vở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ghi</a:t>
            </a:r>
            <a:r>
              <a:rPr lang="en-US" altLang="en-US" sz="2400" b="1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2346101" y="2795174"/>
            <a:ext cx="7940675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+ </a:t>
            </a:r>
            <a:r>
              <a:rPr lang="en-US" altLang="en-US" sz="2400" b="1" dirty="0" err="1">
                <a:latin typeface="Arial" panose="020B0604020202020204" pitchFamily="34" charset="0"/>
              </a:rPr>
              <a:t>Học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thuộc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các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khái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niệm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nhận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xét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chú</a:t>
            </a:r>
            <a:r>
              <a:rPr lang="en-US" altLang="en-US" sz="2400" b="1" dirty="0">
                <a:latin typeface="Arial" panose="020B0604020202020204" pitchFamily="34" charset="0"/>
              </a:rPr>
              <a:t> ý, </a:t>
            </a:r>
            <a:r>
              <a:rPr lang="en-US" altLang="en-US" sz="2400" b="1" dirty="0" err="1">
                <a:latin typeface="Arial" panose="020B0604020202020204" pitchFamily="34" charset="0"/>
              </a:rPr>
              <a:t>quy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tắc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  </a:t>
            </a:r>
            <a:r>
              <a:rPr lang="en-US" altLang="en-US" sz="2400" b="1" dirty="0" err="1" smtClean="0">
                <a:latin typeface="Arial" panose="020B0604020202020204" pitchFamily="34" charset="0"/>
              </a:rPr>
              <a:t>trong</a:t>
            </a:r>
            <a:r>
              <a:rPr lang="en-US" altLang="en-US" sz="2400" b="1" dirty="0" smtClean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bài</a:t>
            </a:r>
            <a:r>
              <a:rPr lang="en-US" altLang="en-US" sz="2400" b="1" dirty="0">
                <a:latin typeface="Arial" panose="020B0604020202020204" pitchFamily="34" charset="0"/>
              </a:rPr>
              <a:t>. </a:t>
            </a:r>
            <a:r>
              <a:rPr lang="en-US" altLang="en-US" sz="2400" b="1" dirty="0" err="1">
                <a:latin typeface="Arial" panose="020B0604020202020204" pitchFamily="34" charset="0"/>
              </a:rPr>
              <a:t>Đặc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biệt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là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quy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tắc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tìm</a:t>
            </a:r>
            <a:r>
              <a:rPr lang="en-US" altLang="en-US" sz="2400" b="1" dirty="0">
                <a:latin typeface="Arial" panose="020B0604020202020204" pitchFamily="34" charset="0"/>
              </a:rPr>
              <a:t> BCNN.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332148" y="4025945"/>
            <a:ext cx="69513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+ </a:t>
            </a:r>
            <a:r>
              <a:rPr lang="en-US" altLang="en-US" sz="2400" b="1" dirty="0" err="1">
                <a:latin typeface="Arial" panose="020B0604020202020204" pitchFamily="34" charset="0"/>
              </a:rPr>
              <a:t>Làm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các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bài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tập</a:t>
            </a:r>
            <a:r>
              <a:rPr lang="en-US" altLang="en-US" sz="2400" b="1" dirty="0">
                <a:latin typeface="Arial" panose="020B0604020202020204" pitchFamily="34" charset="0"/>
              </a:rPr>
              <a:t>: VD3, 149,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150, 151 </a:t>
            </a:r>
            <a:r>
              <a:rPr lang="en-US" altLang="en-US" sz="2400" b="1" dirty="0">
                <a:latin typeface="Arial" panose="020B0604020202020204" pitchFamily="34" charset="0"/>
              </a:rPr>
              <a:t>SGK/59</a:t>
            </a: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2332149" y="4701012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+ </a:t>
            </a:r>
            <a:r>
              <a:rPr lang="en-US" altLang="en-US" sz="2400" b="1" dirty="0" err="1">
                <a:latin typeface="Arial" panose="020B0604020202020204" pitchFamily="34" charset="0"/>
              </a:rPr>
              <a:t>Chuẩn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bị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Arial" panose="020B0604020202020204" pitchFamily="34" charset="0"/>
              </a:rPr>
              <a:t>trước</a:t>
            </a:r>
            <a:r>
              <a:rPr lang="en-US" altLang="en-US" sz="2400" b="1" dirty="0" smtClean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các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bài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tập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để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tiết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sau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luyện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tập</a:t>
            </a:r>
            <a:r>
              <a:rPr lang="en-US" altLang="en-US" sz="2400" b="1" dirty="0">
                <a:latin typeface="Arial" panose="020B0604020202020204" pitchFamily="34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22873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398"/>
            <a:ext cx="12192000" cy="8178085"/>
          </a:xfrm>
        </p:spPr>
      </p:pic>
    </p:spTree>
    <p:extLst>
      <p:ext uri="{BB962C8B-B14F-4D97-AF65-F5344CB8AC3E}">
        <p14:creationId xmlns:p14="http://schemas.microsoft.com/office/powerpoint/2010/main" val="28806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362200" y="1371601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2000">
              <a:solidFill>
                <a:srgbClr val="00000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876800" y="838201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2000">
              <a:solidFill>
                <a:srgbClr val="00000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2514600" y="2133601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2000">
              <a:solidFill>
                <a:srgbClr val="00000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10575925" y="1457326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srgbClr val="00000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77835" name="WordArt 11"/>
          <p:cNvSpPr>
            <a:spLocks noChangeArrowheads="1" noChangeShapeType="1" noTextEdit="1"/>
          </p:cNvSpPr>
          <p:nvPr/>
        </p:nvSpPr>
        <p:spPr bwMode="auto">
          <a:xfrm>
            <a:off x="3657600" y="457200"/>
            <a:ext cx="4876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1828800" y="1371600"/>
            <a:ext cx="746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4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BCNN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1905000" y="2215503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-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BCNN,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BCNN(4,6)?  </a:t>
            </a: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1763332" y="5167618"/>
            <a:ext cx="40579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BC(4,6) = {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…}                                   </a:t>
            </a:r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1697864" y="5781541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BCNN(4,6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 </a:t>
            </a:r>
          </a:p>
        </p:txBody>
      </p:sp>
      <p:sp>
        <p:nvSpPr>
          <p:cNvPr id="77869" name="Text Box 45"/>
          <p:cNvSpPr txBox="1">
            <a:spLocks noChangeArrowheads="1"/>
          </p:cNvSpPr>
          <p:nvPr/>
        </p:nvSpPr>
        <p:spPr bwMode="auto">
          <a:xfrm>
            <a:off x="1763332" y="4653031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B(6) = {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6; 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18; 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30; …}                        </a:t>
            </a:r>
          </a:p>
        </p:txBody>
      </p:sp>
      <p:sp>
        <p:nvSpPr>
          <p:cNvPr id="77870" name="Text Box 46"/>
          <p:cNvSpPr txBox="1">
            <a:spLocks noChangeArrowheads="1"/>
          </p:cNvSpPr>
          <p:nvPr/>
        </p:nvSpPr>
        <p:spPr bwMode="auto">
          <a:xfrm>
            <a:off x="1763332" y="4126862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B(4) = {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4; 8; 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16; 20; 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28; …}             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828800" y="1766888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B(4)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B(6)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BC(4,6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7797" y="2811201"/>
            <a:ext cx="751133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solidFill>
                  <a:srgbClr val="0000CC"/>
                </a:solidFill>
              </a:rPr>
              <a:t>Bội</a:t>
            </a:r>
            <a:r>
              <a:rPr lang="en-US" altLang="en-US" sz="25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500" b="1" dirty="0" err="1" smtClean="0">
                <a:solidFill>
                  <a:srgbClr val="0000CC"/>
                </a:solidFill>
              </a:rPr>
              <a:t>chung</a:t>
            </a:r>
            <a:r>
              <a:rPr lang="en-US" altLang="en-US" sz="25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500" b="1" dirty="0" err="1" smtClean="0">
                <a:solidFill>
                  <a:srgbClr val="0000CC"/>
                </a:solidFill>
              </a:rPr>
              <a:t>nhỏ</a:t>
            </a:r>
            <a:r>
              <a:rPr lang="en-US" altLang="en-US" sz="25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500" b="1" dirty="0" err="1" smtClean="0">
                <a:solidFill>
                  <a:srgbClr val="0000CC"/>
                </a:solidFill>
              </a:rPr>
              <a:t>nhất</a:t>
            </a:r>
            <a:r>
              <a:rPr lang="en-US" altLang="en-US" sz="25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500" b="1" dirty="0" err="1" smtClean="0">
                <a:solidFill>
                  <a:srgbClr val="0000CC"/>
                </a:solidFill>
              </a:rPr>
              <a:t>của</a:t>
            </a:r>
            <a:r>
              <a:rPr lang="en-US" altLang="en-US" sz="25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500" b="1" dirty="0" err="1" smtClean="0">
                <a:solidFill>
                  <a:srgbClr val="0000CC"/>
                </a:solidFill>
              </a:rPr>
              <a:t>hai</a:t>
            </a:r>
            <a:r>
              <a:rPr lang="en-US" altLang="en-US" sz="2500" b="1" dirty="0" smtClean="0">
                <a:solidFill>
                  <a:srgbClr val="0000CC"/>
                </a:solidFill>
              </a:rPr>
              <a:t> hay </a:t>
            </a:r>
            <a:r>
              <a:rPr lang="en-US" altLang="en-US" sz="2500" b="1" dirty="0" err="1" smtClean="0">
                <a:solidFill>
                  <a:srgbClr val="0000CC"/>
                </a:solidFill>
              </a:rPr>
              <a:t>nhiều</a:t>
            </a:r>
            <a:r>
              <a:rPr lang="en-US" altLang="en-US" sz="25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500" b="1" dirty="0" err="1" smtClean="0">
                <a:solidFill>
                  <a:srgbClr val="0000CC"/>
                </a:solidFill>
              </a:rPr>
              <a:t>số</a:t>
            </a:r>
            <a:r>
              <a:rPr lang="en-US" altLang="en-US" sz="25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500" b="1" dirty="0" err="1" smtClean="0">
                <a:solidFill>
                  <a:srgbClr val="0000CC"/>
                </a:solidFill>
              </a:rPr>
              <a:t>là</a:t>
            </a:r>
            <a:r>
              <a:rPr lang="en-US" altLang="en-US" sz="25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500" b="1" u="sng" dirty="0" err="1" smtClean="0">
                <a:solidFill>
                  <a:srgbClr val="008000"/>
                </a:solidFill>
              </a:rPr>
              <a:t>số</a:t>
            </a:r>
            <a:r>
              <a:rPr lang="en-US" altLang="en-US" sz="2500" b="1" u="sng" dirty="0" smtClean="0">
                <a:solidFill>
                  <a:srgbClr val="008000"/>
                </a:solidFill>
              </a:rPr>
              <a:t> </a:t>
            </a:r>
            <a:r>
              <a:rPr lang="en-US" altLang="en-US" sz="2500" b="1" u="sng" dirty="0" err="1" smtClean="0">
                <a:solidFill>
                  <a:srgbClr val="008000"/>
                </a:solidFill>
              </a:rPr>
              <a:t>nhỏ</a:t>
            </a:r>
            <a:r>
              <a:rPr lang="en-US" altLang="en-US" sz="2500" b="1" u="sng" dirty="0" smtClean="0">
                <a:solidFill>
                  <a:srgbClr val="008000"/>
                </a:solidFill>
              </a:rPr>
              <a:t> </a:t>
            </a:r>
            <a:r>
              <a:rPr lang="en-US" altLang="en-US" sz="2500" b="1" u="sng" dirty="0" err="1" smtClean="0">
                <a:solidFill>
                  <a:srgbClr val="008000"/>
                </a:solidFill>
              </a:rPr>
              <a:t>nhất</a:t>
            </a:r>
            <a:r>
              <a:rPr lang="en-US" altLang="en-US" sz="2500" b="1" u="sng" dirty="0" smtClean="0">
                <a:solidFill>
                  <a:srgbClr val="008000"/>
                </a:solidFill>
              </a:rPr>
              <a:t> </a:t>
            </a:r>
            <a:r>
              <a:rPr lang="en-US" altLang="en-US" sz="2500" b="1" u="sng" dirty="0" err="1" smtClean="0">
                <a:solidFill>
                  <a:srgbClr val="008000"/>
                </a:solidFill>
              </a:rPr>
              <a:t>khác</a:t>
            </a:r>
            <a:r>
              <a:rPr lang="en-US" altLang="en-US" sz="2500" b="1" u="sng" dirty="0" smtClean="0">
                <a:solidFill>
                  <a:srgbClr val="008000"/>
                </a:solidFill>
              </a:rPr>
              <a:t> 0 </a:t>
            </a:r>
            <a:r>
              <a:rPr lang="en-US" altLang="en-US" sz="2500" b="1" u="sng" dirty="0" err="1" smtClean="0">
                <a:solidFill>
                  <a:srgbClr val="008000"/>
                </a:solidFill>
              </a:rPr>
              <a:t>trong</a:t>
            </a:r>
            <a:r>
              <a:rPr lang="en-US" altLang="en-US" sz="2500" b="1" u="sng" dirty="0" smtClean="0">
                <a:solidFill>
                  <a:srgbClr val="008000"/>
                </a:solidFill>
              </a:rPr>
              <a:t> </a:t>
            </a:r>
            <a:r>
              <a:rPr lang="en-US" altLang="en-US" sz="2500" b="1" u="sng" dirty="0" err="1" smtClean="0">
                <a:solidFill>
                  <a:srgbClr val="008000"/>
                </a:solidFill>
              </a:rPr>
              <a:t>tập</a:t>
            </a:r>
            <a:r>
              <a:rPr lang="en-US" altLang="en-US" sz="2500" b="1" u="sng" dirty="0" smtClean="0">
                <a:solidFill>
                  <a:srgbClr val="008000"/>
                </a:solidFill>
              </a:rPr>
              <a:t> </a:t>
            </a:r>
            <a:r>
              <a:rPr lang="en-US" altLang="en-US" sz="2500" b="1" u="sng" dirty="0" err="1" smtClean="0">
                <a:solidFill>
                  <a:srgbClr val="008000"/>
                </a:solidFill>
              </a:rPr>
              <a:t>hợp</a:t>
            </a:r>
            <a:r>
              <a:rPr lang="en-US" altLang="en-US" sz="2500" b="1" u="sng" dirty="0" smtClean="0">
                <a:solidFill>
                  <a:srgbClr val="008000"/>
                </a:solidFill>
              </a:rPr>
              <a:t> </a:t>
            </a:r>
            <a:r>
              <a:rPr lang="en-US" altLang="en-US" sz="2500" b="1" u="sng" dirty="0" err="1" smtClean="0">
                <a:solidFill>
                  <a:srgbClr val="008000"/>
                </a:solidFill>
              </a:rPr>
              <a:t>các</a:t>
            </a:r>
            <a:r>
              <a:rPr lang="en-US" altLang="en-US" sz="2500" b="1" u="sng" dirty="0" smtClean="0">
                <a:solidFill>
                  <a:srgbClr val="008000"/>
                </a:solidFill>
              </a:rPr>
              <a:t> </a:t>
            </a:r>
            <a:r>
              <a:rPr lang="en-US" altLang="en-US" sz="2500" b="1" u="sng" dirty="0" err="1" smtClean="0">
                <a:solidFill>
                  <a:srgbClr val="008000"/>
                </a:solidFill>
              </a:rPr>
              <a:t>bội</a:t>
            </a:r>
            <a:r>
              <a:rPr lang="en-US" altLang="en-US" sz="2500" b="1" u="sng" dirty="0" smtClean="0">
                <a:solidFill>
                  <a:srgbClr val="008000"/>
                </a:solidFill>
              </a:rPr>
              <a:t> </a:t>
            </a:r>
            <a:r>
              <a:rPr lang="en-US" altLang="en-US" sz="2500" b="1" u="sng" dirty="0" err="1" smtClean="0">
                <a:solidFill>
                  <a:srgbClr val="008000"/>
                </a:solidFill>
              </a:rPr>
              <a:t>chung</a:t>
            </a:r>
            <a:r>
              <a:rPr lang="en-US" altLang="en-US" sz="25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500" b="1" dirty="0" err="1" smtClean="0">
                <a:solidFill>
                  <a:srgbClr val="0000CC"/>
                </a:solidFill>
              </a:rPr>
              <a:t>của</a:t>
            </a:r>
            <a:r>
              <a:rPr lang="en-US" altLang="en-US" sz="25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500" b="1" dirty="0" err="1" smtClean="0">
                <a:solidFill>
                  <a:srgbClr val="0000CC"/>
                </a:solidFill>
              </a:rPr>
              <a:t>các</a:t>
            </a:r>
            <a:r>
              <a:rPr lang="en-US" altLang="en-US" sz="25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500" b="1" dirty="0" err="1" smtClean="0">
                <a:solidFill>
                  <a:srgbClr val="0000CC"/>
                </a:solidFill>
              </a:rPr>
              <a:t>số</a:t>
            </a:r>
            <a:r>
              <a:rPr lang="en-US" altLang="en-US" sz="25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500" b="1" dirty="0" err="1" smtClean="0">
                <a:solidFill>
                  <a:srgbClr val="0000CC"/>
                </a:solidFill>
              </a:rPr>
              <a:t>đó</a:t>
            </a:r>
            <a:r>
              <a:rPr lang="en-US" altLang="en-US" sz="2500" b="1" dirty="0" smtClean="0">
                <a:solidFill>
                  <a:srgbClr val="CC3300"/>
                </a:solidFill>
              </a:rPr>
              <a:t>.</a:t>
            </a:r>
            <a:endParaRPr lang="en-US" altLang="en-US" sz="25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2271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7" grpId="0"/>
      <p:bldP spid="77841" grpId="0"/>
      <p:bldP spid="77845" grpId="0"/>
      <p:bldP spid="77869" grpId="0"/>
      <p:bldP spid="77870" grpId="0"/>
      <p:bldP spid="1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8105" y="2152357"/>
            <a:ext cx="6668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CÁCH TÌM BỘI CHUNG VÀ </a:t>
            </a:r>
          </a:p>
          <a:p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BỘI CHUNG NHỎ NHẤT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4868" y="970671"/>
            <a:ext cx="1972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34:</a:t>
            </a:r>
          </a:p>
        </p:txBody>
      </p:sp>
    </p:spTree>
    <p:extLst>
      <p:ext uri="{BB962C8B-B14F-4D97-AF65-F5344CB8AC3E}">
        <p14:creationId xmlns:p14="http://schemas.microsoft.com/office/powerpoint/2010/main" val="1392079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592427" y="239151"/>
            <a:ext cx="11217499" cy="503365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buClr>
                <a:srgbClr val="FF9900"/>
              </a:buClr>
              <a:buFontTx/>
              <a:buNone/>
            </a:pPr>
            <a:r>
              <a:rPr lang="en-US" altLang="en-US" sz="2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altLang="en-US" sz="2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</a:t>
            </a:r>
            <a:r>
              <a:rPr lang="en-US" altLang="en-US" sz="2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BCNN </a:t>
            </a:r>
            <a:r>
              <a:rPr lang="en-US" altLang="en-US" sz="2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altLang="en-US" sz="2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altLang="en-US" sz="2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altLang="en-US" sz="2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altLang="en-US" sz="2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altLang="en-US" sz="2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en-US" altLang="en-US" sz="2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TSNT</a:t>
            </a:r>
          </a:p>
          <a:p>
            <a:pPr marL="269875" indent="-269875">
              <a:buClr>
                <a:srgbClr val="FF9900"/>
              </a:buClr>
              <a:buFontTx/>
              <a:buNone/>
            </a:pPr>
            <a:endParaRPr lang="en-US" altLang="en-US" sz="2400" b="1" dirty="0" smtClean="0">
              <a:solidFill>
                <a:srgbClr val="FF9900"/>
              </a:solidFill>
            </a:endParaRPr>
          </a:p>
          <a:p>
            <a:pPr marL="269875" indent="-269875">
              <a:buClr>
                <a:srgbClr val="FF9900"/>
              </a:buClr>
              <a:buFontTx/>
              <a:buNone/>
            </a:pPr>
            <a:r>
              <a:rPr lang="en-US" altLang="en-US" sz="2400" b="1" dirty="0" err="1" smtClean="0">
                <a:solidFill>
                  <a:srgbClr val="FF9900"/>
                </a:solidFill>
              </a:rPr>
              <a:t>Ví</a:t>
            </a:r>
            <a:r>
              <a:rPr lang="en-US" altLang="en-US" sz="2400" b="1" dirty="0" smtClean="0">
                <a:solidFill>
                  <a:srgbClr val="FF99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9900"/>
                </a:solidFill>
              </a:rPr>
              <a:t>dụ</a:t>
            </a:r>
            <a:r>
              <a:rPr lang="en-US" altLang="en-US" sz="2400" b="1" dirty="0" smtClean="0">
                <a:solidFill>
                  <a:srgbClr val="FF9900"/>
                </a:solidFill>
              </a:rPr>
              <a:t> 1: 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Tìm</a:t>
            </a:r>
            <a:r>
              <a:rPr lang="en-US" altLang="en-US" sz="2400" b="1" dirty="0" smtClean="0"/>
              <a:t> BCNN(8, 18, 30) </a:t>
            </a:r>
            <a:endParaRPr lang="en-US" altLang="en-US" sz="2400" b="1" dirty="0" smtClean="0">
              <a:solidFill>
                <a:srgbClr val="FF9900"/>
              </a:solidFill>
            </a:endParaRPr>
          </a:p>
          <a:p>
            <a:pPr marL="269875" indent="-269875">
              <a:buClr>
                <a:srgbClr val="FF9900"/>
              </a:buClr>
              <a:buFontTx/>
              <a:buNone/>
            </a:pPr>
            <a:r>
              <a:rPr lang="en-US" altLang="en-US" sz="2400" b="1" dirty="0" smtClean="0">
                <a:solidFill>
                  <a:srgbClr val="FF9900"/>
                </a:solidFill>
              </a:rPr>
              <a:t>  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B1: 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Phân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tích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mỗi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ra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thừa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nguyên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tố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.</a:t>
            </a:r>
          </a:p>
          <a:p>
            <a:pPr marL="269875" indent="-269875">
              <a:buFontTx/>
              <a:buNone/>
            </a:pPr>
            <a:r>
              <a:rPr lang="en-US" altLang="en-US" sz="2400" b="1" dirty="0" smtClean="0"/>
              <a:t>		 8   =  2</a:t>
            </a:r>
            <a:r>
              <a:rPr lang="en-US" altLang="en-US" sz="2400" b="1" baseline="30000" dirty="0" smtClean="0"/>
              <a:t>3</a:t>
            </a:r>
          </a:p>
          <a:p>
            <a:pPr marL="269875" indent="-269875">
              <a:buFontTx/>
              <a:buNone/>
            </a:pPr>
            <a:r>
              <a:rPr lang="en-US" altLang="en-US" sz="2400" b="1" baseline="30000" dirty="0" smtClean="0"/>
              <a:t>		</a:t>
            </a:r>
            <a:r>
              <a:rPr lang="en-US" altLang="en-US" sz="2400" b="1" dirty="0" smtClean="0"/>
              <a:t>18  = 2 . 3</a:t>
            </a:r>
            <a:r>
              <a:rPr lang="en-US" altLang="en-US" sz="2400" b="1" baseline="30000" dirty="0" smtClean="0"/>
              <a:t>2</a:t>
            </a:r>
          </a:p>
          <a:p>
            <a:pPr marL="269875" indent="-269875">
              <a:buFontTx/>
              <a:buNone/>
            </a:pPr>
            <a:r>
              <a:rPr lang="en-US" altLang="en-US" sz="2400" b="1" baseline="30000" dirty="0" smtClean="0"/>
              <a:t>		</a:t>
            </a:r>
            <a:r>
              <a:rPr lang="en-US" altLang="en-US" sz="2400" b="1" dirty="0" smtClean="0"/>
              <a:t>30  = 2 . 3 . 5</a:t>
            </a:r>
          </a:p>
          <a:p>
            <a:pPr marL="269875" indent="-269875">
              <a:buFontTx/>
              <a:buNone/>
            </a:pPr>
            <a:r>
              <a:rPr lang="en-US" altLang="en-US" sz="2400" b="1" dirty="0" smtClean="0"/>
              <a:t>	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B2: 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Chọn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ra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TSNT 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chung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riêng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.</a:t>
            </a:r>
          </a:p>
          <a:p>
            <a:pPr marL="269875" indent="-269875">
              <a:buFontTx/>
              <a:buNone/>
            </a:pPr>
            <a:r>
              <a:rPr lang="en-US" altLang="en-US" sz="2400" b="1" dirty="0" smtClean="0"/>
              <a:t>		 </a:t>
            </a:r>
            <a:r>
              <a:rPr lang="en-US" altLang="en-US" sz="2400" b="1" dirty="0" err="1" smtClean="0"/>
              <a:t>Đó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là</a:t>
            </a:r>
            <a:r>
              <a:rPr lang="en-US" altLang="en-US" sz="2400" b="1" dirty="0" smtClean="0"/>
              <a:t> 2, 3 </a:t>
            </a:r>
            <a:r>
              <a:rPr lang="en-US" altLang="en-US" sz="2400" b="1" dirty="0" err="1" smtClean="0"/>
              <a:t>và</a:t>
            </a:r>
            <a:r>
              <a:rPr lang="en-US" altLang="en-US" sz="2400" b="1" dirty="0" smtClean="0"/>
              <a:t> 5</a:t>
            </a:r>
          </a:p>
          <a:p>
            <a:pPr marL="269875" indent="-269875">
              <a:buFontTx/>
              <a:buNone/>
            </a:pPr>
            <a:r>
              <a:rPr lang="en-US" altLang="en-US" sz="2400" b="1" dirty="0" smtClean="0"/>
              <a:t>	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B3: 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Lập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tích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thừa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đã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chọn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mỗi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thừa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lấy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với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mũ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lớn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nhất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nó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. </a:t>
            </a:r>
          </a:p>
          <a:p>
            <a:pPr marL="269875" indent="-269875"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            </a:t>
            </a:r>
            <a:r>
              <a:rPr lang="en-US" altLang="en-US" sz="2400" b="1" dirty="0" err="1" smtClean="0"/>
              <a:t>Tích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đó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là</a:t>
            </a:r>
            <a:r>
              <a:rPr lang="en-US" altLang="en-US" sz="2400" b="1" dirty="0" smtClean="0"/>
              <a:t>: </a:t>
            </a:r>
            <a:r>
              <a:rPr lang="en-US" altLang="en-US" sz="2400" b="1" dirty="0"/>
              <a:t>2</a:t>
            </a:r>
            <a:r>
              <a:rPr lang="en-US" altLang="en-US" sz="2400" b="1" baseline="30000" dirty="0"/>
              <a:t>3</a:t>
            </a:r>
            <a:r>
              <a:rPr lang="en-US" altLang="en-US" sz="2400" b="1" dirty="0"/>
              <a:t>. 3</a:t>
            </a:r>
            <a:r>
              <a:rPr lang="en-US" altLang="en-US" sz="2400" b="1" baseline="30000" dirty="0"/>
              <a:t>2</a:t>
            </a:r>
            <a:r>
              <a:rPr lang="en-US" altLang="en-US" sz="2400" b="1" dirty="0"/>
              <a:t>. 5 </a:t>
            </a:r>
          </a:p>
          <a:p>
            <a:pPr marL="269875" indent="-269875">
              <a:buFontTx/>
              <a:buNone/>
            </a:pPr>
            <a:r>
              <a:rPr lang="en-US" altLang="en-US" sz="2400" b="1" dirty="0" smtClean="0"/>
              <a:t>   </a:t>
            </a:r>
            <a:r>
              <a:rPr lang="en-US" altLang="en-US" sz="2400" b="1" dirty="0" err="1" smtClean="0">
                <a:solidFill>
                  <a:srgbClr val="0070C0"/>
                </a:solidFill>
              </a:rPr>
              <a:t>Vậy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BCNN(8, 18, 30) = 2</a:t>
            </a:r>
            <a:r>
              <a:rPr lang="en-US" altLang="en-US" sz="2400" b="1" baseline="30000" dirty="0" smtClean="0">
                <a:solidFill>
                  <a:srgbClr val="0070C0"/>
                </a:solidFill>
              </a:rPr>
              <a:t>3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. 3</a:t>
            </a:r>
            <a:r>
              <a:rPr lang="en-US" altLang="en-US" sz="2400" b="1" baseline="30000" dirty="0" smtClean="0">
                <a:solidFill>
                  <a:srgbClr val="0070C0"/>
                </a:solidFill>
              </a:rPr>
              <a:t>2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. 5 = 8. 9. 5 = 360</a:t>
            </a:r>
          </a:p>
          <a:p>
            <a:pPr marL="269875" indent="-269875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73165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397" y="363915"/>
            <a:ext cx="114219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Clr>
                <a:srgbClr val="FF9900"/>
              </a:buClr>
              <a:buFontTx/>
              <a:buNone/>
            </a:pPr>
            <a:r>
              <a:rPr lang="en-US" altLang="en-US" sz="3200" b="1" u="sng" dirty="0" smtClean="0">
                <a:solidFill>
                  <a:srgbClr val="FFC000"/>
                </a:solidFill>
                <a:latin typeface="Algerian" panose="04020705040A02060702" pitchFamily="82" charset="0"/>
              </a:rPr>
              <a:t>QUI TẮC:</a:t>
            </a:r>
          </a:p>
          <a:p>
            <a:pPr marL="269875" indent="-269875">
              <a:buClr>
                <a:srgbClr val="FF9900"/>
              </a:buClr>
              <a:buFontTx/>
              <a:buNone/>
            </a:pPr>
            <a:endParaRPr lang="en-US" altLang="en-US" sz="3200" b="1" dirty="0" smtClean="0">
              <a:solidFill>
                <a:srgbClr val="FF0000"/>
              </a:solidFill>
            </a:endParaRPr>
          </a:p>
          <a:p>
            <a:pPr marL="269875" indent="-269875" algn="ctr">
              <a:buClr>
                <a:srgbClr val="FF9900"/>
              </a:buClr>
              <a:buFontTx/>
              <a:buNone/>
            </a:pPr>
            <a:r>
              <a:rPr lang="en-US" altLang="en-US" sz="3200" b="1" dirty="0" err="1" smtClean="0">
                <a:solidFill>
                  <a:srgbClr val="00B050"/>
                </a:solidFill>
              </a:rPr>
              <a:t>Muốn</a:t>
            </a:r>
            <a:r>
              <a:rPr lang="en-US" altLang="en-US" sz="32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</a:rPr>
              <a:t>tìm</a:t>
            </a:r>
            <a:r>
              <a:rPr lang="en-US" altLang="en-US" sz="3200" b="1" dirty="0" smtClean="0">
                <a:solidFill>
                  <a:srgbClr val="00B050"/>
                </a:solidFill>
              </a:rPr>
              <a:t> BCNN </a:t>
            </a:r>
            <a:r>
              <a:rPr lang="en-US" altLang="en-US" sz="3200" b="1" dirty="0" err="1" smtClean="0">
                <a:solidFill>
                  <a:srgbClr val="00B050"/>
                </a:solidFill>
              </a:rPr>
              <a:t>của</a:t>
            </a:r>
            <a:r>
              <a:rPr lang="en-US" altLang="en-US" sz="32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</a:rPr>
              <a:t>hai</a:t>
            </a:r>
            <a:r>
              <a:rPr lang="en-US" altLang="en-US" sz="3200" b="1" dirty="0" smtClean="0">
                <a:solidFill>
                  <a:srgbClr val="00B050"/>
                </a:solidFill>
              </a:rPr>
              <a:t> hay </a:t>
            </a:r>
            <a:r>
              <a:rPr lang="en-US" altLang="en-US" sz="3200" b="1" dirty="0" err="1" smtClean="0">
                <a:solidFill>
                  <a:srgbClr val="00B050"/>
                </a:solidFill>
              </a:rPr>
              <a:t>nhiều</a:t>
            </a:r>
            <a:r>
              <a:rPr lang="en-US" altLang="en-US" sz="32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</a:rPr>
              <a:t>số</a:t>
            </a:r>
            <a:r>
              <a:rPr lang="en-US" altLang="en-US" sz="32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</a:rPr>
              <a:t>lớn</a:t>
            </a:r>
            <a:r>
              <a:rPr lang="en-US" altLang="en-US" sz="32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</a:rPr>
              <a:t>hơn</a:t>
            </a:r>
            <a:r>
              <a:rPr lang="en-US" altLang="en-US" sz="3200" b="1" dirty="0" smtClean="0">
                <a:solidFill>
                  <a:srgbClr val="00B050"/>
                </a:solidFill>
              </a:rPr>
              <a:t> 1, ta </a:t>
            </a:r>
            <a:r>
              <a:rPr lang="en-US" altLang="en-US" sz="3200" b="1" dirty="0" err="1" smtClean="0">
                <a:solidFill>
                  <a:srgbClr val="00B050"/>
                </a:solidFill>
              </a:rPr>
              <a:t>thực</a:t>
            </a:r>
            <a:r>
              <a:rPr lang="en-US" altLang="en-US" sz="32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</a:rPr>
              <a:t>hiện</a:t>
            </a:r>
            <a:r>
              <a:rPr lang="en-US" altLang="en-US" sz="32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</a:rPr>
              <a:t>các</a:t>
            </a:r>
            <a:r>
              <a:rPr lang="en-US" altLang="en-US" sz="32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</a:rPr>
              <a:t>bước</a:t>
            </a:r>
            <a:r>
              <a:rPr lang="en-US" altLang="en-US" sz="32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</a:rPr>
              <a:t>sau</a:t>
            </a:r>
            <a:r>
              <a:rPr lang="en-US" altLang="en-US" sz="3200" b="1" dirty="0" smtClean="0">
                <a:solidFill>
                  <a:srgbClr val="00B050"/>
                </a:solidFill>
              </a:rPr>
              <a:t>:</a:t>
            </a:r>
          </a:p>
          <a:p>
            <a:pPr marL="269875" indent="-269875" algn="ctr">
              <a:buClr>
                <a:srgbClr val="FF9900"/>
              </a:buClr>
              <a:buFontTx/>
              <a:buNone/>
            </a:pPr>
            <a:endParaRPr lang="en-US" altLang="en-US" sz="3200" b="1" dirty="0" smtClean="0">
              <a:solidFill>
                <a:srgbClr val="00B050"/>
              </a:solidFill>
            </a:endParaRPr>
          </a:p>
          <a:p>
            <a:pPr marL="269875" indent="-269875">
              <a:buClr>
                <a:srgbClr val="FF9900"/>
              </a:buClr>
              <a:buFontTx/>
              <a:buNone/>
            </a:pPr>
            <a:r>
              <a:rPr lang="en-US" altLang="en-US" sz="3200" b="1" i="1" dirty="0" err="1" smtClean="0">
                <a:solidFill>
                  <a:srgbClr val="C00000"/>
                </a:solidFill>
              </a:rPr>
              <a:t>Bước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1: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 </a:t>
            </a:r>
            <a:r>
              <a:rPr lang="en-US" altLang="en-US" sz="3200" b="1" dirty="0" err="1">
                <a:solidFill>
                  <a:srgbClr val="C00000"/>
                </a:solidFill>
              </a:rPr>
              <a:t>Phân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tích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mỗi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số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ra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thừa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số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nguyên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tố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.</a:t>
            </a:r>
          </a:p>
          <a:p>
            <a:pPr marL="269875" indent="-269875">
              <a:buClr>
                <a:srgbClr val="FF9900"/>
              </a:buClr>
              <a:buFontTx/>
              <a:buNone/>
            </a:pPr>
            <a:endParaRPr lang="en-US" altLang="en-US" sz="3200" b="1" dirty="0" smtClean="0">
              <a:solidFill>
                <a:srgbClr val="C00000"/>
              </a:solidFill>
            </a:endParaRPr>
          </a:p>
          <a:p>
            <a:pPr marL="269875" indent="-269875">
              <a:buClr>
                <a:srgbClr val="FF9900"/>
              </a:buClr>
            </a:pPr>
            <a:r>
              <a:rPr lang="en-US" altLang="en-US" sz="3200" b="1" i="1" dirty="0" err="1" smtClean="0">
                <a:solidFill>
                  <a:srgbClr val="C00000"/>
                </a:solidFill>
              </a:rPr>
              <a:t>Bước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2: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 </a:t>
            </a:r>
            <a:r>
              <a:rPr lang="en-US" altLang="en-US" sz="3200" b="1" dirty="0" err="1">
                <a:solidFill>
                  <a:srgbClr val="C00000"/>
                </a:solidFill>
              </a:rPr>
              <a:t>Chọn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ra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các</a:t>
            </a:r>
            <a:r>
              <a:rPr lang="en-US" altLang="en-US" sz="3200" b="1" dirty="0">
                <a:solidFill>
                  <a:srgbClr val="C00000"/>
                </a:solidFill>
              </a:rPr>
              <a:t> TSNT  </a:t>
            </a:r>
            <a:r>
              <a:rPr lang="en-US" altLang="en-US" sz="3200" b="1" dirty="0" err="1">
                <a:solidFill>
                  <a:srgbClr val="C00000"/>
                </a:solidFill>
              </a:rPr>
              <a:t>chung</a:t>
            </a:r>
            <a:r>
              <a:rPr lang="en-US" altLang="en-US" sz="3200" b="1" dirty="0">
                <a:solidFill>
                  <a:srgbClr val="C00000"/>
                </a:solidFill>
              </a:rPr>
              <a:t>  </a:t>
            </a:r>
            <a:r>
              <a:rPr lang="en-US" altLang="en-US" sz="3200" b="1" dirty="0" err="1">
                <a:solidFill>
                  <a:srgbClr val="C00000"/>
                </a:solidFill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</a:rPr>
              <a:t>  </a:t>
            </a:r>
            <a:r>
              <a:rPr lang="en-US" altLang="en-US" sz="3200" b="1" dirty="0" err="1">
                <a:solidFill>
                  <a:srgbClr val="C00000"/>
                </a:solidFill>
              </a:rPr>
              <a:t>riêng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.</a:t>
            </a:r>
          </a:p>
          <a:p>
            <a:pPr marL="269875" indent="-269875">
              <a:buClr>
                <a:srgbClr val="FF9900"/>
              </a:buClr>
            </a:pPr>
            <a:endParaRPr lang="en-US" altLang="en-US" sz="3200" b="1" dirty="0" smtClean="0">
              <a:solidFill>
                <a:srgbClr val="C00000"/>
              </a:solidFill>
            </a:endParaRPr>
          </a:p>
          <a:p>
            <a:pPr marL="269875" indent="-269875">
              <a:buClr>
                <a:srgbClr val="FF9900"/>
              </a:buClr>
            </a:pPr>
            <a:r>
              <a:rPr lang="en-US" altLang="en-US" sz="3200" b="1" i="1" dirty="0" err="1" smtClean="0">
                <a:solidFill>
                  <a:srgbClr val="C00000"/>
                </a:solidFill>
              </a:rPr>
              <a:t>Bước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3: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 </a:t>
            </a:r>
            <a:r>
              <a:rPr lang="en-US" altLang="en-US" sz="3200" b="1" dirty="0" err="1">
                <a:solidFill>
                  <a:srgbClr val="C00000"/>
                </a:solidFill>
              </a:rPr>
              <a:t>Lập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tích</a:t>
            </a:r>
            <a:r>
              <a:rPr lang="en-US" altLang="en-US" sz="3200" b="1" dirty="0">
                <a:solidFill>
                  <a:srgbClr val="C00000"/>
                </a:solidFill>
              </a:rPr>
              <a:t>  </a:t>
            </a:r>
            <a:r>
              <a:rPr lang="en-US" altLang="en-US" sz="3200" b="1" dirty="0" err="1">
                <a:solidFill>
                  <a:srgbClr val="C00000"/>
                </a:solidFill>
              </a:rPr>
              <a:t>các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thừa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số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đã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chọn</a:t>
            </a:r>
            <a:r>
              <a:rPr lang="en-US" altLang="en-US" sz="3200" b="1" dirty="0">
                <a:solidFill>
                  <a:srgbClr val="C00000"/>
                </a:solidFill>
              </a:rPr>
              <a:t>, </a:t>
            </a:r>
            <a:r>
              <a:rPr lang="en-US" altLang="en-US" sz="3200" b="1" dirty="0" err="1">
                <a:solidFill>
                  <a:srgbClr val="C00000"/>
                </a:solidFill>
              </a:rPr>
              <a:t>mỗi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thừa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số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lấy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với</a:t>
            </a:r>
            <a:r>
              <a:rPr lang="en-US" altLang="en-US" sz="3200" b="1" dirty="0">
                <a:solidFill>
                  <a:srgbClr val="C00000"/>
                </a:solidFill>
              </a:rPr>
              <a:t>  </a:t>
            </a:r>
            <a:r>
              <a:rPr lang="en-US" altLang="en-US" sz="3200" b="1" dirty="0" err="1">
                <a:solidFill>
                  <a:srgbClr val="C00000"/>
                </a:solidFill>
              </a:rPr>
              <a:t>số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mũ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lớn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nhất</a:t>
            </a:r>
            <a:r>
              <a:rPr lang="en-US" altLang="en-US" sz="3200" b="1" dirty="0">
                <a:solidFill>
                  <a:srgbClr val="C00000"/>
                </a:solidFill>
              </a:rPr>
              <a:t>  </a:t>
            </a:r>
            <a:r>
              <a:rPr lang="en-US" altLang="en-US" sz="3200" b="1" dirty="0" err="1">
                <a:solidFill>
                  <a:srgbClr val="C00000"/>
                </a:solidFill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nó</a:t>
            </a:r>
            <a:r>
              <a:rPr lang="en-US" altLang="en-US" sz="3200" b="1" dirty="0">
                <a:solidFill>
                  <a:srgbClr val="C00000"/>
                </a:solidFill>
              </a:rPr>
              <a:t>.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Tích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đó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là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BCNN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phải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tìm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.</a:t>
            </a:r>
            <a:endParaRPr lang="en-US" altLang="en-US" sz="3200" b="1" dirty="0">
              <a:solidFill>
                <a:srgbClr val="C00000"/>
              </a:solidFill>
            </a:endParaRPr>
          </a:p>
          <a:p>
            <a:pPr marL="269875" indent="-269875">
              <a:buClr>
                <a:srgbClr val="FF9900"/>
              </a:buClr>
            </a:pPr>
            <a:endParaRPr lang="en-US" altLang="en-US" sz="3200" b="1" dirty="0">
              <a:solidFill>
                <a:srgbClr val="FF0000"/>
              </a:solidFill>
            </a:endParaRPr>
          </a:p>
          <a:p>
            <a:pPr marL="269875" indent="-269875">
              <a:buClr>
                <a:srgbClr val="FF9900"/>
              </a:buClr>
              <a:buFontTx/>
              <a:buNone/>
            </a:pP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36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0909" y="149807"/>
            <a:ext cx="7728397" cy="868362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So </a:t>
            </a:r>
            <a:r>
              <a:rPr lang="en-US" altLang="en-US" sz="3200" b="1" dirty="0" err="1">
                <a:solidFill>
                  <a:srgbClr val="FF0000"/>
                </a:solidFill>
              </a:rPr>
              <a:t>sánh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</a:rPr>
              <a:t> ƯCLN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</a:rPr>
              <a:t> BCNN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00724" name="Group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309671"/>
              </p:ext>
            </p:extLst>
          </p:nvPr>
        </p:nvGraphicFramePr>
        <p:xfrm>
          <a:off x="1758156" y="1032456"/>
          <a:ext cx="8675687" cy="5755958"/>
        </p:xfrm>
        <a:graphic>
          <a:graphicData uri="http://schemas.openxmlformats.org/drawingml/2006/table">
            <a:tbl>
              <a:tblPr/>
              <a:tblGrid>
                <a:gridCol w="4338637">
                  <a:extLst>
                    <a:ext uri="{9D8B030D-6E8A-4147-A177-3AD203B41FA5}">
                      <a16:colId xmlns:a16="http://schemas.microsoft.com/office/drawing/2014/main" xmlns="" val="1033726707"/>
                    </a:ext>
                  </a:extLst>
                </a:gridCol>
                <a:gridCol w="4337050">
                  <a:extLst>
                    <a:ext uri="{9D8B030D-6E8A-4147-A177-3AD203B41FA5}">
                      <a16:colId xmlns:a16="http://schemas.microsoft.com/office/drawing/2014/main" xmlns="" val="1267410419"/>
                    </a:ext>
                  </a:extLst>
                </a:gridCol>
              </a:tblGrid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ƯCLN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BCNN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7657203"/>
                  </a:ext>
                </a:extLst>
              </a:tr>
              <a:tr h="41005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1: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2: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3: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Lập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mũ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9452310"/>
                  </a:ext>
                </a:extLst>
              </a:tr>
            </a:tbl>
          </a:graphicData>
        </a:graphic>
      </p:graphicFrame>
      <p:sp>
        <p:nvSpPr>
          <p:cNvPr id="200717" name="Rectangle 13"/>
          <p:cNvSpPr>
            <a:spLocks noChangeArrowheads="1"/>
          </p:cNvSpPr>
          <p:nvPr/>
        </p:nvSpPr>
        <p:spPr bwMode="auto">
          <a:xfrm>
            <a:off x="3620294" y="3538538"/>
            <a:ext cx="1295400" cy="457200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</a:p>
        </p:txBody>
      </p:sp>
      <p:sp>
        <p:nvSpPr>
          <p:cNvPr id="200718" name="Rectangle 14"/>
          <p:cNvSpPr>
            <a:spLocks noChangeArrowheads="1"/>
          </p:cNvSpPr>
          <p:nvPr/>
        </p:nvSpPr>
        <p:spPr bwMode="auto">
          <a:xfrm>
            <a:off x="6654477" y="3530864"/>
            <a:ext cx="2667000" cy="576262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 </a:t>
            </a:r>
            <a:r>
              <a:rPr lang="en-US" alt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19" name="Rectangle 15"/>
          <p:cNvSpPr>
            <a:spLocks noChangeArrowheads="1"/>
          </p:cNvSpPr>
          <p:nvPr/>
        </p:nvSpPr>
        <p:spPr bwMode="auto">
          <a:xfrm>
            <a:off x="3124200" y="5380038"/>
            <a:ext cx="2287588" cy="457200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20" name="Rectangle 16"/>
          <p:cNvSpPr>
            <a:spLocks noChangeArrowheads="1"/>
          </p:cNvSpPr>
          <p:nvPr/>
        </p:nvSpPr>
        <p:spPr bwMode="auto">
          <a:xfrm>
            <a:off x="7008415" y="5380038"/>
            <a:ext cx="1828800" cy="4572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VNI Helve" pitchFamily="2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6095999" y="3422913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.VnTimeH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6095999" y="5212556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.VnTimeH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477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7" grpId="0" animBg="1"/>
      <p:bldP spid="200718" grpId="0" animBg="1"/>
      <p:bldP spid="200719" grpId="0" animBg="1"/>
      <p:bldP spid="2007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10" name="Text Box 30"/>
          <p:cNvSpPr txBox="1">
            <a:spLocks noChangeArrowheads="1"/>
          </p:cNvSpPr>
          <p:nvPr/>
        </p:nvSpPr>
        <p:spPr bwMode="auto">
          <a:xfrm>
            <a:off x="3406462" y="1005609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 (12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16, 48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9711" name="Text Box 31"/>
          <p:cNvSpPr txBox="1">
            <a:spLocks noChangeArrowheads="1"/>
          </p:cNvSpPr>
          <p:nvPr/>
        </p:nvSpPr>
        <p:spPr bwMode="auto">
          <a:xfrm>
            <a:off x="3352800" y="350982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 (5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7, 8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9713" name="Text Box 33"/>
          <p:cNvSpPr txBox="1">
            <a:spLocks noChangeArrowheads="1"/>
          </p:cNvSpPr>
          <p:nvPr/>
        </p:nvSpPr>
        <p:spPr bwMode="auto">
          <a:xfrm>
            <a:off x="5600700" y="1660236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714" name="Text Box 34"/>
          <p:cNvSpPr txBox="1">
            <a:spLocks noChangeArrowheads="1"/>
          </p:cNvSpPr>
          <p:nvPr/>
        </p:nvSpPr>
        <p:spPr bwMode="auto">
          <a:xfrm>
            <a:off x="1104900" y="2574637"/>
            <a:ext cx="4495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= 5</a:t>
            </a:r>
            <a:endParaRPr lang="en-US" altLang="en-US" sz="2400" b="1" baseline="30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 = 7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8 = 2</a:t>
            </a:r>
            <a:r>
              <a:rPr lang="en-US" alt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BCNN(5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7, 8) = 2</a:t>
            </a:r>
            <a:r>
              <a:rPr lang="en-US" altLang="en-US" sz="24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.5.7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= 8.5.7 = 280</a:t>
            </a: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715" name="Line 35"/>
          <p:cNvSpPr>
            <a:spLocks noChangeShapeType="1"/>
          </p:cNvSpPr>
          <p:nvPr/>
        </p:nvSpPr>
        <p:spPr bwMode="auto">
          <a:xfrm>
            <a:off x="6014434" y="2574637"/>
            <a:ext cx="0" cy="328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.VnTimeH" pitchFamily="34" charset="0"/>
              <a:cs typeface="Arial" panose="020B0604020202020204" pitchFamily="34" charset="0"/>
            </a:endParaRPr>
          </a:p>
        </p:txBody>
      </p:sp>
      <p:sp>
        <p:nvSpPr>
          <p:cNvPr id="199716" name="Text Box 36"/>
          <p:cNvSpPr txBox="1">
            <a:spLocks noChangeArrowheads="1"/>
          </p:cNvSpPr>
          <p:nvPr/>
        </p:nvSpPr>
        <p:spPr bwMode="auto">
          <a:xfrm>
            <a:off x="6774287" y="2574637"/>
            <a:ext cx="4648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= 2</a:t>
            </a:r>
            <a:r>
              <a:rPr lang="en-US" alt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16 = 2</a:t>
            </a:r>
            <a:r>
              <a:rPr lang="en-US" alt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= 2</a:t>
            </a:r>
            <a:r>
              <a:rPr lang="en-US" alt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BCNN(12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16, 48) = 2</a:t>
            </a:r>
            <a:r>
              <a:rPr lang="en-US" altLang="en-US" sz="24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= 16.3 = 48</a:t>
            </a: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368588"/>
            <a:ext cx="10191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226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10" grpId="0"/>
      <p:bldP spid="199711" grpId="0"/>
      <p:bldP spid="199713" grpId="0"/>
      <p:bldP spid="199714" grpId="0"/>
      <p:bldP spid="1997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287327"/>
            <a:ext cx="762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ý:</a:t>
            </a: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3746718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5" descr="cyworld01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620" y="2819400"/>
            <a:ext cx="921380" cy="2682240"/>
          </a:xfrm>
          <a:prstGeom prst="rect">
            <a:avLst/>
          </a:prstGeom>
        </p:spPr>
      </p:pic>
      <p:pic>
        <p:nvPicPr>
          <p:cNvPr id="7" name="Picture 6" descr="1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5562600"/>
            <a:ext cx="609600" cy="609600"/>
          </a:xfrm>
          <a:prstGeom prst="rect">
            <a:avLst/>
          </a:prstGeom>
        </p:spPr>
      </p:pic>
      <p:pic>
        <p:nvPicPr>
          <p:cNvPr id="8" name="Picture 7" descr="1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5715000"/>
            <a:ext cx="304800" cy="304800"/>
          </a:xfrm>
          <a:prstGeom prst="rect">
            <a:avLst/>
          </a:prstGeom>
        </p:spPr>
      </p:pic>
      <p:pic>
        <p:nvPicPr>
          <p:cNvPr id="9" name="Picture 8" descr="1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6172200"/>
            <a:ext cx="396240" cy="396240"/>
          </a:xfrm>
          <a:prstGeom prst="rect">
            <a:avLst/>
          </a:prstGeom>
        </p:spPr>
      </p:pic>
      <p:pic>
        <p:nvPicPr>
          <p:cNvPr id="10" name="Picture 9" descr="1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066800"/>
            <a:ext cx="396240" cy="396240"/>
          </a:xfrm>
          <a:prstGeom prst="rect">
            <a:avLst/>
          </a:prstGeom>
        </p:spPr>
      </p:pic>
      <p:pic>
        <p:nvPicPr>
          <p:cNvPr id="11" name="Picture 10" descr="1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609600"/>
            <a:ext cx="39624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5589" y="290119"/>
            <a:ext cx="4717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-269875">
              <a:buClr>
                <a:srgbClr val="FF9900"/>
              </a:buClr>
              <a:buFontTx/>
              <a:buNone/>
            </a:pPr>
            <a:r>
              <a:rPr lang="en-US" alt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alt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</a:t>
            </a:r>
            <a:r>
              <a:rPr lang="en-US" alt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 </a:t>
            </a:r>
            <a:r>
              <a:rPr lang="en-US" alt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thông</a:t>
            </a:r>
            <a:r>
              <a:rPr lang="en-US" alt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 </a:t>
            </a:r>
            <a:r>
              <a:rPr lang="en-US" alt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</a:t>
            </a:r>
            <a:r>
              <a:rPr lang="en-US" alt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BCNN</a:t>
            </a:r>
            <a:endParaRPr lang="en-US" altLang="en-US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545589" y="905814"/>
            <a:ext cx="673097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altLang="en-US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altLang="en-US" sz="2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BC(4, 6) </a:t>
            </a:r>
            <a:r>
              <a:rPr lang="en-US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altLang="en-US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545589" y="1592687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>
                <a:latin typeface="Arial" panose="020B0604020202020204" pitchFamily="34" charset="0"/>
              </a:rPr>
              <a:t>CÁCH 1</a:t>
            </a:r>
            <a:r>
              <a:rPr lang="en-US" altLang="en-US" sz="2400" b="1" dirty="0">
                <a:latin typeface="Arial" panose="020B0604020202020204" pitchFamily="34" charset="0"/>
              </a:rPr>
              <a:t>: </a:t>
            </a:r>
            <a:r>
              <a:rPr lang="en-US" altLang="en-US" sz="2400" b="1" dirty="0" err="1">
                <a:latin typeface="Arial" panose="020B0604020202020204" pitchFamily="34" charset="0"/>
              </a:rPr>
              <a:t>Liệt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kê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bội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từng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số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rồi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tìm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bội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chung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866363" y="22745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B(4</a:t>
            </a:r>
            <a:r>
              <a:rPr lang="en-US" altLang="en-US" sz="2400" b="1" dirty="0" smtClean="0">
                <a:latin typeface="Arial" panose="020B0604020202020204" pitchFamily="34" charset="0"/>
              </a:rPr>
              <a:t>) = {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="1" dirty="0" smtClean="0">
                <a:latin typeface="Arial" panose="020B0604020202020204" pitchFamily="34" charset="0"/>
              </a:rPr>
              <a:t>; 4; 8; </a:t>
            </a:r>
            <a:r>
              <a:rPr lang="en-US" altLang="en-US" sz="24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12</a:t>
            </a:r>
            <a:r>
              <a:rPr lang="en-US" altLang="en-US" sz="2400" b="1" dirty="0" smtClean="0">
                <a:latin typeface="Arial" panose="020B0604020202020204" pitchFamily="34" charset="0"/>
              </a:rPr>
              <a:t>; 16; 20; </a:t>
            </a:r>
            <a:r>
              <a:rPr lang="en-US" altLang="en-US" sz="24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24</a:t>
            </a:r>
            <a:r>
              <a:rPr lang="en-US" altLang="en-US" sz="2400" b="1" dirty="0" smtClean="0">
                <a:latin typeface="Arial" panose="020B0604020202020204" pitchFamily="34" charset="0"/>
              </a:rPr>
              <a:t>; 28</a:t>
            </a:r>
            <a:r>
              <a:rPr lang="en-US" altLang="en-US" sz="2400" b="1" dirty="0">
                <a:latin typeface="Arial" panose="020B0604020202020204" pitchFamily="34" charset="0"/>
              </a:rPr>
              <a:t>; …}        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866363" y="27317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B(6) = {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="1" dirty="0">
                <a:latin typeface="Arial" panose="020B0604020202020204" pitchFamily="34" charset="0"/>
              </a:rPr>
              <a:t>; 6; 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12</a:t>
            </a:r>
            <a:r>
              <a:rPr lang="en-US" altLang="en-US" sz="2400" b="1" dirty="0">
                <a:latin typeface="Arial" panose="020B0604020202020204" pitchFamily="34" charset="0"/>
              </a:rPr>
              <a:t>; 18; 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24</a:t>
            </a:r>
            <a:r>
              <a:rPr lang="en-US" altLang="en-US" sz="2400" b="1" dirty="0">
                <a:latin typeface="Arial" panose="020B0604020202020204" pitchFamily="34" charset="0"/>
              </a:rPr>
              <a:t>; 30; …} 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866362" y="3188900"/>
            <a:ext cx="40064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=&gt; BC(4,6) = {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="1" dirty="0">
                <a:latin typeface="Arial" panose="020B0604020202020204" pitchFamily="34" charset="0"/>
              </a:rPr>
              <a:t>; 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12</a:t>
            </a:r>
            <a:r>
              <a:rPr lang="en-US" altLang="en-US" sz="2400" b="1" dirty="0">
                <a:latin typeface="Arial" panose="020B0604020202020204" pitchFamily="34" charset="0"/>
              </a:rPr>
              <a:t>;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24</a:t>
            </a:r>
            <a:r>
              <a:rPr lang="en-US" altLang="en-US" sz="2400" b="1" dirty="0">
                <a:latin typeface="Arial" panose="020B0604020202020204" pitchFamily="34" charset="0"/>
              </a:rPr>
              <a:t>;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…}                                       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545590" y="4006709"/>
            <a:ext cx="6730974" cy="457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>
                <a:latin typeface="Arial" panose="020B0604020202020204" pitchFamily="34" charset="0"/>
              </a:rPr>
              <a:t>CÁCH 2</a:t>
            </a:r>
            <a:r>
              <a:rPr lang="en-US" altLang="en-US" sz="2400" b="1" dirty="0">
                <a:latin typeface="Arial" panose="020B0604020202020204" pitchFamily="34" charset="0"/>
              </a:rPr>
              <a:t>: </a:t>
            </a:r>
            <a:r>
              <a:rPr lang="en-US" altLang="en-US" sz="2400" b="1" dirty="0" err="1">
                <a:latin typeface="Arial" panose="020B0604020202020204" pitchFamily="34" charset="0"/>
              </a:rPr>
              <a:t>Tìm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bội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chung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thông</a:t>
            </a:r>
            <a:r>
              <a:rPr lang="en-US" altLang="en-US" sz="2400" b="1" dirty="0">
                <a:latin typeface="Arial" panose="020B0604020202020204" pitchFamily="34" charset="0"/>
              </a:rPr>
              <a:t> qua </a:t>
            </a:r>
            <a:r>
              <a:rPr lang="en-US" altLang="en-US" sz="2400" b="1" dirty="0" err="1">
                <a:latin typeface="Arial" panose="020B0604020202020204" pitchFamily="34" charset="0"/>
              </a:rPr>
              <a:t>tìm</a:t>
            </a:r>
            <a:r>
              <a:rPr lang="en-US" altLang="en-US" sz="2400" b="1" dirty="0">
                <a:latin typeface="Arial" panose="020B0604020202020204" pitchFamily="34" charset="0"/>
              </a:rPr>
              <a:t> BCNN 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495023" y="4491046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     4 = 2</a:t>
            </a:r>
            <a:r>
              <a:rPr lang="en-US" altLang="en-US" sz="2400" b="1" baseline="30000" dirty="0">
                <a:latin typeface="Arial" panose="020B0604020202020204" pitchFamily="34" charset="0"/>
              </a:rPr>
              <a:t>2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3047463" y="4491046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 smtClean="0">
                <a:latin typeface="Arial" panose="020B0604020202020204" pitchFamily="34" charset="0"/>
              </a:rPr>
              <a:t>;     6 </a:t>
            </a:r>
            <a:r>
              <a:rPr lang="en-US" altLang="en-US" sz="2400" b="1" dirty="0">
                <a:latin typeface="Arial" panose="020B0604020202020204" pitchFamily="34" charset="0"/>
              </a:rPr>
              <a:t>= 2.3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1866363" y="5053118"/>
            <a:ext cx="7277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Ta </a:t>
            </a:r>
            <a:r>
              <a:rPr lang="en-US" altLang="en-US" sz="2400" b="1" dirty="0" err="1">
                <a:latin typeface="Arial" panose="020B0604020202020204" pitchFamily="34" charset="0"/>
              </a:rPr>
              <a:t>có</a:t>
            </a:r>
            <a:r>
              <a:rPr lang="en-US" altLang="en-US" sz="2400" b="1" dirty="0">
                <a:latin typeface="Arial" panose="020B0604020202020204" pitchFamily="34" charset="0"/>
              </a:rPr>
              <a:t> BCNN(4,6</a:t>
            </a:r>
            <a:r>
              <a:rPr lang="en-US" altLang="en-US" sz="2400" b="1" dirty="0" smtClean="0">
                <a:latin typeface="Arial" panose="020B0604020202020204" pitchFamily="34" charset="0"/>
              </a:rPr>
              <a:t>) = 2</a:t>
            </a:r>
            <a:r>
              <a:rPr lang="en-US" altLang="en-US" sz="2400" b="1" baseline="30000" dirty="0" smtClean="0">
                <a:latin typeface="Arial" panose="020B0604020202020204" pitchFamily="34" charset="0"/>
              </a:rPr>
              <a:t>2</a:t>
            </a:r>
            <a:r>
              <a:rPr lang="en-US" altLang="en-US" sz="2400" b="1" dirty="0" smtClean="0">
                <a:latin typeface="Arial" panose="020B0604020202020204" pitchFamily="34" charset="0"/>
              </a:rPr>
              <a:t>.3 = 4.3 </a:t>
            </a:r>
            <a:r>
              <a:rPr lang="en-US" altLang="en-US" sz="2400" b="1" dirty="0">
                <a:latin typeface="Arial" panose="020B0604020202020204" pitchFamily="34" charset="0"/>
              </a:rPr>
              <a:t>= 12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931676" y="5598457"/>
            <a:ext cx="6568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=&gt; BC(4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, 6) = B(12) = {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; 12; 24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; . . . }</a:t>
            </a: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7276563" y="2459865"/>
            <a:ext cx="4636394" cy="1815882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latin typeface="Arial" panose="020B0604020202020204" pitchFamily="34" charset="0"/>
              </a:rPr>
              <a:t>Để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tìm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bội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chung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của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các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số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đã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cho</a:t>
            </a:r>
            <a:r>
              <a:rPr lang="en-US" altLang="en-US" sz="2800" b="1" dirty="0">
                <a:latin typeface="Arial" panose="020B0604020202020204" pitchFamily="34" charset="0"/>
              </a:rPr>
              <a:t>, ta </a:t>
            </a:r>
            <a:r>
              <a:rPr lang="en-US" altLang="en-US" sz="2800" b="1" dirty="0" err="1">
                <a:latin typeface="Arial" panose="020B0604020202020204" pitchFamily="34" charset="0"/>
              </a:rPr>
              <a:t>có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thể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tìm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các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bội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của</a:t>
            </a:r>
            <a:r>
              <a:rPr lang="en-US" altLang="en-US" sz="2800" b="1" dirty="0">
                <a:latin typeface="Arial" panose="020B0604020202020204" pitchFamily="34" charset="0"/>
              </a:rPr>
              <a:t> BCNN </a:t>
            </a:r>
            <a:r>
              <a:rPr lang="en-US" altLang="en-US" sz="2800" b="1" dirty="0" err="1">
                <a:latin typeface="Arial" panose="020B0604020202020204" pitchFamily="34" charset="0"/>
              </a:rPr>
              <a:t>của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các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số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đó</a:t>
            </a:r>
            <a:r>
              <a:rPr lang="en-US" altLang="en-US" sz="2800" b="1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86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c90cfccd86664845692ff73e2be2c83b71354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dirty="0">
            <a:solidFill>
              <a:srgbClr val="085CB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dirty="0">
            <a:solidFill>
              <a:srgbClr val="085CB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805</Words>
  <Application>Microsoft Office PowerPoint</Application>
  <PresentationFormat>Custom</PresentationFormat>
  <Paragraphs>153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1_Office Theme</vt:lpstr>
      <vt:lpstr>1_Default Design</vt:lpstr>
      <vt:lpstr>3_Default Design</vt:lpstr>
      <vt:lpstr>2_Default Design</vt:lpstr>
      <vt:lpstr>4_Default Design</vt:lpstr>
      <vt:lpstr>2_Office Theme</vt:lpstr>
      <vt:lpstr>6_Default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cách tìm ƯCLN và BCNN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JENNY</dc:creator>
  <cp:lastModifiedBy>Admin</cp:lastModifiedBy>
  <cp:revision>42</cp:revision>
  <dcterms:created xsi:type="dcterms:W3CDTF">2017-10-09T13:41:08Z</dcterms:created>
  <dcterms:modified xsi:type="dcterms:W3CDTF">2018-01-30T05:11:03Z</dcterms:modified>
</cp:coreProperties>
</file>