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3"/>
          <p:cNvSpPr>
            <a:spLocks noChangeArrowheads="1"/>
          </p:cNvSpPr>
          <p:nvPr/>
        </p:nvSpPr>
        <p:spPr bwMode="auto">
          <a:xfrm>
            <a:off x="-26056" y="-55418"/>
            <a:ext cx="9204692" cy="6858000"/>
          </a:xfrm>
          <a:prstGeom prst="rect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vi-VN"/>
          </a:p>
        </p:txBody>
      </p:sp>
      <p:pic>
        <p:nvPicPr>
          <p:cNvPr id="2051" name="Picture 2" descr="BOOK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989201">
            <a:off x="152399" y="2293875"/>
            <a:ext cx="3429000" cy="167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0931" name="WordArt 3"/>
          <p:cNvSpPr>
            <a:spLocks noChangeArrowheads="1" noChangeShapeType="1" noTextEdit="1"/>
          </p:cNvSpPr>
          <p:nvPr/>
        </p:nvSpPr>
        <p:spPr bwMode="auto">
          <a:xfrm rot="-1294192">
            <a:off x="762000" y="2655888"/>
            <a:ext cx="2225675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Right">
                <a:rot lat="0" lon="21239998" rev="0"/>
              </a:camera>
              <a:lightRig rig="legacyHarsh3" dir="l"/>
            </a:scene3d>
            <a:sp3d extrusionH="430200" prstMaterial="legacyMatte">
              <a:extrusionClr>
                <a:srgbClr val="C0C0C0"/>
              </a:extrusionClr>
            </a:sp3d>
          </a:bodyPr>
          <a:lstStyle/>
          <a:p>
            <a:pPr algn="ctr"/>
            <a:r>
              <a:rPr lang="vi-VN" sz="3600" kern="1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100000">
                      <a:srgbClr val="00FF00"/>
                    </a:gs>
                  </a:gsLst>
                  <a:lin ang="6660000" scaled="1"/>
                </a:gradFill>
                <a:latin typeface="VNI-Book"/>
              </a:rPr>
              <a:t>Bài dạy</a:t>
            </a:r>
            <a:endParaRPr lang="vi-VN" sz="3600" kern="1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0000"/>
                  </a:gs>
                  <a:gs pos="100000">
                    <a:srgbClr val="00FF00"/>
                  </a:gs>
                </a:gsLst>
                <a:lin ang="6660000" scaled="1"/>
              </a:gradFill>
              <a:latin typeface="VNI-Book"/>
            </a:endParaRPr>
          </a:p>
        </p:txBody>
      </p:sp>
      <p:pic>
        <p:nvPicPr>
          <p:cNvPr id="2053" name="Picture 4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90800" cy="257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5" descr="POINSET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3717925"/>
            <a:ext cx="3429000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6" descr="Bellcoll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-76200"/>
            <a:ext cx="13716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Picture 10" descr="image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4876800"/>
            <a:ext cx="1376363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0939" name="WordArt 11"/>
          <p:cNvSpPr>
            <a:spLocks noChangeArrowheads="1" noChangeShapeType="1" noTextEdit="1"/>
          </p:cNvSpPr>
          <p:nvPr/>
        </p:nvSpPr>
        <p:spPr bwMode="auto">
          <a:xfrm>
            <a:off x="838200" y="838200"/>
            <a:ext cx="8153400" cy="22098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vi-VN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3300"/>
                    </a:gs>
                  </a:gsLst>
                  <a:path path="rect">
                    <a:fillToRect l="50000" t="50000" r="50000" b="50000"/>
                  </a:path>
                </a:gradFill>
                <a:latin typeface="Times New Roman"/>
                <a:cs typeface="Times New Roman"/>
              </a:rPr>
              <a:t>Nhiệt liệt chào mừng các thầy cô giáo và các em học sinh!</a:t>
            </a:r>
          </a:p>
        </p:txBody>
      </p:sp>
      <p:sp>
        <p:nvSpPr>
          <p:cNvPr id="380940" name="WordArt 12"/>
          <p:cNvSpPr>
            <a:spLocks noChangeArrowheads="1" noChangeShapeType="1" noTextEdit="1"/>
          </p:cNvSpPr>
          <p:nvPr/>
        </p:nvSpPr>
        <p:spPr bwMode="auto">
          <a:xfrm>
            <a:off x="3124200" y="3429000"/>
            <a:ext cx="53340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VNI-Book"/>
              </a:rPr>
              <a:t>Ngữ văn </a:t>
            </a:r>
            <a:r>
              <a:rPr lang="vi-VN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VNI-Book"/>
              </a:rPr>
              <a:t>6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04800" y="5122718"/>
            <a:ext cx="56388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2800" b="1" smtClean="0">
                <a:latin typeface="+mj-lt"/>
              </a:rPr>
              <a:t>Giáo viên: Phùng Thị Hồng Thanh</a:t>
            </a:r>
            <a:endParaRPr lang="vi-VN" sz="2800" b="1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89922825"/>
      </p:ext>
    </p:extLst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80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80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70" decel="100000"/>
                                        <p:tgtEl>
                                          <p:spTgt spid="3809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770" decel="100000"/>
                                        <p:tgtEl>
                                          <p:spTgt spid="38094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8094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3809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809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380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80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0931" grpId="0" animBg="1"/>
      <p:bldP spid="380939" grpId="0" animBg="1"/>
      <p:bldP spid="38094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534400" cy="4525963"/>
          </a:xfrm>
        </p:spPr>
        <p:txBody>
          <a:bodyPr/>
          <a:lstStyle/>
          <a:p>
            <a:endParaRPr lang="vi-VN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685800" y="0"/>
            <a:ext cx="301487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3200" b="1" u="sng"/>
              <a:t>Bài tập 1: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762000" y="838200"/>
            <a:ext cx="7924800" cy="4708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sz="2400" b="1"/>
              <a:t>        </a:t>
            </a:r>
            <a:r>
              <a:rPr lang="en-US" sz="2400" b="1">
                <a:solidFill>
                  <a:srgbClr val="C00000"/>
                </a:solidFill>
              </a:rPr>
              <a:t>Chỉ ra phép hoán dụ trong những câu thơ, câu văn sau và cho biết mối quan hệ giữa các sự vật trong mỗi phép hoán dụ là gì?</a:t>
            </a:r>
          </a:p>
          <a:p>
            <a:pPr algn="just">
              <a:spcBef>
                <a:spcPct val="50000"/>
              </a:spcBef>
            </a:pPr>
            <a:r>
              <a:rPr lang="en-US" sz="2400" b="1"/>
              <a:t>a) Làng xóm ta xưa kia lam lũ quanh năm mà vẫn quanh năm đói rách. Làng xóm ta ngày nay bốn mùa nhộn nhịp cảnh làm ăn tập thể.</a:t>
            </a:r>
          </a:p>
          <a:p>
            <a:pPr algn="just">
              <a:spcBef>
                <a:spcPct val="50000"/>
              </a:spcBef>
            </a:pPr>
            <a:r>
              <a:rPr lang="en-US" sz="2400" b="1"/>
              <a:t>                                                                ( Hồ Chí Minh)</a:t>
            </a:r>
          </a:p>
          <a:p>
            <a:pPr algn="just">
              <a:spcBef>
                <a:spcPct val="50000"/>
              </a:spcBef>
            </a:pPr>
            <a:r>
              <a:rPr lang="en-US" sz="2400" b="1"/>
              <a:t>b)            Vì lợi ích mười năm phải trồng cây, </a:t>
            </a:r>
          </a:p>
          <a:p>
            <a:pPr algn="just">
              <a:spcBef>
                <a:spcPct val="50000"/>
              </a:spcBef>
            </a:pPr>
            <a:r>
              <a:rPr lang="en-US" sz="2400" b="1"/>
              <a:t>               Vì lợi ích trăm năm phải trồng người.</a:t>
            </a:r>
          </a:p>
          <a:p>
            <a:pPr algn="just">
              <a:spcBef>
                <a:spcPct val="50000"/>
              </a:spcBef>
            </a:pPr>
            <a:r>
              <a:rPr lang="en-US" sz="2400" b="1"/>
              <a:t>                                                                ( Hồ Chí Minh)</a:t>
            </a:r>
          </a:p>
        </p:txBody>
      </p:sp>
    </p:spTree>
    <p:extLst>
      <p:ext uri="{BB962C8B-B14F-4D97-AF65-F5344CB8AC3E}">
        <p14:creationId xmlns:p14="http://schemas.microsoft.com/office/powerpoint/2010/main" val="353780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2971800" y="210592"/>
            <a:ext cx="274320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400" b="1">
                <a:solidFill>
                  <a:srgbClr val="C00000"/>
                </a:solidFill>
              </a:rPr>
              <a:t>Trả lời</a:t>
            </a:r>
          </a:p>
        </p:txBody>
      </p:sp>
      <p:sp>
        <p:nvSpPr>
          <p:cNvPr id="5" name="Text Box 18"/>
          <p:cNvSpPr txBox="1">
            <a:spLocks noChangeArrowheads="1"/>
          </p:cNvSpPr>
          <p:nvPr/>
        </p:nvSpPr>
        <p:spPr bwMode="auto">
          <a:xfrm>
            <a:off x="609600" y="1244025"/>
            <a:ext cx="3200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3200" b="1"/>
              <a:t>a)   Làng xóm</a:t>
            </a:r>
          </a:p>
        </p:txBody>
      </p:sp>
      <p:sp>
        <p:nvSpPr>
          <p:cNvPr id="6" name="Line 19"/>
          <p:cNvSpPr>
            <a:spLocks noChangeShapeType="1"/>
          </p:cNvSpPr>
          <p:nvPr/>
        </p:nvSpPr>
        <p:spPr bwMode="auto">
          <a:xfrm>
            <a:off x="4114800" y="1676400"/>
            <a:ext cx="60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 sz="2400"/>
          </a:p>
        </p:txBody>
      </p:sp>
      <p:sp>
        <p:nvSpPr>
          <p:cNvPr id="7" name="Text Box 21"/>
          <p:cNvSpPr txBox="1">
            <a:spLocks noChangeArrowheads="1"/>
          </p:cNvSpPr>
          <p:nvPr/>
        </p:nvSpPr>
        <p:spPr bwMode="auto">
          <a:xfrm>
            <a:off x="5049982" y="1358325"/>
            <a:ext cx="3657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3200" b="1"/>
              <a:t>Người nông dân</a:t>
            </a:r>
          </a:p>
        </p:txBody>
      </p:sp>
      <p:sp>
        <p:nvSpPr>
          <p:cNvPr id="8" name="Line 24"/>
          <p:cNvSpPr>
            <a:spLocks noChangeShapeType="1"/>
          </p:cNvSpPr>
          <p:nvPr/>
        </p:nvSpPr>
        <p:spPr bwMode="auto">
          <a:xfrm>
            <a:off x="6553200" y="1872958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 sz="2400"/>
          </a:p>
        </p:txBody>
      </p:sp>
      <p:sp>
        <p:nvSpPr>
          <p:cNvPr id="9" name="Text Box 25"/>
          <p:cNvSpPr txBox="1">
            <a:spLocks noChangeArrowheads="1"/>
          </p:cNvSpPr>
          <p:nvPr/>
        </p:nvSpPr>
        <p:spPr bwMode="auto">
          <a:xfrm>
            <a:off x="942109" y="2397987"/>
            <a:ext cx="3505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3200" b="1"/>
              <a:t>Vật chứa đựng</a:t>
            </a:r>
          </a:p>
        </p:txBody>
      </p:sp>
      <p:sp>
        <p:nvSpPr>
          <p:cNvPr id="10" name="Text Box 26"/>
          <p:cNvSpPr txBox="1">
            <a:spLocks noChangeArrowheads="1"/>
          </p:cNvSpPr>
          <p:nvPr/>
        </p:nvSpPr>
        <p:spPr bwMode="auto">
          <a:xfrm>
            <a:off x="4876800" y="2436118"/>
            <a:ext cx="365759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3200" b="1"/>
              <a:t>Vật bị chứa đựng</a:t>
            </a:r>
          </a:p>
        </p:txBody>
      </p:sp>
      <p:sp>
        <p:nvSpPr>
          <p:cNvPr id="11" name="Text Box 28"/>
          <p:cNvSpPr txBox="1">
            <a:spLocks noChangeArrowheads="1"/>
          </p:cNvSpPr>
          <p:nvPr/>
        </p:nvSpPr>
        <p:spPr bwMode="auto">
          <a:xfrm>
            <a:off x="609600" y="3172361"/>
            <a:ext cx="32004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800100" indent="-3429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257300" indent="-3429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indent="-3429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171700" indent="-3429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628900" indent="-3429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3086100" indent="-3429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543300" indent="-3429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4000500" indent="-3429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  <a:buFontTx/>
              <a:buAutoNum type="alphaLcParenR" startAt="2"/>
            </a:pPr>
            <a:r>
              <a:rPr lang="en-US" sz="3200" b="1" smtClean="0"/>
              <a:t> mười </a:t>
            </a:r>
            <a:r>
              <a:rPr lang="en-US" sz="3200" b="1"/>
              <a:t>năm</a:t>
            </a:r>
          </a:p>
          <a:p>
            <a:pPr algn="l">
              <a:spcBef>
                <a:spcPct val="50000"/>
              </a:spcBef>
            </a:pPr>
            <a:r>
              <a:rPr lang="en-US" sz="3200" b="1"/>
              <a:t>     trăm năm</a:t>
            </a:r>
          </a:p>
        </p:txBody>
      </p:sp>
      <p:sp>
        <p:nvSpPr>
          <p:cNvPr id="12" name="Line 29"/>
          <p:cNvSpPr>
            <a:spLocks noChangeShapeType="1"/>
          </p:cNvSpPr>
          <p:nvPr/>
        </p:nvSpPr>
        <p:spPr bwMode="auto">
          <a:xfrm>
            <a:off x="3771900" y="4267200"/>
            <a:ext cx="60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 sz="2400"/>
          </a:p>
        </p:txBody>
      </p:sp>
      <p:sp>
        <p:nvSpPr>
          <p:cNvPr id="13" name="Line 30"/>
          <p:cNvSpPr>
            <a:spLocks noChangeShapeType="1"/>
          </p:cNvSpPr>
          <p:nvPr/>
        </p:nvSpPr>
        <p:spPr bwMode="auto">
          <a:xfrm>
            <a:off x="3810000" y="35814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 sz="2400"/>
          </a:p>
        </p:txBody>
      </p:sp>
      <p:sp>
        <p:nvSpPr>
          <p:cNvPr id="14" name="Line 32"/>
          <p:cNvSpPr>
            <a:spLocks noChangeShapeType="1"/>
          </p:cNvSpPr>
          <p:nvPr/>
        </p:nvSpPr>
        <p:spPr bwMode="auto">
          <a:xfrm>
            <a:off x="2324100" y="4419599"/>
            <a:ext cx="0" cy="3685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 sz="2400"/>
          </a:p>
        </p:txBody>
      </p:sp>
      <p:sp>
        <p:nvSpPr>
          <p:cNvPr id="15" name="Line 35"/>
          <p:cNvSpPr>
            <a:spLocks noChangeShapeType="1"/>
          </p:cNvSpPr>
          <p:nvPr/>
        </p:nvSpPr>
        <p:spPr bwMode="auto">
          <a:xfrm>
            <a:off x="6920346" y="4419599"/>
            <a:ext cx="0" cy="41289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 sz="2400"/>
          </a:p>
        </p:txBody>
      </p:sp>
      <p:sp>
        <p:nvSpPr>
          <p:cNvPr id="16" name="Text Box 36"/>
          <p:cNvSpPr txBox="1">
            <a:spLocks noChangeArrowheads="1"/>
          </p:cNvSpPr>
          <p:nvPr/>
        </p:nvSpPr>
        <p:spPr bwMode="auto">
          <a:xfrm>
            <a:off x="838200" y="4876800"/>
            <a:ext cx="274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3200" b="1"/>
              <a:t>     Cụ thể</a:t>
            </a:r>
          </a:p>
        </p:txBody>
      </p:sp>
      <p:sp>
        <p:nvSpPr>
          <p:cNvPr id="17" name="Text Box 37"/>
          <p:cNvSpPr txBox="1">
            <a:spLocks noChangeArrowheads="1"/>
          </p:cNvSpPr>
          <p:nvPr/>
        </p:nvSpPr>
        <p:spPr bwMode="auto">
          <a:xfrm>
            <a:off x="5430982" y="4856018"/>
            <a:ext cx="2895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3200" b="1"/>
              <a:t>    Trừu tượng</a:t>
            </a:r>
          </a:p>
        </p:txBody>
      </p:sp>
      <p:sp>
        <p:nvSpPr>
          <p:cNvPr id="18" name="Text Box 38"/>
          <p:cNvSpPr txBox="1">
            <a:spLocks noChangeArrowheads="1"/>
          </p:cNvSpPr>
          <p:nvPr/>
        </p:nvSpPr>
        <p:spPr bwMode="auto">
          <a:xfrm>
            <a:off x="838200" y="5410200"/>
            <a:ext cx="786938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=&gt; </a:t>
            </a:r>
            <a:r>
              <a:rPr lang="en-US" sz="3200" b="1" smtClean="0">
                <a:solidFill>
                  <a:srgbClr val="FF0000"/>
                </a:solidFill>
              </a:rPr>
              <a:t>Lấy cái </a:t>
            </a:r>
            <a:r>
              <a:rPr lang="en-US" sz="3200" b="1">
                <a:solidFill>
                  <a:srgbClr val="FF0000"/>
                </a:solidFill>
              </a:rPr>
              <a:t>cụ thể để gọi cái trừu tượng</a:t>
            </a:r>
          </a:p>
        </p:txBody>
      </p:sp>
      <p:sp>
        <p:nvSpPr>
          <p:cNvPr id="20" name="Line 58"/>
          <p:cNvSpPr>
            <a:spLocks noChangeShapeType="1"/>
          </p:cNvSpPr>
          <p:nvPr/>
        </p:nvSpPr>
        <p:spPr bwMode="auto">
          <a:xfrm>
            <a:off x="2237509" y="1780884"/>
            <a:ext cx="0" cy="64134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 sz="2400"/>
          </a:p>
        </p:txBody>
      </p:sp>
      <p:sp>
        <p:nvSpPr>
          <p:cNvPr id="22" name="Text Box 31"/>
          <p:cNvSpPr txBox="1">
            <a:spLocks noGrp="1" noChangeArrowheads="1"/>
          </p:cNvSpPr>
          <p:nvPr>
            <p:ph idx="1"/>
          </p:nvPr>
        </p:nvSpPr>
        <p:spPr bwMode="auto">
          <a:xfrm>
            <a:off x="4897582" y="3314067"/>
            <a:ext cx="396240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l">
              <a:spcBef>
                <a:spcPct val="50000"/>
              </a:spcBef>
              <a:buNone/>
            </a:pPr>
            <a:r>
              <a:rPr lang="en-US" sz="2800" b="1"/>
              <a:t>Thời gian trước mắt</a:t>
            </a:r>
          </a:p>
          <a:p>
            <a:pPr marL="0" indent="0" algn="l">
              <a:spcBef>
                <a:spcPct val="50000"/>
              </a:spcBef>
              <a:buNone/>
            </a:pPr>
            <a:r>
              <a:rPr lang="en-US" sz="2800" b="1"/>
              <a:t>Thời gian lâu dài</a:t>
            </a:r>
          </a:p>
          <a:p>
            <a:pPr marL="0" indent="0" algn="l">
              <a:spcBef>
                <a:spcPct val="50000"/>
              </a:spcBef>
              <a:buNone/>
            </a:pPr>
            <a:endParaRPr lang="en-US" sz="2800" b="1"/>
          </a:p>
        </p:txBody>
      </p:sp>
    </p:spTree>
    <p:extLst>
      <p:ext uri="{BB962C8B-B14F-4D97-AF65-F5344CB8AC3E}">
        <p14:creationId xmlns:p14="http://schemas.microsoft.com/office/powerpoint/2010/main" val="3663362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  <p:bldP spid="7" grpId="0"/>
      <p:bldP spid="8" grpId="0" animBg="1"/>
      <p:bldP spid="9" grpId="0"/>
      <p:bldP spid="10" grpId="0"/>
      <p:bldP spid="11" grpId="0"/>
      <p:bldP spid="12" grpId="0" animBg="1"/>
      <p:bldP spid="13" grpId="0" animBg="1"/>
      <p:bldP spid="14" grpId="0" animBg="1"/>
      <p:bldP spid="15" grpId="0" animBg="1"/>
      <p:bldP spid="16" grpId="0"/>
      <p:bldP spid="17" grpId="0"/>
      <p:bldP spid="18" grpId="0"/>
      <p:bldP spid="20" grpId="0" animBg="1"/>
      <p:bldP spid="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vi-VN"/>
          </a:p>
        </p:txBody>
      </p:sp>
      <p:graphicFrame>
        <p:nvGraphicFramePr>
          <p:cNvPr id="4" name="Group 1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4258779"/>
              </p:ext>
            </p:extLst>
          </p:nvPr>
        </p:nvGraphicFramePr>
        <p:xfrm>
          <a:off x="304800" y="764665"/>
          <a:ext cx="8610600" cy="5956223"/>
        </p:xfrm>
        <a:graphic>
          <a:graphicData uri="http://schemas.openxmlformats.org/drawingml/2006/table">
            <a:tbl>
              <a:tblPr/>
              <a:tblGrid>
                <a:gridCol w="762000"/>
                <a:gridCol w="4648200"/>
                <a:gridCol w="751625"/>
                <a:gridCol w="696175"/>
                <a:gridCol w="762000"/>
                <a:gridCol w="990600"/>
              </a:tblGrid>
              <a:tr h="431861">
                <a:tc rowSpan="2"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Câu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Nội dung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Các biện pháp tu từ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</a:tr>
              <a:tr h="708474">
                <a:tc v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So sánh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Ẩn dụ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Nhân hóa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Hoán dụ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5780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vi-V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Núi cao chi lắm núi ơi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Núi che mặt trời chẳng thấy người thương!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                        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( Ca dao 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6096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vi-V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Thuyền về có nhớ bến chăng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Bến thì một dạ khăng khăng đợi thuyền.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                        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( Ca dao 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6096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vi-V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Đầu xanh có tội tình gì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Má hồng đến quá nửa thì chưa phôi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                   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( Nguyễn Du 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6096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vi-V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Trẻ em như búp trên cành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Biết ăn ngủ, biết học hành là ngoan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              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( Hồ Chí Minh 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Text Box 77"/>
          <p:cNvSpPr txBox="1">
            <a:spLocks noChangeArrowheads="1"/>
          </p:cNvSpPr>
          <p:nvPr/>
        </p:nvSpPr>
        <p:spPr bwMode="auto">
          <a:xfrm>
            <a:off x="791440" y="124181"/>
            <a:ext cx="804775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2800" b="1" u="sng">
                <a:solidFill>
                  <a:srgbClr val="C00000"/>
                </a:solidFill>
              </a:rPr>
              <a:t>Bài tập </a:t>
            </a:r>
            <a:r>
              <a:rPr lang="en-US" sz="2800" b="1">
                <a:solidFill>
                  <a:srgbClr val="C00000"/>
                </a:solidFill>
              </a:rPr>
              <a:t>3: </a:t>
            </a:r>
            <a:r>
              <a:rPr lang="en-US" sz="2400" b="1">
                <a:solidFill>
                  <a:srgbClr val="C00000"/>
                </a:solidFill>
              </a:rPr>
              <a:t>Xác định các biện pháp tu từ trong câu thơ sau?</a:t>
            </a:r>
          </a:p>
        </p:txBody>
      </p:sp>
      <p:sp>
        <p:nvSpPr>
          <p:cNvPr id="6" name="Text Box 142"/>
          <p:cNvSpPr txBox="1">
            <a:spLocks noChangeArrowheads="1"/>
          </p:cNvSpPr>
          <p:nvPr/>
        </p:nvSpPr>
        <p:spPr bwMode="auto">
          <a:xfrm>
            <a:off x="7373216" y="2400516"/>
            <a:ext cx="381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/>
              <a:t>x</a:t>
            </a:r>
          </a:p>
        </p:txBody>
      </p:sp>
      <p:sp>
        <p:nvSpPr>
          <p:cNvPr id="7" name="Text Box 190"/>
          <p:cNvSpPr txBox="1">
            <a:spLocks noChangeArrowheads="1"/>
          </p:cNvSpPr>
          <p:nvPr/>
        </p:nvSpPr>
        <p:spPr bwMode="auto">
          <a:xfrm>
            <a:off x="6649316" y="3519487"/>
            <a:ext cx="381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/>
              <a:t>x</a:t>
            </a:r>
          </a:p>
        </p:txBody>
      </p:sp>
      <p:sp>
        <p:nvSpPr>
          <p:cNvPr id="8" name="Text Box 191"/>
          <p:cNvSpPr txBox="1">
            <a:spLocks noChangeArrowheads="1"/>
          </p:cNvSpPr>
          <p:nvPr/>
        </p:nvSpPr>
        <p:spPr bwMode="auto">
          <a:xfrm>
            <a:off x="7868516" y="4410578"/>
            <a:ext cx="381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/>
              <a:t>x</a:t>
            </a:r>
          </a:p>
        </p:txBody>
      </p:sp>
      <p:sp>
        <p:nvSpPr>
          <p:cNvPr id="9" name="Text Box 192"/>
          <p:cNvSpPr txBox="1">
            <a:spLocks noChangeArrowheads="1"/>
          </p:cNvSpPr>
          <p:nvPr/>
        </p:nvSpPr>
        <p:spPr bwMode="auto">
          <a:xfrm>
            <a:off x="6019800" y="5652003"/>
            <a:ext cx="4771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/>
              <a:t>x</a:t>
            </a:r>
          </a:p>
        </p:txBody>
      </p:sp>
      <p:sp>
        <p:nvSpPr>
          <p:cNvPr id="10" name="Text Box 193"/>
          <p:cNvSpPr txBox="1">
            <a:spLocks noChangeArrowheads="1"/>
          </p:cNvSpPr>
          <p:nvPr/>
        </p:nvSpPr>
        <p:spPr bwMode="auto">
          <a:xfrm>
            <a:off x="1217468" y="1834708"/>
            <a:ext cx="304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b="1"/>
              <a:t>1</a:t>
            </a:r>
          </a:p>
        </p:txBody>
      </p:sp>
      <p:sp>
        <p:nvSpPr>
          <p:cNvPr id="11" name="Text Box 194"/>
          <p:cNvSpPr txBox="1">
            <a:spLocks noChangeArrowheads="1"/>
          </p:cNvSpPr>
          <p:nvPr/>
        </p:nvSpPr>
        <p:spPr bwMode="auto">
          <a:xfrm>
            <a:off x="1010516" y="3386641"/>
            <a:ext cx="304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b="1"/>
              <a:t>2</a:t>
            </a:r>
          </a:p>
        </p:txBody>
      </p:sp>
      <p:sp>
        <p:nvSpPr>
          <p:cNvPr id="12" name="Text Box 195"/>
          <p:cNvSpPr txBox="1">
            <a:spLocks noChangeArrowheads="1"/>
          </p:cNvSpPr>
          <p:nvPr/>
        </p:nvSpPr>
        <p:spPr bwMode="auto">
          <a:xfrm>
            <a:off x="1010516" y="4472491"/>
            <a:ext cx="304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b="1"/>
              <a:t>3</a:t>
            </a:r>
          </a:p>
        </p:txBody>
      </p:sp>
      <p:sp>
        <p:nvSpPr>
          <p:cNvPr id="13" name="Text Box 196"/>
          <p:cNvSpPr txBox="1">
            <a:spLocks noChangeArrowheads="1"/>
          </p:cNvSpPr>
          <p:nvPr/>
        </p:nvSpPr>
        <p:spPr bwMode="auto">
          <a:xfrm>
            <a:off x="1010516" y="5453566"/>
            <a:ext cx="304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b="1"/>
              <a:t>4</a:t>
            </a:r>
          </a:p>
        </p:txBody>
      </p:sp>
      <p:sp>
        <p:nvSpPr>
          <p:cNvPr id="14" name="Line 197"/>
          <p:cNvSpPr>
            <a:spLocks noChangeShapeType="1"/>
          </p:cNvSpPr>
          <p:nvPr/>
        </p:nvSpPr>
        <p:spPr bwMode="auto">
          <a:xfrm>
            <a:off x="3706091" y="2231583"/>
            <a:ext cx="5905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5" name="Line 198"/>
          <p:cNvSpPr>
            <a:spLocks noChangeShapeType="1"/>
          </p:cNvSpPr>
          <p:nvPr/>
        </p:nvSpPr>
        <p:spPr bwMode="auto">
          <a:xfrm>
            <a:off x="1865168" y="3685006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6" name="Line 199"/>
          <p:cNvSpPr>
            <a:spLocks noChangeShapeType="1"/>
          </p:cNvSpPr>
          <p:nvPr/>
        </p:nvSpPr>
        <p:spPr bwMode="auto">
          <a:xfrm flipV="1">
            <a:off x="3706090" y="3685006"/>
            <a:ext cx="52214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7" name="Line 200"/>
          <p:cNvSpPr>
            <a:spLocks noChangeShapeType="1"/>
          </p:cNvSpPr>
          <p:nvPr/>
        </p:nvSpPr>
        <p:spPr bwMode="auto">
          <a:xfrm>
            <a:off x="4296641" y="2660073"/>
            <a:ext cx="51867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9" name="Line 202"/>
          <p:cNvSpPr>
            <a:spLocks noChangeShapeType="1"/>
          </p:cNvSpPr>
          <p:nvPr/>
        </p:nvSpPr>
        <p:spPr bwMode="auto">
          <a:xfrm>
            <a:off x="4668116" y="40386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20" name="Line 203"/>
          <p:cNvSpPr>
            <a:spLocks noChangeShapeType="1"/>
          </p:cNvSpPr>
          <p:nvPr/>
        </p:nvSpPr>
        <p:spPr bwMode="auto">
          <a:xfrm>
            <a:off x="1788968" y="4814596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21" name="Line 205"/>
          <p:cNvSpPr>
            <a:spLocks noChangeShapeType="1"/>
          </p:cNvSpPr>
          <p:nvPr/>
        </p:nvSpPr>
        <p:spPr bwMode="auto">
          <a:xfrm>
            <a:off x="1179368" y="5181600"/>
            <a:ext cx="95423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22" name="Line 206"/>
          <p:cNvSpPr>
            <a:spLocks noChangeShapeType="1"/>
          </p:cNvSpPr>
          <p:nvPr/>
        </p:nvSpPr>
        <p:spPr bwMode="auto">
          <a:xfrm>
            <a:off x="4001366" y="5181600"/>
            <a:ext cx="1123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58131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4" grpId="0" animBg="1"/>
      <p:bldP spid="15" grpId="0" animBg="1"/>
      <p:bldP spid="16" grpId="0" animBg="1"/>
      <p:bldP spid="17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vi-VN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495300" y="405461"/>
            <a:ext cx="33147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3200" b="1" u="sng"/>
              <a:t>Bài tập 4:</a:t>
            </a:r>
            <a:r>
              <a:rPr lang="en-US" sz="3200"/>
              <a:t> </a:t>
            </a:r>
            <a:endParaRPr lang="en-US" sz="3200" b="1" u="sng"/>
          </a:p>
        </p:txBody>
      </p:sp>
      <p:sp>
        <p:nvSpPr>
          <p:cNvPr id="5" name="Text Box 170"/>
          <p:cNvSpPr txBox="1">
            <a:spLocks noChangeArrowheads="1"/>
          </p:cNvSpPr>
          <p:nvPr/>
        </p:nvSpPr>
        <p:spPr bwMode="auto">
          <a:xfrm>
            <a:off x="838200" y="1600200"/>
            <a:ext cx="7772400" cy="830997"/>
          </a:xfrm>
          <a:prstGeom prst="rect">
            <a:avLst/>
          </a:prstGeom>
          <a:solidFill>
            <a:srgbClr val="0000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sz="2400" b="1"/>
              <a:t>	Em hãy viết một đoạn văn ngắn ( 4 - 5 câu ) chủ đề tự chọn có sử dụng biện pháp hoán dụ</a:t>
            </a:r>
          </a:p>
        </p:txBody>
      </p:sp>
    </p:spTree>
    <p:extLst>
      <p:ext uri="{BB962C8B-B14F-4D97-AF65-F5344CB8AC3E}">
        <p14:creationId xmlns:p14="http://schemas.microsoft.com/office/powerpoint/2010/main" val="7818574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vi-VN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3467100" y="350044"/>
            <a:ext cx="22098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C00000"/>
                </a:solidFill>
              </a:rPr>
              <a:t>Củng cố: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609600" y="1149927"/>
            <a:ext cx="7658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2400"/>
              <a:t>- </a:t>
            </a:r>
            <a:r>
              <a:rPr lang="en-US" sz="2400" b="1"/>
              <a:t>Thế nào là hoán dụ? Nêu các kiểu hoán dụ thường gặp?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685800" y="2253385"/>
            <a:ext cx="8077200" cy="4146550"/>
          </a:xfrm>
          <a:prstGeom prst="rect">
            <a:avLst/>
          </a:prstGeom>
          <a:solidFill>
            <a:srgbClr val="0000CC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28398" dir="3806097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400" b="1"/>
              <a:t>- Học thuộc lòng 2 ghi nhớ SGK trang 82, 83.</a:t>
            </a:r>
          </a:p>
          <a:p>
            <a:pPr algn="l" eaLnBrk="1" hangingPunct="1">
              <a:spcBef>
                <a:spcPct val="50000"/>
              </a:spcBef>
              <a:buFontTx/>
              <a:buChar char="-"/>
            </a:pPr>
            <a:r>
              <a:rPr lang="en-US" sz="2400" b="1"/>
              <a:t> Thực hành đặt câu có 4 kiểu hoán dụ.</a:t>
            </a:r>
          </a:p>
          <a:p>
            <a:pPr algn="l" eaLnBrk="1" hangingPunct="1">
              <a:spcBef>
                <a:spcPct val="50000"/>
              </a:spcBef>
              <a:buFontTx/>
              <a:buChar char="-"/>
            </a:pPr>
            <a:r>
              <a:rPr lang="en-US" sz="2400" b="1"/>
              <a:t> Viết đoạn văn tả một người thân có dùng hoán dụ.</a:t>
            </a:r>
          </a:p>
          <a:p>
            <a:pPr algn="l" eaLnBrk="1" hangingPunct="1">
              <a:spcBef>
                <a:spcPct val="50000"/>
              </a:spcBef>
              <a:buFontTx/>
              <a:buChar char="-"/>
            </a:pPr>
            <a:r>
              <a:rPr lang="en-US" sz="2400" b="1"/>
              <a:t> Chuẩn bị bài : 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sz="2400" b="1"/>
              <a:t>+ Tập làm thơ 4 chữ.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sz="2400" b="1"/>
              <a:t>+ Làm 5 yêu cầu ở phần I trang 84, 85.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sz="2400" b="1"/>
              <a:t>+ Trước khi làm bài tập, chú ý xem kĩ phần đọc thêm về thơ bốn chữ, sau bài "Lượm" (bài 24 trang 77)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2667000" y="1607127"/>
            <a:ext cx="3200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C00000"/>
                </a:solidFill>
              </a:rPr>
              <a:t>Dặn dò</a:t>
            </a:r>
          </a:p>
        </p:txBody>
      </p:sp>
    </p:spTree>
    <p:extLst>
      <p:ext uri="{BB962C8B-B14F-4D97-AF65-F5344CB8AC3E}">
        <p14:creationId xmlns:p14="http://schemas.microsoft.com/office/powerpoint/2010/main" val="1498493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1954" name="Picture 2" descr="B4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813"/>
            <a:ext cx="9121775" cy="683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1955" name="WordArt 3"/>
          <p:cNvSpPr>
            <a:spLocks noChangeArrowheads="1" noChangeShapeType="1" noTextEdit="1"/>
          </p:cNvSpPr>
          <p:nvPr/>
        </p:nvSpPr>
        <p:spPr bwMode="auto">
          <a:xfrm>
            <a:off x="1905000" y="1295400"/>
            <a:ext cx="6172200" cy="3733800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85713"/>
              </a:avLst>
            </a:prstTxWarp>
          </a:bodyPr>
          <a:lstStyle/>
          <a:p>
            <a:pPr algn="ctr"/>
            <a:r>
              <a:rPr lang="pt-BR" sz="3600" kern="10" spc="-360">
                <a:ln w="12700">
                  <a:solidFill>
                    <a:srgbClr val="CCFFCC"/>
                  </a:solidFill>
                  <a:round/>
                  <a:headEnd/>
                  <a:tailEnd/>
                </a:ln>
                <a:solidFill>
                  <a:srgbClr val="3366FF"/>
                </a:solidFill>
                <a:latin typeface=".VnBlackH"/>
              </a:rPr>
              <a:t>chóc c¸c em häc tèt</a:t>
            </a:r>
            <a:endParaRPr lang="vi-VN" sz="3600" kern="10" spc="-360">
              <a:ln w="12700">
                <a:solidFill>
                  <a:srgbClr val="CCFFCC"/>
                </a:solidFill>
                <a:round/>
                <a:headEnd/>
                <a:tailEnd/>
              </a:ln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536397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819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19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819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819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a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3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" dur="500" fill="hold"/>
                                        <p:tgtEl>
                                          <p:spTgt spid="3819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3819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38195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3819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30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" dur="500" fill="hold"/>
                                        <p:tgtEl>
                                          <p:spTgt spid="3819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3819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1" dur="500" fill="hold"/>
                                        <p:tgtEl>
                                          <p:spTgt spid="38195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3819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195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ChangeArrowheads="1"/>
          </p:cNvSpPr>
          <p:nvPr/>
        </p:nvSpPr>
        <p:spPr bwMode="auto">
          <a:xfrm>
            <a:off x="0" y="0"/>
            <a:ext cx="9182100" cy="6858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vi-VN" sz="2000" b="1"/>
          </a:p>
        </p:txBody>
      </p:sp>
      <p:sp>
        <p:nvSpPr>
          <p:cNvPr id="3079" name="WordArt 7"/>
          <p:cNvSpPr>
            <a:spLocks noChangeArrowheads="1" noChangeShapeType="1" noTextEdit="1"/>
          </p:cNvSpPr>
          <p:nvPr/>
        </p:nvSpPr>
        <p:spPr bwMode="auto">
          <a:xfrm>
            <a:off x="2590800" y="304800"/>
            <a:ext cx="39624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CC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KIỂM TRA BÀI CŨ</a:t>
            </a:r>
          </a:p>
        </p:txBody>
      </p:sp>
      <p:sp>
        <p:nvSpPr>
          <p:cNvPr id="3087" name="AutoShape 15"/>
          <p:cNvSpPr>
            <a:spLocks noChangeArrowheads="1"/>
          </p:cNvSpPr>
          <p:nvPr/>
        </p:nvSpPr>
        <p:spPr bwMode="auto">
          <a:xfrm>
            <a:off x="152400" y="2438400"/>
            <a:ext cx="8839200" cy="3962400"/>
          </a:xfrm>
          <a:prstGeom prst="horizontalScroll">
            <a:avLst>
              <a:gd name="adj" fmla="val 12500"/>
            </a:avLst>
          </a:prstGeom>
          <a:solidFill>
            <a:srgbClr val="0000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Trả lời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algn="ctr"/>
            <a:r>
              <a:rPr lang="en-US" sz="32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Ẩn dụ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 là gọi tên sự vật, hiện tượng này bằng tên</a:t>
            </a:r>
          </a:p>
          <a:p>
            <a:pPr algn="ctr"/>
            <a:r>
              <a:rPr lang="en-US" sz="3200" b="1">
                <a:latin typeface="Times New Roman" pitchFamily="18" charset="0"/>
                <a:cs typeface="Times New Roman" pitchFamily="18" charset="0"/>
              </a:rPr>
              <a:t> sự vật, hiện tượng khác có nét tương đồng với nó </a:t>
            </a:r>
          </a:p>
          <a:p>
            <a:pPr algn="ctr"/>
            <a:r>
              <a:rPr lang="en-US" sz="3200" b="1">
                <a:latin typeface="Times New Roman" pitchFamily="18" charset="0"/>
                <a:cs typeface="Times New Roman" pitchFamily="18" charset="0"/>
              </a:rPr>
              <a:t>nhằm tăng sức gợi hình, gợi cảm cho sự diễn đạt.</a:t>
            </a:r>
          </a:p>
          <a:p>
            <a:pPr algn="ctr"/>
            <a:endParaRPr lang="en-US" sz="32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8" name="AutoShape 16"/>
          <p:cNvSpPr>
            <a:spLocks noChangeArrowheads="1"/>
          </p:cNvSpPr>
          <p:nvPr/>
        </p:nvSpPr>
        <p:spPr bwMode="auto">
          <a:xfrm>
            <a:off x="762000" y="1333500"/>
            <a:ext cx="8382000" cy="1143000"/>
          </a:xfrm>
          <a:prstGeom prst="flowChartTerminator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200" b="1">
                <a:latin typeface="Times New Roman" pitchFamily="18" charset="0"/>
                <a:cs typeface="Times New Roman" pitchFamily="18" charset="0"/>
              </a:rPr>
              <a:t>Thế nào là ẩn dụ? Nêu tác dụng của ẩn dụ?</a:t>
            </a:r>
          </a:p>
        </p:txBody>
      </p:sp>
    </p:spTree>
    <p:extLst>
      <p:ext uri="{BB962C8B-B14F-4D97-AF65-F5344CB8AC3E}">
        <p14:creationId xmlns:p14="http://schemas.microsoft.com/office/powerpoint/2010/main" val="138702223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10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9" grpId="0" animBg="1"/>
      <p:bldP spid="3087" grpId="0" animBg="1"/>
      <p:bldP spid="308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" y="166688"/>
            <a:ext cx="8229600" cy="1143000"/>
          </a:xfrm>
          <a:noFill/>
        </p:spPr>
        <p:txBody>
          <a:bodyPr>
            <a:normAutofit/>
          </a:bodyPr>
          <a:lstStyle/>
          <a:p>
            <a:endParaRPr lang="vi-VN" sz="5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vi-VN" sz="4000"/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203597" y="245602"/>
            <a:ext cx="6755606" cy="181588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2060"/>
                </a:solidFill>
              </a:rPr>
              <a:t>Áo nâu </a:t>
            </a:r>
            <a:r>
              <a:rPr lang="en-US" sz="2800" b="1"/>
              <a:t>liền với </a:t>
            </a:r>
            <a:r>
              <a:rPr lang="en-US" sz="2800" b="1">
                <a:solidFill>
                  <a:srgbClr val="002060"/>
                </a:solidFill>
              </a:rPr>
              <a:t>áo xanh</a:t>
            </a:r>
          </a:p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FF00"/>
                </a:solidFill>
              </a:rPr>
              <a:t>Nông thôn</a:t>
            </a:r>
            <a:r>
              <a:rPr lang="en-US" sz="2800" b="1"/>
              <a:t> cùng với </a:t>
            </a:r>
            <a:r>
              <a:rPr lang="en-US" sz="2800" b="1">
                <a:solidFill>
                  <a:srgbClr val="FFFF00"/>
                </a:solidFill>
              </a:rPr>
              <a:t>thị thành</a:t>
            </a:r>
            <a:r>
              <a:rPr lang="en-US" sz="2800" b="1"/>
              <a:t> đứng lên.</a:t>
            </a:r>
            <a:endParaRPr lang="en-US" sz="700" b="1"/>
          </a:p>
          <a:p>
            <a:pPr>
              <a:spcBef>
                <a:spcPct val="50000"/>
              </a:spcBef>
            </a:pPr>
            <a:r>
              <a:rPr lang="en-US" sz="2800" b="1"/>
              <a:t>                                       (Tố Hữu)</a:t>
            </a:r>
          </a:p>
        </p:txBody>
      </p:sp>
      <p:sp>
        <p:nvSpPr>
          <p:cNvPr id="6" name="AutoShape 8"/>
          <p:cNvSpPr>
            <a:spLocks noChangeArrowheads="1"/>
          </p:cNvSpPr>
          <p:nvPr/>
        </p:nvSpPr>
        <p:spPr bwMode="auto">
          <a:xfrm>
            <a:off x="6617494" y="1070414"/>
            <a:ext cx="3048000" cy="2106612"/>
          </a:xfrm>
          <a:prstGeom prst="cloudCallout">
            <a:avLst>
              <a:gd name="adj1" fmla="val -43750"/>
              <a:gd name="adj2" fmla="val -118014"/>
            </a:avLst>
          </a:prstGeom>
          <a:solidFill>
            <a:srgbClr val="0000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sz="2800" b="1"/>
              <a:t>Các từ ngữ </a:t>
            </a:r>
            <a:r>
              <a:rPr lang="en-US" sz="2800" b="1">
                <a:solidFill>
                  <a:srgbClr val="FFFF00"/>
                </a:solidFill>
              </a:rPr>
              <a:t>in đậm</a:t>
            </a:r>
            <a:r>
              <a:rPr lang="en-US" sz="2800" b="1"/>
              <a:t> trong câu thơ chỉ ai?</a:t>
            </a: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762000" y="2696230"/>
            <a:ext cx="179546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2800" b="1">
                <a:solidFill>
                  <a:srgbClr val="C00000"/>
                </a:solidFill>
              </a:rPr>
              <a:t>- Áo nâu</a:t>
            </a: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795337" y="3177026"/>
            <a:ext cx="172878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2800" b="1">
                <a:solidFill>
                  <a:schemeClr val="tx2"/>
                </a:solidFill>
              </a:rPr>
              <a:t>- Áo xanh</a:t>
            </a:r>
          </a:p>
        </p:txBody>
      </p:sp>
      <p:sp>
        <p:nvSpPr>
          <p:cNvPr id="9" name="Text Box 13"/>
          <p:cNvSpPr txBox="1">
            <a:spLocks noChangeArrowheads="1"/>
          </p:cNvSpPr>
          <p:nvPr/>
        </p:nvSpPr>
        <p:spPr bwMode="auto">
          <a:xfrm>
            <a:off x="600219" y="3758305"/>
            <a:ext cx="217819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2800" b="1">
                <a:solidFill>
                  <a:srgbClr val="C00000"/>
                </a:solidFill>
              </a:rPr>
              <a:t>- Nông thôn</a:t>
            </a:r>
          </a:p>
        </p:txBody>
      </p:sp>
      <p:sp>
        <p:nvSpPr>
          <p:cNvPr id="10" name="Text Box 16"/>
          <p:cNvSpPr txBox="1">
            <a:spLocks noChangeArrowheads="1"/>
          </p:cNvSpPr>
          <p:nvPr/>
        </p:nvSpPr>
        <p:spPr bwMode="auto">
          <a:xfrm>
            <a:off x="600219" y="4281525"/>
            <a:ext cx="210502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2800" b="1">
                <a:solidFill>
                  <a:srgbClr val="0070C0"/>
                </a:solidFill>
              </a:rPr>
              <a:t>- Thị thành</a:t>
            </a:r>
          </a:p>
        </p:txBody>
      </p:sp>
      <p:grpSp>
        <p:nvGrpSpPr>
          <p:cNvPr id="11" name="Group 38"/>
          <p:cNvGrpSpPr>
            <a:grpSpLocks/>
          </p:cNvGrpSpPr>
          <p:nvPr/>
        </p:nvGrpSpPr>
        <p:grpSpPr bwMode="auto">
          <a:xfrm>
            <a:off x="3162300" y="3267082"/>
            <a:ext cx="3848100" cy="523876"/>
            <a:chOff x="1992" y="2058"/>
            <a:chExt cx="2424" cy="330"/>
          </a:xfrm>
        </p:grpSpPr>
        <p:sp>
          <p:nvSpPr>
            <p:cNvPr id="12" name="Text Box 12"/>
            <p:cNvSpPr txBox="1">
              <a:spLocks noChangeArrowheads="1"/>
            </p:cNvSpPr>
            <p:nvPr/>
          </p:nvSpPr>
          <p:spPr bwMode="auto">
            <a:xfrm>
              <a:off x="2604" y="2058"/>
              <a:ext cx="1812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algn="ctr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2800" b="1"/>
                <a:t>người công nhân</a:t>
              </a:r>
            </a:p>
          </p:txBody>
        </p:sp>
        <p:sp>
          <p:nvSpPr>
            <p:cNvPr id="13" name="Line 21"/>
            <p:cNvSpPr>
              <a:spLocks noChangeShapeType="1"/>
            </p:cNvSpPr>
            <p:nvPr/>
          </p:nvSpPr>
          <p:spPr bwMode="auto">
            <a:xfrm>
              <a:off x="1992" y="2202"/>
              <a:ext cx="52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 sz="2400"/>
            </a:p>
          </p:txBody>
        </p:sp>
      </p:grpSp>
      <p:grpSp>
        <p:nvGrpSpPr>
          <p:cNvPr id="14" name="Group 27"/>
          <p:cNvGrpSpPr>
            <a:grpSpLocks/>
          </p:cNvGrpSpPr>
          <p:nvPr/>
        </p:nvGrpSpPr>
        <p:grpSpPr bwMode="auto">
          <a:xfrm>
            <a:off x="3190875" y="3805602"/>
            <a:ext cx="5953126" cy="523875"/>
            <a:chOff x="2064" y="2169"/>
            <a:chExt cx="3750" cy="330"/>
          </a:xfrm>
        </p:grpSpPr>
        <p:sp>
          <p:nvSpPr>
            <p:cNvPr id="15" name="Text Box 14"/>
            <p:cNvSpPr txBox="1">
              <a:spLocks noChangeArrowheads="1"/>
            </p:cNvSpPr>
            <p:nvPr/>
          </p:nvSpPr>
          <p:spPr bwMode="auto">
            <a:xfrm>
              <a:off x="2631" y="2169"/>
              <a:ext cx="3183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algn="ctr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2800" b="1"/>
                <a:t>những người sống ở nông thôn</a:t>
              </a:r>
            </a:p>
          </p:txBody>
        </p:sp>
        <p:sp>
          <p:nvSpPr>
            <p:cNvPr id="16" name="Line 22"/>
            <p:cNvSpPr>
              <a:spLocks noChangeShapeType="1"/>
            </p:cNvSpPr>
            <p:nvPr/>
          </p:nvSpPr>
          <p:spPr bwMode="auto">
            <a:xfrm>
              <a:off x="2064" y="2304"/>
              <a:ext cx="52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 sz="2400"/>
            </a:p>
          </p:txBody>
        </p:sp>
      </p:grpSp>
      <p:grpSp>
        <p:nvGrpSpPr>
          <p:cNvPr id="17" name="Group 39"/>
          <p:cNvGrpSpPr>
            <a:grpSpLocks/>
          </p:cNvGrpSpPr>
          <p:nvPr/>
        </p:nvGrpSpPr>
        <p:grpSpPr bwMode="auto">
          <a:xfrm>
            <a:off x="3162300" y="4462466"/>
            <a:ext cx="5981700" cy="954088"/>
            <a:chOff x="1992" y="2811"/>
            <a:chExt cx="3144" cy="601"/>
          </a:xfrm>
        </p:grpSpPr>
        <p:sp>
          <p:nvSpPr>
            <p:cNvPr id="18" name="Text Box 15"/>
            <p:cNvSpPr txBox="1">
              <a:spLocks noChangeArrowheads="1"/>
            </p:cNvSpPr>
            <p:nvPr/>
          </p:nvSpPr>
          <p:spPr bwMode="auto">
            <a:xfrm>
              <a:off x="2601" y="2811"/>
              <a:ext cx="2535" cy="6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2800" b="1"/>
                <a:t>những người sống ở thị thành</a:t>
              </a:r>
            </a:p>
          </p:txBody>
        </p:sp>
        <p:sp>
          <p:nvSpPr>
            <p:cNvPr id="19" name="Line 23"/>
            <p:cNvSpPr>
              <a:spLocks noChangeShapeType="1"/>
            </p:cNvSpPr>
            <p:nvPr/>
          </p:nvSpPr>
          <p:spPr bwMode="auto">
            <a:xfrm>
              <a:off x="1992" y="2955"/>
              <a:ext cx="52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 sz="2400"/>
            </a:p>
          </p:txBody>
        </p:sp>
      </p:grpSp>
      <p:sp>
        <p:nvSpPr>
          <p:cNvPr id="20" name="AutoShape 35"/>
          <p:cNvSpPr>
            <a:spLocks noChangeArrowheads="1"/>
          </p:cNvSpPr>
          <p:nvPr/>
        </p:nvSpPr>
        <p:spPr bwMode="auto">
          <a:xfrm>
            <a:off x="1652731" y="4939510"/>
            <a:ext cx="7034070" cy="153749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just"/>
            <a:r>
              <a:rPr lang="en-US" sz="3200" b="1"/>
              <a:t>Giữa áo nâu, áo xanh, nông thôn, thị thành với sự vật được chỉ có mối quan hệ như thế nào?</a:t>
            </a:r>
          </a:p>
        </p:txBody>
      </p:sp>
      <p:grpSp>
        <p:nvGrpSpPr>
          <p:cNvPr id="21" name="Group 37"/>
          <p:cNvGrpSpPr>
            <a:grpSpLocks/>
          </p:cNvGrpSpPr>
          <p:nvPr/>
        </p:nvGrpSpPr>
        <p:grpSpPr bwMode="auto">
          <a:xfrm>
            <a:off x="3190875" y="2667005"/>
            <a:ext cx="4064000" cy="523876"/>
            <a:chOff x="2010" y="1680"/>
            <a:chExt cx="2560" cy="330"/>
          </a:xfrm>
        </p:grpSpPr>
        <p:sp>
          <p:nvSpPr>
            <p:cNvPr id="22" name="Text Box 11"/>
            <p:cNvSpPr txBox="1">
              <a:spLocks noChangeArrowheads="1"/>
            </p:cNvSpPr>
            <p:nvPr/>
          </p:nvSpPr>
          <p:spPr bwMode="auto">
            <a:xfrm>
              <a:off x="2592" y="1680"/>
              <a:ext cx="1978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2800" b="1"/>
                <a:t>người nông dân</a:t>
              </a:r>
            </a:p>
          </p:txBody>
        </p:sp>
        <p:sp>
          <p:nvSpPr>
            <p:cNvPr id="23" name="Line 36"/>
            <p:cNvSpPr>
              <a:spLocks noChangeShapeType="1"/>
            </p:cNvSpPr>
            <p:nvPr/>
          </p:nvSpPr>
          <p:spPr bwMode="auto">
            <a:xfrm>
              <a:off x="2010" y="1824"/>
              <a:ext cx="52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 sz="2400"/>
            </a:p>
          </p:txBody>
        </p:sp>
      </p:grpSp>
    </p:spTree>
    <p:extLst>
      <p:ext uri="{BB962C8B-B14F-4D97-AF65-F5344CB8AC3E}">
        <p14:creationId xmlns:p14="http://schemas.microsoft.com/office/powerpoint/2010/main" val="2120258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6" grpId="1" animBg="1"/>
      <p:bldP spid="7" grpId="0"/>
      <p:bldP spid="8" grpId="0"/>
      <p:bldP spid="9" grpId="0"/>
      <p:bldP spid="10" grpId="0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9491"/>
            <a:ext cx="8229600" cy="1143000"/>
          </a:xfrm>
        </p:spPr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59731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vi-VN"/>
          </a:p>
        </p:txBody>
      </p:sp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477007" y="578384"/>
            <a:ext cx="190002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2800" b="1">
                <a:solidFill>
                  <a:schemeClr val="accent2"/>
                </a:solidFill>
              </a:rPr>
              <a:t>- Áo nâu</a:t>
            </a:r>
          </a:p>
        </p:txBody>
      </p:sp>
      <p:sp>
        <p:nvSpPr>
          <p:cNvPr id="6" name="Text Box 16"/>
          <p:cNvSpPr txBox="1">
            <a:spLocks noChangeArrowheads="1"/>
          </p:cNvSpPr>
          <p:nvPr/>
        </p:nvSpPr>
        <p:spPr bwMode="auto">
          <a:xfrm>
            <a:off x="5171642" y="1009271"/>
            <a:ext cx="183442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2800" b="1">
                <a:solidFill>
                  <a:srgbClr val="0070C0"/>
                </a:solidFill>
              </a:rPr>
              <a:t>- Áo xanh</a:t>
            </a:r>
          </a:p>
        </p:txBody>
      </p:sp>
      <p:sp>
        <p:nvSpPr>
          <p:cNvPr id="7" name="Text Box 18"/>
          <p:cNvSpPr txBox="1">
            <a:spLocks noChangeArrowheads="1"/>
          </p:cNvSpPr>
          <p:nvPr/>
        </p:nvSpPr>
        <p:spPr bwMode="auto">
          <a:xfrm>
            <a:off x="2701636" y="532217"/>
            <a:ext cx="2470006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2800" b="1"/>
              <a:t>người </a:t>
            </a:r>
            <a:r>
              <a:rPr lang="en-US" sz="2800" b="1" smtClean="0"/>
              <a:t>nông dân </a:t>
            </a:r>
            <a:endParaRPr lang="en-US" sz="2800" b="1"/>
          </a:p>
        </p:txBody>
      </p:sp>
      <p:sp>
        <p:nvSpPr>
          <p:cNvPr id="8" name="Text Box 21"/>
          <p:cNvSpPr txBox="1">
            <a:spLocks noChangeArrowheads="1"/>
          </p:cNvSpPr>
          <p:nvPr/>
        </p:nvSpPr>
        <p:spPr bwMode="auto">
          <a:xfrm>
            <a:off x="7180552" y="839994"/>
            <a:ext cx="1963448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2800" b="1"/>
              <a:t>người </a:t>
            </a:r>
            <a:r>
              <a:rPr lang="en-US" sz="2800" b="1" smtClean="0"/>
              <a:t>công nhân nhânnhân</a:t>
            </a:r>
            <a:endParaRPr lang="en-US" sz="2800" b="1"/>
          </a:p>
        </p:txBody>
      </p:sp>
      <p:sp>
        <p:nvSpPr>
          <p:cNvPr id="9" name="Line 23"/>
          <p:cNvSpPr>
            <a:spLocks noChangeShapeType="1"/>
          </p:cNvSpPr>
          <p:nvPr/>
        </p:nvSpPr>
        <p:spPr bwMode="auto">
          <a:xfrm flipV="1">
            <a:off x="6886143" y="1270881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 sz="2400"/>
          </a:p>
        </p:txBody>
      </p:sp>
      <p:pic>
        <p:nvPicPr>
          <p:cNvPr id="10" name="Picture 25" descr="ao nau"/>
          <p:cNvPicPr>
            <a:picLocks noChangeAspect="1" noChangeArrowheads="1"/>
          </p:cNvPicPr>
          <p:nvPr/>
        </p:nvPicPr>
        <p:blipFill>
          <a:blip r:embed="rId2">
            <a:lum bright="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790" y="1552247"/>
            <a:ext cx="3998010" cy="1870403"/>
          </a:xfrm>
          <a:prstGeom prst="rect">
            <a:avLst/>
          </a:prstGeom>
          <a:noFill/>
          <a:ln w="57150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37" descr="Thanh ph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9863" y="3643837"/>
            <a:ext cx="2547937" cy="205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38"/>
          <p:cNvPicPr>
            <a:picLocks noChangeAspect="1" noChangeArrowheads="1"/>
          </p:cNvPicPr>
          <p:nvPr/>
        </p:nvPicPr>
        <p:blipFill>
          <a:blip r:embed="rId4">
            <a:lum brigh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220378"/>
            <a:ext cx="2995613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 Box 39"/>
          <p:cNvSpPr txBox="1">
            <a:spLocks noChangeArrowheads="1"/>
          </p:cNvSpPr>
          <p:nvPr/>
        </p:nvSpPr>
        <p:spPr bwMode="auto">
          <a:xfrm>
            <a:off x="228600" y="3675063"/>
            <a:ext cx="24384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2800" b="1">
                <a:solidFill>
                  <a:srgbClr val="0070C0"/>
                </a:solidFill>
              </a:rPr>
              <a:t>- Nông thôn</a:t>
            </a:r>
          </a:p>
        </p:txBody>
      </p:sp>
      <p:sp>
        <p:nvSpPr>
          <p:cNvPr id="14" name="Text Box 40"/>
          <p:cNvSpPr txBox="1">
            <a:spLocks noChangeArrowheads="1"/>
          </p:cNvSpPr>
          <p:nvPr/>
        </p:nvSpPr>
        <p:spPr bwMode="auto">
          <a:xfrm>
            <a:off x="5114925" y="3719224"/>
            <a:ext cx="16764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- Thị thành</a:t>
            </a:r>
          </a:p>
        </p:txBody>
      </p:sp>
      <p:sp>
        <p:nvSpPr>
          <p:cNvPr id="15" name="Text Box 41"/>
          <p:cNvSpPr txBox="1">
            <a:spLocks noChangeArrowheads="1"/>
          </p:cNvSpPr>
          <p:nvPr/>
        </p:nvSpPr>
        <p:spPr bwMode="auto">
          <a:xfrm>
            <a:off x="3210358" y="3527880"/>
            <a:ext cx="1904567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2800" b="1"/>
              <a:t>những người sống ở nông thôn</a:t>
            </a:r>
          </a:p>
        </p:txBody>
      </p:sp>
      <p:sp>
        <p:nvSpPr>
          <p:cNvPr id="16" name="Line 43"/>
          <p:cNvSpPr>
            <a:spLocks noChangeShapeType="1"/>
          </p:cNvSpPr>
          <p:nvPr/>
        </p:nvSpPr>
        <p:spPr bwMode="auto">
          <a:xfrm>
            <a:off x="2497931" y="3922713"/>
            <a:ext cx="33813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 sz="2400"/>
          </a:p>
        </p:txBody>
      </p:sp>
      <p:sp>
        <p:nvSpPr>
          <p:cNvPr id="17" name="Line 44"/>
          <p:cNvSpPr>
            <a:spLocks noChangeShapeType="1"/>
          </p:cNvSpPr>
          <p:nvPr/>
        </p:nvSpPr>
        <p:spPr bwMode="auto">
          <a:xfrm>
            <a:off x="6088856" y="4029942"/>
            <a:ext cx="33813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 sz="2400"/>
          </a:p>
        </p:txBody>
      </p:sp>
      <p:pic>
        <p:nvPicPr>
          <p:cNvPr id="18" name="Picture 45" descr="imagesCAZBZ41O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1743075"/>
            <a:ext cx="35052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Line 46"/>
          <p:cNvSpPr>
            <a:spLocks noChangeShapeType="1"/>
          </p:cNvSpPr>
          <p:nvPr/>
        </p:nvSpPr>
        <p:spPr bwMode="auto">
          <a:xfrm>
            <a:off x="2081752" y="868550"/>
            <a:ext cx="2952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 sz="2400"/>
          </a:p>
        </p:txBody>
      </p:sp>
    </p:spTree>
    <p:extLst>
      <p:ext uri="{BB962C8B-B14F-4D97-AF65-F5344CB8AC3E}">
        <p14:creationId xmlns:p14="http://schemas.microsoft.com/office/powerpoint/2010/main" val="552186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609600" y="1528763"/>
            <a:ext cx="8153400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2400" b="1" u="sng">
                <a:solidFill>
                  <a:schemeClr val="accent2"/>
                </a:solidFill>
              </a:rPr>
              <a:t>Ví dụ 1</a:t>
            </a:r>
            <a:r>
              <a:rPr lang="en-US" sz="2400" b="1">
                <a:solidFill>
                  <a:schemeClr val="accent2"/>
                </a:solidFill>
              </a:rPr>
              <a:t>:</a:t>
            </a:r>
            <a:r>
              <a:rPr lang="en-US" sz="2400" b="1">
                <a:solidFill>
                  <a:schemeClr val="accent3"/>
                </a:solidFill>
              </a:rPr>
              <a:t>            </a:t>
            </a:r>
            <a:r>
              <a:rPr lang="en-US" sz="2400" b="1"/>
              <a:t>Áo nâu liền với áo xanh</a:t>
            </a:r>
          </a:p>
          <a:p>
            <a:pPr algn="l">
              <a:spcBef>
                <a:spcPct val="50000"/>
              </a:spcBef>
            </a:pPr>
            <a:r>
              <a:rPr lang="en-US" sz="2400" b="1"/>
              <a:t>                Nông thôn cùng với thị thành đứng lên.</a:t>
            </a:r>
          </a:p>
          <a:p>
            <a:pPr algn="l">
              <a:spcBef>
                <a:spcPct val="50000"/>
              </a:spcBef>
            </a:pPr>
            <a:r>
              <a:rPr lang="en-US" sz="2400" b="1" u="sng">
                <a:solidFill>
                  <a:schemeClr val="accent2"/>
                </a:solidFill>
              </a:rPr>
              <a:t>Ví dụ 2</a:t>
            </a:r>
            <a:r>
              <a:rPr lang="en-US" sz="2400" b="1">
                <a:solidFill>
                  <a:schemeClr val="accent2"/>
                </a:solidFill>
              </a:rPr>
              <a:t>:  </a:t>
            </a:r>
            <a:r>
              <a:rPr lang="en-US" sz="2400" b="1">
                <a:solidFill>
                  <a:schemeClr val="accent3"/>
                </a:solidFill>
              </a:rPr>
              <a:t>  </a:t>
            </a:r>
            <a:r>
              <a:rPr lang="en-US" sz="2400" b="1" smtClean="0"/>
              <a:t>Tất </a:t>
            </a:r>
            <a:r>
              <a:rPr lang="en-US" sz="2400" b="1"/>
              <a:t>cả nông dân ở nông thôn và công nhân                   </a:t>
            </a:r>
          </a:p>
          <a:p>
            <a:pPr algn="l">
              <a:spcBef>
                <a:spcPct val="50000"/>
              </a:spcBef>
            </a:pPr>
            <a:r>
              <a:rPr lang="en-US" sz="2400" b="1"/>
              <a:t>                   ở thị thành đứng lên.</a:t>
            </a: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3260725" y="3182938"/>
            <a:ext cx="364013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vi-VN" sz="2400" b="1"/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288925" y="3828546"/>
            <a:ext cx="5943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2400" b="1">
                <a:solidFill>
                  <a:schemeClr val="accent2"/>
                </a:solidFill>
              </a:rPr>
              <a:t>-&gt; Ví dụ 1 </a:t>
            </a:r>
            <a:r>
              <a:rPr lang="en-US" sz="2400" b="1"/>
              <a:t>hay hơn vì có giá trị biểu cảm.</a:t>
            </a:r>
          </a:p>
        </p:txBody>
      </p:sp>
      <p:sp>
        <p:nvSpPr>
          <p:cNvPr id="7" name="AutoShape 12"/>
          <p:cNvSpPr>
            <a:spLocks noChangeArrowheads="1"/>
          </p:cNvSpPr>
          <p:nvPr/>
        </p:nvSpPr>
        <p:spPr bwMode="auto">
          <a:xfrm>
            <a:off x="5780808" y="3839441"/>
            <a:ext cx="2982191" cy="2095500"/>
          </a:xfrm>
          <a:prstGeom prst="wedgeRectCallout">
            <a:avLst>
              <a:gd name="adj1" fmla="val -44162"/>
              <a:gd name="adj2" fmla="val 6998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2400" b="1">
                <a:latin typeface="Times New Roman" pitchFamily="18" charset="0"/>
                <a:cs typeface="Times New Roman" pitchFamily="18" charset="0"/>
              </a:rPr>
              <a:t>Vì sao cũng cùng một nội dung mà </a:t>
            </a:r>
            <a:r>
              <a:rPr lang="en-US" sz="2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ví dụ 1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 lại có giá trị biểu cảm?</a:t>
            </a:r>
          </a:p>
        </p:txBody>
      </p:sp>
      <p:sp>
        <p:nvSpPr>
          <p:cNvPr id="8" name="Text Box 13"/>
          <p:cNvSpPr txBox="1">
            <a:spLocks noChangeArrowheads="1"/>
          </p:cNvSpPr>
          <p:nvPr/>
        </p:nvSpPr>
        <p:spPr bwMode="auto">
          <a:xfrm>
            <a:off x="457200" y="4272393"/>
            <a:ext cx="424988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2400" b="1"/>
              <a:t>-&gt; Dùng biện pháp hoán dụ.</a:t>
            </a:r>
          </a:p>
        </p:txBody>
      </p:sp>
      <p:sp>
        <p:nvSpPr>
          <p:cNvPr id="9" name="AutoShape 17"/>
          <p:cNvSpPr>
            <a:spLocks noChangeArrowheads="1"/>
          </p:cNvSpPr>
          <p:nvPr/>
        </p:nvSpPr>
        <p:spPr bwMode="auto">
          <a:xfrm>
            <a:off x="762000" y="457200"/>
            <a:ext cx="7848600" cy="914400"/>
          </a:xfrm>
          <a:prstGeom prst="flowChartAlternateProcess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/>
            <a:r>
              <a:rPr lang="en-US" sz="2800" b="1"/>
              <a:t>Hãy so sánh cách diễn đạt ở 2 ví dụ sau, cách diễn </a:t>
            </a:r>
          </a:p>
          <a:p>
            <a:pPr algn="just"/>
            <a:r>
              <a:rPr lang="en-US" sz="2800" b="1"/>
              <a:t>đạt nào hay hơn? Vì sao?</a:t>
            </a:r>
          </a:p>
        </p:txBody>
      </p:sp>
      <p:sp>
        <p:nvSpPr>
          <p:cNvPr id="10" name="AutoShape 15"/>
          <p:cNvSpPr>
            <a:spLocks noGrp="1" noChangeArrowheads="1"/>
          </p:cNvSpPr>
          <p:nvPr>
            <p:ph idx="1"/>
          </p:nvPr>
        </p:nvSpPr>
        <p:spPr bwMode="auto">
          <a:xfrm>
            <a:off x="0" y="4734057"/>
            <a:ext cx="5080793" cy="2123943"/>
          </a:xfrm>
          <a:prstGeom prst="irregularSeal2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rmAutofit/>
          </a:bodyPr>
          <a:lstStyle/>
          <a:p>
            <a:pPr marL="0" indent="0" algn="ctr">
              <a:buNone/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Nêu tác dụng của </a:t>
            </a:r>
          </a:p>
          <a:p>
            <a:pPr marL="0" indent="0" algn="ctr">
              <a:buNone/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biện pháp hoán dụ ?</a:t>
            </a:r>
          </a:p>
        </p:txBody>
      </p:sp>
    </p:spTree>
    <p:extLst>
      <p:ext uri="{BB962C8B-B14F-4D97-AF65-F5344CB8AC3E}">
        <p14:creationId xmlns:p14="http://schemas.microsoft.com/office/powerpoint/2010/main" val="3642792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 animBg="1"/>
      <p:bldP spid="7" grpId="1" animBg="1"/>
      <p:bldP spid="8" grpId="0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826" y="1620550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vi-VN"/>
          </a:p>
        </p:txBody>
      </p:sp>
      <p:sp>
        <p:nvSpPr>
          <p:cNvPr id="17" name="AutoShape 23"/>
          <p:cNvSpPr>
            <a:spLocks noChangeArrowheads="1"/>
          </p:cNvSpPr>
          <p:nvPr/>
        </p:nvSpPr>
        <p:spPr bwMode="auto">
          <a:xfrm>
            <a:off x="161853" y="865477"/>
            <a:ext cx="8753547" cy="1524000"/>
          </a:xfrm>
          <a:prstGeom prst="wave">
            <a:avLst>
              <a:gd name="adj1" fmla="val 13005"/>
              <a:gd name="adj2" fmla="val 0"/>
            </a:avLst>
          </a:prstGeom>
          <a:solidFill>
            <a:srgbClr val="0000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>
                <a:latin typeface="Times New Roman" pitchFamily="18" charset="0"/>
                <a:cs typeface="Times New Roman" pitchFamily="18" charset="0"/>
              </a:rPr>
              <a:t>Em hãy cho biết thế nào là hoán dụ và nêu tác dụng của nó?</a:t>
            </a:r>
          </a:p>
        </p:txBody>
      </p:sp>
      <p:sp>
        <p:nvSpPr>
          <p:cNvPr id="18" name="AutoShape 24"/>
          <p:cNvSpPr>
            <a:spLocks noChangeArrowheads="1"/>
          </p:cNvSpPr>
          <p:nvPr/>
        </p:nvSpPr>
        <p:spPr bwMode="auto">
          <a:xfrm>
            <a:off x="161853" y="2819400"/>
            <a:ext cx="8753547" cy="3352800"/>
          </a:xfrm>
          <a:prstGeom prst="flowChartAlternateProcess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/>
            <a:r>
              <a:rPr lang="en-US" sz="3200" b="1" u="sng">
                <a:latin typeface="Times New Roman" pitchFamily="18" charset="0"/>
                <a:cs typeface="Times New Roman" pitchFamily="18" charset="0"/>
              </a:rPr>
              <a:t>Ghi nhớ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 Hoán dụ là gọi tên sự vật, hiện tượng, 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khái </a:t>
            </a:r>
            <a:endParaRPr lang="en-US" sz="2800" b="1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niệm 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bằng 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tên 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của một sự vật, hiện tượng, khái 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niệm </a:t>
            </a:r>
            <a:endParaRPr lang="en-US" sz="2800" b="1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khác 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có quan hệ 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gần 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gũi 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với nó nhằm tăng sức gợi 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just"/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gợi cảm cho sự diễn đạt.</a:t>
            </a:r>
          </a:p>
        </p:txBody>
      </p:sp>
    </p:spTree>
    <p:extLst>
      <p:ext uri="{BB962C8B-B14F-4D97-AF65-F5344CB8AC3E}">
        <p14:creationId xmlns:p14="http://schemas.microsoft.com/office/powerpoint/2010/main" val="3876665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vi-VN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536700" y="228600"/>
            <a:ext cx="6540500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2800" b="1"/>
              <a:t>         </a:t>
            </a:r>
            <a:r>
              <a:rPr lang="en-US" sz="2800" b="1">
                <a:solidFill>
                  <a:schemeClr val="accent2"/>
                </a:solidFill>
              </a:rPr>
              <a:t>Áo nâu </a:t>
            </a:r>
            <a:r>
              <a:rPr lang="en-US" sz="2800" b="1"/>
              <a:t>liền với </a:t>
            </a:r>
            <a:r>
              <a:rPr lang="en-US" sz="2800" b="1">
                <a:solidFill>
                  <a:srgbClr val="0070C0"/>
                </a:solidFill>
              </a:rPr>
              <a:t>áo xanh</a:t>
            </a:r>
          </a:p>
          <a:p>
            <a:pPr algn="l">
              <a:spcBef>
                <a:spcPct val="50000"/>
              </a:spcBef>
            </a:pPr>
            <a:r>
              <a:rPr lang="en-US" sz="2800" b="1">
                <a:solidFill>
                  <a:schemeClr val="accent2"/>
                </a:solidFill>
              </a:rPr>
              <a:t>Nông thôn </a:t>
            </a:r>
            <a:r>
              <a:rPr lang="en-US" sz="2800" b="1"/>
              <a:t>cùng với </a:t>
            </a:r>
            <a:r>
              <a:rPr lang="en-US" sz="2800" b="1">
                <a:solidFill>
                  <a:srgbClr val="0070C0"/>
                </a:solidFill>
              </a:rPr>
              <a:t>thị thành </a:t>
            </a:r>
            <a:r>
              <a:rPr lang="en-US" sz="2800" b="1"/>
              <a:t>đứng lên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003300" y="1692623"/>
            <a:ext cx="5715000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2800" b="1">
                <a:solidFill>
                  <a:schemeClr val="accent2"/>
                </a:solidFill>
              </a:rPr>
              <a:t>Áo nâu      </a:t>
            </a:r>
            <a:r>
              <a:rPr lang="en-US" sz="2800" b="1"/>
              <a:t>-&gt;    Người nông dân</a:t>
            </a:r>
          </a:p>
          <a:p>
            <a:pPr algn="l">
              <a:spcBef>
                <a:spcPct val="50000"/>
              </a:spcBef>
            </a:pPr>
            <a:r>
              <a:rPr lang="en-US" sz="2800" b="1">
                <a:solidFill>
                  <a:srgbClr val="0070C0"/>
                </a:solidFill>
              </a:rPr>
              <a:t>Áo xanh    </a:t>
            </a:r>
            <a:r>
              <a:rPr lang="en-US" sz="2800" b="1"/>
              <a:t>-&gt;   Người công nhân</a:t>
            </a:r>
          </a:p>
        </p:txBody>
      </p:sp>
      <p:sp>
        <p:nvSpPr>
          <p:cNvPr id="6" name="Line 7"/>
          <p:cNvSpPr>
            <a:spLocks noChangeShapeType="1"/>
          </p:cNvSpPr>
          <p:nvPr/>
        </p:nvSpPr>
        <p:spPr bwMode="auto">
          <a:xfrm>
            <a:off x="1905000" y="2776538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 sz="2400"/>
          </a:p>
        </p:txBody>
      </p:sp>
      <p:sp>
        <p:nvSpPr>
          <p:cNvPr id="7" name="Line 9"/>
          <p:cNvSpPr>
            <a:spLocks noChangeShapeType="1"/>
          </p:cNvSpPr>
          <p:nvPr/>
        </p:nvSpPr>
        <p:spPr bwMode="auto">
          <a:xfrm>
            <a:off x="4584700" y="2776538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 sz="2400"/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850900" y="3256685"/>
            <a:ext cx="19812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2800" b="1"/>
              <a:t>Dấu </a:t>
            </a:r>
            <a:r>
              <a:rPr lang="en-US" sz="2800" b="1"/>
              <a:t>hiệu </a:t>
            </a:r>
            <a:r>
              <a:rPr lang="en-US" sz="2800" b="1" smtClean="0"/>
              <a:t>của sự </a:t>
            </a:r>
            <a:r>
              <a:rPr lang="en-US" sz="2800" b="1"/>
              <a:t>vật</a:t>
            </a:r>
          </a:p>
        </p:txBody>
      </p: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3738418" y="3269241"/>
            <a:ext cx="18161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2800" b="1"/>
              <a:t>    Sự vật</a:t>
            </a:r>
          </a:p>
        </p:txBody>
      </p:sp>
      <p:sp>
        <p:nvSpPr>
          <p:cNvPr id="10" name="Text Box 13"/>
          <p:cNvSpPr txBox="1">
            <a:spLocks noChangeArrowheads="1"/>
          </p:cNvSpPr>
          <p:nvPr/>
        </p:nvSpPr>
        <p:spPr bwMode="auto">
          <a:xfrm>
            <a:off x="561109" y="4045387"/>
            <a:ext cx="8235950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2800" b="1">
                <a:solidFill>
                  <a:srgbClr val="0070C0"/>
                </a:solidFill>
              </a:rPr>
              <a:t>Nông thôn       </a:t>
            </a:r>
            <a:r>
              <a:rPr lang="en-US" sz="2800" b="1"/>
              <a:t>- &gt;  những người sống ở nông thôn</a:t>
            </a:r>
          </a:p>
          <a:p>
            <a:pPr algn="l">
              <a:spcBef>
                <a:spcPct val="50000"/>
              </a:spcBef>
            </a:pPr>
            <a:r>
              <a:rPr lang="en-US" sz="2800" b="1">
                <a:solidFill>
                  <a:srgbClr val="C00000"/>
                </a:solidFill>
              </a:rPr>
              <a:t>Thị thành        </a:t>
            </a:r>
            <a:r>
              <a:rPr lang="en-US" sz="2800" b="1"/>
              <a:t>- &gt;  những người sống ở thị thành</a:t>
            </a:r>
          </a:p>
        </p:txBody>
      </p:sp>
      <p:sp>
        <p:nvSpPr>
          <p:cNvPr id="11" name="Line 15"/>
          <p:cNvSpPr>
            <a:spLocks noChangeShapeType="1"/>
          </p:cNvSpPr>
          <p:nvPr/>
        </p:nvSpPr>
        <p:spPr bwMode="auto">
          <a:xfrm>
            <a:off x="1536700" y="5147831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 sz="2400"/>
          </a:p>
        </p:txBody>
      </p:sp>
      <p:sp>
        <p:nvSpPr>
          <p:cNvPr id="12" name="Line 16"/>
          <p:cNvSpPr>
            <a:spLocks noChangeShapeType="1"/>
          </p:cNvSpPr>
          <p:nvPr/>
        </p:nvSpPr>
        <p:spPr bwMode="auto">
          <a:xfrm>
            <a:off x="5280891" y="5100638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 sz="2400"/>
          </a:p>
        </p:txBody>
      </p:sp>
      <p:sp>
        <p:nvSpPr>
          <p:cNvPr id="13" name="Text Box 17"/>
          <p:cNvSpPr txBox="1">
            <a:spLocks noChangeArrowheads="1"/>
          </p:cNvSpPr>
          <p:nvPr/>
        </p:nvSpPr>
        <p:spPr bwMode="auto">
          <a:xfrm>
            <a:off x="512618" y="5376431"/>
            <a:ext cx="19050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2800" b="1"/>
              <a:t>Vật chứa đựng</a:t>
            </a:r>
          </a:p>
        </p:txBody>
      </p:sp>
      <p:sp>
        <p:nvSpPr>
          <p:cNvPr id="14" name="Text Box 18"/>
          <p:cNvSpPr txBox="1">
            <a:spLocks noChangeArrowheads="1"/>
          </p:cNvSpPr>
          <p:nvPr/>
        </p:nvSpPr>
        <p:spPr bwMode="auto">
          <a:xfrm>
            <a:off x="4038600" y="5262131"/>
            <a:ext cx="23622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2800" b="1"/>
              <a:t>Vật bị chứa đựng</a:t>
            </a:r>
          </a:p>
        </p:txBody>
      </p:sp>
      <p:sp>
        <p:nvSpPr>
          <p:cNvPr id="15" name="AutoShape 19"/>
          <p:cNvSpPr>
            <a:spLocks noChangeArrowheads="1"/>
          </p:cNvSpPr>
          <p:nvPr/>
        </p:nvSpPr>
        <p:spPr bwMode="auto">
          <a:xfrm>
            <a:off x="2209800" y="5659438"/>
            <a:ext cx="5410200" cy="969962"/>
          </a:xfrm>
          <a:prstGeom prst="wave">
            <a:avLst>
              <a:gd name="adj1" fmla="val 13005"/>
              <a:gd name="adj2" fmla="val 0"/>
            </a:avLst>
          </a:prstGeom>
          <a:solidFill>
            <a:srgbClr val="0000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 b="1">
                <a:latin typeface="Times New Roman" pitchFamily="18" charset="0"/>
                <a:cs typeface="Times New Roman" pitchFamily="18" charset="0"/>
              </a:rPr>
              <a:t>Tìm mối quan hệ giữa chúng?</a:t>
            </a:r>
          </a:p>
        </p:txBody>
      </p:sp>
    </p:spTree>
    <p:extLst>
      <p:ext uri="{BB962C8B-B14F-4D97-AF65-F5344CB8AC3E}">
        <p14:creationId xmlns:p14="http://schemas.microsoft.com/office/powerpoint/2010/main" val="1269016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  <p:bldP spid="7" grpId="0" animBg="1"/>
      <p:bldP spid="8" grpId="0"/>
      <p:bldP spid="9" grpId="0"/>
      <p:bldP spid="10" grpId="0"/>
      <p:bldP spid="11" grpId="0" animBg="1"/>
      <p:bldP spid="12" grpId="0" animBg="1"/>
      <p:bldP spid="13" grpId="0"/>
      <p:bldP spid="14" grpId="0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vi-VN"/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533400" y="381000"/>
            <a:ext cx="8458200" cy="22159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3600" b="1">
                <a:cs typeface="Times New Roman" pitchFamily="18" charset="0"/>
              </a:rPr>
              <a:t>           </a:t>
            </a:r>
            <a:r>
              <a:rPr lang="en-US" sz="3600" b="1">
                <a:solidFill>
                  <a:srgbClr val="C00000"/>
                </a:solidFill>
                <a:cs typeface="Times New Roman" pitchFamily="18" charset="0"/>
              </a:rPr>
              <a:t>Bàn tay ta </a:t>
            </a:r>
            <a:r>
              <a:rPr lang="en-US" sz="3600" b="1">
                <a:cs typeface="Times New Roman" pitchFamily="18" charset="0"/>
              </a:rPr>
              <a:t>làm nên tất cả </a:t>
            </a:r>
          </a:p>
          <a:p>
            <a:pPr algn="l">
              <a:spcBef>
                <a:spcPct val="50000"/>
              </a:spcBef>
            </a:pPr>
            <a:r>
              <a:rPr lang="en-US" sz="3600" b="1">
                <a:cs typeface="Times New Roman" pitchFamily="18" charset="0"/>
              </a:rPr>
              <a:t>Có sức người sỏi đá cũng thành cơm.</a:t>
            </a:r>
          </a:p>
          <a:p>
            <a:pPr algn="l">
              <a:spcBef>
                <a:spcPct val="50000"/>
              </a:spcBef>
            </a:pPr>
            <a:r>
              <a:rPr lang="en-US" sz="3200" b="1">
                <a:cs typeface="Times New Roman" pitchFamily="18" charset="0"/>
              </a:rPr>
              <a:t>                                  </a:t>
            </a:r>
            <a:r>
              <a:rPr lang="en-US" sz="3200" b="1" smtClean="0">
                <a:cs typeface="Times New Roman" pitchFamily="18" charset="0"/>
              </a:rPr>
              <a:t>         </a:t>
            </a:r>
            <a:r>
              <a:rPr lang="en-US" sz="2800" b="1" smtClean="0">
                <a:cs typeface="Times New Roman" pitchFamily="18" charset="0"/>
              </a:rPr>
              <a:t>(</a:t>
            </a:r>
            <a:r>
              <a:rPr lang="en-US" sz="2800" b="1">
                <a:cs typeface="Times New Roman" pitchFamily="18" charset="0"/>
              </a:rPr>
              <a:t>Hoàng Trung Thông)</a:t>
            </a:r>
          </a:p>
        </p:txBody>
      </p:sp>
      <p:sp>
        <p:nvSpPr>
          <p:cNvPr id="6" name="AutoShape 10"/>
          <p:cNvSpPr>
            <a:spLocks noChangeArrowheads="1"/>
          </p:cNvSpPr>
          <p:nvPr/>
        </p:nvSpPr>
        <p:spPr bwMode="auto">
          <a:xfrm>
            <a:off x="2362199" y="2596990"/>
            <a:ext cx="4876801" cy="631985"/>
          </a:xfrm>
          <a:prstGeom prst="wedgeEllipseCallout">
            <a:avLst>
              <a:gd name="adj1" fmla="val -44750"/>
              <a:gd name="adj2" fmla="val 6994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sz="32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Bàn tay ta 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chỉ ai?</a:t>
            </a:r>
          </a:p>
        </p:txBody>
      </p: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533400" y="3113782"/>
            <a:ext cx="20955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C00000"/>
                </a:solidFill>
                <a:cs typeface="Times New Roman" pitchFamily="18" charset="0"/>
              </a:rPr>
              <a:t>Bàn tay ta </a:t>
            </a:r>
          </a:p>
        </p:txBody>
      </p:sp>
      <p:sp>
        <p:nvSpPr>
          <p:cNvPr id="8" name="Line 12"/>
          <p:cNvSpPr>
            <a:spLocks noChangeShapeType="1"/>
          </p:cNvSpPr>
          <p:nvPr/>
        </p:nvSpPr>
        <p:spPr bwMode="auto">
          <a:xfrm>
            <a:off x="3733800" y="3529013"/>
            <a:ext cx="914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 Box 13"/>
          <p:cNvSpPr txBox="1">
            <a:spLocks noChangeArrowheads="1"/>
          </p:cNvSpPr>
          <p:nvPr/>
        </p:nvSpPr>
        <p:spPr bwMode="auto">
          <a:xfrm>
            <a:off x="4953000" y="3228975"/>
            <a:ext cx="3810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3200" b="1">
                <a:cs typeface="Times New Roman" pitchFamily="18" charset="0"/>
              </a:rPr>
              <a:t>người lao động</a:t>
            </a:r>
          </a:p>
        </p:txBody>
      </p:sp>
      <p:sp>
        <p:nvSpPr>
          <p:cNvPr id="10" name="AutoShape 14"/>
          <p:cNvSpPr>
            <a:spLocks noChangeArrowheads="1"/>
          </p:cNvSpPr>
          <p:nvPr/>
        </p:nvSpPr>
        <p:spPr bwMode="auto">
          <a:xfrm>
            <a:off x="1981200" y="4520624"/>
            <a:ext cx="7010400" cy="2108776"/>
          </a:xfrm>
          <a:prstGeom prst="cloudCallout">
            <a:avLst>
              <a:gd name="adj1" fmla="val -40583"/>
              <a:gd name="adj2" fmla="val 8012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just"/>
            <a:r>
              <a:rPr lang="en-US" sz="2800" b="1">
                <a:latin typeface="Times New Roman" pitchFamily="18" charset="0"/>
                <a:cs typeface="Times New Roman" pitchFamily="18" charset="0"/>
              </a:rPr>
              <a:t>Giữa bàn tay ta và người lao động, từ nào chỉ bộ phận? từ nào chỉ toàn thể?</a:t>
            </a:r>
          </a:p>
        </p:txBody>
      </p:sp>
      <p:sp>
        <p:nvSpPr>
          <p:cNvPr id="11" name="Line 15"/>
          <p:cNvSpPr>
            <a:spLocks noChangeShapeType="1"/>
          </p:cNvSpPr>
          <p:nvPr/>
        </p:nvSpPr>
        <p:spPr bwMode="auto">
          <a:xfrm>
            <a:off x="1385455" y="3663948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Line 16"/>
          <p:cNvSpPr>
            <a:spLocks noChangeShapeType="1"/>
          </p:cNvSpPr>
          <p:nvPr/>
        </p:nvSpPr>
        <p:spPr bwMode="auto">
          <a:xfrm>
            <a:off x="5867400" y="3667125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 Box 17"/>
          <p:cNvSpPr txBox="1">
            <a:spLocks noChangeArrowheads="1"/>
          </p:cNvSpPr>
          <p:nvPr/>
        </p:nvSpPr>
        <p:spPr bwMode="auto">
          <a:xfrm>
            <a:off x="533400" y="4228236"/>
            <a:ext cx="182879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3200" b="1">
                <a:cs typeface="Times New Roman" pitchFamily="18" charset="0"/>
              </a:rPr>
              <a:t>Bộ phận</a:t>
            </a:r>
          </a:p>
        </p:txBody>
      </p:sp>
      <p:sp>
        <p:nvSpPr>
          <p:cNvPr id="14" name="Text Box 18"/>
          <p:cNvSpPr txBox="1">
            <a:spLocks noChangeArrowheads="1"/>
          </p:cNvSpPr>
          <p:nvPr/>
        </p:nvSpPr>
        <p:spPr bwMode="auto">
          <a:xfrm>
            <a:off x="4876800" y="4043363"/>
            <a:ext cx="2590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3200" b="1">
                <a:cs typeface="Times New Roman" pitchFamily="18" charset="0"/>
              </a:rPr>
              <a:t>Toàn thể</a:t>
            </a:r>
          </a:p>
        </p:txBody>
      </p:sp>
    </p:spTree>
    <p:extLst>
      <p:ext uri="{BB962C8B-B14F-4D97-AF65-F5344CB8AC3E}">
        <p14:creationId xmlns:p14="http://schemas.microsoft.com/office/powerpoint/2010/main" val="924306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6" grpId="1" animBg="1"/>
      <p:bldP spid="7" grpId="0"/>
      <p:bldP spid="8" grpId="0" animBg="1"/>
      <p:bldP spid="9" grpId="0"/>
      <p:bldP spid="10" grpId="0" animBg="1"/>
      <p:bldP spid="10" grpId="1" animBg="1"/>
      <p:bldP spid="11" grpId="0" animBg="1"/>
      <p:bldP spid="12" grpId="0" animBg="1"/>
      <p:bldP spid="13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AutoShape 5"/>
          <p:cNvSpPr>
            <a:spLocks noChangeArrowheads="1"/>
          </p:cNvSpPr>
          <p:nvPr/>
        </p:nvSpPr>
        <p:spPr bwMode="auto">
          <a:xfrm>
            <a:off x="838200" y="381000"/>
            <a:ext cx="7620000" cy="4648200"/>
          </a:xfrm>
          <a:prstGeom prst="cloudCallout">
            <a:avLst>
              <a:gd name="adj1" fmla="val -44764"/>
              <a:gd name="adj2" fmla="val 52856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just"/>
            <a:r>
              <a:rPr lang="en-US" sz="3600" b="1">
                <a:latin typeface="Times New Roman" pitchFamily="18" charset="0"/>
                <a:cs typeface="Times New Roman" pitchFamily="18" charset="0"/>
              </a:rPr>
              <a:t>Từ những ví dụ đã phân tích ở phần I và phần II, hãy liệt kê một số kiểu quan hệ thường được sử dụng để tạo ra phép  hoán dụ ?</a:t>
            </a:r>
          </a:p>
        </p:txBody>
      </p:sp>
    </p:spTree>
    <p:extLst>
      <p:ext uri="{BB962C8B-B14F-4D97-AF65-F5344CB8AC3E}">
        <p14:creationId xmlns:p14="http://schemas.microsoft.com/office/powerpoint/2010/main" val="15239370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927</Words>
  <Application>Microsoft Office PowerPoint</Application>
  <PresentationFormat>On-screen Show (4:3)</PresentationFormat>
  <Paragraphs>129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TS Computer</dc:creator>
  <cp:lastModifiedBy>TS Computer</cp:lastModifiedBy>
  <cp:revision>8</cp:revision>
  <dcterms:created xsi:type="dcterms:W3CDTF">2006-08-16T00:00:00Z</dcterms:created>
  <dcterms:modified xsi:type="dcterms:W3CDTF">2019-05-15T14:45:57Z</dcterms:modified>
</cp:coreProperties>
</file>