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0" r:id="rId2"/>
    <p:sldId id="283" r:id="rId3"/>
    <p:sldId id="262" r:id="rId4"/>
    <p:sldId id="285" r:id="rId5"/>
    <p:sldId id="293" r:id="rId6"/>
    <p:sldId id="292" r:id="rId7"/>
    <p:sldId id="263" r:id="rId8"/>
    <p:sldId id="269" r:id="rId9"/>
    <p:sldId id="277" r:id="rId10"/>
    <p:sldId id="278" r:id="rId11"/>
    <p:sldId id="270" r:id="rId12"/>
    <p:sldId id="273" r:id="rId13"/>
    <p:sldId id="275" r:id="rId14"/>
    <p:sldId id="276" r:id="rId15"/>
    <p:sldId id="259" r:id="rId16"/>
    <p:sldId id="260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396" y="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7CCF5-E42E-4C8F-B833-68A692D6AF44}" type="datetimeFigureOut">
              <a:rPr lang="en-US" smtClean="0"/>
              <a:t>18/04/2019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17A10-4E4F-4A47-BB2A-CA9AA074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06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806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6379-BE21-4ACE-97B3-113857749197}" type="datetimeFigureOut">
              <a:rPr lang="en-US" smtClean="0"/>
              <a:t>18/04/2019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43433-88EB-4EE2-AC1E-B6803132A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04652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6379-BE21-4ACE-97B3-113857749197}" type="datetimeFigureOut">
              <a:rPr lang="en-US" smtClean="0"/>
              <a:t>18/04/2019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43433-88EB-4EE2-AC1E-B6803132A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48975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6379-BE21-4ACE-97B3-113857749197}" type="datetimeFigureOut">
              <a:rPr lang="en-US" smtClean="0"/>
              <a:t>18/04/2019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43433-88EB-4EE2-AC1E-B6803132A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30811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6379-BE21-4ACE-97B3-113857749197}" type="datetimeFigureOut">
              <a:rPr lang="en-US" smtClean="0"/>
              <a:t>18/04/2019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43433-88EB-4EE2-AC1E-B6803132A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09938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6379-BE21-4ACE-97B3-113857749197}" type="datetimeFigureOut">
              <a:rPr lang="en-US" smtClean="0"/>
              <a:t>18/04/2019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43433-88EB-4EE2-AC1E-B6803132A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82694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6379-BE21-4ACE-97B3-113857749197}" type="datetimeFigureOut">
              <a:rPr lang="en-US" smtClean="0"/>
              <a:t>18/04/2019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43433-88EB-4EE2-AC1E-B6803132A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42157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6379-BE21-4ACE-97B3-113857749197}" type="datetimeFigureOut">
              <a:rPr lang="en-US" smtClean="0"/>
              <a:t>18/04/2019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43433-88EB-4EE2-AC1E-B6803132A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39615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6379-BE21-4ACE-97B3-113857749197}" type="datetimeFigureOut">
              <a:rPr lang="en-US" smtClean="0"/>
              <a:t>18/04/2019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43433-88EB-4EE2-AC1E-B6803132A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16603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6379-BE21-4ACE-97B3-113857749197}" type="datetimeFigureOut">
              <a:rPr lang="en-US" smtClean="0"/>
              <a:t>18/04/2019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43433-88EB-4EE2-AC1E-B6803132A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4583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6379-BE21-4ACE-97B3-113857749197}" type="datetimeFigureOut">
              <a:rPr lang="en-US" smtClean="0"/>
              <a:t>18/04/2019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43433-88EB-4EE2-AC1E-B6803132A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49161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6379-BE21-4ACE-97B3-113857749197}" type="datetimeFigureOut">
              <a:rPr lang="en-US" smtClean="0"/>
              <a:t>18/04/2019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43433-88EB-4EE2-AC1E-B6803132A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422600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06379-BE21-4ACE-97B3-113857749197}" type="datetimeFigureOut">
              <a:rPr lang="en-US" smtClean="0"/>
              <a:t>18/04/2019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43433-88EB-4EE2-AC1E-B6803132A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0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5" y="51516"/>
            <a:ext cx="9163551" cy="69588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1957589"/>
            <a:ext cx="490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TRÒ CH</a:t>
            </a:r>
            <a:r>
              <a:rPr lang="vi-VN" sz="5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5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endParaRPr lang="en-US" sz="54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32800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ÁN- BIỂU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ĐIỂM: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991600" cy="5440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sấm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0.5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i="1" u="sng" dirty="0" err="1" smtClean="0">
                <a:latin typeface="Times New Roman" pitchFamily="18" charset="0"/>
                <a:cs typeface="Times New Roman" pitchFamily="18" charset="0"/>
              </a:rPr>
              <a:t>Sấm</a:t>
            </a:r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0.25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( 0.25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i="1" u="sng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u="sng" dirty="0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( 0.25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( 0.25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( 0.25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14968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90" y="0"/>
            <a:ext cx="9118242" cy="6875120"/>
          </a:xfrm>
        </p:spPr>
      </p:pic>
      <p:sp>
        <p:nvSpPr>
          <p:cNvPr id="5" name="TextBox 4"/>
          <p:cNvSpPr txBox="1"/>
          <p:nvPr/>
        </p:nvSpPr>
        <p:spPr>
          <a:xfrm>
            <a:off x="280115" y="381000"/>
            <a:ext cx="845283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vi-VN" sz="3200" i="1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oạn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3200" i="1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n:</a:t>
            </a:r>
          </a:p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dạt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háo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hức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mộng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ngẫu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(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Sa Pa-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83493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18"/>
            <a:ext cx="9070018" cy="6838682"/>
          </a:xfrm>
        </p:spPr>
      </p:pic>
      <p:sp>
        <p:nvSpPr>
          <p:cNvPr id="6" name="TextBox 5"/>
          <p:cNvSpPr txBox="1"/>
          <p:nvPr/>
        </p:nvSpPr>
        <p:spPr>
          <a:xfrm>
            <a:off x="412124" y="1447800"/>
            <a:ext cx="835087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 smtClean="0"/>
              <a:t>“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 “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1))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( 0.25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(2,3))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( 0.25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ngủi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( 0.25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401392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ĐÁP ÁN- BIỂU ĐIỂM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23076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" y="-12880"/>
            <a:ext cx="9040969" cy="6870880"/>
          </a:xfrm>
        </p:spPr>
      </p:pic>
      <p:sp>
        <p:nvSpPr>
          <p:cNvPr id="5" name="TextBox 4"/>
          <p:cNvSpPr txBox="1"/>
          <p:nvPr/>
        </p:nvSpPr>
        <p:spPr>
          <a:xfrm>
            <a:off x="51515" y="2356052"/>
            <a:ext cx="86932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Bài</a:t>
            </a:r>
            <a:r>
              <a:rPr lang="en-US" sz="3200" dirty="0">
                <a:solidFill>
                  <a:srgbClr val="FF0000"/>
                </a:solidFill>
              </a:rPr>
              <a:t> 3: </a:t>
            </a:r>
            <a:endParaRPr lang="en-US" sz="3200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“ </a:t>
            </a:r>
            <a:r>
              <a:rPr lang="en-US" sz="3200" i="1" dirty="0" err="1">
                <a:solidFill>
                  <a:srgbClr val="FF0000"/>
                </a:solidFill>
              </a:rPr>
              <a:t>Những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ngôi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sao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xa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xôi</a:t>
            </a:r>
            <a:r>
              <a:rPr lang="en-US" sz="3200" dirty="0">
                <a:solidFill>
                  <a:srgbClr val="FF0000"/>
                </a:solidFill>
              </a:rPr>
              <a:t>” </a:t>
            </a:r>
            <a:r>
              <a:rPr lang="en-US" sz="3200" dirty="0" err="1">
                <a:solidFill>
                  <a:srgbClr val="FF0000"/>
                </a:solidFill>
              </a:rPr>
              <a:t>là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một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truyện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ngắn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tiêu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biểu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viết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về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thế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hệ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trẻ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Việt</a:t>
            </a:r>
            <a:r>
              <a:rPr lang="en-US" sz="3200" dirty="0">
                <a:solidFill>
                  <a:srgbClr val="FF0000"/>
                </a:solidFill>
              </a:rPr>
              <a:t> Nam </a:t>
            </a:r>
            <a:r>
              <a:rPr lang="en-US" sz="3200" dirty="0" err="1">
                <a:solidFill>
                  <a:srgbClr val="FF0000"/>
                </a:solidFill>
              </a:rPr>
              <a:t>trong</a:t>
            </a:r>
            <a:r>
              <a:rPr lang="en-US" sz="3200" dirty="0">
                <a:solidFill>
                  <a:srgbClr val="FF0000"/>
                </a:solidFill>
              </a:rPr>
              <a:t>  </a:t>
            </a:r>
            <a:r>
              <a:rPr lang="en-US" sz="3200" dirty="0" err="1">
                <a:solidFill>
                  <a:srgbClr val="FF0000"/>
                </a:solidFill>
              </a:rPr>
              <a:t>thời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kì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kháng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chiến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chống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Mĩ</a:t>
            </a:r>
            <a:r>
              <a:rPr lang="en-US" sz="3200" dirty="0">
                <a:solidFill>
                  <a:srgbClr val="FF0000"/>
                </a:solidFill>
              </a:rPr>
              <a:t>. </a:t>
            </a:r>
            <a:r>
              <a:rPr lang="en-US" sz="3200" dirty="0" err="1">
                <a:solidFill>
                  <a:srgbClr val="FF0000"/>
                </a:solidFill>
              </a:rPr>
              <a:t>Em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hãy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phân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tích</a:t>
            </a:r>
            <a:r>
              <a:rPr lang="en-US" sz="3200" dirty="0">
                <a:solidFill>
                  <a:srgbClr val="FF0000"/>
                </a:solidFill>
              </a:rPr>
              <a:t> ý </a:t>
            </a:r>
            <a:r>
              <a:rPr lang="en-US" sz="3200" dirty="0" err="1">
                <a:solidFill>
                  <a:srgbClr val="FF0000"/>
                </a:solidFill>
              </a:rPr>
              <a:t>nghĩa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nhan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đề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của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tác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phẩm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  <a:p>
            <a:pPr algn="ctr"/>
            <a:endParaRPr lang="en-US" sz="3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33442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" y="-12880"/>
            <a:ext cx="9040969" cy="6870880"/>
          </a:xfrm>
        </p:spPr>
      </p:pic>
      <p:sp>
        <p:nvSpPr>
          <p:cNvPr id="5" name="TextBox 4"/>
          <p:cNvSpPr txBox="1"/>
          <p:nvPr/>
        </p:nvSpPr>
        <p:spPr>
          <a:xfrm>
            <a:off x="51515" y="2356052"/>
            <a:ext cx="8693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CỦNG CỐ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0402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1233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5550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599"/>
            <a:ext cx="8644944" cy="636538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97694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-144888" y="-9376088"/>
            <a:ext cx="9289030" cy="9985109"/>
          </a:xfrm>
          <a:prstGeom prst="ellipse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-3509012" y="-8734161"/>
            <a:ext cx="9289030" cy="9985109"/>
          </a:xfrm>
          <a:prstGeom prst="ellipse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-2284875" y="-8734161"/>
            <a:ext cx="9289030" cy="9985109"/>
          </a:xfrm>
          <a:prstGeom prst="ellipse">
            <a:avLst/>
          </a:prstGeom>
          <a:solidFill>
            <a:srgbClr val="7030A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2699792" y="6056520"/>
            <a:ext cx="9289030" cy="9985109"/>
          </a:xfrm>
          <a:prstGeom prst="ellipse">
            <a:avLst/>
          </a:prstGeom>
          <a:solidFill>
            <a:schemeClr val="accent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3282122" y="5445224"/>
            <a:ext cx="9289030" cy="9985109"/>
          </a:xfrm>
          <a:prstGeom prst="ellipse">
            <a:avLst/>
          </a:prstGeom>
          <a:solidFill>
            <a:srgbClr val="3992DB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1331640" y="5637248"/>
            <a:ext cx="9289030" cy="9985109"/>
          </a:xfrm>
          <a:prstGeom prst="ellipse">
            <a:avLst/>
          </a:prstGeom>
          <a:solidFill>
            <a:srgbClr val="7030A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932040" y="5286120"/>
            <a:ext cx="9289030" cy="9985109"/>
          </a:xfrm>
          <a:prstGeom prst="ellipse">
            <a:avLst/>
          </a:prstGeom>
          <a:solidFill>
            <a:srgbClr val="7030A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="" xmlns:a16="http://schemas.microsoft.com/office/drawing/2014/main" id="{27ABF37A-6354-47B4-9B79-AE4233C88A9E}"/>
              </a:ext>
            </a:extLst>
          </p:cNvPr>
          <p:cNvSpPr txBox="1">
            <a:spLocks/>
          </p:cNvSpPr>
          <p:nvPr/>
        </p:nvSpPr>
        <p:spPr>
          <a:xfrm>
            <a:off x="36512" y="2640634"/>
            <a:ext cx="9144000" cy="299661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800" b="1" dirty="0" smtClean="0">
                <a:solidFill>
                  <a:srgbClr val="FF0000"/>
                </a:solidFill>
              </a:rPr>
              <a:t>PHÂN </a:t>
            </a:r>
            <a:r>
              <a:rPr lang="pl-PL" sz="2800" b="1" dirty="0">
                <a:solidFill>
                  <a:srgbClr val="FF0000"/>
                </a:solidFill>
              </a:rPr>
              <a:t>TÍCH CHI TIẾT, HÌNH ẢNH MANG NGHĨA BIỂU TƯỢNG</a:t>
            </a:r>
            <a:endParaRPr lang="en-US" sz="28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l-PL" sz="2800" b="1" dirty="0">
                <a:solidFill>
                  <a:srgbClr val="FF0000"/>
                </a:solidFill>
              </a:rPr>
              <a:t>VÀ NHAN ĐỀ TÁC PHẨM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="" xmlns:a16="http://schemas.microsoft.com/office/drawing/2014/main" id="{5550CE53-86F9-46D9-A8AF-E41458AFF9E4}"/>
              </a:ext>
            </a:extLst>
          </p:cNvPr>
          <p:cNvSpPr txBox="1">
            <a:spLocks/>
          </p:cNvSpPr>
          <p:nvPr/>
        </p:nvSpPr>
        <p:spPr>
          <a:xfrm>
            <a:off x="0" y="1410053"/>
            <a:ext cx="9144000" cy="8128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Bef>
                <a:spcPts val="600"/>
              </a:spcBef>
            </a:pPr>
            <a:r>
              <a:rPr lang="pt-BR" sz="3600" b="1" dirty="0" smtClean="0">
                <a:latin typeface="Candara" panose="020E0502030303020204" pitchFamily="34" charset="0"/>
                <a:cs typeface="Dubai" panose="020B0503030403030204" pitchFamily="34" charset="-78"/>
              </a:rPr>
              <a:t> </a:t>
            </a:r>
            <a:r>
              <a:rPr lang="pt-BR" sz="3600" b="1" dirty="0">
                <a:solidFill>
                  <a:srgbClr val="FFFF00"/>
                </a:solidFill>
                <a:latin typeface="Candara" panose="020E0502030303020204" pitchFamily="34" charset="0"/>
                <a:cs typeface="Dubai" panose="020B0503030403030204" pitchFamily="34" charset="-78"/>
              </a:rPr>
              <a:t>RÈN </a:t>
            </a:r>
            <a:r>
              <a:rPr lang="pt-BR" sz="3600" b="1" dirty="0" smtClean="0">
                <a:solidFill>
                  <a:srgbClr val="FFFF00"/>
                </a:solidFill>
                <a:latin typeface="Candara" panose="020E0502030303020204" pitchFamily="34" charset="0"/>
                <a:cs typeface="Dubai" panose="020B0503030403030204" pitchFamily="34" charset="-78"/>
              </a:rPr>
              <a:t>KỸ </a:t>
            </a:r>
            <a:r>
              <a:rPr lang="pt-BR" sz="3600" b="1" dirty="0" smtClean="0">
                <a:solidFill>
                  <a:srgbClr val="FFFF00"/>
                </a:solidFill>
                <a:latin typeface="Candara" panose="020E0502030303020204" pitchFamily="34" charset="0"/>
                <a:cs typeface="Dubai" panose="020B0503030403030204" pitchFamily="34" charset="-78"/>
              </a:rPr>
              <a:t>NĂNG LÀM DẠNG BÀI</a:t>
            </a:r>
            <a:endParaRPr lang="pt-BR" sz="3600" b="1" dirty="0" smtClean="0">
              <a:solidFill>
                <a:srgbClr val="FFFF00"/>
              </a:solidFill>
              <a:latin typeface="Candara" panose="020E0502030303020204" pitchFamily="34" charset="0"/>
              <a:cs typeface="Dubai" panose="020B0503030403030204" pitchFamily="34" charset="-78"/>
            </a:endParaRPr>
          </a:p>
          <a:p>
            <a:pPr>
              <a:spcBef>
                <a:spcPts val="600"/>
              </a:spcBef>
            </a:pPr>
            <a:endParaRPr lang="en-US" sz="3600" b="1" dirty="0">
              <a:latin typeface="Candara" panose="020E0502030303020204" pitchFamily="34" charset="0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090047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04800"/>
            <a:ext cx="7772400" cy="663217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Nhiệm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vụ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8001000" cy="17526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l"/>
            <a:r>
              <a:rPr lang="en-US" dirty="0" err="1" smtClean="0">
                <a:solidFill>
                  <a:srgbClr val="FF0000"/>
                </a:solidFill>
              </a:rPr>
              <a:t>Nhóm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1, 2, 3: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Các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bước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làm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dạng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bài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phân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tích</a:t>
            </a:r>
            <a:r>
              <a:rPr lang="en-US" dirty="0" smtClean="0">
                <a:solidFill>
                  <a:srgbClr val="0070C0"/>
                </a:solidFill>
              </a:rPr>
              <a:t> chi </a:t>
            </a:r>
            <a:r>
              <a:rPr lang="en-US" dirty="0" err="1" smtClean="0">
                <a:solidFill>
                  <a:srgbClr val="0070C0"/>
                </a:solidFill>
              </a:rPr>
              <a:t>tiết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hình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ảnh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mang</a:t>
            </a:r>
            <a:r>
              <a:rPr lang="en-US" dirty="0" smtClean="0">
                <a:solidFill>
                  <a:srgbClr val="0070C0"/>
                </a:solidFill>
              </a:rPr>
              <a:t> ý </a:t>
            </a:r>
            <a:r>
              <a:rPr lang="en-US" dirty="0" err="1" smtClean="0">
                <a:solidFill>
                  <a:srgbClr val="0070C0"/>
                </a:solidFill>
              </a:rPr>
              <a:t>nghĩa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biểu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tượng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192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0" i="0" u="none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05306" y="3657600"/>
            <a:ext cx="7753083" cy="1752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0" i="0" u="none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err="1" smtClean="0">
                <a:solidFill>
                  <a:srgbClr val="FF0000"/>
                </a:solidFill>
              </a:rPr>
              <a:t>Nhóm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4, 5, 6: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0070C0"/>
                </a:solidFill>
              </a:rPr>
              <a:t>Các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bước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làm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dạng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bài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phân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tích</a:t>
            </a:r>
            <a:r>
              <a:rPr lang="en-US" dirty="0" smtClean="0">
                <a:solidFill>
                  <a:srgbClr val="0070C0"/>
                </a:solidFill>
              </a:rPr>
              <a:t> ý </a:t>
            </a:r>
            <a:r>
              <a:rPr lang="en-US" dirty="0" err="1" smtClean="0">
                <a:solidFill>
                  <a:srgbClr val="0070C0"/>
                </a:solidFill>
              </a:rPr>
              <a:t>nghĩa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nhan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đề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tác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phẩm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01219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6" y="-147409"/>
            <a:ext cx="9144000" cy="7086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7532" y="2576148"/>
            <a:ext cx="2375110" cy="1569660"/>
          </a:xfrm>
          <a:prstGeom prst="rect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9404577">
            <a:off x="2264259" y="2638671"/>
            <a:ext cx="175959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91565" y="1083513"/>
            <a:ext cx="3922691" cy="830997"/>
          </a:xfrm>
          <a:prstGeom prst="rect">
            <a:avLst/>
          </a:prstGeom>
          <a:solidFill>
            <a:schemeClr val="bg2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/>
              <a:t>Xác</a:t>
            </a:r>
            <a:r>
              <a:rPr lang="en-US" sz="2400" b="1" dirty="0"/>
              <a:t> </a:t>
            </a:r>
            <a:r>
              <a:rPr lang="en-US" sz="2400" b="1" dirty="0" err="1"/>
              <a:t>định</a:t>
            </a:r>
            <a:r>
              <a:rPr lang="en-US" sz="2400" b="1" dirty="0"/>
              <a:t> chi </a:t>
            </a:r>
            <a:r>
              <a:rPr lang="en-US" sz="2400" b="1" dirty="0" err="1"/>
              <a:t>tiết</a:t>
            </a:r>
            <a:r>
              <a:rPr lang="en-US" sz="2400" b="1" dirty="0"/>
              <a:t>, </a:t>
            </a:r>
            <a:r>
              <a:rPr lang="en-US" sz="2400" b="1" dirty="0" err="1"/>
              <a:t>hình</a:t>
            </a:r>
            <a:r>
              <a:rPr lang="en-US" sz="2400" b="1" dirty="0"/>
              <a:t> </a:t>
            </a:r>
            <a:r>
              <a:rPr lang="en-US" sz="2400" b="1" dirty="0" err="1"/>
              <a:t>ảnh</a:t>
            </a:r>
            <a:endParaRPr lang="en-US" sz="2400" b="1" dirty="0"/>
          </a:p>
          <a:p>
            <a:pPr lvl="0"/>
            <a:r>
              <a:rPr lang="en-US" sz="2400" b="1" dirty="0"/>
              <a:t>( </a:t>
            </a:r>
            <a:r>
              <a:rPr lang="en-US" sz="2400" b="1" dirty="0" err="1"/>
              <a:t>vị</a:t>
            </a:r>
            <a:r>
              <a:rPr lang="en-US" sz="2400" b="1" dirty="0"/>
              <a:t> </a:t>
            </a:r>
            <a:r>
              <a:rPr lang="en-US" sz="2400" b="1" dirty="0" err="1"/>
              <a:t>trí</a:t>
            </a:r>
            <a:r>
              <a:rPr lang="en-US" sz="2400" b="1" dirty="0"/>
              <a:t>,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lần</a:t>
            </a:r>
            <a:r>
              <a:rPr lang="en-US" sz="2400" b="1" dirty="0"/>
              <a:t> </a:t>
            </a:r>
            <a:r>
              <a:rPr lang="en-US" sz="2400" b="1" dirty="0" err="1"/>
              <a:t>xuất</a:t>
            </a:r>
            <a:r>
              <a:rPr lang="en-US" sz="2400" b="1" dirty="0"/>
              <a:t> </a:t>
            </a:r>
            <a:r>
              <a:rPr lang="en-US" sz="2400" b="1" dirty="0" err="1"/>
              <a:t>hiện</a:t>
            </a:r>
            <a:r>
              <a:rPr lang="en-US" sz="2400" b="1" dirty="0"/>
              <a:t>…)</a:t>
            </a:r>
            <a:endParaRPr lang="en-US" sz="2400" b="1" dirty="0"/>
          </a:p>
        </p:txBody>
      </p:sp>
      <p:sp>
        <p:nvSpPr>
          <p:cNvPr id="9" name="Right Arrow 8"/>
          <p:cNvSpPr/>
          <p:nvPr/>
        </p:nvSpPr>
        <p:spPr>
          <a:xfrm rot="2612341" flipV="1">
            <a:off x="2199254" y="3886668"/>
            <a:ext cx="194395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64085" y="4364809"/>
            <a:ext cx="1202857" cy="46166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Ý </a:t>
            </a:r>
            <a:r>
              <a:rPr lang="en-US" sz="2400" b="1" dirty="0" err="1" smtClean="0"/>
              <a:t>nghĩa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853985" y="3168347"/>
            <a:ext cx="1602873" cy="738664"/>
          </a:xfrm>
          <a:prstGeom prst="rect">
            <a:avLst/>
          </a:prstGeom>
          <a:solidFill>
            <a:schemeClr val="bg2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 smtClean="0"/>
              <a:t>Nghĩa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thực</a:t>
            </a:r>
            <a:endParaRPr lang="en-US" sz="2400" b="1" dirty="0"/>
          </a:p>
          <a:p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853985" y="5380493"/>
            <a:ext cx="2448060" cy="461665"/>
          </a:xfrm>
          <a:prstGeom prst="rect">
            <a:avLst/>
          </a:prstGeom>
          <a:solidFill>
            <a:schemeClr val="bg2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Nghĩa</a:t>
            </a:r>
            <a:r>
              <a:rPr lang="en-US" sz="2400" b="1" dirty="0"/>
              <a:t> </a:t>
            </a:r>
            <a:r>
              <a:rPr lang="en-US" sz="2400" b="1" dirty="0" err="1"/>
              <a:t>biểu</a:t>
            </a:r>
            <a:r>
              <a:rPr lang="en-US" sz="2400" b="1" dirty="0"/>
              <a:t> </a:t>
            </a:r>
            <a:r>
              <a:rPr lang="en-US" sz="2400" b="1" dirty="0" err="1" smtClean="0"/>
              <a:t>tượng</a:t>
            </a:r>
            <a:endParaRPr lang="en-US" sz="2400" b="1" dirty="0"/>
          </a:p>
        </p:txBody>
      </p:sp>
      <p:sp>
        <p:nvSpPr>
          <p:cNvPr id="15" name="Right Arrow 14"/>
          <p:cNvSpPr/>
          <p:nvPr/>
        </p:nvSpPr>
        <p:spPr>
          <a:xfrm rot="3270884" flipV="1">
            <a:off x="4845197" y="5065615"/>
            <a:ext cx="125163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9032990" flipV="1">
            <a:off x="4955729" y="4106034"/>
            <a:ext cx="975838" cy="547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3457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" y="0"/>
            <a:ext cx="9144000" cy="7086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1515" y="4307848"/>
            <a:ext cx="1712891" cy="830997"/>
          </a:xfrm>
          <a:prstGeom prst="rect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9404577" flipV="1">
            <a:off x="1454623" y="3729898"/>
            <a:ext cx="340146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35509" y="2307005"/>
            <a:ext cx="3922691" cy="830997"/>
          </a:xfrm>
          <a:prstGeom prst="rect">
            <a:avLst/>
          </a:prstGeom>
          <a:solidFill>
            <a:schemeClr val="bg2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Xuất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hiện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lần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trong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các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câu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thơ</a:t>
            </a:r>
            <a:r>
              <a:rPr lang="en-US" sz="2400" b="1" dirty="0" smtClean="0"/>
              <a:t> 2,3,4</a:t>
            </a:r>
            <a:endParaRPr lang="en-US" sz="2400" b="1" dirty="0"/>
          </a:p>
        </p:txBody>
      </p:sp>
      <p:sp>
        <p:nvSpPr>
          <p:cNvPr id="9" name="Right Arrow 8"/>
          <p:cNvSpPr/>
          <p:nvPr/>
        </p:nvSpPr>
        <p:spPr>
          <a:xfrm rot="1889116" flipV="1">
            <a:off x="1689359" y="5046354"/>
            <a:ext cx="102128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47399" y="5261955"/>
            <a:ext cx="1202857" cy="46166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Ý </a:t>
            </a:r>
            <a:r>
              <a:rPr lang="en-US" sz="2400" b="1" dirty="0" err="1" smtClean="0"/>
              <a:t>nghĩa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08679" y="3561614"/>
            <a:ext cx="4025722" cy="1477328"/>
          </a:xfrm>
          <a:prstGeom prst="rect">
            <a:avLst/>
          </a:prstGeom>
          <a:solidFill>
            <a:schemeClr val="bg2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>
                <a:solidFill>
                  <a:srgbClr val="C00000"/>
                </a:solidFill>
              </a:rPr>
              <a:t>Nghĩa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thực</a:t>
            </a:r>
            <a:r>
              <a:rPr lang="en-US" sz="2400" b="1" dirty="0">
                <a:solidFill>
                  <a:srgbClr val="C00000"/>
                </a:solidFill>
              </a:rPr>
              <a:t>: 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/>
              <a:t>là</a:t>
            </a:r>
            <a:r>
              <a:rPr lang="en-US" sz="2400" b="1" dirty="0"/>
              <a:t> </a:t>
            </a:r>
            <a:r>
              <a:rPr lang="en-US" sz="2400" b="1" dirty="0" err="1"/>
              <a:t>hình</a:t>
            </a:r>
            <a:r>
              <a:rPr lang="en-US" sz="2400" b="1" dirty="0"/>
              <a:t> </a:t>
            </a:r>
            <a:r>
              <a:rPr lang="en-US" sz="2400" b="1" dirty="0" err="1"/>
              <a:t>ảnh</a:t>
            </a:r>
            <a:r>
              <a:rPr lang="en-US" sz="2400" b="1" dirty="0"/>
              <a:t> </a:t>
            </a:r>
            <a:r>
              <a:rPr lang="en-US" sz="2400" b="1" dirty="0" err="1"/>
              <a:t>hàng</a:t>
            </a:r>
            <a:r>
              <a:rPr lang="en-US" sz="2400" b="1" dirty="0"/>
              <a:t> </a:t>
            </a:r>
            <a:r>
              <a:rPr lang="en-US" sz="2400" b="1" dirty="0" err="1"/>
              <a:t>tre</a:t>
            </a:r>
            <a:r>
              <a:rPr lang="en-US" sz="2400" b="1" dirty="0"/>
              <a:t> </a:t>
            </a:r>
            <a:r>
              <a:rPr lang="en-US" sz="2400" b="1" dirty="0" err="1"/>
              <a:t>được</a:t>
            </a:r>
            <a:r>
              <a:rPr lang="en-US" sz="2400" b="1" dirty="0"/>
              <a:t> </a:t>
            </a:r>
            <a:r>
              <a:rPr lang="en-US" sz="2400" b="1" dirty="0" err="1"/>
              <a:t>trồng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bên</a:t>
            </a:r>
            <a:r>
              <a:rPr lang="en-US" sz="2400" b="1" dirty="0"/>
              <a:t> </a:t>
            </a:r>
            <a:r>
              <a:rPr lang="en-US" sz="2400" b="1" dirty="0" err="1"/>
              <a:t>lăng</a:t>
            </a:r>
            <a:r>
              <a:rPr lang="en-US" sz="2400" b="1" dirty="0"/>
              <a:t> </a:t>
            </a:r>
            <a:r>
              <a:rPr lang="en-US" sz="2400" b="1" dirty="0" err="1"/>
              <a:t>Bác</a:t>
            </a:r>
            <a:endParaRPr lang="en-US" sz="2400" b="1" dirty="0"/>
          </a:p>
          <a:p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62340" y="5404806"/>
            <a:ext cx="3972060" cy="1200329"/>
          </a:xfrm>
          <a:prstGeom prst="rect">
            <a:avLst/>
          </a:prstGeom>
          <a:solidFill>
            <a:schemeClr val="bg2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Nghĩa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biểu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tượng</a:t>
            </a:r>
            <a:r>
              <a:rPr lang="en-US" sz="2400" b="1" dirty="0" smtClean="0">
                <a:solidFill>
                  <a:srgbClr val="C00000"/>
                </a:solidFill>
              </a:rPr>
              <a:t>: </a:t>
            </a:r>
            <a:r>
              <a:rPr lang="en-US" sz="2400" b="1" dirty="0" err="1" smtClean="0"/>
              <a:t>Tâm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hồn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thanh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cao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sức</a:t>
            </a:r>
            <a:r>
              <a:rPr lang="en-US" sz="2400" b="1" dirty="0" smtClean="0"/>
              <a:t> </a:t>
            </a:r>
            <a:r>
              <a:rPr lang="en-US" sz="2400" b="1" dirty="0" err="1"/>
              <a:t>sống</a:t>
            </a:r>
            <a:r>
              <a:rPr lang="en-US" sz="2400" b="1" dirty="0"/>
              <a:t> </a:t>
            </a:r>
            <a:r>
              <a:rPr lang="en-US" sz="2400" b="1" dirty="0" err="1"/>
              <a:t>bền</a:t>
            </a:r>
            <a:r>
              <a:rPr lang="en-US" sz="2400" b="1" dirty="0"/>
              <a:t> </a:t>
            </a:r>
            <a:r>
              <a:rPr lang="en-US" sz="2400" b="1" dirty="0" err="1"/>
              <a:t>bỉ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con </a:t>
            </a:r>
            <a:r>
              <a:rPr lang="en-US" sz="2400" b="1" dirty="0" err="1"/>
              <a:t>người</a:t>
            </a:r>
            <a:r>
              <a:rPr lang="en-US" sz="2400" b="1" dirty="0"/>
              <a:t> </a:t>
            </a:r>
            <a:r>
              <a:rPr lang="en-US" sz="2400" b="1" dirty="0" err="1"/>
              <a:t>Việt</a:t>
            </a:r>
            <a:r>
              <a:rPr lang="en-US" sz="2400" b="1" dirty="0"/>
              <a:t> </a:t>
            </a:r>
            <a:r>
              <a:rPr lang="en-US" sz="2400" b="1" dirty="0" smtClean="0"/>
              <a:t>Nam</a:t>
            </a:r>
            <a:endParaRPr lang="en-US" sz="2400" b="1" dirty="0"/>
          </a:p>
        </p:txBody>
      </p:sp>
      <p:sp>
        <p:nvSpPr>
          <p:cNvPr id="15" name="Right Arrow 14"/>
          <p:cNvSpPr/>
          <p:nvPr/>
        </p:nvSpPr>
        <p:spPr>
          <a:xfrm rot="3270884" flipV="1">
            <a:off x="3746802" y="5961537"/>
            <a:ext cx="974386" cy="111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8026628" flipV="1">
            <a:off x="3681544" y="5030856"/>
            <a:ext cx="975838" cy="547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52399" y="228600"/>
            <a:ext cx="56388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Viếng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endParaRPr lang="en-US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( </a:t>
            </a:r>
            <a:r>
              <a:rPr lang="en-US" sz="24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Viễn</a:t>
            </a:r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Con ở </a:t>
            </a:r>
            <a:r>
              <a:rPr lang="en-US" sz="2400" i="1" dirty="0" err="1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400" i="1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i="1" dirty="0" err="1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i="1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400" i="1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400" i="1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endParaRPr lang="en-US" sz="2400" i="1" dirty="0" smtClean="0">
              <a:solidFill>
                <a:srgbClr val="0307BD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i="1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i="1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2400" i="1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i="1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400" i="1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400" i="1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ngát</a:t>
            </a:r>
            <a:endParaRPr lang="en-US" sz="2400" i="1" dirty="0">
              <a:solidFill>
                <a:srgbClr val="0307BD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2400" i="1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400" i="1" dirty="0" err="1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i="1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400" i="1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i="1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i="1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i="1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  <a:p>
            <a:r>
              <a:rPr lang="en-US" sz="2400" i="1" dirty="0" err="1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2400" i="1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táp</a:t>
            </a:r>
            <a:r>
              <a:rPr lang="en-US" sz="2400" i="1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i="1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400" i="1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i="1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i="1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i="1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400" i="1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4347184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8157405"/>
              </p:ext>
            </p:extLst>
          </p:nvPr>
        </p:nvGraphicFramePr>
        <p:xfrm>
          <a:off x="0" y="76200"/>
          <a:ext cx="9067800" cy="67581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1643"/>
                <a:gridCol w="4143540"/>
                <a:gridCol w="4202617"/>
              </a:tblGrid>
              <a:tr h="382684">
                <a:tc>
                  <a:txBody>
                    <a:bodyPr/>
                    <a:lstStyle/>
                    <a:p>
                      <a:pPr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10889"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en-US" sz="105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400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400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400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400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337581"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en-US" sz="105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400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400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527035"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endParaRPr lang="en-US" sz="105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400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400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5800" y="489122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endParaRPr lang="en-US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400" dirty="0" err="1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nhan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,…)</a:t>
            </a:r>
            <a:endParaRPr lang="en-US" dirty="0">
              <a:solidFill>
                <a:srgbClr val="0307B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609600"/>
            <a:ext cx="419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Nhan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cú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dirty="0" err="1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2400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400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“Sa Pa”.</a:t>
            </a:r>
            <a:endParaRPr lang="en-US" dirty="0">
              <a:solidFill>
                <a:srgbClr val="0307BD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en-US" dirty="0">
              <a:solidFill>
                <a:srgbClr val="0307B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799" y="2094441"/>
            <a:ext cx="41695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endParaRPr lang="en-US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400" dirty="0" err="1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nhan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lnSpc>
                <a:spcPct val="100000"/>
              </a:lnSpc>
              <a:spcAft>
                <a:spcPts val="0"/>
              </a:spcAft>
              <a:buFontTx/>
              <a:buChar char="-"/>
            </a:pP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Nghĩa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thực</a:t>
            </a:r>
            <a:endParaRPr lang="en-US" sz="2400" dirty="0">
              <a:solidFill>
                <a:srgbClr val="0307BD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Tx/>
              <a:buChar char="-"/>
            </a:pP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Nghĩa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ẩn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dụ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(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nếu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  <a:endParaRPr lang="en-US" dirty="0">
              <a:solidFill>
                <a:srgbClr val="0307BD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0194" y="4960513"/>
            <a:ext cx="4169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, ý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nhan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0307B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7583" y="2166871"/>
            <a:ext cx="4191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Sa Pa: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cống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hiến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0307BD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48707" y="4644980"/>
            <a:ext cx="41695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Nhan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cống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hiến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, hi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0307BD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9171" y="86011"/>
            <a:ext cx="4089041" cy="31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660"/>
              </a:lnSpc>
              <a:spcAft>
                <a:spcPts val="0"/>
              </a:spcAft>
            </a:pPr>
            <a:r>
              <a:rPr lang="en-US" b="1" dirty="0" err="1">
                <a:solidFill>
                  <a:srgbClr val="C00000"/>
                </a:solidFill>
              </a:rPr>
              <a:t>Các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bước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phân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tích</a:t>
            </a:r>
            <a:r>
              <a:rPr lang="en-US" b="1" dirty="0">
                <a:solidFill>
                  <a:srgbClr val="C00000"/>
                </a:solidFill>
              </a:rPr>
              <a:t> ý </a:t>
            </a:r>
            <a:r>
              <a:rPr lang="en-US" b="1" dirty="0" err="1">
                <a:solidFill>
                  <a:srgbClr val="C00000"/>
                </a:solidFill>
              </a:rPr>
              <a:t>nghĩa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nhan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đề</a:t>
            </a:r>
            <a:endParaRPr lang="en-US" sz="14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14363" y="73755"/>
            <a:ext cx="4194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C00000"/>
                </a:solidFill>
              </a:rPr>
              <a:t>Ví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dụ</a:t>
            </a:r>
            <a:r>
              <a:rPr lang="en-US" b="1" dirty="0">
                <a:solidFill>
                  <a:srgbClr val="C00000"/>
                </a:solidFill>
              </a:rPr>
              <a:t>: </a:t>
            </a:r>
            <a:r>
              <a:rPr lang="en-US" b="1" dirty="0" err="1">
                <a:solidFill>
                  <a:srgbClr val="C00000"/>
                </a:solidFill>
              </a:rPr>
              <a:t>Nhan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đề</a:t>
            </a:r>
            <a:r>
              <a:rPr lang="en-US" b="1" dirty="0">
                <a:solidFill>
                  <a:srgbClr val="C00000"/>
                </a:solidFill>
              </a:rPr>
              <a:t> “ </a:t>
            </a:r>
            <a:r>
              <a:rPr lang="en-US" b="1" dirty="0" err="1">
                <a:solidFill>
                  <a:srgbClr val="C00000"/>
                </a:solidFill>
              </a:rPr>
              <a:t>Lặng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lẽ</a:t>
            </a:r>
            <a:r>
              <a:rPr lang="en-US" b="1" dirty="0">
                <a:solidFill>
                  <a:srgbClr val="C00000"/>
                </a:solidFill>
              </a:rPr>
              <a:t> Sa Pa”</a:t>
            </a:r>
            <a:endParaRPr lang="en-US" sz="14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99996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517"/>
            <a:ext cx="9027813" cy="6777804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447800"/>
            <a:ext cx="7315200" cy="4144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i="1" dirty="0" err="1" smtClean="0"/>
              <a:t>Bài</a:t>
            </a:r>
            <a:r>
              <a:rPr lang="en-US" i="1" dirty="0" smtClean="0"/>
              <a:t> 1: </a:t>
            </a:r>
            <a:r>
              <a:rPr lang="en-US" i="1" dirty="0"/>
              <a:t>C</a:t>
            </a:r>
            <a:r>
              <a:rPr lang="en-US" i="1" dirty="0" smtClean="0"/>
              <a:t>ho </a:t>
            </a:r>
            <a:r>
              <a:rPr lang="en-US" i="1" dirty="0" err="1" smtClean="0"/>
              <a:t>đoạn</a:t>
            </a:r>
            <a:r>
              <a:rPr lang="en-US" i="1" dirty="0" smtClean="0"/>
              <a:t> </a:t>
            </a:r>
            <a:r>
              <a:rPr lang="en-US" i="1" dirty="0" err="1" smtClean="0"/>
              <a:t>thơ</a:t>
            </a:r>
            <a:r>
              <a:rPr lang="en-US" i="1" dirty="0" smtClean="0"/>
              <a:t> </a:t>
            </a:r>
            <a:r>
              <a:rPr lang="en-US" i="1" dirty="0" err="1" smtClean="0"/>
              <a:t>sau</a:t>
            </a:r>
            <a:r>
              <a:rPr lang="en-US" i="1" dirty="0" smtClean="0"/>
              <a:t>:</a:t>
            </a:r>
          </a:p>
          <a:p>
            <a:pPr marL="0" indent="0">
              <a:buNone/>
            </a:pPr>
            <a:r>
              <a:rPr lang="en-US" i="1" dirty="0" smtClean="0"/>
              <a:t>           “ </a:t>
            </a:r>
            <a:r>
              <a:rPr lang="en-US" i="1" dirty="0" err="1"/>
              <a:t>Vẫn</a:t>
            </a:r>
            <a:r>
              <a:rPr lang="en-US" i="1" dirty="0"/>
              <a:t> </a:t>
            </a:r>
            <a:r>
              <a:rPr lang="en-US" i="1" dirty="0" err="1"/>
              <a:t>còn</a:t>
            </a:r>
            <a:r>
              <a:rPr lang="en-US" i="1" dirty="0"/>
              <a:t> </a:t>
            </a:r>
            <a:r>
              <a:rPr lang="en-US" i="1" dirty="0" err="1"/>
              <a:t>bao</a:t>
            </a:r>
            <a:r>
              <a:rPr lang="en-US" i="1" dirty="0"/>
              <a:t> </a:t>
            </a:r>
            <a:r>
              <a:rPr lang="en-US" i="1" dirty="0" err="1"/>
              <a:t>nhiêu</a:t>
            </a:r>
            <a:r>
              <a:rPr lang="en-US" i="1" dirty="0"/>
              <a:t> </a:t>
            </a:r>
            <a:r>
              <a:rPr lang="en-US" i="1" dirty="0" err="1"/>
              <a:t>nắng</a:t>
            </a:r>
            <a:endParaRPr lang="en-US" dirty="0"/>
          </a:p>
          <a:p>
            <a:pPr marL="0" indent="0">
              <a:buNone/>
            </a:pPr>
            <a:r>
              <a:rPr lang="en-US" i="1" dirty="0" smtClean="0"/>
              <a:t>              </a:t>
            </a:r>
            <a:r>
              <a:rPr lang="en-US" i="1" dirty="0" err="1" smtClean="0"/>
              <a:t>Đã</a:t>
            </a:r>
            <a:r>
              <a:rPr lang="en-US" i="1" dirty="0" smtClean="0"/>
              <a:t> </a:t>
            </a:r>
            <a:r>
              <a:rPr lang="en-US" i="1" dirty="0" err="1"/>
              <a:t>vơi</a:t>
            </a:r>
            <a:r>
              <a:rPr lang="en-US" i="1" dirty="0"/>
              <a:t> </a:t>
            </a:r>
            <a:r>
              <a:rPr lang="en-US" i="1" dirty="0" err="1"/>
              <a:t>dần</a:t>
            </a:r>
            <a:r>
              <a:rPr lang="en-US" i="1" dirty="0"/>
              <a:t> </a:t>
            </a:r>
            <a:r>
              <a:rPr lang="en-US" i="1" dirty="0" err="1"/>
              <a:t>cơn</a:t>
            </a:r>
            <a:r>
              <a:rPr lang="en-US" i="1" dirty="0"/>
              <a:t> </a:t>
            </a:r>
            <a:r>
              <a:rPr lang="en-US" i="1" dirty="0" err="1"/>
              <a:t>mưa</a:t>
            </a:r>
            <a:endParaRPr lang="en-US" dirty="0"/>
          </a:p>
          <a:p>
            <a:pPr marL="0" indent="0">
              <a:buNone/>
            </a:pPr>
            <a:r>
              <a:rPr lang="en-US" i="1" dirty="0" smtClean="0"/>
              <a:t>             </a:t>
            </a:r>
            <a:r>
              <a:rPr lang="en-US" i="1" dirty="0" err="1" smtClean="0"/>
              <a:t>Sấm</a:t>
            </a:r>
            <a:r>
              <a:rPr lang="en-US" i="1" dirty="0" smtClean="0"/>
              <a:t> </a:t>
            </a:r>
            <a:r>
              <a:rPr lang="en-US" i="1" dirty="0" err="1"/>
              <a:t>cũng</a:t>
            </a:r>
            <a:r>
              <a:rPr lang="en-US" i="1" dirty="0"/>
              <a:t> </a:t>
            </a:r>
            <a:r>
              <a:rPr lang="en-US" i="1" dirty="0" err="1"/>
              <a:t>bớt</a:t>
            </a:r>
            <a:r>
              <a:rPr lang="en-US" i="1" dirty="0"/>
              <a:t> </a:t>
            </a:r>
            <a:r>
              <a:rPr lang="en-US" i="1" dirty="0" err="1"/>
              <a:t>bất</a:t>
            </a:r>
            <a:r>
              <a:rPr lang="en-US" i="1" dirty="0"/>
              <a:t> </a:t>
            </a:r>
            <a:r>
              <a:rPr lang="en-US" i="1" dirty="0" err="1"/>
              <a:t>ngờ</a:t>
            </a:r>
            <a:endParaRPr lang="en-US" dirty="0"/>
          </a:p>
          <a:p>
            <a:pPr marL="0" indent="0">
              <a:buNone/>
            </a:pPr>
            <a:r>
              <a:rPr lang="en-US" i="1" dirty="0" smtClean="0"/>
              <a:t>             </a:t>
            </a:r>
            <a:r>
              <a:rPr lang="en-US" i="1" dirty="0" err="1" smtClean="0"/>
              <a:t>Trên</a:t>
            </a:r>
            <a:r>
              <a:rPr lang="en-US" i="1" dirty="0" smtClean="0"/>
              <a:t> </a:t>
            </a:r>
            <a:r>
              <a:rPr lang="en-US" i="1" dirty="0" err="1"/>
              <a:t>hàng</a:t>
            </a:r>
            <a:r>
              <a:rPr lang="en-US" i="1" dirty="0"/>
              <a:t> </a:t>
            </a:r>
            <a:r>
              <a:rPr lang="en-US" i="1" dirty="0" err="1"/>
              <a:t>cây</a:t>
            </a:r>
            <a:r>
              <a:rPr lang="en-US" i="1" dirty="0"/>
              <a:t> </a:t>
            </a:r>
            <a:r>
              <a:rPr lang="en-US" i="1" dirty="0" err="1"/>
              <a:t>đứng</a:t>
            </a:r>
            <a:r>
              <a:rPr lang="en-US" i="1" dirty="0"/>
              <a:t> </a:t>
            </a:r>
            <a:r>
              <a:rPr lang="en-US" i="1" dirty="0" err="1"/>
              <a:t>tuổi</a:t>
            </a:r>
            <a:r>
              <a:rPr lang="en-US" i="1" dirty="0"/>
              <a:t>.”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     </a:t>
            </a:r>
            <a:r>
              <a:rPr lang="en-US" i="1" dirty="0" smtClean="0"/>
              <a:t>                      ( </a:t>
            </a:r>
            <a:r>
              <a:rPr lang="en-US" i="1" dirty="0"/>
              <a:t>“Sang </a:t>
            </a:r>
            <a:r>
              <a:rPr lang="en-US" i="1" dirty="0" err="1"/>
              <a:t>thu</a:t>
            </a:r>
            <a:r>
              <a:rPr lang="en-US" i="1" dirty="0"/>
              <a:t>”- </a:t>
            </a:r>
            <a:r>
              <a:rPr lang="en-US" i="1" dirty="0" err="1"/>
              <a:t>Hữu</a:t>
            </a:r>
            <a:r>
              <a:rPr lang="en-US" i="1" dirty="0"/>
              <a:t> </a:t>
            </a:r>
            <a:r>
              <a:rPr lang="en-US" i="1" dirty="0" err="1"/>
              <a:t>Thỉnh</a:t>
            </a:r>
            <a:r>
              <a:rPr lang="en-US" i="1" dirty="0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a.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mang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b. </a:t>
            </a:r>
            <a:r>
              <a:rPr lang="en-US" dirty="0" err="1"/>
              <a:t>Nêu</a:t>
            </a:r>
            <a:r>
              <a:rPr lang="en-US" dirty="0"/>
              <a:t> ý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ấy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i="1" dirty="0"/>
              <a:t> </a:t>
            </a:r>
            <a:endParaRPr lang="en-US" dirty="0"/>
          </a:p>
          <a:p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29797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" y="-12880"/>
            <a:ext cx="9040969" cy="6870880"/>
          </a:xfrm>
        </p:spPr>
      </p:pic>
      <p:sp>
        <p:nvSpPr>
          <p:cNvPr id="5" name="TextBox 4"/>
          <p:cNvSpPr txBox="1"/>
          <p:nvPr/>
        </p:nvSpPr>
        <p:spPr>
          <a:xfrm>
            <a:off x="1698938" y="2480406"/>
            <a:ext cx="6102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8938" y="1713963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8382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4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33430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3&quot;/&gt;&lt;property id=&quot;20307&quot; value=&quot;262&quot;/&gt;&lt;/object&gt;&lt;object type=&quot;3&quot; unique_id=&quot;10007&quot;&gt;&lt;property id=&quot;20148&quot; value=&quot;5&quot;/&gt;&lt;property id=&quot;20300&quot; value=&quot;Slide 7&quot;/&gt;&lt;property id=&quot;20307&quot; value=&quot;263&quot;/&gt;&lt;/object&gt;&lt;object type=&quot;3&quot; unique_id=&quot;10008&quot;&gt;&lt;property id=&quot;20148&quot; value=&quot;5&quot;/&gt;&lt;property id=&quot;20300&quot; value=&quot;Slide 8&quot;/&gt;&lt;property id=&quot;20307&quot; value=&quot;269&quot;/&gt;&lt;/object&gt;&lt;object type=&quot;3&quot; unique_id=&quot;10009&quot;&gt;&lt;property id=&quot;20148&quot; value=&quot;5&quot;/&gt;&lt;property id=&quot;20300&quot; value=&quot;Slide 11&quot;/&gt;&lt;property id=&quot;20307&quot; value=&quot;270&quot;/&gt;&lt;/object&gt;&lt;object type=&quot;3&quot; unique_id=&quot;10010&quot;&gt;&lt;property id=&quot;20148&quot; value=&quot;5&quot;/&gt;&lt;property id=&quot;20300&quot; value=&quot;Slide 12&quot;/&gt;&lt;property id=&quot;20307&quot; value=&quot;273&quot;/&gt;&lt;/object&gt;&lt;object type=&quot;3&quot; unique_id=&quot;10011&quot;&gt;&lt;property id=&quot;20148&quot; value=&quot;5&quot;/&gt;&lt;property id=&quot;20300&quot; value=&quot;Slide 13&quot;/&gt;&lt;property id=&quot;20307&quot; value=&quot;275&quot;/&gt;&lt;/object&gt;&lt;object type=&quot;3&quot; unique_id=&quot;10012&quot;&gt;&lt;property id=&quot;20148&quot; value=&quot;5&quot;/&gt;&lt;property id=&quot;20300&quot; value=&quot;Slide 14&quot;/&gt;&lt;property id=&quot;20307&quot; value=&quot;276&quot;/&gt;&lt;/object&gt;&lt;object type=&quot;3&quot; unique_id=&quot;10013&quot;&gt;&lt;property id=&quot;20148&quot; value=&quot;5&quot;/&gt;&lt;property id=&quot;20300&quot; value=&quot;Slide 15&quot;/&gt;&lt;property id=&quot;20307&quot; value=&quot;259&quot;/&gt;&lt;/object&gt;&lt;object type=&quot;3&quot; unique_id=&quot;10014&quot;&gt;&lt;property id=&quot;20148&quot; value=&quot;5&quot;/&gt;&lt;property id=&quot;20300&quot; value=&quot;Slide 16&quot;/&gt;&lt;property id=&quot;20307&quot; value=&quot;260&quot;/&gt;&lt;/object&gt;&lt;object type=&quot;3&quot; unique_id=&quot;10058&quot;&gt;&lt;property id=&quot;20148&quot; value=&quot;5&quot;/&gt;&lt;property id=&quot;20300&quot; value=&quot;Slide 9&quot;/&gt;&lt;property id=&quot;20307&quot; value=&quot;277&quot;/&gt;&lt;/object&gt;&lt;object type=&quot;3&quot; unique_id=&quot;10104&quot;&gt;&lt;property id=&quot;20148&quot; value=&quot;5&quot;/&gt;&lt;property id=&quot;20300&quot; value=&quot;Slide 10 - &amp;quot;ĐÁP ÁN- BIỂU ĐIỂM:&amp;quot;&quot;/&gt;&lt;property id=&quot;20307&quot; value=&quot;278&quot;/&gt;&lt;/object&gt;&lt;object type=&quot;3&quot; unique_id=&quot;10368&quot;&gt;&lt;property id=&quot;20148&quot; value=&quot;5&quot;/&gt;&lt;property id=&quot;20300&quot; value=&quot;Slide 1&quot;/&gt;&lt;property id=&quot;20307&quot; value=&quot;280&quot;/&gt;&lt;/object&gt;&lt;object type=&quot;3&quot; unique_id=&quot;10369&quot;&gt;&lt;property id=&quot;20148&quot; value=&quot;5&quot;/&gt;&lt;property id=&quot;20300&quot; value=&quot;Slide 2&quot;/&gt;&lt;property id=&quot;20307&quot; value=&quot;283&quot;/&gt;&lt;/object&gt;&lt;object type=&quot;3&quot; unique_id=&quot;10446&quot;&gt;&lt;property id=&quot;20148&quot; value=&quot;5&quot;/&gt;&lt;property id=&quot;20300&quot; value=&quot;Slide 4 - &amp;quot;Nhiệm vụ&amp;quot;&quot;/&gt;&lt;property id=&quot;20307&quot; value=&quot;285&quot;/&gt;&lt;/object&gt;&lt;object type=&quot;3&quot; unique_id=&quot;10569&quot;&gt;&lt;property id=&quot;20148&quot; value=&quot;5&quot;/&gt;&lt;property id=&quot;20300&quot; value=&quot;Slide 6&quot;/&gt;&lt;property id=&quot;20307&quot; value=&quot;292&quot;/&gt;&lt;/object&gt;&lt;object type=&quot;3&quot; unique_id=&quot;10670&quot;&gt;&lt;property id=&quot;20148&quot; value=&quot;5&quot;/&gt;&lt;property id=&quot;20300&quot; value=&quot;Slide 5&quot;/&gt;&lt;property id=&quot;20307&quot; value=&quot;29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903</Words>
  <Application>Microsoft Office PowerPoint</Application>
  <PresentationFormat>On-screen Show (4:3)</PresentationFormat>
  <Paragraphs>97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Nhiệm vụ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ĐÁP ÁN- BIỂU ĐIỂM: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</dc:creator>
  <cp:lastModifiedBy>MTC</cp:lastModifiedBy>
  <cp:revision>52</cp:revision>
  <dcterms:created xsi:type="dcterms:W3CDTF">2019-04-16T16:39:39Z</dcterms:created>
  <dcterms:modified xsi:type="dcterms:W3CDTF">2019-04-18T08:56:03Z</dcterms:modified>
</cp:coreProperties>
</file>