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8" r:id="rId2"/>
    <p:sldId id="257" r:id="rId3"/>
    <p:sldId id="299" r:id="rId4"/>
    <p:sldId id="301" r:id="rId5"/>
    <p:sldId id="263" r:id="rId6"/>
    <p:sldId id="264" r:id="rId7"/>
    <p:sldId id="310" r:id="rId8"/>
    <p:sldId id="303" r:id="rId9"/>
    <p:sldId id="304" r:id="rId10"/>
    <p:sldId id="311" r:id="rId11"/>
    <p:sldId id="312" r:id="rId12"/>
    <p:sldId id="317" r:id="rId13"/>
    <p:sldId id="319" r:id="rId14"/>
    <p:sldId id="313" r:id="rId15"/>
    <p:sldId id="320" r:id="rId16"/>
    <p:sldId id="314" r:id="rId17"/>
    <p:sldId id="315" r:id="rId18"/>
    <p:sldId id="267" r:id="rId19"/>
    <p:sldId id="268" r:id="rId20"/>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CCCC"/>
    <a:srgbClr val="5510E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Kiểu Trung bình 2 - Nhấn mạnh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47" autoAdjust="0"/>
    <p:restoredTop sz="94660"/>
  </p:normalViewPr>
  <p:slideViewPr>
    <p:cSldViewPr>
      <p:cViewPr>
        <p:scale>
          <a:sx n="76" d="100"/>
          <a:sy n="76" d="100"/>
        </p:scale>
        <p:origin x="-918" y="-6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A90FBA-9ABC-4060-9B77-BFEDA6911589}" type="datetimeFigureOut">
              <a:rPr lang="en-US" smtClean="0"/>
              <a:t>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5953A2-81D4-4553-AAD6-8B2155EDE3E4}" type="slidenum">
              <a:rPr lang="en-US" smtClean="0"/>
              <a:t>‹#›</a:t>
            </a:fld>
            <a:endParaRPr lang="en-US"/>
          </a:p>
        </p:txBody>
      </p:sp>
    </p:spTree>
    <p:extLst>
      <p:ext uri="{BB962C8B-B14F-4D97-AF65-F5344CB8AC3E}">
        <p14:creationId xmlns:p14="http://schemas.microsoft.com/office/powerpoint/2010/main" val="910180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ình ảnh của Bản chiếu 1"/>
          <p:cNvSpPr>
            <a:spLocks noGrp="1" noRot="1" noChangeAspect="1"/>
          </p:cNvSpPr>
          <p:nvPr>
            <p:ph type="sldImg"/>
          </p:nvPr>
        </p:nvSpPr>
        <p:spPr/>
      </p:sp>
      <p:sp>
        <p:nvSpPr>
          <p:cNvPr id="3" name="Chỗ dành sẵn cho Ghi chú 2"/>
          <p:cNvSpPr>
            <a:spLocks noGrp="1"/>
          </p:cNvSpPr>
          <p:nvPr>
            <p:ph type="body" idx="1"/>
          </p:nvPr>
        </p:nvSpPr>
        <p:spPr/>
        <p:txBody>
          <a:bodyPr/>
          <a:lstStyle/>
          <a:p>
            <a:endParaRPr lang="vi-VN" dirty="0"/>
          </a:p>
        </p:txBody>
      </p:sp>
      <p:sp>
        <p:nvSpPr>
          <p:cNvPr id="4" name="Chỗ dành sẵn cho Số hiệu Bản chiếu 3"/>
          <p:cNvSpPr>
            <a:spLocks noGrp="1"/>
          </p:cNvSpPr>
          <p:nvPr>
            <p:ph type="sldNum" sz="quarter" idx="10"/>
          </p:nvPr>
        </p:nvSpPr>
        <p:spPr/>
        <p:txBody>
          <a:bodyPr/>
          <a:lstStyle/>
          <a:p>
            <a:fld id="{EE5953A2-81D4-4553-AAD6-8B2155EDE3E4}" type="slidenum">
              <a:rPr lang="en-US" smtClean="0"/>
              <a:t>1</a:t>
            </a:fld>
            <a:endParaRPr lang="en-US"/>
          </a:p>
        </p:txBody>
      </p:sp>
    </p:spTree>
    <p:extLst>
      <p:ext uri="{BB962C8B-B14F-4D97-AF65-F5344CB8AC3E}">
        <p14:creationId xmlns:p14="http://schemas.microsoft.com/office/powerpoint/2010/main" val="493221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ình ảnh của Bản chiếu 1"/>
          <p:cNvSpPr>
            <a:spLocks noGrp="1" noRot="1" noChangeAspect="1"/>
          </p:cNvSpPr>
          <p:nvPr>
            <p:ph type="sldImg"/>
          </p:nvPr>
        </p:nvSpPr>
        <p:spPr/>
      </p:sp>
      <p:sp>
        <p:nvSpPr>
          <p:cNvPr id="3" name="Chỗ dành sẵn cho Ghi chú 2"/>
          <p:cNvSpPr>
            <a:spLocks noGrp="1"/>
          </p:cNvSpPr>
          <p:nvPr>
            <p:ph type="body" idx="1"/>
          </p:nvPr>
        </p:nvSpPr>
        <p:spPr/>
        <p:txBody>
          <a:bodyPr/>
          <a:lstStyle/>
          <a:p>
            <a:endParaRPr lang="vi-VN" dirty="0"/>
          </a:p>
        </p:txBody>
      </p:sp>
      <p:sp>
        <p:nvSpPr>
          <p:cNvPr id="4" name="Chỗ dành sẵn cho Số hiệu Bản chiếu 3"/>
          <p:cNvSpPr>
            <a:spLocks noGrp="1"/>
          </p:cNvSpPr>
          <p:nvPr>
            <p:ph type="sldNum" sz="quarter" idx="10"/>
          </p:nvPr>
        </p:nvSpPr>
        <p:spPr/>
        <p:txBody>
          <a:bodyPr/>
          <a:lstStyle/>
          <a:p>
            <a:fld id="{EE5953A2-81D4-4553-AAD6-8B2155EDE3E4}" type="slidenum">
              <a:rPr lang="en-US" smtClean="0"/>
              <a:t>3</a:t>
            </a:fld>
            <a:endParaRPr lang="en-US"/>
          </a:p>
        </p:txBody>
      </p:sp>
    </p:spTree>
    <p:extLst>
      <p:ext uri="{BB962C8B-B14F-4D97-AF65-F5344CB8AC3E}">
        <p14:creationId xmlns:p14="http://schemas.microsoft.com/office/powerpoint/2010/main" val="3967615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6E8B69-9D03-4919-84B5-70C6BA98D03A}" type="datetimeFigureOut">
              <a:rPr lang="en-US" smtClean="0"/>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351207881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6E8B69-9D03-4919-84B5-70C6BA98D03A}" type="datetimeFigureOut">
              <a:rPr lang="en-US" smtClean="0"/>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1532767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6E8B69-9D03-4919-84B5-70C6BA98D03A}" type="datetimeFigureOut">
              <a:rPr lang="en-US" smtClean="0"/>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2289774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6E8B69-9D03-4919-84B5-70C6BA98D03A}" type="datetimeFigureOut">
              <a:rPr lang="en-US" smtClean="0"/>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18869016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6E8B69-9D03-4919-84B5-70C6BA98D03A}" type="datetimeFigureOut">
              <a:rPr lang="en-US" smtClean="0"/>
              <a:t>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1943084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6E8B69-9D03-4919-84B5-70C6BA98D03A}" type="datetimeFigureOut">
              <a:rPr lang="en-US" smtClean="0"/>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299503456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6E8B69-9D03-4919-84B5-70C6BA98D03A}" type="datetimeFigureOut">
              <a:rPr lang="en-US" smtClean="0"/>
              <a:t>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1811326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6E8B69-9D03-4919-84B5-70C6BA98D03A}" type="datetimeFigureOut">
              <a:rPr lang="en-US" smtClean="0"/>
              <a:t>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3214566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E8B69-9D03-4919-84B5-70C6BA98D03A}" type="datetimeFigureOut">
              <a:rPr lang="en-US" smtClean="0"/>
              <a:t>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309447393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6E8B69-9D03-4919-84B5-70C6BA98D03A}" type="datetimeFigureOut">
              <a:rPr lang="en-US" smtClean="0"/>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3549889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6E8B69-9D03-4919-84B5-70C6BA98D03A}" type="datetimeFigureOut">
              <a:rPr lang="en-US" smtClean="0"/>
              <a:t>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2C45B2-71AF-4A32-AA96-2FB4EFA0E915}" type="slidenum">
              <a:rPr lang="en-US" smtClean="0"/>
              <a:t>‹#›</a:t>
            </a:fld>
            <a:endParaRPr lang="en-US"/>
          </a:p>
        </p:txBody>
      </p:sp>
    </p:spTree>
    <p:extLst>
      <p:ext uri="{BB962C8B-B14F-4D97-AF65-F5344CB8AC3E}">
        <p14:creationId xmlns:p14="http://schemas.microsoft.com/office/powerpoint/2010/main" val="938664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E8B69-9D03-4919-84B5-70C6BA98D03A}" type="datetimeFigureOut">
              <a:rPr lang="en-US" smtClean="0"/>
              <a:t>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2C45B2-71AF-4A32-AA96-2FB4EFA0E915}" type="slidenum">
              <a:rPr lang="en-US" smtClean="0"/>
              <a:t>‹#›</a:t>
            </a:fld>
            <a:endParaRPr lang="en-US"/>
          </a:p>
        </p:txBody>
      </p:sp>
    </p:spTree>
    <p:extLst>
      <p:ext uri="{BB962C8B-B14F-4D97-AF65-F5344CB8AC3E}">
        <p14:creationId xmlns:p14="http://schemas.microsoft.com/office/powerpoint/2010/main" val="3759457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slide" Target="slide3.xml"/><Relationship Id="rId7" Type="http://schemas.openxmlformats.org/officeDocument/2006/relationships/image" Target="../media/image4.emf"/><Relationship Id="rId12" Type="http://schemas.openxmlformats.org/officeDocument/2006/relationships/image" Target="../media/image9.gif"/><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3.png"/><Relationship Id="rId11" Type="http://schemas.openxmlformats.org/officeDocument/2006/relationships/image" Target="../media/image8.wmf"/><Relationship Id="rId5" Type="http://schemas.openxmlformats.org/officeDocument/2006/relationships/image" Target="../media/image2.jpeg"/><Relationship Id="rId10" Type="http://schemas.openxmlformats.org/officeDocument/2006/relationships/image" Target="../media/image7.gif"/><Relationship Id="rId4" Type="http://schemas.openxmlformats.org/officeDocument/2006/relationships/image" Target="../media/image1.gif"/><Relationship Id="rId9" Type="http://schemas.openxmlformats.org/officeDocument/2006/relationships/image" Target="../media/image6.gif"/></Relationships>
</file>

<file path=ppt/slides/_rels/slide1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15.gif"/><Relationship Id="rId3" Type="http://schemas.openxmlformats.org/officeDocument/2006/relationships/image" Target="../media/image10.gif"/><Relationship Id="rId7" Type="http://schemas.openxmlformats.org/officeDocument/2006/relationships/image" Target="../media/image14.gif"/><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3.gif"/><Relationship Id="rId5" Type="http://schemas.openxmlformats.org/officeDocument/2006/relationships/image" Target="../media/image12.gif"/><Relationship Id="rId10" Type="http://schemas.openxmlformats.org/officeDocument/2006/relationships/image" Target="../media/image17.gif"/><Relationship Id="rId4" Type="http://schemas.openxmlformats.org/officeDocument/2006/relationships/image" Target="../media/image11.emf"/><Relationship Id="rId9" Type="http://schemas.openxmlformats.org/officeDocument/2006/relationships/image" Target="../media/image16.gif"/></Relationships>
</file>

<file path=ppt/slides/_rels/slide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2"/>
          <p:cNvSpPr txBox="1">
            <a:spLocks noChangeArrowheads="1"/>
          </p:cNvSpPr>
          <p:nvPr/>
        </p:nvSpPr>
        <p:spPr bwMode="auto">
          <a:xfrm>
            <a:off x="5105400" y="9906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vi-VN">
              <a:latin typeface="Tahoma" pitchFamily="34" charset="0"/>
            </a:endParaRPr>
          </a:p>
        </p:txBody>
      </p:sp>
      <p:pic>
        <p:nvPicPr>
          <p:cNvPr id="94211" name="Picture 3" descr="Dove-02-june">
            <a:hlinkClick r:id="rId3" action="ppaction://hlinksldjump"/>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23832231">
            <a:off x="5029200" y="533400"/>
            <a:ext cx="701675" cy="792163"/>
          </a:xfrm>
          <a:prstGeom prst="rect">
            <a:avLst/>
          </a:prstGeom>
          <a:noFill/>
          <a:extLst>
            <a:ext uri="{909E8E84-426E-40DD-AFC4-6F175D3DCCD1}">
              <a14:hiddenFill xmlns:a14="http://schemas.microsoft.com/office/drawing/2010/main">
                <a:solidFill>
                  <a:srgbClr val="FFFFFF"/>
                </a:solidFill>
              </a14:hiddenFill>
            </a:ext>
          </a:extLst>
        </p:spPr>
      </p:pic>
      <p:pic>
        <p:nvPicPr>
          <p:cNvPr id="94212" name="Picture 4" descr="Dove-02-june">
            <a:hlinkClick r:id="rId3" action="ppaction://hlinksldjump"/>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23832231">
            <a:off x="1524000" y="762000"/>
            <a:ext cx="1449388" cy="985838"/>
          </a:xfrm>
          <a:prstGeom prst="rect">
            <a:avLst/>
          </a:prstGeom>
          <a:noFill/>
          <a:extLst>
            <a:ext uri="{909E8E84-426E-40DD-AFC4-6F175D3DCCD1}">
              <a14:hiddenFill xmlns:a14="http://schemas.microsoft.com/office/drawing/2010/main">
                <a:solidFill>
                  <a:srgbClr val="FFFFFF"/>
                </a:solidFill>
              </a14:hiddenFill>
            </a:ext>
          </a:extLst>
        </p:spPr>
      </p:pic>
      <p:pic>
        <p:nvPicPr>
          <p:cNvPr id="94213" name="Picture 5" descr="Dove-02-june">
            <a:hlinkClick r:id="rId3" action="ppaction://hlinksldjump"/>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23832231">
            <a:off x="7467600" y="609600"/>
            <a:ext cx="695325" cy="762000"/>
          </a:xfrm>
          <a:prstGeom prst="rect">
            <a:avLst/>
          </a:prstGeom>
          <a:noFill/>
          <a:extLst>
            <a:ext uri="{909E8E84-426E-40DD-AFC4-6F175D3DCCD1}">
              <a14:hiddenFill xmlns:a14="http://schemas.microsoft.com/office/drawing/2010/main">
                <a:solidFill>
                  <a:srgbClr val="FFFFFF"/>
                </a:solidFill>
              </a14:hiddenFill>
            </a:ext>
          </a:extLst>
        </p:spPr>
      </p:pic>
      <p:pic>
        <p:nvPicPr>
          <p:cNvPr id="94214" name="Picture 6"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15" name="Picture 7"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814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16" name="Picture 8"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17" name="Picture 9"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6175"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18" name="Picture 10"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84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19" name="Picture 11"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5775"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0" name="Picture 12"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1" name="Picture 13" descr="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0" y="228600"/>
            <a:ext cx="762000" cy="6248400"/>
          </a:xfrm>
          <a:prstGeom prst="rect">
            <a:avLst/>
          </a:prstGeom>
          <a:noFill/>
          <a:extLst>
            <a:ext uri="{909E8E84-426E-40DD-AFC4-6F175D3DCCD1}">
              <a14:hiddenFill xmlns:a14="http://schemas.microsoft.com/office/drawing/2010/main">
                <a:solidFill>
                  <a:srgbClr val="FFFFFF"/>
                </a:solidFill>
              </a14:hiddenFill>
            </a:ext>
          </a:extLst>
        </p:spPr>
      </p:pic>
      <p:pic>
        <p:nvPicPr>
          <p:cNvPr id="94222" name="Picture 14" descr="sdfghsgh"/>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8500" y="-12700"/>
            <a:ext cx="6642100" cy="622300"/>
          </a:xfrm>
          <a:prstGeom prst="rect">
            <a:avLst/>
          </a:prstGeom>
          <a:noFill/>
          <a:extLst>
            <a:ext uri="{909E8E84-426E-40DD-AFC4-6F175D3DCCD1}">
              <a14:hiddenFill xmlns:a14="http://schemas.microsoft.com/office/drawing/2010/main">
                <a:solidFill>
                  <a:srgbClr val="FFFFFF"/>
                </a:solidFill>
              </a14:hiddenFill>
            </a:ext>
          </a:extLst>
        </p:spPr>
      </p:pic>
      <p:pic>
        <p:nvPicPr>
          <p:cNvPr id="94223" name="Picture 15"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962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4" name="Picture 16"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5" name="Picture 17"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6" name="Picture 18"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8575"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7" name="Picture 19"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8175"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8" name="Picture 20"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7775"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29" name="Picture 21" descr="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6392863"/>
            <a:ext cx="682625" cy="465137"/>
          </a:xfrm>
          <a:prstGeom prst="rect">
            <a:avLst/>
          </a:prstGeom>
          <a:noFill/>
          <a:extLst>
            <a:ext uri="{909E8E84-426E-40DD-AFC4-6F175D3DCCD1}">
              <a14:hiddenFill xmlns:a14="http://schemas.microsoft.com/office/drawing/2010/main">
                <a:solidFill>
                  <a:srgbClr val="FFFFFF"/>
                </a:solidFill>
              </a14:hiddenFill>
            </a:ext>
          </a:extLst>
        </p:spPr>
      </p:pic>
      <p:pic>
        <p:nvPicPr>
          <p:cNvPr id="94230" name="Picture 22" descr="UY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5800" y="5026025"/>
            <a:ext cx="2000250" cy="1831975"/>
          </a:xfrm>
          <a:prstGeom prst="rect">
            <a:avLst/>
          </a:prstGeom>
          <a:noFill/>
          <a:extLst>
            <a:ext uri="{909E8E84-426E-40DD-AFC4-6F175D3DCCD1}">
              <a14:hiddenFill xmlns:a14="http://schemas.microsoft.com/office/drawing/2010/main">
                <a:solidFill>
                  <a:srgbClr val="FFFFFF"/>
                </a:solidFill>
              </a14:hiddenFill>
            </a:ext>
          </a:extLst>
        </p:spPr>
      </p:pic>
      <p:pic>
        <p:nvPicPr>
          <p:cNvPr id="94231" name="Picture 23" descr="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762000" cy="5334000"/>
          </a:xfrm>
          <a:prstGeom prst="rect">
            <a:avLst/>
          </a:prstGeom>
          <a:noFill/>
          <a:extLst>
            <a:ext uri="{909E8E84-426E-40DD-AFC4-6F175D3DCCD1}">
              <a14:hiddenFill xmlns:a14="http://schemas.microsoft.com/office/drawing/2010/main">
                <a:solidFill>
                  <a:srgbClr val="FFFFFF"/>
                </a:solidFill>
              </a14:hiddenFill>
            </a:ext>
          </a:extLst>
        </p:spPr>
      </p:pic>
      <p:pic>
        <p:nvPicPr>
          <p:cNvPr id="94232" name="Picture 24" descr="sdfghsgh"/>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12700"/>
            <a:ext cx="8763000" cy="622300"/>
          </a:xfrm>
          <a:prstGeom prst="rect">
            <a:avLst/>
          </a:prstGeom>
          <a:noFill/>
          <a:extLst>
            <a:ext uri="{909E8E84-426E-40DD-AFC4-6F175D3DCCD1}">
              <a14:hiddenFill xmlns:a14="http://schemas.microsoft.com/office/drawing/2010/main">
                <a:solidFill>
                  <a:srgbClr val="FFFFFF"/>
                </a:solidFill>
              </a14:hiddenFill>
            </a:ext>
          </a:extLst>
        </p:spPr>
      </p:pic>
      <p:sp>
        <p:nvSpPr>
          <p:cNvPr id="94233" name="Text Box 25"/>
          <p:cNvSpPr txBox="1">
            <a:spLocks noChangeArrowheads="1"/>
          </p:cNvSpPr>
          <p:nvPr/>
        </p:nvSpPr>
        <p:spPr bwMode="auto">
          <a:xfrm>
            <a:off x="133546" y="1173956"/>
            <a:ext cx="87630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dirty="0" smtClean="0">
                <a:solidFill>
                  <a:srgbClr val="F80819"/>
                </a:solidFill>
                <a:effectLst>
                  <a:outerShdw blurRad="38100" dist="38100" dir="2700000" algn="tl">
                    <a:srgbClr val="C0C0C0"/>
                  </a:outerShdw>
                </a:effectLst>
                <a:latin typeface="Times New Roman" pitchFamily="18" charset="0"/>
              </a:rPr>
              <a:t>CHÀO </a:t>
            </a:r>
            <a:r>
              <a:rPr lang="en-US" sz="3200" b="1" dirty="0">
                <a:solidFill>
                  <a:srgbClr val="F80819"/>
                </a:solidFill>
                <a:effectLst>
                  <a:outerShdw blurRad="38100" dist="38100" dir="2700000" algn="tl">
                    <a:srgbClr val="C0C0C0"/>
                  </a:outerShdw>
                </a:effectLst>
                <a:latin typeface="Times New Roman" pitchFamily="18" charset="0"/>
              </a:rPr>
              <a:t>MỪNG </a:t>
            </a:r>
            <a:r>
              <a:rPr lang="en-US" sz="3200" b="1" dirty="0" smtClean="0">
                <a:solidFill>
                  <a:srgbClr val="F80819"/>
                </a:solidFill>
                <a:effectLst>
                  <a:outerShdw blurRad="38100" dist="38100" dir="2700000" algn="tl">
                    <a:srgbClr val="C0C0C0"/>
                  </a:outerShdw>
                </a:effectLst>
                <a:latin typeface="Times New Roman" pitchFamily="18" charset="0"/>
              </a:rPr>
              <a:t>QUÝ </a:t>
            </a:r>
            <a:r>
              <a:rPr lang="en-US" sz="3200" b="1" dirty="0">
                <a:solidFill>
                  <a:srgbClr val="F80819"/>
                </a:solidFill>
                <a:effectLst>
                  <a:outerShdw blurRad="38100" dist="38100" dir="2700000" algn="tl">
                    <a:srgbClr val="C0C0C0"/>
                  </a:outerShdw>
                </a:effectLst>
                <a:latin typeface="Times New Roman" pitchFamily="18" charset="0"/>
              </a:rPr>
              <a:t>THẦY CÔ </a:t>
            </a:r>
            <a:endParaRPr lang="en-US" sz="3200" b="1" dirty="0" smtClean="0">
              <a:solidFill>
                <a:srgbClr val="F80819"/>
              </a:solidFill>
              <a:effectLst>
                <a:outerShdw blurRad="38100" dist="38100" dir="2700000" algn="tl">
                  <a:srgbClr val="C0C0C0"/>
                </a:outerShdw>
              </a:effectLst>
              <a:latin typeface="Times New Roman" pitchFamily="18" charset="0"/>
            </a:endParaRPr>
          </a:p>
          <a:p>
            <a:pPr algn="ctr">
              <a:spcBef>
                <a:spcPct val="50000"/>
              </a:spcBef>
            </a:pPr>
            <a:r>
              <a:rPr lang="en-US" sz="3200" b="1" dirty="0" smtClean="0">
                <a:solidFill>
                  <a:srgbClr val="F80819"/>
                </a:solidFill>
                <a:effectLst>
                  <a:outerShdw blurRad="38100" dist="38100" dir="2700000" algn="tl">
                    <a:srgbClr val="C0C0C0"/>
                  </a:outerShdw>
                </a:effectLst>
                <a:latin typeface="Times New Roman" pitchFamily="18" charset="0"/>
              </a:rPr>
              <a:t>DỰ GIỜ CHUYÊN ĐỀ</a:t>
            </a:r>
          </a:p>
          <a:p>
            <a:pPr algn="ctr">
              <a:spcBef>
                <a:spcPct val="50000"/>
              </a:spcBef>
            </a:pPr>
            <a:r>
              <a:rPr lang="en-US" sz="3200" b="1" dirty="0" smtClean="0">
                <a:solidFill>
                  <a:srgbClr val="F80819"/>
                </a:solidFill>
                <a:effectLst>
                  <a:outerShdw blurRad="38100" dist="38100" dir="2700000" algn="tl">
                    <a:srgbClr val="C0C0C0"/>
                  </a:outerShdw>
                </a:effectLst>
                <a:latin typeface="Times New Roman" pitchFamily="18" charset="0"/>
              </a:rPr>
              <a:t>MÔN NGỮ VĂN LỚP 8A7</a:t>
            </a:r>
            <a:r>
              <a:rPr lang="en-US" sz="3200" b="1" dirty="0" smtClean="0">
                <a:solidFill>
                  <a:srgbClr val="FFFF00"/>
                </a:solidFill>
                <a:effectLst>
                  <a:outerShdw blurRad="38100" dist="38100" dir="2700000" algn="tl">
                    <a:srgbClr val="C0C0C0"/>
                  </a:outerShdw>
                </a:effectLst>
                <a:latin typeface="Times New Roman" pitchFamily="18" charset="0"/>
              </a:rPr>
              <a:t> </a:t>
            </a:r>
            <a:endParaRPr lang="en-US" sz="2400" b="1" dirty="0">
              <a:effectLst>
                <a:outerShdw blurRad="38100" dist="38100" dir="2700000" algn="tl">
                  <a:srgbClr val="C0C0C0"/>
                </a:outerShdw>
              </a:effectLst>
              <a:latin typeface="Times New Roman" pitchFamily="18" charset="0"/>
            </a:endParaRPr>
          </a:p>
        </p:txBody>
      </p:sp>
      <p:pic>
        <p:nvPicPr>
          <p:cNvPr id="94234" name="Picture 26" descr="Hoa hong"/>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2854326" y="3609315"/>
            <a:ext cx="283527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4235" name="Picture 27" descr="rosesrt"/>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4625975" y="3962400"/>
            <a:ext cx="230505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94236" name="Picture 28" descr="J012403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5400000">
            <a:off x="192882" y="4196556"/>
            <a:ext cx="2468562"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4237" name="Picture 29" descr="J0124039"/>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5400000">
            <a:off x="345281" y="4607719"/>
            <a:ext cx="2468563"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4238" name="Picture 30" descr="a_blum10"/>
          <p:cNvPicPr>
            <a:picLocks noChangeAspect="1" noChangeArrowheads="1" noCrop="1"/>
          </p:cNvPicPr>
          <p:nvPr/>
        </p:nvPicPr>
        <p:blipFill>
          <a:blip r:embed="rId12">
            <a:extLst>
              <a:ext uri="{28A0092B-C50C-407E-A947-70E740481C1C}">
                <a14:useLocalDpi xmlns:a14="http://schemas.microsoft.com/office/drawing/2010/main" val="0"/>
              </a:ext>
            </a:extLst>
          </a:blip>
          <a:srcRect/>
          <a:stretch>
            <a:fillRect/>
          </a:stretch>
        </p:blipFill>
        <p:spPr bwMode="auto">
          <a:xfrm>
            <a:off x="1982585" y="3425031"/>
            <a:ext cx="2062163"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613565"/>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ộp_Văn_Bản 1"/>
          <p:cNvSpPr txBox="1"/>
          <p:nvPr/>
        </p:nvSpPr>
        <p:spPr>
          <a:xfrm>
            <a:off x="323528" y="533324"/>
            <a:ext cx="8496944" cy="4832092"/>
          </a:xfrm>
          <a:prstGeom prst="rect">
            <a:avLst/>
          </a:prstGeom>
          <a:noFill/>
        </p:spPr>
        <p:txBody>
          <a:bodyPr wrap="square" rtlCol="0">
            <a:spAutoFit/>
          </a:bodyPr>
          <a:lstStyle/>
          <a:p>
            <a:r>
              <a:rPr lang="en-US" sz="2800" dirty="0" smtClean="0">
                <a:solidFill>
                  <a:srgbClr val="FF0000"/>
                </a:solidFill>
                <a:latin typeface="Times New Roman" pitchFamily="18" charset="0"/>
                <a:cs typeface="Times New Roman" pitchFamily="18" charset="0"/>
              </a:rPr>
              <a:t>Bài tập 2: Hãy đặt dấu hai chấm và dấu ngoặc kép vào chỗ thích hợp (có điều chỉnh viết hoa trong trường hợp cần thiết) trong những đoạn trích sau và giải thích lý do.</a:t>
            </a:r>
          </a:p>
          <a:p>
            <a:endParaRPr lang="en-US" sz="2800" dirty="0" smtClean="0">
              <a:solidFill>
                <a:srgbClr val="FF0000"/>
              </a:solidFill>
              <a:latin typeface="Times New Roman" pitchFamily="18" charset="0"/>
              <a:cs typeface="Times New Roman" pitchFamily="18" charset="0"/>
            </a:endParaRPr>
          </a:p>
          <a:p>
            <a:pPr marL="342900" indent="-342900">
              <a:buAutoNum type="alphaLcPeriod"/>
            </a:pPr>
            <a:r>
              <a:rPr lang="en-US" sz="2800" dirty="0" smtClean="0">
                <a:latin typeface="Times New Roman" pitchFamily="18" charset="0"/>
                <a:cs typeface="Times New Roman" pitchFamily="18" charset="0"/>
              </a:rPr>
              <a:t>Biển vừa treo lên, có người qua đường xem, cười bảo </a:t>
            </a:r>
            <a:r>
              <a:rPr lang="en-US" sz="2800" dirty="0" smtClean="0">
                <a:solidFill>
                  <a:srgbClr val="FF0000"/>
                </a:solidFill>
                <a:latin typeface="Times New Roman" pitchFamily="18" charset="0"/>
                <a:cs typeface="Times New Roman" pitchFamily="18" charset="0"/>
              </a:rPr>
              <a:t>:</a:t>
            </a:r>
          </a:p>
          <a:p>
            <a:pPr marL="285750" indent="-285750">
              <a:buFontTx/>
              <a:buChar char="-"/>
            </a:pPr>
            <a:r>
              <a:rPr lang="en-US" sz="2800" dirty="0" smtClean="0">
                <a:latin typeface="Times New Roman" pitchFamily="18" charset="0"/>
                <a:cs typeface="Times New Roman" pitchFamily="18" charset="0"/>
              </a:rPr>
              <a:t>Nhà này xưa quen bán cá ươn hay sao mà bây giờ phải đề biển là “</a:t>
            </a:r>
            <a:r>
              <a:rPr lang="en-US" sz="2800" dirty="0" smtClean="0">
                <a:solidFill>
                  <a:srgbClr val="FF0000"/>
                </a:solidFill>
                <a:latin typeface="Times New Roman" pitchFamily="18" charset="0"/>
                <a:cs typeface="Times New Roman" pitchFamily="18" charset="0"/>
              </a:rPr>
              <a:t>cá tươi”</a:t>
            </a:r>
            <a:r>
              <a:rPr lang="en-US" sz="2800" dirty="0" smtClean="0">
                <a:latin typeface="Times New Roman" pitchFamily="18" charset="0"/>
                <a:cs typeface="Times New Roman" pitchFamily="18" charset="0"/>
              </a:rPr>
              <a:t>?</a:t>
            </a:r>
          </a:p>
          <a:p>
            <a:r>
              <a:rPr lang="en-US" sz="2800" dirty="0" smtClean="0">
                <a:latin typeface="Times New Roman" pitchFamily="18" charset="0"/>
                <a:cs typeface="Times New Roman" pitchFamily="18" charset="0"/>
              </a:rPr>
              <a:t>Nhà hàng nghe nói, bỏ ngay chữ “</a:t>
            </a:r>
            <a:r>
              <a:rPr lang="en-US" sz="2800" dirty="0" smtClean="0">
                <a:solidFill>
                  <a:srgbClr val="FF0000"/>
                </a:solidFill>
                <a:latin typeface="Times New Roman" pitchFamily="18" charset="0"/>
                <a:cs typeface="Times New Roman" pitchFamily="18" charset="0"/>
              </a:rPr>
              <a:t>tươi”</a:t>
            </a:r>
            <a:r>
              <a:rPr lang="en-US" sz="2800" dirty="0" smtClean="0">
                <a:latin typeface="Times New Roman" pitchFamily="18" charset="0"/>
                <a:cs typeface="Times New Roman" pitchFamily="18" charset="0"/>
              </a:rPr>
              <a:t> đi. </a:t>
            </a:r>
          </a:p>
          <a:p>
            <a:endParaRPr lang="en-US" sz="2800" dirty="0">
              <a:latin typeface="Times New Roman" pitchFamily="18" charset="0"/>
              <a:cs typeface="Times New Roman" pitchFamily="18" charset="0"/>
            </a:endParaRPr>
          </a:p>
          <a:p>
            <a:r>
              <a:rPr lang="en-US" sz="2800" dirty="0" smtClean="0">
                <a:latin typeface="Times New Roman" pitchFamily="18" charset="0"/>
                <a:cs typeface="Times New Roman" pitchFamily="18" charset="0"/>
              </a:rPr>
              <a:t>b. Nó nhập tâm lời dạy của chú Tiến Lê : “Cháu hãy vẽ cái gì thân thuộc nhất với cháu”. </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547092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467544" y="712068"/>
            <a:ext cx="8352928" cy="5386090"/>
          </a:xfrm>
          <a:prstGeom prst="rect">
            <a:avLst/>
          </a:prstGeom>
          <a:noFill/>
        </p:spPr>
        <p:txBody>
          <a:bodyPr wrap="square" rtlCol="0">
            <a:spAutoFit/>
          </a:bodyPr>
          <a:lstStyle/>
          <a:p>
            <a:r>
              <a:rPr lang="en-US" sz="2800" dirty="0" smtClean="0">
                <a:solidFill>
                  <a:srgbClr val="FF0000"/>
                </a:solidFill>
                <a:latin typeface="Times New Roman" pitchFamily="18" charset="0"/>
                <a:cs typeface="Times New Roman" pitchFamily="18" charset="0"/>
              </a:rPr>
              <a:t>Bài tập 3: Phát hiện lỗi về dấu câu trong đoạn trích và sửa lại cho đúng.</a:t>
            </a:r>
          </a:p>
          <a:p>
            <a:endParaRPr lang="en-US" sz="3200" dirty="0" smtClean="0">
              <a:solidFill>
                <a:srgbClr val="FF0000"/>
              </a:solidFill>
              <a:latin typeface="Times New Roman" pitchFamily="18" charset="0"/>
              <a:cs typeface="Times New Roman" pitchFamily="18" charset="0"/>
            </a:endParaRPr>
          </a:p>
          <a:p>
            <a:pPr marL="342900" indent="-342900">
              <a:buAutoNum type="alphaLcPeriod"/>
            </a:pPr>
            <a:r>
              <a:rPr lang="en-US" sz="3200" dirty="0" smtClean="0">
                <a:latin typeface="Times New Roman" pitchFamily="18" charset="0"/>
                <a:cs typeface="Times New Roman" pitchFamily="18" charset="0"/>
              </a:rPr>
              <a:t>Sao mãi tới giờ anh mới về ? </a:t>
            </a:r>
            <a:r>
              <a:rPr lang="en-US" sz="3200" dirty="0">
                <a:latin typeface="Times New Roman" pitchFamily="18" charset="0"/>
                <a:cs typeface="Times New Roman" pitchFamily="18" charset="0"/>
              </a:rPr>
              <a:t>M</a:t>
            </a:r>
            <a:r>
              <a:rPr lang="en-US" sz="3200" dirty="0" smtClean="0">
                <a:latin typeface="Times New Roman" pitchFamily="18" charset="0"/>
                <a:cs typeface="Times New Roman" pitchFamily="18" charset="0"/>
              </a:rPr>
              <a:t>ẹ ở nhà chờ anh mãi. Mẹ dặn là : “ Anh phải làm xong bài tập trong chiều nay .”. </a:t>
            </a:r>
          </a:p>
          <a:p>
            <a:pPr marL="342900" indent="-342900">
              <a:buAutoNum type="alphaLcPeriod"/>
            </a:pPr>
            <a:r>
              <a:rPr lang="en-US" sz="3200" dirty="0" smtClean="0">
                <a:latin typeface="Times New Roman" pitchFamily="18" charset="0"/>
                <a:cs typeface="Times New Roman" pitchFamily="18" charset="0"/>
              </a:rPr>
              <a:t>Từ xưa trong cuộc sống lao động và sản xuất, nhân dân ta có truyền thống thương yêu nhau giúp đỡ lẫn nhau trong lúc khó khăn gian khổ. Vì vậy nhân dân ta có câu tục ngữ lá lành đùm lá rách</a:t>
            </a:r>
            <a:r>
              <a:rPr lang="en-US" sz="3200" dirty="0" smtClean="0"/>
              <a:t>. </a:t>
            </a:r>
            <a:endParaRPr lang="vi-VN" sz="3200" dirty="0"/>
          </a:p>
        </p:txBody>
      </p:sp>
      <p:pic>
        <p:nvPicPr>
          <p:cNvPr id="5" name="Picture 5"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2388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14366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251520" y="28750"/>
            <a:ext cx="8352928" cy="5632311"/>
          </a:xfrm>
          <a:prstGeom prst="rect">
            <a:avLst/>
          </a:prstGeom>
          <a:noFill/>
        </p:spPr>
        <p:txBody>
          <a:bodyPr wrap="square" rtlCol="0">
            <a:spAutoFit/>
          </a:bodyPr>
          <a:lstStyle/>
          <a:p>
            <a:r>
              <a:rPr lang="en-US" sz="2400" dirty="0" smtClean="0">
                <a:solidFill>
                  <a:srgbClr val="FF0000"/>
                </a:solidFill>
                <a:latin typeface="Times New Roman" pitchFamily="18" charset="0"/>
                <a:cs typeface="Times New Roman" pitchFamily="18" charset="0"/>
              </a:rPr>
              <a:t>Bài tập 3: Phát hiện lỗi về dấu câu trong đoạn trích và sửa lại cho đúng.</a:t>
            </a:r>
          </a:p>
          <a:p>
            <a:pPr marL="457200" indent="-457200">
              <a:buFontTx/>
              <a:buChar char="-"/>
            </a:pPr>
            <a:r>
              <a:rPr lang="en-US" sz="2400" dirty="0" smtClean="0">
                <a:solidFill>
                  <a:srgbClr val="FF0000"/>
                </a:solidFill>
                <a:latin typeface="Times New Roman" pitchFamily="18" charset="0"/>
                <a:cs typeface="Times New Roman" pitchFamily="18" charset="0"/>
              </a:rPr>
              <a:t>Lỗi thừa dấu câu : dấu hai chấm và dấu ngoặc kép.</a:t>
            </a:r>
          </a:p>
          <a:p>
            <a:pPr marL="457200" indent="-457200">
              <a:buFontTx/>
              <a:buChar char="-"/>
            </a:pPr>
            <a:r>
              <a:rPr lang="en-US" sz="2400" dirty="0" smtClean="0">
                <a:solidFill>
                  <a:srgbClr val="FF0000"/>
                </a:solidFill>
                <a:latin typeface="Times New Roman" pitchFamily="18" charset="0"/>
                <a:cs typeface="Times New Roman" pitchFamily="18" charset="0"/>
              </a:rPr>
              <a:t>Nguyên nhân nhầm lẫn giữa trích dẫn từ ngữ trực tiếp với dẫn dắt lại từ ngữ theo ý hiểu. </a:t>
            </a:r>
          </a:p>
          <a:p>
            <a:pPr marL="457200" indent="-457200">
              <a:buFontTx/>
              <a:buChar char="-"/>
            </a:pPr>
            <a:r>
              <a:rPr lang="en-US" sz="2400" dirty="0" smtClean="0">
                <a:solidFill>
                  <a:srgbClr val="FF0000"/>
                </a:solidFill>
                <a:latin typeface="Times New Roman" pitchFamily="18" charset="0"/>
                <a:cs typeface="Times New Roman" pitchFamily="18" charset="0"/>
              </a:rPr>
              <a:t> Sửa lại: bỏ dấu hai chấm, dấu ngoặc kép, viết thường từ anh không viết hoa. Bỏ dấu chấm sau dấu ngoặc kép.</a:t>
            </a:r>
          </a:p>
          <a:p>
            <a:pPr marL="342900" indent="-342900">
              <a:buAutoNum type="alphaLcPeriod"/>
            </a:pPr>
            <a:r>
              <a:rPr lang="en-US" sz="2400" dirty="0" smtClean="0">
                <a:latin typeface="Times New Roman" pitchFamily="18" charset="0"/>
                <a:cs typeface="Times New Roman" pitchFamily="18" charset="0"/>
              </a:rPr>
              <a:t>Sao mãi tới giờ anh mới về ? </a:t>
            </a:r>
            <a:r>
              <a:rPr lang="en-US" sz="2400" dirty="0">
                <a:latin typeface="Times New Roman" pitchFamily="18" charset="0"/>
                <a:cs typeface="Times New Roman" pitchFamily="18" charset="0"/>
              </a:rPr>
              <a:t>M</a:t>
            </a:r>
            <a:r>
              <a:rPr lang="en-US" sz="2400" dirty="0" smtClean="0">
                <a:latin typeface="Times New Roman" pitchFamily="18" charset="0"/>
                <a:cs typeface="Times New Roman" pitchFamily="18" charset="0"/>
              </a:rPr>
              <a:t>ẹ ở nhà chờ anh mãi. Mẹ dặn là anh phải làm xong bài tập trong chiều nay . </a:t>
            </a:r>
          </a:p>
          <a:p>
            <a:r>
              <a:rPr lang="en-US" sz="2400" dirty="0" smtClean="0">
                <a:solidFill>
                  <a:srgbClr val="FF0000"/>
                </a:solidFill>
                <a:latin typeface="Times New Roman" pitchFamily="18" charset="0"/>
                <a:cs typeface="Times New Roman" pitchFamily="18" charset="0"/>
              </a:rPr>
              <a:t>- Lỗi thiếu dấu câu: dấu ngoặc kép khi trích dẫn nguyên câu tục ngữ.</a:t>
            </a:r>
          </a:p>
          <a:p>
            <a:pPr marL="342900" indent="-342900">
              <a:buAutoNum type="alphaLcPeriod"/>
            </a:pPr>
            <a:r>
              <a:rPr lang="en-US" sz="2400" dirty="0" smtClean="0">
                <a:latin typeface="Times New Roman" pitchFamily="18" charset="0"/>
                <a:cs typeface="Times New Roman" pitchFamily="18" charset="0"/>
              </a:rPr>
              <a:t>Từ xưa trong cuộc sống lao động và sản xuất, nhân dân ta có truyền thống thương yêu nhau giúp đỡ lẫn nhau trong lúc khó khăn gian khổ. Vì vậy nhân dân ta có câu tục ngữ “lá lành đùm lá rách”</a:t>
            </a:r>
            <a:r>
              <a:rPr lang="en-US" sz="2400" dirty="0" smtClean="0"/>
              <a:t>. </a:t>
            </a:r>
            <a:endParaRPr lang="vi-VN" sz="2400" dirty="0"/>
          </a:p>
        </p:txBody>
      </p:sp>
      <p:pic>
        <p:nvPicPr>
          <p:cNvPr id="5" name="Picture 5"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016"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2591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355725" y="42291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vi-VN">
              <a:latin typeface="Times New Roman" pitchFamily="18" charset="0"/>
            </a:endParaRPr>
          </a:p>
        </p:txBody>
      </p:sp>
      <p:sp>
        <p:nvSpPr>
          <p:cNvPr id="18435" name="Rectangle 3"/>
          <p:cNvSpPr>
            <a:spLocks noChangeArrowheads="1"/>
          </p:cNvSpPr>
          <p:nvPr/>
        </p:nvSpPr>
        <p:spPr bwMode="auto">
          <a:xfrm>
            <a:off x="4267200" y="2286000"/>
            <a:ext cx="47244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just"/>
            <a:endParaRPr lang="vi-VN" sz="3000" b="1" i="1">
              <a:solidFill>
                <a:srgbClr val="A50021"/>
              </a:solidFill>
              <a:latin typeface=".VnTime" pitchFamily="34" charset="0"/>
            </a:endParaRPr>
          </a:p>
        </p:txBody>
      </p:sp>
      <p:sp>
        <p:nvSpPr>
          <p:cNvPr id="18436" name="Text Box 4"/>
          <p:cNvSpPr txBox="1">
            <a:spLocks noChangeArrowheads="1"/>
          </p:cNvSpPr>
          <p:nvPr/>
        </p:nvSpPr>
        <p:spPr bwMode="auto">
          <a:xfrm>
            <a:off x="4419600" y="3705225"/>
            <a:ext cx="472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sz="2400">
                <a:effectLst>
                  <a:outerShdw blurRad="38100" dist="38100" dir="2700000" algn="tl">
                    <a:srgbClr val="C0C0C0"/>
                  </a:outerShdw>
                </a:effectLst>
                <a:latin typeface="Times New Roman" pitchFamily="18" charset="0"/>
              </a:rPr>
              <a:t> </a:t>
            </a:r>
            <a:r>
              <a:rPr lang="en-US" sz="2400" u="sng">
                <a:effectLst>
                  <a:outerShdw blurRad="38100" dist="38100" dir="2700000" algn="tl">
                    <a:srgbClr val="C0C0C0"/>
                  </a:outerShdw>
                </a:effectLst>
                <a:latin typeface="Times New Roman" pitchFamily="18" charset="0"/>
              </a:rPr>
              <a:t> </a:t>
            </a:r>
            <a:endParaRPr lang="en-US" sz="2400">
              <a:latin typeface="Times New Roman" pitchFamily="18" charset="0"/>
            </a:endParaRPr>
          </a:p>
        </p:txBody>
      </p:sp>
      <p:sp>
        <p:nvSpPr>
          <p:cNvPr id="18437" name="Text Box 5"/>
          <p:cNvSpPr txBox="1">
            <a:spLocks noChangeArrowheads="1"/>
          </p:cNvSpPr>
          <p:nvPr/>
        </p:nvSpPr>
        <p:spPr bwMode="auto">
          <a:xfrm>
            <a:off x="212725" y="50673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vi-VN">
              <a:latin typeface="Times New Roman" pitchFamily="18" charset="0"/>
            </a:endParaRPr>
          </a:p>
        </p:txBody>
      </p:sp>
      <p:sp>
        <p:nvSpPr>
          <p:cNvPr id="18438" name="Text Box 6"/>
          <p:cNvSpPr txBox="1">
            <a:spLocks noChangeArrowheads="1"/>
          </p:cNvSpPr>
          <p:nvPr/>
        </p:nvSpPr>
        <p:spPr bwMode="auto">
          <a:xfrm>
            <a:off x="441325" y="49149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vi-VN">
              <a:latin typeface="Times New Roman" pitchFamily="18" charset="0"/>
            </a:endParaRPr>
          </a:p>
        </p:txBody>
      </p:sp>
      <p:sp>
        <p:nvSpPr>
          <p:cNvPr id="18439" name="Text Box 7"/>
          <p:cNvSpPr txBox="1">
            <a:spLocks noChangeArrowheads="1"/>
          </p:cNvSpPr>
          <p:nvPr/>
        </p:nvSpPr>
        <p:spPr bwMode="auto">
          <a:xfrm>
            <a:off x="365125" y="62103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endParaRPr lang="vi-VN">
              <a:latin typeface="Times New Roman" pitchFamily="18" charset="0"/>
            </a:endParaRPr>
          </a:p>
        </p:txBody>
      </p:sp>
      <p:sp>
        <p:nvSpPr>
          <p:cNvPr id="18440" name="Text Box 8"/>
          <p:cNvSpPr txBox="1">
            <a:spLocks noChangeArrowheads="1"/>
          </p:cNvSpPr>
          <p:nvPr/>
        </p:nvSpPr>
        <p:spPr bwMode="auto">
          <a:xfrm>
            <a:off x="4327525" y="3224213"/>
            <a:ext cx="1841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vi-VN" sz="4400">
              <a:solidFill>
                <a:schemeClr val="tx2"/>
              </a:solidFill>
              <a:latin typeface=".VnTime" pitchFamily="34" charset="0"/>
            </a:endParaRPr>
          </a:p>
        </p:txBody>
      </p:sp>
      <p:sp>
        <p:nvSpPr>
          <p:cNvPr id="18441" name="Text Box 9"/>
          <p:cNvSpPr txBox="1">
            <a:spLocks noChangeArrowheads="1"/>
          </p:cNvSpPr>
          <p:nvPr/>
        </p:nvSpPr>
        <p:spPr bwMode="auto">
          <a:xfrm>
            <a:off x="587071" y="759346"/>
            <a:ext cx="8305800" cy="2246769"/>
          </a:xfrm>
          <a:prstGeom prst="rect">
            <a:avLst/>
          </a:prstGeom>
          <a:noFill/>
          <a:ln w="1905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800" b="1" u="sng" dirty="0">
                <a:solidFill>
                  <a:srgbClr val="FF0000"/>
                </a:solidFill>
                <a:latin typeface="Times New Roman" pitchFamily="18" charset="0"/>
              </a:rPr>
              <a:t> </a:t>
            </a:r>
            <a:r>
              <a:rPr lang="en-US" sz="2800" b="1" u="sng" dirty="0" smtClean="0">
                <a:solidFill>
                  <a:srgbClr val="FF0000"/>
                </a:solidFill>
                <a:latin typeface="Times New Roman" pitchFamily="18" charset="0"/>
              </a:rPr>
              <a:t>Lưu </a:t>
            </a:r>
            <a:r>
              <a:rPr lang="en-US" sz="2800" b="1" u="sng" dirty="0">
                <a:solidFill>
                  <a:srgbClr val="FF0000"/>
                </a:solidFill>
                <a:latin typeface="Times New Roman" pitchFamily="18" charset="0"/>
              </a:rPr>
              <a:t>ý</a:t>
            </a:r>
            <a:r>
              <a:rPr lang="en-US" sz="2800" b="1" dirty="0">
                <a:solidFill>
                  <a:srgbClr val="FF0000"/>
                </a:solidFill>
                <a:latin typeface="Times New Roman" pitchFamily="18" charset="0"/>
              </a:rPr>
              <a:t>:</a:t>
            </a:r>
            <a:r>
              <a:rPr lang="en-US" sz="2400" dirty="0">
                <a:solidFill>
                  <a:srgbClr val="FF0000"/>
                </a:solidFill>
                <a:latin typeface="Times New Roman" pitchFamily="18" charset="0"/>
              </a:rPr>
              <a:t> </a:t>
            </a:r>
          </a:p>
          <a:p>
            <a:r>
              <a:rPr lang="en-US" sz="2400" dirty="0">
                <a:latin typeface="Times New Roman" pitchFamily="18" charset="0"/>
              </a:rPr>
              <a:t> </a:t>
            </a:r>
            <a:r>
              <a:rPr lang="en-US" sz="2800" dirty="0">
                <a:latin typeface="Times New Roman" pitchFamily="18" charset="0"/>
              </a:rPr>
              <a:t> </a:t>
            </a:r>
            <a:r>
              <a:rPr lang="en-US" sz="2800" dirty="0" smtClean="0">
                <a:latin typeface="Times New Roman" pitchFamily="18" charset="0"/>
              </a:rPr>
              <a:t>-Trong </a:t>
            </a:r>
            <a:r>
              <a:rPr lang="en-US" sz="2800" dirty="0">
                <a:latin typeface="Times New Roman" pitchFamily="18" charset="0"/>
              </a:rPr>
              <a:t>văn bản in thì tên tác phẩm, tập san… có thể </a:t>
            </a:r>
            <a:r>
              <a:rPr lang="en-US" sz="2800" b="1" dirty="0">
                <a:solidFill>
                  <a:srgbClr val="0070C0"/>
                </a:solidFill>
                <a:latin typeface="Times New Roman" pitchFamily="18" charset="0"/>
              </a:rPr>
              <a:t>in</a:t>
            </a:r>
            <a:r>
              <a:rPr lang="en-US" sz="2800" b="1" dirty="0">
                <a:solidFill>
                  <a:srgbClr val="0000FF"/>
                </a:solidFill>
                <a:latin typeface="Times New Roman" pitchFamily="18" charset="0"/>
              </a:rPr>
              <a:t> </a:t>
            </a:r>
            <a:r>
              <a:rPr lang="en-US" sz="2800" b="1" dirty="0">
                <a:solidFill>
                  <a:srgbClr val="0070C0"/>
                </a:solidFill>
                <a:latin typeface="Times New Roman" pitchFamily="18" charset="0"/>
              </a:rPr>
              <a:t>đậm</a:t>
            </a:r>
            <a:r>
              <a:rPr lang="en-US" sz="2800" dirty="0">
                <a:solidFill>
                  <a:srgbClr val="0070C0"/>
                </a:solidFill>
                <a:latin typeface="Times New Roman" pitchFamily="18" charset="0"/>
              </a:rPr>
              <a:t>, </a:t>
            </a:r>
            <a:r>
              <a:rPr lang="en-US" sz="2800" b="1" i="1" dirty="0">
                <a:solidFill>
                  <a:srgbClr val="0070C0"/>
                </a:solidFill>
                <a:latin typeface="Times New Roman" pitchFamily="18" charset="0"/>
              </a:rPr>
              <a:t>in nghiêng</a:t>
            </a:r>
            <a:r>
              <a:rPr lang="en-US" sz="2800" dirty="0">
                <a:solidFill>
                  <a:srgbClr val="0070C0"/>
                </a:solidFill>
                <a:latin typeface="Times New Roman" pitchFamily="18" charset="0"/>
              </a:rPr>
              <a:t>  </a:t>
            </a:r>
            <a:r>
              <a:rPr lang="en-US" sz="2800" dirty="0">
                <a:latin typeface="Times New Roman" pitchFamily="18" charset="0"/>
              </a:rPr>
              <a:t>hoặc </a:t>
            </a:r>
            <a:r>
              <a:rPr lang="en-US" sz="2800" b="1" u="sng" dirty="0">
                <a:solidFill>
                  <a:srgbClr val="0070C0"/>
                </a:solidFill>
                <a:latin typeface="Times New Roman" pitchFamily="18" charset="0"/>
              </a:rPr>
              <a:t>gạch chân</a:t>
            </a:r>
            <a:r>
              <a:rPr lang="en-US" sz="2800" b="1" dirty="0">
                <a:solidFill>
                  <a:srgbClr val="0070C0"/>
                </a:solidFill>
                <a:latin typeface="Times New Roman" pitchFamily="18" charset="0"/>
              </a:rPr>
              <a:t> </a:t>
            </a:r>
            <a:r>
              <a:rPr lang="en-US" sz="2800" dirty="0">
                <a:solidFill>
                  <a:srgbClr val="0070C0"/>
                </a:solidFill>
                <a:latin typeface="Times New Roman" pitchFamily="18" charset="0"/>
              </a:rPr>
              <a:t> </a:t>
            </a:r>
            <a:r>
              <a:rPr lang="en-US" sz="2800" dirty="0">
                <a:latin typeface="Times New Roman" pitchFamily="18" charset="0"/>
              </a:rPr>
              <a:t>nhưng trong văn bản viết tay cần dùng </a:t>
            </a:r>
            <a:r>
              <a:rPr lang="en-US" sz="2800" b="1" i="1" dirty="0">
                <a:solidFill>
                  <a:srgbClr val="0070C0"/>
                </a:solidFill>
                <a:latin typeface="Times New Roman" pitchFamily="18" charset="0"/>
              </a:rPr>
              <a:t>dấu</a:t>
            </a:r>
            <a:r>
              <a:rPr lang="en-US" sz="2800" b="1" dirty="0">
                <a:solidFill>
                  <a:srgbClr val="0070C0"/>
                </a:solidFill>
                <a:latin typeface="Times New Roman" pitchFamily="18" charset="0"/>
              </a:rPr>
              <a:t> </a:t>
            </a:r>
            <a:r>
              <a:rPr lang="en-US" sz="2800" b="1" i="1" dirty="0">
                <a:solidFill>
                  <a:srgbClr val="0070C0"/>
                </a:solidFill>
                <a:latin typeface="Times New Roman" pitchFamily="18" charset="0"/>
              </a:rPr>
              <a:t>ngoặc kép</a:t>
            </a:r>
            <a:r>
              <a:rPr lang="en-US" sz="2800" dirty="0">
                <a:solidFill>
                  <a:srgbClr val="0070C0"/>
                </a:solidFill>
                <a:latin typeface="Times New Roman" pitchFamily="18" charset="0"/>
              </a:rPr>
              <a:t>  </a:t>
            </a:r>
            <a:r>
              <a:rPr lang="en-US" sz="2800" dirty="0">
                <a:latin typeface="Times New Roman" pitchFamily="18" charset="0"/>
              </a:rPr>
              <a:t>để đánh dấu là tiện lợi và phổ biến</a:t>
            </a:r>
            <a:r>
              <a:rPr lang="en-US" sz="2800" dirty="0" smtClean="0">
                <a:latin typeface="Times New Roman" pitchFamily="18" charset="0"/>
              </a:rPr>
              <a:t>.</a:t>
            </a:r>
            <a:endParaRPr lang="en-US" sz="2800" dirty="0">
              <a:latin typeface="Times New Roman" pitchFamily="18" charset="0"/>
            </a:endParaRPr>
          </a:p>
        </p:txBody>
      </p:sp>
      <p:sp>
        <p:nvSpPr>
          <p:cNvPr id="12" name="Text Box 9"/>
          <p:cNvSpPr txBox="1">
            <a:spLocks noChangeArrowheads="1"/>
          </p:cNvSpPr>
          <p:nvPr/>
        </p:nvSpPr>
        <p:spPr bwMode="auto">
          <a:xfrm>
            <a:off x="569188" y="3128159"/>
            <a:ext cx="8305800" cy="954107"/>
          </a:xfrm>
          <a:prstGeom prst="rect">
            <a:avLst/>
          </a:prstGeom>
          <a:noFill/>
          <a:ln w="1905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800" smtClean="0">
                <a:latin typeface="Times New Roman" pitchFamily="18" charset="0"/>
              </a:rPr>
              <a:t>- Khi soạn thảo văn bản, muốn gõ dấu ngoặc kép ta nhấn đồng thời </a:t>
            </a:r>
            <a:r>
              <a:rPr lang="en-US" sz="2800" smtClean="0">
                <a:solidFill>
                  <a:srgbClr val="0070C0"/>
                </a:solidFill>
                <a:latin typeface="Times New Roman" pitchFamily="18" charset="0"/>
              </a:rPr>
              <a:t>hai </a:t>
            </a:r>
            <a:r>
              <a:rPr lang="en-US" sz="2800" b="1" u="sng" smtClean="0">
                <a:solidFill>
                  <a:srgbClr val="0070C0"/>
                </a:solidFill>
                <a:latin typeface="Times New Roman" pitchFamily="18" charset="0"/>
              </a:rPr>
              <a:t>phím Shift </a:t>
            </a:r>
            <a:r>
              <a:rPr lang="en-US" sz="2800" smtClean="0">
                <a:latin typeface="Times New Roman" pitchFamily="18" charset="0"/>
              </a:rPr>
              <a:t>và phím chứa </a:t>
            </a:r>
            <a:r>
              <a:rPr lang="en-US" sz="2800" b="1" u="sng" smtClean="0">
                <a:solidFill>
                  <a:srgbClr val="0070C0"/>
                </a:solidFill>
                <a:latin typeface="Times New Roman" pitchFamily="18" charset="0"/>
              </a:rPr>
              <a:t>dấu ngoặc kép</a:t>
            </a:r>
            <a:r>
              <a:rPr lang="en-US" sz="2800" smtClean="0">
                <a:solidFill>
                  <a:srgbClr val="0070C0"/>
                </a:solidFill>
                <a:latin typeface="Times New Roman" pitchFamily="18" charset="0"/>
              </a:rPr>
              <a:t>.</a:t>
            </a:r>
            <a:endParaRPr lang="en-US" sz="2800">
              <a:solidFill>
                <a:srgbClr val="0070C0"/>
              </a:solidFill>
              <a:latin typeface="Times New Roman" pitchFamily="18" charset="0"/>
            </a:endParaRPr>
          </a:p>
        </p:txBody>
      </p:sp>
      <p:pic>
        <p:nvPicPr>
          <p:cNvPr id="14" name="Picture 13"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206" y="-34284"/>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ộp_Văn_Bản 1"/>
          <p:cNvSpPr txBox="1"/>
          <p:nvPr/>
        </p:nvSpPr>
        <p:spPr>
          <a:xfrm>
            <a:off x="365125" y="4412456"/>
            <a:ext cx="8509863" cy="2062103"/>
          </a:xfrm>
          <a:prstGeom prst="rect">
            <a:avLst/>
          </a:prstGeom>
          <a:noFill/>
        </p:spPr>
        <p:txBody>
          <a:bodyPr wrap="square" rtlCol="0">
            <a:spAutoFit/>
          </a:bodyPr>
          <a:lstStyle/>
          <a:p>
            <a:pPr marL="285750" indent="-285750">
              <a:buFontTx/>
              <a:buChar char="-"/>
            </a:pPr>
            <a:r>
              <a:rPr lang="en-US" sz="3200" dirty="0" smtClean="0">
                <a:latin typeface="Times New Roman" pitchFamily="18" charset="0"/>
                <a:cs typeface="Times New Roman" pitchFamily="18" charset="0"/>
              </a:rPr>
              <a:t>Trong bài văn, đoạn văn, câu văn, văn bản viết tay thì </a:t>
            </a:r>
            <a:r>
              <a:rPr lang="en-US" sz="3200" b="1" u="sng" dirty="0" smtClean="0">
                <a:solidFill>
                  <a:schemeClr val="tx2"/>
                </a:solidFill>
                <a:latin typeface="Times New Roman" pitchFamily="18" charset="0"/>
                <a:cs typeface="Times New Roman" pitchFamily="18" charset="0"/>
              </a:rPr>
              <a:t>tên văn bản, trích thơ, trích nguyên văn dẫn chứng</a:t>
            </a:r>
            <a:r>
              <a:rPr lang="en-US" sz="3200" b="1"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thì phải dùng dấu ngoặc kép để đánh dấu.  </a:t>
            </a:r>
            <a:endParaRPr lang="vi-VN" sz="3200" dirty="0">
              <a:latin typeface="Times New Roman" pitchFamily="18" charset="0"/>
              <a:cs typeface="Times New Roman" pitchFamily="18" charset="0"/>
            </a:endParaRPr>
          </a:p>
        </p:txBody>
      </p:sp>
    </p:spTree>
    <p:extLst>
      <p:ext uri="{BB962C8B-B14F-4D97-AF65-F5344CB8AC3E}">
        <p14:creationId xmlns:p14="http://schemas.microsoft.com/office/powerpoint/2010/main" val="220384409"/>
      </p:ext>
    </p:extLst>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8441"/>
                                        </p:tgtEl>
                                        <p:attrNameLst>
                                          <p:attrName>style.visibility</p:attrName>
                                        </p:attrNameLst>
                                      </p:cBhvr>
                                      <p:to>
                                        <p:strVal val="visible"/>
                                      </p:to>
                                    </p:set>
                                    <p:animEffect transition="in" filter="diamond(in)">
                                      <p:cBhvr>
                                        <p:cTn id="7" dur="2000"/>
                                        <p:tgtEl>
                                          <p:spTgt spid="1844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amond(in)">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2"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683568" y="908720"/>
            <a:ext cx="8280920" cy="2246769"/>
          </a:xfrm>
          <a:prstGeom prst="rect">
            <a:avLst/>
          </a:prstGeom>
          <a:noFill/>
        </p:spPr>
        <p:txBody>
          <a:bodyPr wrap="square" rtlCol="0">
            <a:spAutoFit/>
          </a:bodyPr>
          <a:lstStyle/>
          <a:p>
            <a:r>
              <a:rPr lang="en-US" sz="3200" dirty="0" smtClean="0">
                <a:solidFill>
                  <a:srgbClr val="FF0000"/>
                </a:solidFill>
                <a:latin typeface="Times New Roman" pitchFamily="18" charset="0"/>
                <a:cs typeface="Times New Roman" pitchFamily="18" charset="0"/>
              </a:rPr>
              <a:t>                           </a:t>
            </a:r>
            <a:r>
              <a:rPr lang="en-US" sz="3200" b="1" dirty="0" smtClean="0">
                <a:solidFill>
                  <a:srgbClr val="FF0000"/>
                </a:solidFill>
                <a:latin typeface="Times New Roman" pitchFamily="18" charset="0"/>
                <a:cs typeface="Times New Roman" pitchFamily="18" charset="0"/>
              </a:rPr>
              <a:t> Bài tập 4: </a:t>
            </a:r>
          </a:p>
          <a:p>
            <a:r>
              <a:rPr lang="en-US" sz="3200" dirty="0" smtClean="0">
                <a:solidFill>
                  <a:srgbClr val="FF0000"/>
                </a:solidFill>
                <a:latin typeface="Times New Roman" pitchFamily="18" charset="0"/>
                <a:cs typeface="Times New Roman" pitchFamily="18" charset="0"/>
              </a:rPr>
              <a:t>   </a:t>
            </a:r>
            <a:r>
              <a:rPr lang="en-US" sz="3600" b="1" dirty="0" smtClean="0">
                <a:solidFill>
                  <a:srgbClr val="FF0000"/>
                </a:solidFill>
                <a:latin typeface="Times New Roman" pitchFamily="18" charset="0"/>
                <a:cs typeface="Times New Roman" pitchFamily="18" charset="0"/>
              </a:rPr>
              <a:t>Viết đoạn văn 8 câu giới thiệu về một món ăn mà em yêu thích, trong đoạn văn có sử dụng dấu ngoặc kép hợp lý. </a:t>
            </a:r>
            <a:endParaRPr lang="vi-VN" sz="3600" b="1" dirty="0">
              <a:solidFill>
                <a:srgbClr val="FF0000"/>
              </a:solidFill>
              <a:latin typeface="Times New Roman" pitchFamily="18" charset="0"/>
              <a:cs typeface="Times New Roman" pitchFamily="18" charset="0"/>
            </a:endParaRPr>
          </a:p>
        </p:txBody>
      </p:sp>
      <p:pic>
        <p:nvPicPr>
          <p:cNvPr id="5" name="Picture 5"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 y="-31865"/>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39289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395536" y="188640"/>
            <a:ext cx="8640960" cy="5632311"/>
          </a:xfrm>
          <a:prstGeom prst="rect">
            <a:avLst/>
          </a:prstGeom>
          <a:noFill/>
        </p:spPr>
        <p:txBody>
          <a:bodyPr wrap="square" rtlCol="0">
            <a:spAutoFit/>
          </a:bodyPr>
          <a:lstStyle/>
          <a:p>
            <a:r>
              <a:rPr lang="en-US"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Thuyết minh về món ăn: Sườn xào chua ngọt</a:t>
            </a:r>
          </a:p>
          <a:p>
            <a:r>
              <a:rPr lang="en-US" sz="2400" dirty="0" smtClean="0">
                <a:latin typeface="Times New Roman" pitchFamily="18" charset="0"/>
                <a:cs typeface="Times New Roman" pitchFamily="18" charset="0"/>
              </a:rPr>
              <a:t>              Đoạn văn giới thiệu món ăn sườn xào chua ngọt.</a:t>
            </a: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Trong tất cả những món ăn mà em đã từng thưởng thức em thích nhất là món sườn xào chua ngọt do chính tay mẹ em làm. Sườn là loại thực phẩm cung cấp protein giúp tái tạo năng lượng cho mọi hoạt động của chúng ta. Khi ăn món sườn xào chua ngọt, ta có thể cảm nhận rõ vị chua </a:t>
            </a:r>
            <a:r>
              <a:rPr lang="en-US" sz="2400" dirty="0" err="1" smtClean="0">
                <a:latin typeface="Times New Roman" pitchFamily="18" charset="0"/>
                <a:cs typeface="Times New Roman" pitchFamily="18" charset="0"/>
              </a:rPr>
              <a:t>chua</a:t>
            </a:r>
            <a:r>
              <a:rPr lang="en-US" sz="2400" dirty="0" smtClean="0">
                <a:latin typeface="Times New Roman" pitchFamily="18" charset="0"/>
                <a:cs typeface="Times New Roman" pitchFamily="18" charset="0"/>
              </a:rPr>
              <a:t> của chanh và giấm hòa quyện trong vị ngọt sánh của đường làm nên một món ăn tuyệt vời. Nhất là khi thời tiết se </a:t>
            </a:r>
            <a:r>
              <a:rPr lang="en-US" sz="2400" dirty="0" err="1" smtClean="0">
                <a:latin typeface="Times New Roman" pitchFamily="18" charset="0"/>
                <a:cs typeface="Times New Roman" pitchFamily="18" charset="0"/>
              </a:rPr>
              <a:t>se</a:t>
            </a:r>
            <a:r>
              <a:rPr lang="en-US" sz="2400" dirty="0" smtClean="0">
                <a:latin typeface="Times New Roman" pitchFamily="18" charset="0"/>
                <a:cs typeface="Times New Roman" pitchFamily="18" charset="0"/>
              </a:rPr>
              <a:t> lạnh, món sườn xào chua ngọt như mang cả cái đậm đà sắc ngọt sâu và cả cái ấm áp của những ngày đầu đông đánh thức vị giác sâu lắng trong mỗi chúng ta.  Mẹ em thường nói: “ Món sườn xào chua ngọt này kết hợp nhiều vị cũng là những gia vị của cuộc sống đấy con ạ”.  Một món ăn giản dị nhưng thật ý nghĩa phải không các bạn?</a:t>
            </a:r>
          </a:p>
          <a:p>
            <a:r>
              <a:rPr lang="en-US" sz="2400" dirty="0" smtClean="0">
                <a:latin typeface="Times New Roman" pitchFamily="18" charset="0"/>
                <a:cs typeface="Times New Roman" pitchFamily="18" charset="0"/>
              </a:rPr>
              <a:t>( Đoạn văn của Đinh Hoàng Hà- Lớp 8A7- </a:t>
            </a:r>
            <a:r>
              <a:rPr lang="vi-VN" sz="2400" dirty="0"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học 2018- 2019)</a:t>
            </a:r>
            <a:endParaRPr lang="vi-VN" sz="2400" dirty="0">
              <a:latin typeface="Times New Roman" pitchFamily="18" charset="0"/>
              <a:cs typeface="Times New Roman" pitchFamily="18" charset="0"/>
            </a:endParaRPr>
          </a:p>
        </p:txBody>
      </p:sp>
    </p:spTree>
    <p:extLst>
      <p:ext uri="{BB962C8B-B14F-4D97-AF65-F5344CB8AC3E}">
        <p14:creationId xmlns:p14="http://schemas.microsoft.com/office/powerpoint/2010/main" val="495430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_Văn_Bản 5"/>
          <p:cNvSpPr txBox="1"/>
          <p:nvPr/>
        </p:nvSpPr>
        <p:spPr>
          <a:xfrm>
            <a:off x="1187624" y="620688"/>
            <a:ext cx="7704856" cy="5262979"/>
          </a:xfrm>
          <a:prstGeom prst="rect">
            <a:avLst/>
          </a:prstGeom>
          <a:noFill/>
        </p:spPr>
        <p:txBody>
          <a:bodyPr wrap="square" rtlCol="0">
            <a:spAutoFit/>
          </a:bodyPr>
          <a:lstStyle/>
          <a:p>
            <a:r>
              <a:rPr lang="en-US" sz="2800" dirty="0" smtClean="0">
                <a:solidFill>
                  <a:srgbClr val="FF0000"/>
                </a:solidFill>
              </a:rPr>
              <a:t>                           Tiểu phẩm </a:t>
            </a:r>
          </a:p>
          <a:p>
            <a:r>
              <a:rPr lang="en-US" sz="2800" dirty="0" smtClean="0">
                <a:solidFill>
                  <a:srgbClr val="FF0000"/>
                </a:solidFill>
              </a:rPr>
              <a:t>                Câu chuyện về dấu câu</a:t>
            </a:r>
          </a:p>
          <a:p>
            <a:endParaRPr lang="en-US" sz="2800" dirty="0"/>
          </a:p>
          <a:p>
            <a:r>
              <a:rPr lang="en-US" sz="2800" b="1" i="1" dirty="0" smtClean="0">
                <a:latin typeface="Times New Roman" pitchFamily="18" charset="0"/>
                <a:cs typeface="Times New Roman" pitchFamily="18" charset="0"/>
              </a:rPr>
              <a:t>Hải Long trong vai </a:t>
            </a:r>
          </a:p>
          <a:p>
            <a:r>
              <a:rPr lang="en-US" sz="2800" b="1" i="1" dirty="0">
                <a:latin typeface="Times New Roman" pitchFamily="18" charset="0"/>
                <a:cs typeface="Times New Roman" pitchFamily="18" charset="0"/>
              </a:rPr>
              <a:t> </a:t>
            </a:r>
            <a:r>
              <a:rPr lang="en-US" sz="2800" b="1" i="1" dirty="0" smtClean="0">
                <a:latin typeface="Times New Roman" pitchFamily="18" charset="0"/>
                <a:cs typeface="Times New Roman" pitchFamily="18" charset="0"/>
              </a:rPr>
              <a:t>                                           </a:t>
            </a:r>
            <a:r>
              <a:rPr lang="en-US" sz="2800" b="1" i="1" dirty="0" smtClean="0">
                <a:solidFill>
                  <a:srgbClr val="FF0000"/>
                </a:solidFill>
                <a:latin typeface="Times New Roman" pitchFamily="18" charset="0"/>
                <a:cs typeface="Times New Roman" pitchFamily="18" charset="0"/>
              </a:rPr>
              <a:t>cậu học sinh</a:t>
            </a:r>
          </a:p>
          <a:p>
            <a:r>
              <a:rPr lang="en-US" sz="2800" b="1" i="1" dirty="0" smtClean="0">
                <a:latin typeface="Times New Roman" pitchFamily="18" charset="0"/>
                <a:cs typeface="Times New Roman" pitchFamily="18" charset="0"/>
              </a:rPr>
              <a:t>Thùy Dương trong vai </a:t>
            </a:r>
          </a:p>
          <a:p>
            <a:r>
              <a:rPr lang="en-US" sz="2800" b="1" i="1" dirty="0">
                <a:latin typeface="Times New Roman" pitchFamily="18" charset="0"/>
                <a:cs typeface="Times New Roman" pitchFamily="18" charset="0"/>
              </a:rPr>
              <a:t> </a:t>
            </a:r>
            <a:r>
              <a:rPr lang="en-US" sz="2800" b="1" i="1" dirty="0" smtClean="0">
                <a:latin typeface="Times New Roman" pitchFamily="18" charset="0"/>
                <a:cs typeface="Times New Roman" pitchFamily="18" charset="0"/>
              </a:rPr>
              <a:t>                                          </a:t>
            </a:r>
            <a:r>
              <a:rPr lang="en-US" sz="2800" b="1" i="1" dirty="0" smtClean="0">
                <a:solidFill>
                  <a:srgbClr val="002060"/>
                </a:solidFill>
                <a:latin typeface="Times New Roman" pitchFamily="18" charset="0"/>
                <a:cs typeface="Times New Roman" pitchFamily="18" charset="0"/>
              </a:rPr>
              <a:t>dấu hai chấm</a:t>
            </a:r>
          </a:p>
          <a:p>
            <a:r>
              <a:rPr lang="en-US" sz="2800" b="1" i="1" dirty="0" smtClean="0">
                <a:latin typeface="Times New Roman" pitchFamily="18" charset="0"/>
                <a:cs typeface="Times New Roman" pitchFamily="18" charset="0"/>
              </a:rPr>
              <a:t>Quang Đạt trong vai </a:t>
            </a:r>
          </a:p>
          <a:p>
            <a:r>
              <a:rPr lang="en-US" sz="2800" b="1" i="1" dirty="0">
                <a:latin typeface="Times New Roman" pitchFamily="18" charset="0"/>
                <a:cs typeface="Times New Roman" pitchFamily="18" charset="0"/>
              </a:rPr>
              <a:t> </a:t>
            </a:r>
            <a:r>
              <a:rPr lang="en-US" sz="2800" b="1" i="1" dirty="0" smtClean="0">
                <a:latin typeface="Times New Roman" pitchFamily="18" charset="0"/>
                <a:cs typeface="Times New Roman" pitchFamily="18" charset="0"/>
              </a:rPr>
              <a:t>                                         </a:t>
            </a:r>
            <a:r>
              <a:rPr lang="en-US" sz="2800" b="1" i="1" dirty="0" smtClean="0">
                <a:solidFill>
                  <a:srgbClr val="00B050"/>
                </a:solidFill>
                <a:latin typeface="Times New Roman" pitchFamily="18" charset="0"/>
                <a:cs typeface="Times New Roman" pitchFamily="18" charset="0"/>
              </a:rPr>
              <a:t>dấu ngoặc kép</a:t>
            </a:r>
          </a:p>
          <a:p>
            <a:r>
              <a:rPr lang="en-US" sz="2800" b="1" i="1" dirty="0" smtClean="0">
                <a:latin typeface="Times New Roman" pitchFamily="18" charset="0"/>
                <a:cs typeface="Times New Roman" pitchFamily="18" charset="0"/>
              </a:rPr>
              <a:t>Thanh Hải trong vai </a:t>
            </a:r>
          </a:p>
          <a:p>
            <a:r>
              <a:rPr lang="en-US" sz="2800" b="1" i="1" dirty="0">
                <a:latin typeface="Times New Roman" pitchFamily="18" charset="0"/>
                <a:cs typeface="Times New Roman" pitchFamily="18" charset="0"/>
              </a:rPr>
              <a:t> </a:t>
            </a:r>
            <a:r>
              <a:rPr lang="en-US" sz="2800" b="1" i="1" dirty="0" smtClean="0">
                <a:latin typeface="Times New Roman" pitchFamily="18" charset="0"/>
                <a:cs typeface="Times New Roman" pitchFamily="18" charset="0"/>
              </a:rPr>
              <a:t>                                        </a:t>
            </a:r>
            <a:r>
              <a:rPr lang="en-US" sz="2800" b="1" i="1" dirty="0" smtClean="0">
                <a:solidFill>
                  <a:srgbClr val="C00000"/>
                </a:solidFill>
                <a:latin typeface="Times New Roman" pitchFamily="18" charset="0"/>
                <a:cs typeface="Times New Roman" pitchFamily="18" charset="0"/>
              </a:rPr>
              <a:t>dấu ngoặc đơn</a:t>
            </a:r>
          </a:p>
          <a:p>
            <a:r>
              <a:rPr lang="en-US" sz="2800" b="1" i="1" dirty="0" smtClean="0">
                <a:latin typeface="Times New Roman" pitchFamily="18" charset="0"/>
                <a:cs typeface="Times New Roman" pitchFamily="18" charset="0"/>
              </a:rPr>
              <a:t>Dẫn truyện: Thủy Linh</a:t>
            </a:r>
            <a:endParaRPr lang="vi-VN" sz="2800" b="1" i="1" dirty="0">
              <a:latin typeface="Times New Roman" pitchFamily="18" charset="0"/>
              <a:cs typeface="Times New Roman" pitchFamily="18" charset="0"/>
            </a:endParaRPr>
          </a:p>
        </p:txBody>
      </p:sp>
      <p:pic>
        <p:nvPicPr>
          <p:cNvPr id="7" name="Picture 5"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60" y="9861"/>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44850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Bảng 3"/>
          <p:cNvGraphicFramePr>
            <a:graphicFrameLocks noGrp="1"/>
          </p:cNvGraphicFramePr>
          <p:nvPr>
            <p:extLst>
              <p:ext uri="{D42A27DB-BD31-4B8C-83A1-F6EECF244321}">
                <p14:modId xmlns:p14="http://schemas.microsoft.com/office/powerpoint/2010/main" val="92012812"/>
              </p:ext>
            </p:extLst>
          </p:nvPr>
        </p:nvGraphicFramePr>
        <p:xfrm>
          <a:off x="3491880" y="44625"/>
          <a:ext cx="1656184" cy="504055"/>
        </p:xfrm>
        <a:graphic>
          <a:graphicData uri="http://schemas.openxmlformats.org/drawingml/2006/table">
            <a:tbl>
              <a:tblPr firstRow="1" bandRow="1">
                <a:tableStyleId>{5C22544A-7EE6-4342-B048-85BDC9FD1C3A}</a:tableStyleId>
              </a:tblPr>
              <a:tblGrid>
                <a:gridCol w="1656184"/>
              </a:tblGrid>
              <a:tr h="504055">
                <a:tc>
                  <a:txBody>
                    <a:bodyPr/>
                    <a:lstStyle/>
                    <a:p>
                      <a:r>
                        <a:rPr lang="en-US" dirty="0" smtClean="0"/>
                        <a:t>   </a:t>
                      </a:r>
                      <a:r>
                        <a:rPr lang="en-US" sz="2400" dirty="0" smtClean="0">
                          <a:solidFill>
                            <a:srgbClr val="FF0000"/>
                          </a:solidFill>
                        </a:rPr>
                        <a:t>DẤU</a:t>
                      </a:r>
                      <a:r>
                        <a:rPr lang="en-US" sz="2400" baseline="0" dirty="0" smtClean="0">
                          <a:solidFill>
                            <a:srgbClr val="FF0000"/>
                          </a:solidFill>
                        </a:rPr>
                        <a:t> CÂU</a:t>
                      </a:r>
                      <a:endParaRPr lang="vi-VN" sz="2400" dirty="0">
                        <a:solidFill>
                          <a:srgbClr val="FF0000"/>
                        </a:solidFill>
                      </a:endParaRPr>
                    </a:p>
                  </a:txBody>
                  <a:tcPr/>
                </a:tc>
              </a:tr>
            </a:tbl>
          </a:graphicData>
        </a:graphic>
      </p:graphicFrame>
      <p:graphicFrame>
        <p:nvGraphicFramePr>
          <p:cNvPr id="5" name="Bảng 4"/>
          <p:cNvGraphicFramePr>
            <a:graphicFrameLocks noGrp="1"/>
          </p:cNvGraphicFramePr>
          <p:nvPr>
            <p:extLst>
              <p:ext uri="{D42A27DB-BD31-4B8C-83A1-F6EECF244321}">
                <p14:modId xmlns:p14="http://schemas.microsoft.com/office/powerpoint/2010/main" val="3307601127"/>
              </p:ext>
            </p:extLst>
          </p:nvPr>
        </p:nvGraphicFramePr>
        <p:xfrm>
          <a:off x="395536" y="764704"/>
          <a:ext cx="8136904" cy="5852160"/>
        </p:xfrm>
        <a:graphic>
          <a:graphicData uri="http://schemas.openxmlformats.org/drawingml/2006/table">
            <a:tbl>
              <a:tblPr firstRow="1" bandRow="1">
                <a:tableStyleId>{5C22544A-7EE6-4342-B048-85BDC9FD1C3A}</a:tableStyleId>
              </a:tblPr>
              <a:tblGrid>
                <a:gridCol w="3343922"/>
                <a:gridCol w="4792982"/>
              </a:tblGrid>
              <a:tr h="13716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smtClean="0">
                          <a:solidFill>
                            <a:schemeClr val="tx1"/>
                          </a:solidFill>
                        </a:rPr>
                        <a:t>DẤU</a:t>
                      </a:r>
                      <a:r>
                        <a:rPr lang="en-US" sz="2800" baseline="0" dirty="0" smtClean="0">
                          <a:solidFill>
                            <a:schemeClr val="tx1"/>
                          </a:solidFill>
                        </a:rPr>
                        <a:t> KẾT THÚC CÂU</a:t>
                      </a:r>
                      <a:endParaRPr lang="vi-VN" sz="2800" dirty="0" smtClean="0">
                        <a:solidFill>
                          <a:schemeClr val="tx1"/>
                        </a:solidFill>
                      </a:endParaRPr>
                    </a:p>
                    <a:p>
                      <a:endParaRPr lang="vi-VN" sz="2800" dirty="0">
                        <a:solidFill>
                          <a:schemeClr val="tx1"/>
                        </a:solidFill>
                      </a:endParaRPr>
                    </a:p>
                  </a:txBody>
                  <a:tcPr>
                    <a:solidFill>
                      <a:schemeClr val="accent6">
                        <a:lumMod val="20000"/>
                        <a:lumOff val="80000"/>
                      </a:schemeClr>
                    </a:solidFill>
                  </a:tcPr>
                </a:tc>
                <a:tc>
                  <a:txBody>
                    <a:bodyPr/>
                    <a:lstStyle/>
                    <a:p>
                      <a:r>
                        <a:rPr lang="en-US" sz="2800" dirty="0" smtClean="0">
                          <a:solidFill>
                            <a:schemeClr val="tx1"/>
                          </a:solidFill>
                        </a:rPr>
                        <a:t>        </a:t>
                      </a:r>
                    </a:p>
                    <a:p>
                      <a:r>
                        <a:rPr lang="en-US" sz="2800" dirty="0" smtClean="0">
                          <a:solidFill>
                            <a:schemeClr val="tx1"/>
                          </a:solidFill>
                        </a:rPr>
                        <a:t>        DẤU</a:t>
                      </a:r>
                      <a:r>
                        <a:rPr lang="en-US" sz="2800" baseline="0" dirty="0" smtClean="0">
                          <a:solidFill>
                            <a:schemeClr val="tx1"/>
                          </a:solidFill>
                        </a:rPr>
                        <a:t> TRONG CÂU</a:t>
                      </a:r>
                      <a:endParaRPr lang="vi-VN" sz="2800" dirty="0">
                        <a:solidFill>
                          <a:schemeClr val="tx1"/>
                        </a:solidFill>
                      </a:endParaRPr>
                    </a:p>
                  </a:txBody>
                  <a:tcPr>
                    <a:solidFill>
                      <a:schemeClr val="accent6">
                        <a:lumMod val="20000"/>
                        <a:lumOff val="80000"/>
                      </a:schemeClr>
                    </a:solidFill>
                  </a:tcPr>
                </a:tc>
              </a:tr>
              <a:tr h="370840">
                <a:tc>
                  <a:txBody>
                    <a:bodyPr/>
                    <a:lstStyle/>
                    <a:p>
                      <a:pPr marL="0" indent="0">
                        <a:buFontTx/>
                        <a:buNone/>
                      </a:pPr>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chấm</a:t>
                      </a:r>
                    </a:p>
                  </a:txBody>
                  <a:tcPr>
                    <a:solidFill>
                      <a:schemeClr val="accent6">
                        <a:lumMod val="20000"/>
                        <a:lumOff val="80000"/>
                      </a:schemeClr>
                    </a:solidFill>
                  </a:tcPr>
                </a:tc>
                <a:tc>
                  <a:txBody>
                    <a:bodyPr/>
                    <a:lstStyle/>
                    <a:p>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phảy</a:t>
                      </a:r>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r>
              <a:tr h="370840">
                <a:tc>
                  <a:txBody>
                    <a:bodyPr/>
                    <a:lstStyle/>
                    <a:p>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c>
                  <a:txBody>
                    <a:bodyPr/>
                    <a:lstStyle/>
                    <a:p>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chấm phảy</a:t>
                      </a:r>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chấm hỏi</a:t>
                      </a:r>
                      <a:endParaRPr lang="vi-VN" sz="2800" b="1" dirty="0" smtClean="0">
                        <a:solidFill>
                          <a:schemeClr val="tx1"/>
                        </a:solidFill>
                        <a:latin typeface="Times New Roman" pitchFamily="18" charset="0"/>
                        <a:cs typeface="Times New Roman" pitchFamily="18" charset="0"/>
                      </a:endParaRPr>
                    </a:p>
                  </a:txBody>
                  <a:tcPr>
                    <a:solidFill>
                      <a:schemeClr val="accent6">
                        <a:lumMod val="20000"/>
                        <a:lumOff val="80000"/>
                      </a:schemeClr>
                    </a:solidFill>
                  </a:tcPr>
                </a:tc>
                <a:tc>
                  <a:txBody>
                    <a:bodyPr/>
                    <a:lstStyle/>
                    <a:p>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gạch ngang</a:t>
                      </a:r>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r>
              <a:tr h="370840">
                <a:tc>
                  <a:txBody>
                    <a:bodyPr/>
                    <a:lstStyle/>
                    <a:p>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c>
                  <a:txBody>
                    <a:bodyPr/>
                    <a:lstStyle/>
                    <a:p>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ngang cách, dấu ngang nối</a:t>
                      </a:r>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r>
              <a:tr h="370840">
                <a:tc>
                  <a:txBody>
                    <a:bodyPr/>
                    <a:lstStyle/>
                    <a:p>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ba chấm</a:t>
                      </a:r>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c>
                  <a:txBody>
                    <a:bodyPr/>
                    <a:lstStyle/>
                    <a:p>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ngoặc đơn</a:t>
                      </a:r>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r>
              <a:tr h="370840">
                <a:tc>
                  <a:txBody>
                    <a:bodyPr/>
                    <a:lstStyle/>
                    <a:p>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c>
                  <a:txBody>
                    <a:bodyPr/>
                    <a:lstStyle/>
                    <a:p>
                      <a:pPr marL="0" indent="0">
                        <a:buFontTx/>
                        <a:buNone/>
                      </a:pPr>
                      <a:r>
                        <a:rPr lang="en-US" sz="2800" b="1" dirty="0" smtClean="0">
                          <a:solidFill>
                            <a:schemeClr val="tx1"/>
                          </a:solidFill>
                          <a:latin typeface="Times New Roman" pitchFamily="18" charset="0"/>
                          <a:cs typeface="Times New Roman" pitchFamily="18" charset="0"/>
                        </a:rPr>
                        <a:t>- Dấu hai</a:t>
                      </a:r>
                      <a:r>
                        <a:rPr lang="en-US" sz="2800" b="1" baseline="0" dirty="0" smtClean="0">
                          <a:solidFill>
                            <a:schemeClr val="tx1"/>
                          </a:solidFill>
                          <a:latin typeface="Times New Roman" pitchFamily="18" charset="0"/>
                          <a:cs typeface="Times New Roman" pitchFamily="18" charset="0"/>
                        </a:rPr>
                        <a:t> chấm</a:t>
                      </a:r>
                    </a:p>
                  </a:txBody>
                  <a:tcPr>
                    <a:solidFill>
                      <a:schemeClr val="accent6">
                        <a:lumMod val="20000"/>
                        <a:lumOff val="80000"/>
                      </a:schemeClr>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latin typeface="Times New Roman" pitchFamily="18" charset="0"/>
                          <a:cs typeface="Times New Roman" pitchFamily="18" charset="0"/>
                        </a:rPr>
                        <a:t>- Dấu</a:t>
                      </a:r>
                      <a:r>
                        <a:rPr lang="en-US" sz="2800" b="1" baseline="0" dirty="0" smtClean="0">
                          <a:solidFill>
                            <a:schemeClr val="tx1"/>
                          </a:solidFill>
                          <a:latin typeface="Times New Roman" pitchFamily="18" charset="0"/>
                          <a:cs typeface="Times New Roman" pitchFamily="18" charset="0"/>
                        </a:rPr>
                        <a:t> chấm than</a:t>
                      </a:r>
                      <a:endParaRPr lang="vi-VN" sz="2800" b="1" dirty="0" smtClean="0">
                        <a:solidFill>
                          <a:schemeClr val="tx1"/>
                        </a:solidFill>
                        <a:latin typeface="Times New Roman" pitchFamily="18" charset="0"/>
                        <a:cs typeface="Times New Roman" pitchFamily="18" charset="0"/>
                      </a:endParaRPr>
                    </a:p>
                    <a:p>
                      <a:endParaRPr lang="vi-VN" sz="2800" b="1" dirty="0">
                        <a:solidFill>
                          <a:schemeClr val="tx1"/>
                        </a:solidFill>
                        <a:latin typeface="Times New Roman" pitchFamily="18" charset="0"/>
                        <a:cs typeface="Times New Roman" pitchFamily="18" charset="0"/>
                      </a:endParaRPr>
                    </a:p>
                  </a:txBody>
                  <a:tcPr>
                    <a:solidFill>
                      <a:schemeClr val="accent6">
                        <a:lumMod val="20000"/>
                        <a:lumOff val="80000"/>
                      </a:schemeClr>
                    </a:solidFill>
                  </a:tcPr>
                </a:tc>
                <a:tc>
                  <a:txBody>
                    <a:bodyPr/>
                    <a:lstStyle/>
                    <a:p>
                      <a:pPr marL="0" indent="0">
                        <a:buFontTx/>
                        <a:buNone/>
                      </a:pPr>
                      <a:r>
                        <a:rPr lang="en-US" sz="2800" b="1" baseline="0" dirty="0" smtClean="0">
                          <a:solidFill>
                            <a:schemeClr val="tx1"/>
                          </a:solidFill>
                          <a:latin typeface="Times New Roman" pitchFamily="18" charset="0"/>
                          <a:cs typeface="Times New Roman" pitchFamily="18" charset="0"/>
                        </a:rPr>
                        <a:t>- Dấu ngoặc kép</a:t>
                      </a:r>
                    </a:p>
                  </a:txBody>
                  <a:tcPr>
                    <a:solidFill>
                      <a:schemeClr val="accent6">
                        <a:lumMod val="20000"/>
                        <a:lumOff val="80000"/>
                      </a:schemeClr>
                    </a:solidFill>
                  </a:tcPr>
                </a:tc>
              </a:tr>
            </a:tbl>
          </a:graphicData>
        </a:graphic>
      </p:graphicFrame>
      <p:pic>
        <p:nvPicPr>
          <p:cNvPr id="6" name="Picture 10"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552" y="-99392"/>
            <a:ext cx="943304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63680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Box 3"/>
          <p:cNvSpPr txBox="1">
            <a:spLocks noChangeArrowheads="1"/>
          </p:cNvSpPr>
          <p:nvPr/>
        </p:nvSpPr>
        <p:spPr bwMode="auto">
          <a:xfrm>
            <a:off x="2571750" y="142875"/>
            <a:ext cx="25923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r>
              <a:rPr lang="en-US" sz="4000" b="1">
                <a:solidFill>
                  <a:srgbClr val="FF0000"/>
                </a:solidFill>
                <a:latin typeface="Times New Roman" pitchFamily="18" charset="0"/>
                <a:cs typeface="Times New Roman" pitchFamily="18" charset="0"/>
              </a:rPr>
              <a:t>CỦNG CỐ</a:t>
            </a:r>
          </a:p>
        </p:txBody>
      </p:sp>
      <p:sp>
        <p:nvSpPr>
          <p:cNvPr id="25603" name="TextBox 4"/>
          <p:cNvSpPr txBox="1">
            <a:spLocks noChangeArrowheads="1"/>
          </p:cNvSpPr>
          <p:nvPr/>
        </p:nvSpPr>
        <p:spPr bwMode="auto">
          <a:xfrm>
            <a:off x="285750" y="2503488"/>
            <a:ext cx="2000250" cy="1570037"/>
          </a:xfrm>
          <a:prstGeom prst="rect">
            <a:avLst/>
          </a:prstGeom>
          <a:noFill/>
          <a:ln w="285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r>
              <a:rPr lang="en-US" sz="3200">
                <a:latin typeface="Times New Roman" pitchFamily="18" charset="0"/>
                <a:cs typeface="Times New Roman" pitchFamily="18" charset="0"/>
              </a:rPr>
              <a:t>Công dụng của dấu ngoặc kép</a:t>
            </a:r>
          </a:p>
        </p:txBody>
      </p:sp>
      <p:sp>
        <p:nvSpPr>
          <p:cNvPr id="25604" name="Rectangle 5"/>
          <p:cNvSpPr>
            <a:spLocks noChangeArrowheads="1"/>
          </p:cNvSpPr>
          <p:nvPr/>
        </p:nvSpPr>
        <p:spPr bwMode="auto">
          <a:xfrm>
            <a:off x="3786188" y="4330700"/>
            <a:ext cx="5143500" cy="1076325"/>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algn="just"/>
            <a:r>
              <a:rPr lang="en-US" sz="3200">
                <a:latin typeface="Times New Roman" pitchFamily="18" charset="0"/>
                <a:cs typeface="Times New Roman" pitchFamily="18" charset="0"/>
              </a:rPr>
              <a:t>Đánh dấu tên tác phẩm, tờ báo, tập san,… được dẫn.</a:t>
            </a:r>
          </a:p>
        </p:txBody>
      </p:sp>
      <p:sp>
        <p:nvSpPr>
          <p:cNvPr id="25605" name="Rectangle 6"/>
          <p:cNvSpPr>
            <a:spLocks noChangeArrowheads="1"/>
          </p:cNvSpPr>
          <p:nvPr/>
        </p:nvSpPr>
        <p:spPr bwMode="auto">
          <a:xfrm>
            <a:off x="3857625" y="1330325"/>
            <a:ext cx="5072063" cy="1077913"/>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algn="just"/>
            <a:r>
              <a:rPr lang="en-US" sz="3200">
                <a:latin typeface="Times New Roman" pitchFamily="18" charset="0"/>
                <a:cs typeface="Times New Roman" pitchFamily="18" charset="0"/>
              </a:rPr>
              <a:t>Đánh dấu từ ngữ, câu, đoạn dẫn trực tiếp</a:t>
            </a:r>
          </a:p>
        </p:txBody>
      </p:sp>
      <p:sp>
        <p:nvSpPr>
          <p:cNvPr id="25606" name="Rectangle 7"/>
          <p:cNvSpPr>
            <a:spLocks noChangeArrowheads="1"/>
          </p:cNvSpPr>
          <p:nvPr/>
        </p:nvSpPr>
        <p:spPr bwMode="auto">
          <a:xfrm>
            <a:off x="3857625" y="2543175"/>
            <a:ext cx="5072063" cy="1568450"/>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pPr algn="just"/>
            <a:r>
              <a:rPr lang="en-US" sz="3200">
                <a:latin typeface="Times New Roman" pitchFamily="18" charset="0"/>
                <a:cs typeface="Times New Roman" pitchFamily="18" charset="0"/>
              </a:rPr>
              <a:t>Đánh dấu từ ngữ được hiểu theo nghĩa đặc biệt hay có hàm ý mỉa mai</a:t>
            </a:r>
          </a:p>
        </p:txBody>
      </p:sp>
      <p:cxnSp>
        <p:nvCxnSpPr>
          <p:cNvPr id="10" name="Straight Arrow Connector 9"/>
          <p:cNvCxnSpPr>
            <a:stCxn id="25603" idx="3"/>
            <a:endCxn id="25605" idx="1"/>
          </p:cNvCxnSpPr>
          <p:nvPr/>
        </p:nvCxnSpPr>
        <p:spPr>
          <a:xfrm flipV="1">
            <a:off x="2286000" y="1868488"/>
            <a:ext cx="1571625" cy="1419225"/>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25603" idx="3"/>
            <a:endCxn id="25606" idx="1"/>
          </p:cNvCxnSpPr>
          <p:nvPr/>
        </p:nvCxnSpPr>
        <p:spPr>
          <a:xfrm>
            <a:off x="2286000" y="3287713"/>
            <a:ext cx="1571625" cy="39687"/>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25603" idx="3"/>
            <a:endCxn id="25604" idx="1"/>
          </p:cNvCxnSpPr>
          <p:nvPr/>
        </p:nvCxnSpPr>
        <p:spPr>
          <a:xfrm>
            <a:off x="2286000" y="3287713"/>
            <a:ext cx="1500188" cy="1581150"/>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pic>
        <p:nvPicPr>
          <p:cNvPr id="11" name="Picture 10"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69" y="-99392"/>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62329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386904" y="173487"/>
            <a:ext cx="8433568" cy="3970318"/>
          </a:xfrm>
          <a:prstGeom prst="rect">
            <a:avLst/>
          </a:prstGeom>
          <a:ln/>
          <a:extLst/>
        </p:spPr>
        <p:style>
          <a:lnRef idx="2">
            <a:schemeClr val="accent2"/>
          </a:lnRef>
          <a:fillRef idx="1">
            <a:schemeClr val="lt1"/>
          </a:fillRef>
          <a:effectRef idx="0">
            <a:schemeClr val="accent2"/>
          </a:effectRef>
          <a:fontRef idx="minor">
            <a:schemeClr val="dk1"/>
          </a:fontRef>
        </p:style>
        <p:txBody>
          <a:bodyPr wrap="square">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gn="ctr">
              <a:spcBef>
                <a:spcPct val="50000"/>
              </a:spcBef>
            </a:pPr>
            <a:r>
              <a:rPr lang="en-US" sz="2800" b="1">
                <a:latin typeface="Times New Roman" pitchFamily="18" charset="0"/>
              </a:rPr>
              <a:t>HƯỚNG DẪN HỌC BÀI Ở NHÀ</a:t>
            </a:r>
          </a:p>
          <a:p>
            <a:pPr marL="0" indent="0">
              <a:spcBef>
                <a:spcPct val="50000"/>
              </a:spcBef>
            </a:pPr>
            <a:r>
              <a:rPr lang="en-US" sz="2800" b="1" smtClean="0">
                <a:latin typeface="Times New Roman" pitchFamily="18" charset="0"/>
              </a:rPr>
              <a:t>a. Học bài cũ:</a:t>
            </a:r>
          </a:p>
          <a:p>
            <a:pPr>
              <a:spcBef>
                <a:spcPct val="50000"/>
              </a:spcBef>
              <a:buFontTx/>
              <a:buChar char="-"/>
            </a:pPr>
            <a:r>
              <a:rPr lang="en-US" sz="2800" b="1" smtClean="0">
                <a:latin typeface="Times New Roman" pitchFamily="18" charset="0"/>
              </a:rPr>
              <a:t>Hoàn </a:t>
            </a:r>
            <a:r>
              <a:rPr lang="en-US" sz="2800" b="1">
                <a:latin typeface="Times New Roman" pitchFamily="18" charset="0"/>
              </a:rPr>
              <a:t>thành bài tập vào vở bài </a:t>
            </a:r>
            <a:r>
              <a:rPr lang="en-US" sz="2800" b="1" smtClean="0">
                <a:latin typeface="Times New Roman" pitchFamily="18" charset="0"/>
              </a:rPr>
              <a:t>tập.</a:t>
            </a:r>
            <a:endParaRPr lang="en-US" sz="2800" b="1">
              <a:latin typeface="Times New Roman" pitchFamily="18" charset="0"/>
            </a:endParaRPr>
          </a:p>
          <a:p>
            <a:pPr>
              <a:spcBef>
                <a:spcPct val="50000"/>
              </a:spcBef>
            </a:pPr>
            <a:r>
              <a:rPr lang="en-US" sz="2800" b="1">
                <a:latin typeface="Times New Roman" pitchFamily="18" charset="0"/>
              </a:rPr>
              <a:t>-   Nắm được công dụng của dấu ngoặc </a:t>
            </a:r>
            <a:r>
              <a:rPr lang="en-US" sz="2800" b="1" smtClean="0">
                <a:latin typeface="Times New Roman" pitchFamily="18" charset="0"/>
              </a:rPr>
              <a:t>kép.</a:t>
            </a:r>
            <a:endParaRPr lang="en-US" sz="2800" b="1">
              <a:latin typeface="Times New Roman" pitchFamily="18" charset="0"/>
            </a:endParaRPr>
          </a:p>
          <a:p>
            <a:pPr>
              <a:spcBef>
                <a:spcPct val="50000"/>
              </a:spcBef>
              <a:buFontTx/>
              <a:buChar char="-"/>
            </a:pPr>
            <a:r>
              <a:rPr lang="en-US" sz="2800" b="1">
                <a:latin typeface="Times New Roman" pitchFamily="18" charset="0"/>
              </a:rPr>
              <a:t>Tìm văn bản có dấu ngoặc đơn, dấu hai chấm và dấu ngoặc kép và giải thích công dụng của chúng ở một bài SGK Ngữ văn 8 tập 1.</a:t>
            </a:r>
          </a:p>
        </p:txBody>
      </p:sp>
      <p:sp>
        <p:nvSpPr>
          <p:cNvPr id="11269" name="Text Box 5"/>
          <p:cNvSpPr txBox="1">
            <a:spLocks noChangeArrowheads="1"/>
          </p:cNvSpPr>
          <p:nvPr/>
        </p:nvSpPr>
        <p:spPr bwMode="auto">
          <a:xfrm>
            <a:off x="386904" y="4293096"/>
            <a:ext cx="8433568" cy="2246769"/>
          </a:xfrm>
          <a:prstGeom prst="rect">
            <a:avLst/>
          </a:prstGeom>
          <a:ln>
            <a:headEnd/>
            <a:tailEnd/>
          </a:ln>
          <a:extLst/>
        </p:spPr>
        <p:style>
          <a:lnRef idx="2">
            <a:schemeClr val="accent2"/>
          </a:lnRef>
          <a:fillRef idx="1">
            <a:schemeClr val="lt1"/>
          </a:fillRef>
          <a:effectRef idx="0">
            <a:schemeClr val="accent2"/>
          </a:effectRef>
          <a:fontRef idx="minor">
            <a:schemeClr val="dk1"/>
          </a:fontRef>
        </p:style>
        <p:txBody>
          <a:bodyPr wrap="square">
            <a:spAutoFit/>
          </a:bodyPr>
          <a:lstStyle/>
          <a:p>
            <a:pPr>
              <a:spcBef>
                <a:spcPct val="50000"/>
              </a:spcBef>
            </a:pPr>
            <a:r>
              <a:rPr lang="en-US" sz="2800" b="1" dirty="0" smtClean="0">
                <a:latin typeface="Times New Roman" pitchFamily="18" charset="0"/>
              </a:rPr>
              <a:t>b. </a:t>
            </a:r>
            <a:r>
              <a:rPr lang="en-US" sz="2800" b="1" dirty="0">
                <a:latin typeface="Times New Roman" pitchFamily="18" charset="0"/>
              </a:rPr>
              <a:t>Chuẩn bị </a:t>
            </a:r>
            <a:r>
              <a:rPr lang="en-US" sz="2800" b="1" dirty="0" smtClean="0">
                <a:latin typeface="Times New Roman" pitchFamily="18" charset="0"/>
              </a:rPr>
              <a:t>ở nhà :</a:t>
            </a:r>
          </a:p>
          <a:p>
            <a:pPr>
              <a:spcBef>
                <a:spcPct val="50000"/>
              </a:spcBef>
            </a:pPr>
            <a:r>
              <a:rPr lang="en-US" sz="2800" b="1" dirty="0" smtClean="0">
                <a:latin typeface="Times New Roman" pitchFamily="18" charset="0"/>
              </a:rPr>
              <a:t>Đề bài: “Thuyết minh về bút bi, cái mũ bảo hiểm.</a:t>
            </a:r>
            <a:endParaRPr lang="en-US" sz="2800" b="1" dirty="0">
              <a:latin typeface="Times New Roman" pitchFamily="18" charset="0"/>
            </a:endParaRPr>
          </a:p>
          <a:p>
            <a:pPr>
              <a:spcBef>
                <a:spcPct val="50000"/>
              </a:spcBef>
              <a:buFontTx/>
              <a:buChar char="-"/>
            </a:pPr>
            <a:r>
              <a:rPr lang="en-US" sz="2800" b="1" dirty="0">
                <a:latin typeface="Times New Roman" pitchFamily="18" charset="0"/>
              </a:rPr>
              <a:t> </a:t>
            </a:r>
            <a:r>
              <a:rPr lang="en-US" sz="2800" b="1" dirty="0" smtClean="0">
                <a:latin typeface="Times New Roman" pitchFamily="18" charset="0"/>
              </a:rPr>
              <a:t>Lập dàn bài chuẩn bị cho tiết kiểm tra bài tập làm văn số ba. </a:t>
            </a:r>
            <a:endParaRPr lang="en-US" sz="2800" b="1" dirty="0">
              <a:latin typeface="Times New Roman" pitchFamily="18" charset="0"/>
            </a:endParaRPr>
          </a:p>
        </p:txBody>
      </p:sp>
      <p:pic>
        <p:nvPicPr>
          <p:cNvPr id="5" name="Picture 4"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22" y="-1714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667323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 calcmode="lin" valueType="num">
                                      <p:cBhvr additive="base">
                                        <p:cTn id="7" dur="500" fill="hold"/>
                                        <p:tgtEl>
                                          <p:spTgt spid="11268"/>
                                        </p:tgtEl>
                                        <p:attrNameLst>
                                          <p:attrName>ppt_x</p:attrName>
                                        </p:attrNameLst>
                                      </p:cBhvr>
                                      <p:tavLst>
                                        <p:tav tm="0">
                                          <p:val>
                                            <p:strVal val="#ppt_x"/>
                                          </p:val>
                                        </p:tav>
                                        <p:tav tm="100000">
                                          <p:val>
                                            <p:strVal val="#ppt_x"/>
                                          </p:val>
                                        </p:tav>
                                      </p:tavLst>
                                    </p:anim>
                                    <p:anim calcmode="lin" valueType="num">
                                      <p:cBhvr additive="base">
                                        <p:cTn id="8" dur="500" fill="hold"/>
                                        <p:tgtEl>
                                          <p:spTgt spid="1126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9"/>
                                        </p:tgtEl>
                                        <p:attrNameLst>
                                          <p:attrName>style.visibility</p:attrName>
                                        </p:attrNameLst>
                                      </p:cBhvr>
                                      <p:to>
                                        <p:strVal val="visible"/>
                                      </p:to>
                                    </p:set>
                                    <p:anim calcmode="lin" valueType="num">
                                      <p:cBhvr additive="base">
                                        <p:cTn id="13" dur="500" fill="hold"/>
                                        <p:tgtEl>
                                          <p:spTgt spid="11269"/>
                                        </p:tgtEl>
                                        <p:attrNameLst>
                                          <p:attrName>ppt_x</p:attrName>
                                        </p:attrNameLst>
                                      </p:cBhvr>
                                      <p:tavLst>
                                        <p:tav tm="0">
                                          <p:val>
                                            <p:strVal val="#ppt_x"/>
                                          </p:val>
                                        </p:tav>
                                        <p:tav tm="100000">
                                          <p:val>
                                            <p:strVal val="#ppt_x"/>
                                          </p:val>
                                        </p:tav>
                                      </p:tavLst>
                                    </p:anim>
                                    <p:anim calcmode="lin" valueType="num">
                                      <p:cBhvr additive="base">
                                        <p:cTn id="14" dur="500" fill="hold"/>
                                        <p:tgtEl>
                                          <p:spTgt spid="112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p:bldP spid="1126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011469">
            <a:off x="3962400" y="2514600"/>
            <a:ext cx="381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55299" name="Picture 3"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922133">
            <a:off x="7380288" y="2338388"/>
            <a:ext cx="3810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55300" name="Picture 4"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835025" y="3813175"/>
            <a:ext cx="228600" cy="374650"/>
          </a:xfrm>
          <a:prstGeom prst="rect">
            <a:avLst/>
          </a:prstGeom>
          <a:noFill/>
          <a:extLst>
            <a:ext uri="{909E8E84-426E-40DD-AFC4-6F175D3DCCD1}">
              <a14:hiddenFill xmlns:a14="http://schemas.microsoft.com/office/drawing/2010/main">
                <a:solidFill>
                  <a:srgbClr val="FFFFFF"/>
                </a:solidFill>
              </a14:hiddenFill>
            </a:ext>
          </a:extLst>
        </p:spPr>
      </p:pic>
      <p:pic>
        <p:nvPicPr>
          <p:cNvPr id="55302" name="Picture 6"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428750"/>
            <a:ext cx="3810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55303" name="Picture 7"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3886200"/>
            <a:ext cx="381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55304" name="Picture 8"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3024500">
            <a:off x="4457700" y="723900"/>
            <a:ext cx="3810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55305" name="Picture 9"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810000"/>
            <a:ext cx="3810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55306" name="Picture 10"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763000" y="0"/>
            <a:ext cx="3810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55307" name="Picture 11"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139807">
            <a:off x="5818188" y="3868738"/>
            <a:ext cx="381000" cy="457200"/>
          </a:xfrm>
          <a:prstGeom prst="rect">
            <a:avLst/>
          </a:prstGeom>
          <a:noFill/>
          <a:extLst>
            <a:ext uri="{909E8E84-426E-40DD-AFC4-6F175D3DCCD1}">
              <a14:hiddenFill xmlns:a14="http://schemas.microsoft.com/office/drawing/2010/main">
                <a:solidFill>
                  <a:srgbClr val="FFFFFF"/>
                </a:solidFill>
              </a14:hiddenFill>
            </a:ext>
          </a:extLst>
        </p:spPr>
      </p:pic>
      <p:pic>
        <p:nvPicPr>
          <p:cNvPr id="55308" name="Picture 12" descr="goc lam khung trang sach"/>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8888" y="0"/>
            <a:ext cx="1687512" cy="1384300"/>
          </a:xfrm>
          <a:prstGeom prst="rect">
            <a:avLst/>
          </a:prstGeom>
          <a:noFill/>
          <a:extLst>
            <a:ext uri="{909E8E84-426E-40DD-AFC4-6F175D3DCCD1}">
              <a14:hiddenFill xmlns:a14="http://schemas.microsoft.com/office/drawing/2010/main">
                <a:solidFill>
                  <a:srgbClr val="FFFFFF"/>
                </a:solidFill>
              </a14:hiddenFill>
            </a:ext>
          </a:extLst>
        </p:spPr>
      </p:pic>
      <p:pic>
        <p:nvPicPr>
          <p:cNvPr id="55309" name="Picture 13" descr="goc lam khung trang sach"/>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0800000">
            <a:off x="-152400" y="5473700"/>
            <a:ext cx="1828800" cy="1500188"/>
          </a:xfrm>
          <a:prstGeom prst="rect">
            <a:avLst/>
          </a:prstGeom>
          <a:noFill/>
          <a:extLst>
            <a:ext uri="{909E8E84-426E-40DD-AFC4-6F175D3DCCD1}">
              <a14:hiddenFill xmlns:a14="http://schemas.microsoft.com/office/drawing/2010/main">
                <a:solidFill>
                  <a:srgbClr val="FFFFFF"/>
                </a:solidFill>
              </a14:hiddenFill>
            </a:ext>
          </a:extLst>
        </p:spPr>
      </p:pic>
      <p:pic>
        <p:nvPicPr>
          <p:cNvPr id="55310" name="Picture 14" descr="goc lam khung trang sach"/>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16200000">
            <a:off x="-75405" y="140494"/>
            <a:ext cx="1687513" cy="1384300"/>
          </a:xfrm>
          <a:prstGeom prst="rect">
            <a:avLst/>
          </a:prstGeom>
          <a:noFill/>
          <a:extLst>
            <a:ext uri="{909E8E84-426E-40DD-AFC4-6F175D3DCCD1}">
              <a14:hiddenFill xmlns:a14="http://schemas.microsoft.com/office/drawing/2010/main">
                <a:solidFill>
                  <a:srgbClr val="FFFFFF"/>
                </a:solidFill>
              </a14:hiddenFill>
            </a:ext>
          </a:extLst>
        </p:spPr>
      </p:pic>
      <p:pic>
        <p:nvPicPr>
          <p:cNvPr id="55311" name="Picture 15"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6468533">
            <a:off x="4457700" y="2476500"/>
            <a:ext cx="381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55312" name="Picture 16"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4424135">
            <a:off x="1447800" y="2057400"/>
            <a:ext cx="3810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13" name="Picture 17"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498013">
            <a:off x="2438400" y="5943600"/>
            <a:ext cx="381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55314" name="Picture 18"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225613">
            <a:off x="8305800" y="6248400"/>
            <a:ext cx="381000" cy="304800"/>
          </a:xfrm>
          <a:prstGeom prst="rect">
            <a:avLst/>
          </a:prstGeom>
          <a:noFill/>
          <a:extLst>
            <a:ext uri="{909E8E84-426E-40DD-AFC4-6F175D3DCCD1}">
              <a14:hiddenFill xmlns:a14="http://schemas.microsoft.com/office/drawing/2010/main">
                <a:solidFill>
                  <a:srgbClr val="FFFFFF"/>
                </a:solidFill>
              </a14:hiddenFill>
            </a:ext>
          </a:extLst>
        </p:spPr>
      </p:pic>
      <p:pic>
        <p:nvPicPr>
          <p:cNvPr id="55315" name="Picture 19"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820406">
            <a:off x="7772400" y="5181600"/>
            <a:ext cx="381000" cy="304800"/>
          </a:xfrm>
          <a:prstGeom prst="rect">
            <a:avLst/>
          </a:prstGeom>
          <a:noFill/>
          <a:extLst>
            <a:ext uri="{909E8E84-426E-40DD-AFC4-6F175D3DCCD1}">
              <a14:hiddenFill xmlns:a14="http://schemas.microsoft.com/office/drawing/2010/main">
                <a:solidFill>
                  <a:srgbClr val="FFFFFF"/>
                </a:solidFill>
              </a14:hiddenFill>
            </a:ext>
          </a:extLst>
        </p:spPr>
      </p:pic>
      <p:sp>
        <p:nvSpPr>
          <p:cNvPr id="55316" name="WordArt 20"/>
          <p:cNvSpPr>
            <a:spLocks noChangeArrowheads="1" noChangeShapeType="1" noTextEdit="1"/>
          </p:cNvSpPr>
          <p:nvPr/>
        </p:nvSpPr>
        <p:spPr bwMode="auto">
          <a:xfrm>
            <a:off x="0" y="228600"/>
            <a:ext cx="9144000" cy="7315200"/>
          </a:xfrm>
          <a:prstGeom prst="rect">
            <a:avLst/>
          </a:prstGeom>
        </p:spPr>
        <p:txBody>
          <a:bodyPr wrap="none" fromWordArt="1">
            <a:prstTxWarp prst="textArchUpPour">
              <a:avLst>
                <a:gd name="adj1" fmla="val 10571274"/>
                <a:gd name="adj2" fmla="val 53648"/>
              </a:avLst>
            </a:prstTxWarp>
          </a:bodyPr>
          <a:lstStyle/>
          <a:p>
            <a:pPr algn="ctr"/>
            <a:endParaRPr lang="en-US" sz="3600" b="1" i="1" kern="10" spc="-360">
              <a:ln w="12700">
                <a:solidFill>
                  <a:srgbClr val="000000"/>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endParaRPr>
          </a:p>
        </p:txBody>
      </p:sp>
      <p:pic>
        <p:nvPicPr>
          <p:cNvPr id="55319" name="Picture 23"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942030">
            <a:off x="685800" y="5029200"/>
            <a:ext cx="3810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20" name="Picture 24"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111941">
            <a:off x="1414463" y="3100388"/>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55321" name="Picture 25"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111941">
            <a:off x="516731" y="535782"/>
            <a:ext cx="225425" cy="258762"/>
          </a:xfrm>
          <a:prstGeom prst="rect">
            <a:avLst/>
          </a:prstGeom>
          <a:noFill/>
          <a:extLst>
            <a:ext uri="{909E8E84-426E-40DD-AFC4-6F175D3DCCD1}">
              <a14:hiddenFill xmlns:a14="http://schemas.microsoft.com/office/drawing/2010/main">
                <a:solidFill>
                  <a:srgbClr val="FFFFFF"/>
                </a:solidFill>
              </a14:hiddenFill>
            </a:ext>
          </a:extLst>
        </p:spPr>
      </p:pic>
      <p:pic>
        <p:nvPicPr>
          <p:cNvPr id="55322" name="Picture 26"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111941">
            <a:off x="8501063" y="509588"/>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55323" name="Picture 27"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962976">
            <a:off x="7162800" y="1752600"/>
            <a:ext cx="3810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24" name="Picture 28"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561351">
            <a:off x="5867400" y="1371600"/>
            <a:ext cx="3810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25" name="Picture 29"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111941">
            <a:off x="795338" y="1952625"/>
            <a:ext cx="295275" cy="295275"/>
          </a:xfrm>
          <a:prstGeom prst="rect">
            <a:avLst/>
          </a:prstGeom>
          <a:noFill/>
          <a:extLst>
            <a:ext uri="{909E8E84-426E-40DD-AFC4-6F175D3DCCD1}">
              <a14:hiddenFill xmlns:a14="http://schemas.microsoft.com/office/drawing/2010/main">
                <a:solidFill>
                  <a:srgbClr val="FFFFFF"/>
                </a:solidFill>
              </a14:hiddenFill>
            </a:ext>
          </a:extLst>
        </p:spPr>
      </p:pic>
      <p:pic>
        <p:nvPicPr>
          <p:cNvPr id="55326" name="Picture 30"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7866540">
            <a:off x="3802063" y="2787650"/>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55327" name="Picture 31"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111941">
            <a:off x="7315200" y="3048000"/>
            <a:ext cx="3810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28" name="Picture 32" descr="DSTARS-P"/>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4111941">
            <a:off x="4064000" y="4827588"/>
            <a:ext cx="149225" cy="149225"/>
          </a:xfrm>
          <a:prstGeom prst="rect">
            <a:avLst/>
          </a:prstGeom>
          <a:noFill/>
          <a:extLst>
            <a:ext uri="{909E8E84-426E-40DD-AFC4-6F175D3DCCD1}">
              <a14:hiddenFill xmlns:a14="http://schemas.microsoft.com/office/drawing/2010/main">
                <a:solidFill>
                  <a:srgbClr val="FFFFFF"/>
                </a:solidFill>
              </a14:hiddenFill>
            </a:ext>
          </a:extLst>
        </p:spPr>
      </p:pic>
      <p:pic>
        <p:nvPicPr>
          <p:cNvPr id="55329" name="Picture 33"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4111941">
            <a:off x="6781800" y="4724400"/>
            <a:ext cx="3810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30" name="Picture 34"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2514600" y="5715000"/>
            <a:ext cx="228600" cy="228600"/>
          </a:xfrm>
          <a:prstGeom prst="rect">
            <a:avLst/>
          </a:prstGeom>
          <a:noFill/>
          <a:extLst>
            <a:ext uri="{909E8E84-426E-40DD-AFC4-6F175D3DCCD1}">
              <a14:hiddenFill xmlns:a14="http://schemas.microsoft.com/office/drawing/2010/main">
                <a:solidFill>
                  <a:srgbClr val="FFFFFF"/>
                </a:solidFill>
              </a14:hiddenFill>
            </a:ext>
          </a:extLst>
        </p:spPr>
      </p:pic>
      <p:pic>
        <p:nvPicPr>
          <p:cNvPr id="55331" name="Picture 35"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5943600" y="5867400"/>
            <a:ext cx="204788" cy="276225"/>
          </a:xfrm>
          <a:prstGeom prst="rect">
            <a:avLst/>
          </a:prstGeom>
          <a:noFill/>
          <a:extLst>
            <a:ext uri="{909E8E84-426E-40DD-AFC4-6F175D3DCCD1}">
              <a14:hiddenFill xmlns:a14="http://schemas.microsoft.com/office/drawing/2010/main">
                <a:solidFill>
                  <a:srgbClr val="FFFFFF"/>
                </a:solidFill>
              </a14:hiddenFill>
            </a:ext>
          </a:extLst>
        </p:spPr>
      </p:pic>
      <p:pic>
        <p:nvPicPr>
          <p:cNvPr id="55332" name="Picture 36"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500167">
            <a:off x="7620000" y="6096000"/>
            <a:ext cx="3810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33" name="Picture 37" descr="ngoi sao"/>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4191000" y="2057400"/>
            <a:ext cx="6096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55334" name="Picture 38" descr="0ng sang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381000" y="0"/>
            <a:ext cx="10055225" cy="76200"/>
          </a:xfrm>
          <a:prstGeom prst="rect">
            <a:avLst/>
          </a:prstGeom>
          <a:noFill/>
          <a:extLst>
            <a:ext uri="{909E8E84-426E-40DD-AFC4-6F175D3DCCD1}">
              <a14:hiddenFill xmlns:a14="http://schemas.microsoft.com/office/drawing/2010/main">
                <a:solidFill>
                  <a:srgbClr val="FFFFFF"/>
                </a:solidFill>
              </a14:hiddenFill>
            </a:ext>
          </a:extLst>
        </p:spPr>
      </p:pic>
      <p:pic>
        <p:nvPicPr>
          <p:cNvPr id="55335" name="Picture 39" descr="0ng sang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6200000" flipH="1">
            <a:off x="-3344069" y="3344069"/>
            <a:ext cx="6764338" cy="76200"/>
          </a:xfrm>
          <a:prstGeom prst="rect">
            <a:avLst/>
          </a:prstGeom>
          <a:noFill/>
          <a:extLst>
            <a:ext uri="{909E8E84-426E-40DD-AFC4-6F175D3DCCD1}">
              <a14:hiddenFill xmlns:a14="http://schemas.microsoft.com/office/drawing/2010/main">
                <a:solidFill>
                  <a:srgbClr val="FFFFFF"/>
                </a:solidFill>
              </a14:hiddenFill>
            </a:ext>
          </a:extLst>
        </p:spPr>
      </p:pic>
      <p:pic>
        <p:nvPicPr>
          <p:cNvPr id="55336" name="Picture 40" descr="0ng sang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6200000" flipH="1">
            <a:off x="5723731" y="3344069"/>
            <a:ext cx="6764338" cy="76200"/>
          </a:xfrm>
          <a:prstGeom prst="rect">
            <a:avLst/>
          </a:prstGeom>
          <a:noFill/>
          <a:extLst>
            <a:ext uri="{909E8E84-426E-40DD-AFC4-6F175D3DCCD1}">
              <a14:hiddenFill xmlns:a14="http://schemas.microsoft.com/office/drawing/2010/main">
                <a:solidFill>
                  <a:srgbClr val="FFFFFF"/>
                </a:solidFill>
              </a14:hiddenFill>
            </a:ext>
          </a:extLst>
        </p:spPr>
      </p:pic>
      <p:pic>
        <p:nvPicPr>
          <p:cNvPr id="55337" name="Picture 41" descr="0ng sang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911225" y="6781800"/>
            <a:ext cx="10055225" cy="76200"/>
          </a:xfrm>
          <a:prstGeom prst="rect">
            <a:avLst/>
          </a:prstGeom>
          <a:noFill/>
          <a:extLst>
            <a:ext uri="{909E8E84-426E-40DD-AFC4-6F175D3DCCD1}">
              <a14:hiddenFill xmlns:a14="http://schemas.microsoft.com/office/drawing/2010/main">
                <a:solidFill>
                  <a:srgbClr val="FFFFFF"/>
                </a:solidFill>
              </a14:hiddenFill>
            </a:ext>
          </a:extLst>
        </p:spPr>
      </p:pic>
      <p:pic>
        <p:nvPicPr>
          <p:cNvPr id="55338" name="Picture 42" descr="h14"/>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2995681">
            <a:off x="653256" y="4680744"/>
            <a:ext cx="1338263" cy="2187575"/>
          </a:xfrm>
          <a:prstGeom prst="rect">
            <a:avLst/>
          </a:prstGeom>
          <a:noFill/>
          <a:extLst>
            <a:ext uri="{909E8E84-426E-40DD-AFC4-6F175D3DCCD1}">
              <a14:hiddenFill xmlns:a14="http://schemas.microsoft.com/office/drawing/2010/main">
                <a:solidFill>
                  <a:srgbClr val="FFFFFF"/>
                </a:solidFill>
              </a14:hiddenFill>
            </a:ext>
          </a:extLst>
        </p:spPr>
      </p:pic>
      <p:pic>
        <p:nvPicPr>
          <p:cNvPr id="55339" name="Picture 43" descr="den nen"/>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6553200" y="4343400"/>
            <a:ext cx="259080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55340" name="Picture 44" descr="con buom"/>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rot="14736547">
            <a:off x="1366045" y="5222081"/>
            <a:ext cx="747712" cy="212725"/>
          </a:xfrm>
          <a:prstGeom prst="rect">
            <a:avLst/>
          </a:prstGeom>
          <a:noFill/>
          <a:extLst>
            <a:ext uri="{909E8E84-426E-40DD-AFC4-6F175D3DCCD1}">
              <a14:hiddenFill xmlns:a14="http://schemas.microsoft.com/office/drawing/2010/main">
                <a:solidFill>
                  <a:srgbClr val="FFFFFF"/>
                </a:solidFill>
              </a14:hiddenFill>
            </a:ext>
          </a:extLst>
        </p:spPr>
      </p:pic>
      <p:pic>
        <p:nvPicPr>
          <p:cNvPr id="55341" name="Picture 45"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3276600" y="4038600"/>
            <a:ext cx="2286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42" name="Picture 46"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7640638" y="1474788"/>
            <a:ext cx="381000" cy="136525"/>
          </a:xfrm>
          <a:prstGeom prst="rect">
            <a:avLst/>
          </a:prstGeom>
          <a:noFill/>
          <a:extLst>
            <a:ext uri="{909E8E84-426E-40DD-AFC4-6F175D3DCCD1}">
              <a14:hiddenFill xmlns:a14="http://schemas.microsoft.com/office/drawing/2010/main">
                <a:solidFill>
                  <a:srgbClr val="FFFFFF"/>
                </a:solidFill>
              </a14:hiddenFill>
            </a:ext>
          </a:extLst>
        </p:spPr>
      </p:pic>
      <p:pic>
        <p:nvPicPr>
          <p:cNvPr id="55343" name="Picture 47" descr="DSTARS-P"/>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3369343">
            <a:off x="1371600" y="5334000"/>
            <a:ext cx="152400" cy="84138"/>
          </a:xfrm>
          <a:prstGeom prst="rect">
            <a:avLst/>
          </a:prstGeom>
          <a:noFill/>
          <a:extLst>
            <a:ext uri="{909E8E84-426E-40DD-AFC4-6F175D3DCCD1}">
              <a14:hiddenFill xmlns:a14="http://schemas.microsoft.com/office/drawing/2010/main">
                <a:solidFill>
                  <a:srgbClr val="FFFFFF"/>
                </a:solidFill>
              </a14:hiddenFill>
            </a:ext>
          </a:extLst>
        </p:spPr>
      </p:pic>
      <p:pic>
        <p:nvPicPr>
          <p:cNvPr id="55344" name="Picture 48"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7162800" y="6096000"/>
            <a:ext cx="4572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45" name="Picture 49"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8458200" y="6019800"/>
            <a:ext cx="2286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55346" name="Picture 50"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685800" y="3276600"/>
            <a:ext cx="212725" cy="212725"/>
          </a:xfrm>
          <a:prstGeom prst="rect">
            <a:avLst/>
          </a:prstGeom>
          <a:noFill/>
          <a:extLst>
            <a:ext uri="{909E8E84-426E-40DD-AFC4-6F175D3DCCD1}">
              <a14:hiddenFill xmlns:a14="http://schemas.microsoft.com/office/drawing/2010/main">
                <a:solidFill>
                  <a:srgbClr val="FFFFFF"/>
                </a:solidFill>
              </a14:hiddenFill>
            </a:ext>
          </a:extLst>
        </p:spPr>
      </p:pic>
      <p:pic>
        <p:nvPicPr>
          <p:cNvPr id="55347" name="Picture 51"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7924800" y="5715000"/>
            <a:ext cx="3048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48" name="Picture 52" descr="DSTARS-P"/>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3369343">
            <a:off x="1320800" y="5302250"/>
            <a:ext cx="122238" cy="152400"/>
          </a:xfrm>
          <a:prstGeom prst="rect">
            <a:avLst/>
          </a:prstGeom>
          <a:noFill/>
          <a:extLst>
            <a:ext uri="{909E8E84-426E-40DD-AFC4-6F175D3DCCD1}">
              <a14:hiddenFill xmlns:a14="http://schemas.microsoft.com/office/drawing/2010/main">
                <a:solidFill>
                  <a:srgbClr val="FFFFFF"/>
                </a:solidFill>
              </a14:hiddenFill>
            </a:ext>
          </a:extLst>
        </p:spPr>
      </p:pic>
      <p:pic>
        <p:nvPicPr>
          <p:cNvPr id="55349" name="Picture 53" descr="DSTARS-P"/>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3369343">
            <a:off x="381000" y="6248400"/>
            <a:ext cx="304800" cy="381000"/>
          </a:xfrm>
          <a:prstGeom prst="rect">
            <a:avLst/>
          </a:prstGeom>
          <a:noFill/>
          <a:extLst>
            <a:ext uri="{909E8E84-426E-40DD-AFC4-6F175D3DCCD1}">
              <a14:hiddenFill xmlns:a14="http://schemas.microsoft.com/office/drawing/2010/main">
                <a:solidFill>
                  <a:srgbClr val="FFFFFF"/>
                </a:solidFill>
              </a14:hiddenFill>
            </a:ext>
          </a:extLst>
        </p:spPr>
      </p:pic>
      <p:pic>
        <p:nvPicPr>
          <p:cNvPr id="55353" name="Picture 57" descr="Bellcoll"/>
          <p:cNvPicPr>
            <a:picLocks noChangeAspect="1" noChangeArrowheads="1" noCrop="1"/>
          </p:cNvPicPr>
          <p:nvPr/>
        </p:nvPicPr>
        <p:blipFill>
          <a:blip r:embed="rId10">
            <a:extLst>
              <a:ext uri="{28A0092B-C50C-407E-A947-70E740481C1C}">
                <a14:useLocalDpi xmlns:a14="http://schemas.microsoft.com/office/drawing/2010/main" val="0"/>
              </a:ext>
            </a:extLst>
          </a:blip>
          <a:srcRect/>
          <a:stretch>
            <a:fillRect/>
          </a:stretch>
        </p:blipFill>
        <p:spPr bwMode="auto">
          <a:xfrm>
            <a:off x="7239000" y="228600"/>
            <a:ext cx="1371600" cy="12573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68331" y="1352727"/>
            <a:ext cx="8775669" cy="3416320"/>
          </a:xfrm>
          <a:prstGeom prst="rect">
            <a:avLst/>
          </a:prstGeom>
          <a:noFill/>
        </p:spPr>
        <p:txBody>
          <a:bodyPr wrap="square" rtlCol="0">
            <a:spAutoFit/>
          </a:bodyPr>
          <a:lstStyle/>
          <a:p>
            <a:pPr algn="ctr"/>
            <a:r>
              <a:rPr lang="en-US" sz="5400" b="1" dirty="0" smtClean="0">
                <a:solidFill>
                  <a:srgbClr val="FF0000"/>
                </a:solidFill>
                <a:latin typeface="Times New Roman" pitchFamily="18" charset="0"/>
                <a:cs typeface="Times New Roman" pitchFamily="18" charset="0"/>
              </a:rPr>
              <a:t>Chuyên đề: Phát huy </a:t>
            </a:r>
          </a:p>
          <a:p>
            <a:pPr algn="ctr"/>
            <a:r>
              <a:rPr lang="en-US" sz="5400" b="1" dirty="0" smtClean="0">
                <a:solidFill>
                  <a:srgbClr val="FF0000"/>
                </a:solidFill>
                <a:latin typeface="Times New Roman" pitchFamily="18" charset="0"/>
                <a:cs typeface="Times New Roman" pitchFamily="18" charset="0"/>
              </a:rPr>
              <a:t>tính tích cực của học sinh trong giờ </a:t>
            </a:r>
            <a:r>
              <a:rPr lang="en-US" sz="5400" b="1" dirty="0">
                <a:solidFill>
                  <a:srgbClr val="FF0000"/>
                </a:solidFill>
                <a:latin typeface="Times New Roman" pitchFamily="18" charset="0"/>
                <a:cs typeface="Times New Roman" pitchFamily="18" charset="0"/>
              </a:rPr>
              <a:t>t</a:t>
            </a:r>
            <a:r>
              <a:rPr lang="en-US" sz="5400" b="1" dirty="0" smtClean="0">
                <a:solidFill>
                  <a:srgbClr val="FF0000"/>
                </a:solidFill>
                <a:latin typeface="Times New Roman" pitchFamily="18" charset="0"/>
                <a:cs typeface="Times New Roman" pitchFamily="18" charset="0"/>
              </a:rPr>
              <a:t>iếng Việt</a:t>
            </a:r>
          </a:p>
          <a:p>
            <a:r>
              <a:rPr lang="en-US" sz="5400" b="1" dirty="0" smtClean="0">
                <a:solidFill>
                  <a:srgbClr val="FF0000"/>
                </a:solidFill>
                <a:latin typeface="Times New Roman" pitchFamily="18" charset="0"/>
                <a:cs typeface="Times New Roman" pitchFamily="18" charset="0"/>
              </a:rPr>
              <a:t>Tiết 53: DẤU NGOẶC KÉP</a:t>
            </a:r>
            <a:endParaRPr lang="en-US" sz="5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49767395"/>
      </p:ext>
    </p:extLst>
  </p:cSld>
  <p:clrMapOvr>
    <a:masterClrMapping/>
  </p:clrMapOvr>
  <p:transition>
    <p:checker/>
    <p:sndAc>
      <p:stSnd>
        <p:snd r:embed="rId2"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indefinite" fill="hold" grpId="0" nodeType="withEffect" nodePh="1">
                                  <p:stCondLst>
                                    <p:cond delay="0"/>
                                  </p:stCondLst>
                                  <p:endCondLst>
                                    <p:cond evt="begin" delay="0">
                                      <p:tn val="5"/>
                                    </p:cond>
                                  </p:endCondLst>
                                  <p:childTnLst>
                                    <p:animClr clrSpc="hsl" dir="cw">
                                      <p:cBhvr override="childStyle">
                                        <p:cTn id="6" dur="3000" fill="hold"/>
                                        <p:tgtEl>
                                          <p:spTgt spid="55316"/>
                                        </p:tgtEl>
                                        <p:attrNameLst>
                                          <p:attrName>style.color</p:attrName>
                                        </p:attrNameLst>
                                      </p:cBhvr>
                                      <p:by>
                                        <p:hsl h="-7200000" s="0" l="0"/>
                                      </p:by>
                                    </p:animClr>
                                    <p:animClr clrSpc="hsl" dir="cw">
                                      <p:cBhvr>
                                        <p:cTn id="7" dur="3000" fill="hold"/>
                                        <p:tgtEl>
                                          <p:spTgt spid="55316"/>
                                        </p:tgtEl>
                                        <p:attrNameLst>
                                          <p:attrName>fillcolor</p:attrName>
                                        </p:attrNameLst>
                                      </p:cBhvr>
                                      <p:by>
                                        <p:hsl h="-7200000" s="0" l="0"/>
                                      </p:by>
                                    </p:animClr>
                                    <p:animClr clrSpc="hsl" dir="cw">
                                      <p:cBhvr>
                                        <p:cTn id="8" dur="3000" fill="hold"/>
                                        <p:tgtEl>
                                          <p:spTgt spid="55316"/>
                                        </p:tgtEl>
                                        <p:attrNameLst>
                                          <p:attrName>stroke.color</p:attrName>
                                        </p:attrNameLst>
                                      </p:cBhvr>
                                      <p:by>
                                        <p:hsl h="-7200000" s="0" l="0"/>
                                      </p:by>
                                    </p:animClr>
                                    <p:set>
                                      <p:cBhvr>
                                        <p:cTn id="9" dur="3000" fill="hold"/>
                                        <p:tgtEl>
                                          <p:spTgt spid="5531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3568" y="1010764"/>
            <a:ext cx="7827465" cy="2246769"/>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2800" dirty="0" smtClean="0">
                <a:latin typeface="Times New Roman" pitchFamily="18" charset="0"/>
                <a:cs typeface="Times New Roman" pitchFamily="18" charset="0"/>
              </a:rPr>
              <a:t>a) </a:t>
            </a:r>
            <a:r>
              <a:rPr lang="en-US" sz="2800" i="1" dirty="0" smtClean="0">
                <a:latin typeface="Times New Roman" pitchFamily="18" charset="0"/>
                <a:cs typeface="Times New Roman" pitchFamily="18" charset="0"/>
              </a:rPr>
              <a:t>Thánh Găng-đi có một phương châm: </a:t>
            </a:r>
            <a:r>
              <a:rPr lang="en-US" sz="2800" i="1" dirty="0" smtClean="0">
                <a:solidFill>
                  <a:srgbClr val="0070C0"/>
                </a:solidFill>
                <a:latin typeface="Times New Roman" pitchFamily="18" charset="0"/>
                <a:cs typeface="Times New Roman" pitchFamily="18" charset="0"/>
              </a:rPr>
              <a:t>“Chinh phục được mọi người ai cũng cho là khó, nhưng tạo được tình thương, lòng nhân đạo, sự thông cảm giữa con người với con người lại càng khó hơn”.</a:t>
            </a:r>
          </a:p>
          <a:p>
            <a:pPr algn="just"/>
            <a:r>
              <a:rPr lang="en-US" sz="2800" i="1" dirty="0" smtClean="0">
                <a:latin typeface="Times New Roman" pitchFamily="18" charset="0"/>
                <a:cs typeface="Times New Roman" pitchFamily="18" charset="0"/>
              </a:rPr>
              <a:t>                ( </a:t>
            </a:r>
            <a:r>
              <a:rPr lang="en-US" sz="2800" i="1" dirty="0">
                <a:latin typeface="Times New Roman" pitchFamily="18" charset="0"/>
                <a:cs typeface="Times New Roman" pitchFamily="18" charset="0"/>
              </a:rPr>
              <a:t>Theo </a:t>
            </a:r>
            <a:r>
              <a:rPr lang="en-US" sz="2800" dirty="0">
                <a:latin typeface="Times New Roman" pitchFamily="18" charset="0"/>
                <a:cs typeface="Times New Roman" pitchFamily="18" charset="0"/>
              </a:rPr>
              <a:t>Lâm Ngữ Đường</a:t>
            </a:r>
            <a:r>
              <a:rPr lang="en-US" sz="2800" i="1" dirty="0">
                <a:latin typeface="Times New Roman" pitchFamily="18" charset="0"/>
                <a:cs typeface="Times New Roman" pitchFamily="18" charset="0"/>
              </a:rPr>
              <a:t>, Tinh hoa xử </a:t>
            </a:r>
            <a:r>
              <a:rPr lang="en-US" sz="2800" i="1" dirty="0" smtClean="0">
                <a:latin typeface="Times New Roman" pitchFamily="18" charset="0"/>
                <a:cs typeface="Times New Roman" pitchFamily="18" charset="0"/>
              </a:rPr>
              <a:t>thế)</a:t>
            </a:r>
            <a:endParaRPr lang="en-US" sz="2800" i="1" dirty="0">
              <a:solidFill>
                <a:srgbClr val="0070C0"/>
              </a:solidFill>
              <a:latin typeface="Times New Roman" pitchFamily="18" charset="0"/>
              <a:cs typeface="Times New Roman" pitchFamily="18" charset="0"/>
            </a:endParaRPr>
          </a:p>
        </p:txBody>
      </p:sp>
      <p:pic>
        <p:nvPicPr>
          <p:cNvPr id="11" name="Picture 10" descr="Frames PPT 0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1467"/>
            <a:ext cx="892899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ộp_Văn_Bản 5"/>
          <p:cNvSpPr txBox="1"/>
          <p:nvPr/>
        </p:nvSpPr>
        <p:spPr>
          <a:xfrm>
            <a:off x="1166217" y="3645024"/>
            <a:ext cx="7344816" cy="1077218"/>
          </a:xfrm>
          <a:prstGeom prst="rect">
            <a:avLst/>
          </a:prstGeom>
          <a:noFill/>
        </p:spPr>
        <p:txBody>
          <a:bodyPr wrap="square" rtlCol="0">
            <a:spAutoFit/>
          </a:bodyPr>
          <a:lstStyle/>
          <a:p>
            <a:r>
              <a:rPr lang="en-US" sz="3200" dirty="0" smtClean="0">
                <a:solidFill>
                  <a:srgbClr val="FF0000"/>
                </a:solidFill>
              </a:rPr>
              <a:t> </a:t>
            </a:r>
            <a:r>
              <a:rPr lang="en-US" sz="3200" dirty="0" smtClean="0">
                <a:solidFill>
                  <a:srgbClr val="FF0000"/>
                </a:solidFill>
                <a:latin typeface="Times New Roman" pitchFamily="18" charset="0"/>
                <a:cs typeface="Times New Roman" pitchFamily="18" charset="0"/>
              </a:rPr>
              <a:t>Dấu ngoặc kép dùng để trích dẫn trực tiếp câu nói của thánh Găng- đi.</a:t>
            </a:r>
          </a:p>
        </p:txBody>
      </p:sp>
    </p:spTree>
    <p:extLst>
      <p:ext uri="{BB962C8B-B14F-4D97-AF65-F5344CB8AC3E}">
        <p14:creationId xmlns:p14="http://schemas.microsoft.com/office/powerpoint/2010/main" val="375016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Những khoảnh khắc đẹp bình dị của cầu Long Biên - Ảnh 9"/>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35030" y="188640"/>
            <a:ext cx="7479987" cy="263176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992640" y="2996952"/>
            <a:ext cx="7422378" cy="181588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2800" dirty="0" smtClean="0">
                <a:latin typeface="Times New Roman" pitchFamily="18" charset="0"/>
                <a:cs typeface="Times New Roman" pitchFamily="18" charset="0"/>
              </a:rPr>
              <a:t>b) </a:t>
            </a:r>
            <a:r>
              <a:rPr lang="en-US" sz="2800" i="1" dirty="0" smtClean="0">
                <a:latin typeface="Times New Roman" pitchFamily="18" charset="0"/>
                <a:cs typeface="Times New Roman" pitchFamily="18" charset="0"/>
              </a:rPr>
              <a:t>Nhìn từ xa, cầu Long Biên như một dải lụa uốn lượn vắt ngang sông Hồng, nhưng thực ra </a:t>
            </a:r>
            <a:r>
              <a:rPr lang="en-US" sz="2800" i="1" dirty="0" smtClean="0">
                <a:solidFill>
                  <a:srgbClr val="0070C0"/>
                </a:solidFill>
                <a:latin typeface="Times New Roman" pitchFamily="18" charset="0"/>
                <a:cs typeface="Times New Roman" pitchFamily="18" charset="0"/>
              </a:rPr>
              <a:t>“dải lụa” </a:t>
            </a:r>
            <a:r>
              <a:rPr lang="en-US" sz="2800" i="1" dirty="0" smtClean="0">
                <a:latin typeface="Times New Roman" pitchFamily="18" charset="0"/>
                <a:cs typeface="Times New Roman" pitchFamily="18" charset="0"/>
              </a:rPr>
              <a:t>ấy nặng tới 17 nghìn tấn! </a:t>
            </a:r>
          </a:p>
          <a:p>
            <a:pPr algn="just"/>
            <a:r>
              <a:rPr lang="en-US" sz="2800"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Thúy Lan</a:t>
            </a:r>
            <a:r>
              <a:rPr lang="en-US" sz="2800" i="1" dirty="0">
                <a:latin typeface="Times New Roman" pitchFamily="18" charset="0"/>
                <a:cs typeface="Times New Roman" pitchFamily="18" charset="0"/>
              </a:rPr>
              <a:t>, Cầu Long Biên- chứng nhân lịch sử</a:t>
            </a:r>
            <a:r>
              <a:rPr lang="en-US" sz="2800" i="1" dirty="0" smtClean="0">
                <a:latin typeface="Times New Roman" pitchFamily="18" charset="0"/>
                <a:cs typeface="Times New Roman" pitchFamily="18" charset="0"/>
              </a:rPr>
              <a:t>)</a:t>
            </a:r>
            <a:endParaRPr lang="en-US" sz="2800" i="1" dirty="0">
              <a:latin typeface="Times New Roman" pitchFamily="18" charset="0"/>
              <a:cs typeface="Times New Roman" pitchFamily="18" charset="0"/>
            </a:endParaRPr>
          </a:p>
        </p:txBody>
      </p:sp>
      <p:pic>
        <p:nvPicPr>
          <p:cNvPr id="11" name="Picture 10" descr="Frames PPT 00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829"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ộp_Văn_Bản 1"/>
          <p:cNvSpPr txBox="1"/>
          <p:nvPr/>
        </p:nvSpPr>
        <p:spPr>
          <a:xfrm>
            <a:off x="815397" y="5050049"/>
            <a:ext cx="7933067" cy="1384995"/>
          </a:xfrm>
          <a:prstGeom prst="rect">
            <a:avLst/>
          </a:prstGeom>
          <a:noFill/>
        </p:spPr>
        <p:txBody>
          <a:bodyPr wrap="square" rtlCol="0">
            <a:spAutoFit/>
          </a:bodyPr>
          <a:lstStyle/>
          <a:p>
            <a:r>
              <a:rPr lang="en-US" sz="2800" b="1" dirty="0" smtClean="0">
                <a:solidFill>
                  <a:srgbClr val="FF0000"/>
                </a:solidFill>
                <a:latin typeface="Times New Roman" pitchFamily="18" charset="0"/>
                <a:cs typeface="Times New Roman" pitchFamily="18" charset="0"/>
              </a:rPr>
              <a:t>Dấu ngoặc kép đánh dấu từ “ dải lụa” được hiểu theo nghĩa đặc biệt ( dải lụa để chỉ cho chiếc cầu Long Biên).</a:t>
            </a:r>
          </a:p>
        </p:txBody>
      </p:sp>
    </p:spTree>
    <p:extLst>
      <p:ext uri="{BB962C8B-B14F-4D97-AF65-F5344CB8AC3E}">
        <p14:creationId xmlns:p14="http://schemas.microsoft.com/office/powerpoint/2010/main" val="2815943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7545" y="116632"/>
            <a:ext cx="7952803" cy="2246769"/>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2800" dirty="0" smtClean="0">
                <a:latin typeface="Times New Roman" pitchFamily="18" charset="0"/>
                <a:cs typeface="Times New Roman" pitchFamily="18" charset="0"/>
              </a:rPr>
              <a:t>c) </a:t>
            </a:r>
            <a:r>
              <a:rPr lang="en-US" sz="2800" i="1" dirty="0" smtClean="0">
                <a:latin typeface="Times New Roman" pitchFamily="18" charset="0"/>
                <a:cs typeface="Times New Roman" pitchFamily="18" charset="0"/>
              </a:rPr>
              <a:t>Tre với người như thế đã mấy nghìn năm. Một thế kỉ </a:t>
            </a:r>
            <a:r>
              <a:rPr lang="en-US" sz="2800" i="1" dirty="0" smtClean="0">
                <a:solidFill>
                  <a:srgbClr val="0070C0"/>
                </a:solidFill>
                <a:latin typeface="Times New Roman" pitchFamily="18" charset="0"/>
                <a:cs typeface="Times New Roman" pitchFamily="18" charset="0"/>
              </a:rPr>
              <a:t>“văn minh”, “khai hóa”</a:t>
            </a:r>
            <a:r>
              <a:rPr lang="en-US" sz="2800" i="1" dirty="0" smtClean="0">
                <a:latin typeface="Times New Roman" pitchFamily="18" charset="0"/>
                <a:cs typeface="Times New Roman" pitchFamily="18" charset="0"/>
              </a:rPr>
              <a:t> của thực dân cũng không làm ra được một tấc sắt. Tre vẫn còn phải vất vả mãi với người.</a:t>
            </a:r>
          </a:p>
          <a:p>
            <a:pPr algn="just"/>
            <a:r>
              <a:rPr lang="en-US" sz="2800" i="1" dirty="0" smtClean="0">
                <a:latin typeface="Times New Roman" pitchFamily="18" charset="0"/>
                <a:cs typeface="Times New Roman" pitchFamily="18" charset="0"/>
              </a:rPr>
              <a:t>                                    ( </a:t>
            </a:r>
            <a:r>
              <a:rPr lang="en-US" sz="2800" dirty="0" smtClean="0">
                <a:latin typeface="Times New Roman" pitchFamily="18" charset="0"/>
                <a:cs typeface="Times New Roman" pitchFamily="18" charset="0"/>
              </a:rPr>
              <a:t>Thép Mới</a:t>
            </a:r>
            <a:r>
              <a:rPr lang="en-US" sz="2800" i="1" dirty="0" smtClean="0">
                <a:latin typeface="Times New Roman" pitchFamily="18" charset="0"/>
                <a:cs typeface="Times New Roman" pitchFamily="18" charset="0"/>
              </a:rPr>
              <a:t>, Cây tre Việt Nam)               </a:t>
            </a:r>
          </a:p>
        </p:txBody>
      </p:sp>
      <p:sp>
        <p:nvSpPr>
          <p:cNvPr id="8" name="TextBox 7"/>
          <p:cNvSpPr txBox="1"/>
          <p:nvPr/>
        </p:nvSpPr>
        <p:spPr>
          <a:xfrm>
            <a:off x="608504" y="3693225"/>
            <a:ext cx="7920880" cy="138499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en-US" sz="2800" dirty="0" smtClean="0">
                <a:latin typeface="Times New Roman" pitchFamily="18" charset="0"/>
                <a:cs typeface="Times New Roman" pitchFamily="18" charset="0"/>
              </a:rPr>
              <a:t>d) </a:t>
            </a:r>
            <a:r>
              <a:rPr lang="en-US" sz="2800" i="1" dirty="0" smtClean="0">
                <a:latin typeface="Times New Roman" pitchFamily="18" charset="0"/>
                <a:cs typeface="Times New Roman" pitchFamily="18" charset="0"/>
              </a:rPr>
              <a:t>Hàng loạt vở kịch như </a:t>
            </a:r>
            <a:r>
              <a:rPr lang="en-US" sz="2800" i="1" dirty="0" smtClean="0">
                <a:solidFill>
                  <a:srgbClr val="0070C0"/>
                </a:solidFill>
                <a:latin typeface="Times New Roman" pitchFamily="18" charset="0"/>
                <a:cs typeface="Times New Roman" pitchFamily="18" charset="0"/>
              </a:rPr>
              <a:t>“Tay người đàn bà”, “Giác ngộ”, “Bên kia sông </a:t>
            </a:r>
            <a:r>
              <a:rPr lang="en-US" sz="2800" i="1" dirty="0" err="1" smtClean="0">
                <a:solidFill>
                  <a:srgbClr val="0070C0"/>
                </a:solidFill>
                <a:latin typeface="Times New Roman" pitchFamily="18" charset="0"/>
                <a:cs typeface="Times New Roman" pitchFamily="18" charset="0"/>
              </a:rPr>
              <a:t>Đuống</a:t>
            </a:r>
            <a:r>
              <a:rPr lang="en-US" sz="2800" i="1" dirty="0" smtClean="0">
                <a:solidFill>
                  <a:srgbClr val="0070C0"/>
                </a:solidFill>
                <a:latin typeface="Times New Roman" pitchFamily="18" charset="0"/>
                <a:cs typeface="Times New Roman" pitchFamily="18" charset="0"/>
              </a:rPr>
              <a:t>”</a:t>
            </a:r>
            <a:r>
              <a:rPr lang="en-US" sz="2800" i="1" dirty="0" smtClean="0">
                <a:latin typeface="Times New Roman" pitchFamily="18" charset="0"/>
                <a:cs typeface="Times New Roman" pitchFamily="18" charset="0"/>
              </a:rPr>
              <a:t>,… ra đời.</a:t>
            </a:r>
          </a:p>
          <a:p>
            <a:pPr algn="just"/>
            <a:r>
              <a:rPr lang="en-US" sz="2800" i="1" dirty="0">
                <a:latin typeface="Times New Roman" pitchFamily="18" charset="0"/>
                <a:cs typeface="Times New Roman" pitchFamily="18" charset="0"/>
              </a:rPr>
              <a:t> </a:t>
            </a:r>
            <a:r>
              <a:rPr lang="en-US" sz="2800" i="1" dirty="0" smtClean="0">
                <a:latin typeface="Times New Roman" pitchFamily="18" charset="0"/>
                <a:cs typeface="Times New Roman" pitchFamily="18" charset="0"/>
              </a:rPr>
              <a:t>                                                      ( Ngữ văn 7, tập 2)</a:t>
            </a:r>
            <a:endParaRPr lang="en-US" sz="2800" i="1" dirty="0">
              <a:latin typeface="Times New Roman" pitchFamily="18" charset="0"/>
              <a:cs typeface="Times New Roman" pitchFamily="18" charset="0"/>
            </a:endParaRPr>
          </a:p>
        </p:txBody>
      </p:sp>
      <p:pic>
        <p:nvPicPr>
          <p:cNvPr id="15" name="Picture 14"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776" y="-243408"/>
            <a:ext cx="936104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ộp_Văn_Bản 1"/>
          <p:cNvSpPr txBox="1"/>
          <p:nvPr/>
        </p:nvSpPr>
        <p:spPr>
          <a:xfrm>
            <a:off x="467545" y="2492896"/>
            <a:ext cx="8352928" cy="1200329"/>
          </a:xfrm>
          <a:prstGeom prst="rect">
            <a:avLst/>
          </a:prstGeom>
          <a:noFill/>
        </p:spPr>
        <p:txBody>
          <a:bodyPr wrap="square" rtlCol="0">
            <a:spAutoFit/>
          </a:bodyPr>
          <a:lstStyle/>
          <a:p>
            <a:r>
              <a:rPr lang="en-US" sz="2400" dirty="0" smtClean="0">
                <a:solidFill>
                  <a:srgbClr val="FF0000"/>
                </a:solidFill>
                <a:latin typeface="Times New Roman" pitchFamily="18" charset="0"/>
                <a:cs typeface="Times New Roman" pitchFamily="18" charset="0"/>
              </a:rPr>
              <a:t>Dấu ngoặc kép dùng để đánh dấu những từ ngữ hàm ý mỉa mai</a:t>
            </a:r>
          </a:p>
          <a:p>
            <a:r>
              <a:rPr lang="en-US" sz="2400" dirty="0" smtClean="0">
                <a:solidFill>
                  <a:srgbClr val="FF0000"/>
                </a:solidFill>
                <a:latin typeface="Times New Roman" pitchFamily="18" charset="0"/>
                <a:cs typeface="Times New Roman" pitchFamily="18" charset="0"/>
              </a:rPr>
              <a:t>Thực dân Pháp xâm lược Việt Nam dưới chiêu bài “khai hóa”, “văn minh”.</a:t>
            </a:r>
            <a:endParaRPr lang="vi-VN" sz="2400" dirty="0">
              <a:solidFill>
                <a:srgbClr val="FF0000"/>
              </a:solidFill>
              <a:latin typeface="Times New Roman" pitchFamily="18" charset="0"/>
              <a:cs typeface="Times New Roman" pitchFamily="18" charset="0"/>
            </a:endParaRPr>
          </a:p>
        </p:txBody>
      </p:sp>
      <p:sp>
        <p:nvSpPr>
          <p:cNvPr id="4" name="Hộp_Văn_Bản 3"/>
          <p:cNvSpPr txBox="1"/>
          <p:nvPr/>
        </p:nvSpPr>
        <p:spPr>
          <a:xfrm>
            <a:off x="1238620" y="5393661"/>
            <a:ext cx="7272808" cy="830997"/>
          </a:xfrm>
          <a:prstGeom prst="rect">
            <a:avLst/>
          </a:prstGeom>
          <a:noFill/>
        </p:spPr>
        <p:txBody>
          <a:bodyPr wrap="square" rtlCol="0">
            <a:spAutoFit/>
          </a:bodyPr>
          <a:lstStyle/>
          <a:p>
            <a:r>
              <a:rPr lang="en-US" sz="2400" dirty="0" smtClean="0">
                <a:solidFill>
                  <a:srgbClr val="FF0000"/>
                </a:solidFill>
                <a:latin typeface="Times New Roman" pitchFamily="18" charset="0"/>
                <a:cs typeface="Times New Roman" pitchFamily="18" charset="0"/>
              </a:rPr>
              <a:t> Dấu ngoặc kép dùng để đánh dấu tên gọi nhan đề của các vở kịch</a:t>
            </a:r>
            <a:endParaRPr lang="vi-VN"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46865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ipe(down)">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ChangeArrowheads="1"/>
          </p:cNvSpPr>
          <p:nvPr/>
        </p:nvSpPr>
        <p:spPr bwMode="auto">
          <a:xfrm>
            <a:off x="2504360" y="1017104"/>
            <a:ext cx="3600400" cy="1219200"/>
          </a:xfrm>
          <a:prstGeom prst="flowChartProcess">
            <a:avLst/>
          </a:prstGeom>
          <a:solidFill>
            <a:srgbClr val="00B050"/>
          </a:solidFill>
          <a:ln>
            <a:headEnd/>
            <a:tailEnd/>
          </a:ln>
        </p:spPr>
        <p:style>
          <a:lnRef idx="2">
            <a:schemeClr val="accent5">
              <a:shade val="50000"/>
            </a:schemeClr>
          </a:lnRef>
          <a:fillRef idx="1">
            <a:schemeClr val="accent5"/>
          </a:fillRef>
          <a:effectRef idx="0">
            <a:schemeClr val="accent5"/>
          </a:effectRef>
          <a:fontRef idx="minor">
            <a:schemeClr val="lt1"/>
          </a:fontRef>
        </p:style>
        <p:txBody>
          <a:bodyPr wrap="none" anchor="ctr"/>
          <a:lstStyle/>
          <a:p>
            <a:pPr algn="ctr"/>
            <a:r>
              <a:rPr lang="en-US" sz="4000" b="1" dirty="0" smtClean="0">
                <a:solidFill>
                  <a:srgbClr val="FFFF00"/>
                </a:solidFill>
                <a:latin typeface="Times New Roman" pitchFamily="18" charset="0"/>
              </a:rPr>
              <a:t>Công dụng của</a:t>
            </a:r>
          </a:p>
          <a:p>
            <a:pPr algn="ctr"/>
            <a:r>
              <a:rPr lang="en-US" sz="4000" b="1" dirty="0" smtClean="0">
                <a:solidFill>
                  <a:srgbClr val="FFFF00"/>
                </a:solidFill>
                <a:latin typeface="Times New Roman" pitchFamily="18" charset="0"/>
              </a:rPr>
              <a:t>Dấu </a:t>
            </a:r>
            <a:r>
              <a:rPr lang="en-US" sz="4000" b="1" dirty="0">
                <a:solidFill>
                  <a:srgbClr val="FFFF00"/>
                </a:solidFill>
                <a:latin typeface="Times New Roman" pitchFamily="18" charset="0"/>
              </a:rPr>
              <a:t>ngoặc kép</a:t>
            </a:r>
          </a:p>
        </p:txBody>
      </p:sp>
      <p:sp>
        <p:nvSpPr>
          <p:cNvPr id="27651" name="AutoShape 3"/>
          <p:cNvSpPr>
            <a:spLocks noChangeArrowheads="1"/>
          </p:cNvSpPr>
          <p:nvPr/>
        </p:nvSpPr>
        <p:spPr bwMode="auto">
          <a:xfrm>
            <a:off x="467544" y="2900072"/>
            <a:ext cx="2232248" cy="3232834"/>
          </a:xfrm>
          <a:prstGeom prst="flowChartAlternateProcess">
            <a:avLst/>
          </a:prstGeom>
          <a:solidFill>
            <a:schemeClr val="accent5">
              <a:lumMod val="40000"/>
              <a:lumOff val="60000"/>
            </a:schemeClr>
          </a:solidFill>
          <a:ln w="9525">
            <a:solidFill>
              <a:schemeClr val="tx1"/>
            </a:solidFill>
            <a:miter lim="800000"/>
            <a:headEnd/>
            <a:tailEnd/>
          </a:ln>
          <a:effectLst>
            <a:prstShdw prst="shdw13" dist="53882" dir="13500000">
              <a:schemeClr val="bg2">
                <a:alpha val="50000"/>
              </a:schemeClr>
            </a:prstShdw>
          </a:effectLst>
        </p:spPr>
        <p:txBody>
          <a:bodyPr wrap="none" anchor="ctr"/>
          <a:lstStyle/>
          <a:p>
            <a:r>
              <a:rPr lang="en-US" sz="2800" b="1">
                <a:latin typeface="Times New Roman" pitchFamily="18" charset="0"/>
              </a:rPr>
              <a:t>Đánh </a:t>
            </a:r>
            <a:r>
              <a:rPr lang="en-US" sz="2800" b="1" smtClean="0">
                <a:latin typeface="Times New Roman" pitchFamily="18" charset="0"/>
              </a:rPr>
              <a:t>dấu</a:t>
            </a:r>
          </a:p>
          <a:p>
            <a:r>
              <a:rPr lang="en-US" sz="2800" b="1" smtClean="0">
                <a:latin typeface="Times New Roman" pitchFamily="18" charset="0"/>
              </a:rPr>
              <a:t> </a:t>
            </a:r>
            <a:r>
              <a:rPr lang="en-US" sz="2800" b="1">
                <a:latin typeface="Times New Roman" pitchFamily="18" charset="0"/>
              </a:rPr>
              <a:t>từ ngữ, </a:t>
            </a:r>
          </a:p>
          <a:p>
            <a:r>
              <a:rPr lang="en-US" sz="2800" b="1">
                <a:latin typeface="Times New Roman" pitchFamily="18" charset="0"/>
              </a:rPr>
              <a:t>câu, </a:t>
            </a:r>
            <a:r>
              <a:rPr lang="en-US" sz="2800" b="1" smtClean="0">
                <a:latin typeface="Times New Roman" pitchFamily="18" charset="0"/>
              </a:rPr>
              <a:t>đoạn</a:t>
            </a:r>
          </a:p>
          <a:p>
            <a:r>
              <a:rPr lang="en-US" sz="2800" b="1" smtClean="0">
                <a:latin typeface="Times New Roman" pitchFamily="18" charset="0"/>
              </a:rPr>
              <a:t> </a:t>
            </a:r>
            <a:r>
              <a:rPr lang="en-US" sz="2800" b="1">
                <a:latin typeface="Times New Roman" pitchFamily="18" charset="0"/>
              </a:rPr>
              <a:t>dẫn </a:t>
            </a:r>
          </a:p>
          <a:p>
            <a:r>
              <a:rPr lang="en-US" sz="2800" b="1">
                <a:latin typeface="Times New Roman" pitchFamily="18" charset="0"/>
              </a:rPr>
              <a:t>trực </a:t>
            </a:r>
            <a:r>
              <a:rPr lang="en-US" sz="2800" b="1" smtClean="0">
                <a:latin typeface="Times New Roman" pitchFamily="18" charset="0"/>
              </a:rPr>
              <a:t>tiếp</a:t>
            </a:r>
            <a:endParaRPr lang="en-US" sz="2800" b="1">
              <a:latin typeface="Times New Roman" pitchFamily="18" charset="0"/>
            </a:endParaRPr>
          </a:p>
        </p:txBody>
      </p:sp>
      <p:sp>
        <p:nvSpPr>
          <p:cNvPr id="27652" name="AutoShape 4"/>
          <p:cNvSpPr>
            <a:spLocks noChangeArrowheads="1"/>
          </p:cNvSpPr>
          <p:nvPr/>
        </p:nvSpPr>
        <p:spPr bwMode="auto">
          <a:xfrm>
            <a:off x="3131840" y="2867674"/>
            <a:ext cx="2670707" cy="3312368"/>
          </a:xfrm>
          <a:prstGeom prst="flowChartAlternateProcess">
            <a:avLst/>
          </a:prstGeom>
          <a:solidFill>
            <a:schemeClr val="accent5">
              <a:lumMod val="60000"/>
              <a:lumOff val="40000"/>
            </a:schemeClr>
          </a:solidFill>
          <a:ln w="9525">
            <a:solidFill>
              <a:schemeClr val="tx1"/>
            </a:solidFill>
            <a:miter lim="800000"/>
            <a:headEnd/>
            <a:tailEnd/>
          </a:ln>
          <a:effectLst>
            <a:prstShdw prst="shdw13" dist="53882" dir="13500000">
              <a:schemeClr val="bg2">
                <a:alpha val="50000"/>
              </a:schemeClr>
            </a:prstShdw>
          </a:effectLst>
        </p:spPr>
        <p:txBody>
          <a:bodyPr wrap="none" anchor="ctr"/>
          <a:lstStyle/>
          <a:p>
            <a:r>
              <a:rPr lang="en-US" sz="2800" b="1">
                <a:latin typeface="Times New Roman" pitchFamily="18" charset="0"/>
              </a:rPr>
              <a:t>Đánh dấu từ </a:t>
            </a:r>
            <a:endParaRPr lang="en-US" sz="2800" b="1" smtClean="0">
              <a:latin typeface="Times New Roman" pitchFamily="18" charset="0"/>
            </a:endParaRPr>
          </a:p>
          <a:p>
            <a:r>
              <a:rPr lang="en-US" sz="2800" b="1" smtClean="0">
                <a:latin typeface="Times New Roman" pitchFamily="18" charset="0"/>
              </a:rPr>
              <a:t>ngữ được </a:t>
            </a:r>
          </a:p>
          <a:p>
            <a:r>
              <a:rPr lang="en-US" sz="2800" b="1" smtClean="0">
                <a:latin typeface="Times New Roman" pitchFamily="18" charset="0"/>
              </a:rPr>
              <a:t>hiểu theo </a:t>
            </a:r>
          </a:p>
          <a:p>
            <a:r>
              <a:rPr lang="en-US" sz="2800" b="1" smtClean="0">
                <a:latin typeface="Times New Roman" pitchFamily="18" charset="0"/>
              </a:rPr>
              <a:t>nghĩa </a:t>
            </a:r>
            <a:r>
              <a:rPr lang="en-US" sz="2800" b="1">
                <a:latin typeface="Times New Roman" pitchFamily="18" charset="0"/>
              </a:rPr>
              <a:t>đặc </a:t>
            </a:r>
            <a:endParaRPr lang="en-US" sz="2800" b="1" smtClean="0">
              <a:latin typeface="Times New Roman" pitchFamily="18" charset="0"/>
            </a:endParaRPr>
          </a:p>
          <a:p>
            <a:r>
              <a:rPr lang="en-US" sz="2800" b="1" smtClean="0">
                <a:latin typeface="Times New Roman" pitchFamily="18" charset="0"/>
              </a:rPr>
              <a:t>biệt hay  </a:t>
            </a:r>
            <a:r>
              <a:rPr lang="en-US" sz="2800" b="1">
                <a:latin typeface="Times New Roman" pitchFamily="18" charset="0"/>
              </a:rPr>
              <a:t>có </a:t>
            </a:r>
            <a:endParaRPr lang="en-US" sz="2800" b="1" smtClean="0">
              <a:latin typeface="Times New Roman" pitchFamily="18" charset="0"/>
            </a:endParaRPr>
          </a:p>
          <a:p>
            <a:r>
              <a:rPr lang="en-US" sz="2800" b="1" smtClean="0">
                <a:latin typeface="Times New Roman" pitchFamily="18" charset="0"/>
              </a:rPr>
              <a:t>hàm </a:t>
            </a:r>
            <a:r>
              <a:rPr lang="en-US" sz="2800" b="1">
                <a:latin typeface="Times New Roman" pitchFamily="18" charset="0"/>
              </a:rPr>
              <a:t>ý </a:t>
            </a:r>
            <a:endParaRPr lang="en-US" sz="2800" b="1" smtClean="0">
              <a:latin typeface="Times New Roman" pitchFamily="18" charset="0"/>
            </a:endParaRPr>
          </a:p>
          <a:p>
            <a:r>
              <a:rPr lang="en-US" sz="2800" b="1" smtClean="0">
                <a:latin typeface="Times New Roman" pitchFamily="18" charset="0"/>
              </a:rPr>
              <a:t>mỉa mai</a:t>
            </a:r>
            <a:endParaRPr lang="en-US" sz="2000" b="1">
              <a:latin typeface="Times New Roman" pitchFamily="18" charset="0"/>
            </a:endParaRPr>
          </a:p>
        </p:txBody>
      </p:sp>
      <p:sp>
        <p:nvSpPr>
          <p:cNvPr id="27653" name="AutoShape 5"/>
          <p:cNvSpPr>
            <a:spLocks noChangeArrowheads="1"/>
          </p:cNvSpPr>
          <p:nvPr/>
        </p:nvSpPr>
        <p:spPr bwMode="auto">
          <a:xfrm>
            <a:off x="6228184" y="2852936"/>
            <a:ext cx="2286000" cy="3327106"/>
          </a:xfrm>
          <a:prstGeom prst="flowChartAlternateProcess">
            <a:avLst/>
          </a:prstGeom>
          <a:solidFill>
            <a:schemeClr val="accent5">
              <a:lumMod val="60000"/>
              <a:lumOff val="40000"/>
            </a:schemeClr>
          </a:solidFill>
          <a:ln w="9525">
            <a:solidFill>
              <a:schemeClr val="tx1"/>
            </a:solidFill>
            <a:miter lim="800000"/>
            <a:headEnd/>
            <a:tailEnd/>
          </a:ln>
          <a:effectLst>
            <a:prstShdw prst="shdw13" dist="53882" dir="13500000">
              <a:schemeClr val="bg2">
                <a:alpha val="50000"/>
              </a:schemeClr>
            </a:prstShdw>
          </a:effectLst>
        </p:spPr>
        <p:txBody>
          <a:bodyPr wrap="none" anchor="ctr"/>
          <a:lstStyle/>
          <a:p>
            <a:r>
              <a:rPr lang="en-US" sz="2800" b="1">
                <a:latin typeface="Times New Roman" pitchFamily="18" charset="0"/>
              </a:rPr>
              <a:t>Đánh dấu </a:t>
            </a:r>
            <a:r>
              <a:rPr lang="en-US" sz="2800" b="1" smtClean="0">
                <a:latin typeface="Times New Roman" pitchFamily="18" charset="0"/>
              </a:rPr>
              <a:t>tên</a:t>
            </a:r>
          </a:p>
          <a:p>
            <a:r>
              <a:rPr lang="en-US" sz="2800" b="1" smtClean="0">
                <a:latin typeface="Times New Roman" pitchFamily="18" charset="0"/>
              </a:rPr>
              <a:t> </a:t>
            </a:r>
            <a:r>
              <a:rPr lang="en-US" sz="2800" b="1">
                <a:latin typeface="Times New Roman" pitchFamily="18" charset="0"/>
              </a:rPr>
              <a:t>tác </a:t>
            </a:r>
            <a:r>
              <a:rPr lang="en-US" sz="2800" b="1" smtClean="0">
                <a:latin typeface="Times New Roman" pitchFamily="18" charset="0"/>
              </a:rPr>
              <a:t>phẩm,</a:t>
            </a:r>
          </a:p>
          <a:p>
            <a:r>
              <a:rPr lang="en-US" sz="2800" b="1" smtClean="0">
                <a:latin typeface="Times New Roman" pitchFamily="18" charset="0"/>
              </a:rPr>
              <a:t> </a:t>
            </a:r>
            <a:r>
              <a:rPr lang="en-US" sz="2800" b="1">
                <a:latin typeface="Times New Roman" pitchFamily="18" charset="0"/>
              </a:rPr>
              <a:t>tờ báo, tập </a:t>
            </a:r>
          </a:p>
          <a:p>
            <a:r>
              <a:rPr lang="en-US" sz="2800" b="1">
                <a:latin typeface="Times New Roman" pitchFamily="18" charset="0"/>
              </a:rPr>
              <a:t>san</a:t>
            </a:r>
            <a:r>
              <a:rPr lang="en-US" sz="2800" b="1" smtClean="0">
                <a:latin typeface="Times New Roman" pitchFamily="18" charset="0"/>
              </a:rPr>
              <a:t>,…</a:t>
            </a:r>
          </a:p>
          <a:p>
            <a:r>
              <a:rPr lang="en-US" sz="2800" b="1" smtClean="0">
                <a:latin typeface="Times New Roman" pitchFamily="18" charset="0"/>
              </a:rPr>
              <a:t>được </a:t>
            </a:r>
            <a:r>
              <a:rPr lang="en-US" sz="2800" b="1">
                <a:latin typeface="Times New Roman" pitchFamily="18" charset="0"/>
              </a:rPr>
              <a:t>dẫn</a:t>
            </a:r>
            <a:r>
              <a:rPr lang="en-US" sz="2000" b="1">
                <a:latin typeface="Times New Roman" pitchFamily="18" charset="0"/>
              </a:rPr>
              <a:t>.</a:t>
            </a:r>
          </a:p>
        </p:txBody>
      </p:sp>
      <p:sp>
        <p:nvSpPr>
          <p:cNvPr id="27654" name="Line 6"/>
          <p:cNvSpPr>
            <a:spLocks noChangeShapeType="1"/>
          </p:cNvSpPr>
          <p:nvPr/>
        </p:nvSpPr>
        <p:spPr bwMode="auto">
          <a:xfrm flipH="1">
            <a:off x="2411760" y="2279094"/>
            <a:ext cx="1923872" cy="645849"/>
          </a:xfrm>
          <a:prstGeom prst="line">
            <a:avLst/>
          </a:prstGeom>
          <a:noFill/>
          <a:ln w="38100">
            <a:solidFill>
              <a:schemeClr val="tx1"/>
            </a:solidFill>
            <a:round/>
            <a:headEnd/>
            <a:tailEnd type="triangle" w="med" len="me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txBody>
          <a:bodyPr/>
          <a:lstStyle/>
          <a:p>
            <a:endParaRPr lang="en-US"/>
          </a:p>
        </p:txBody>
      </p:sp>
      <p:sp>
        <p:nvSpPr>
          <p:cNvPr id="27655" name="Line 7"/>
          <p:cNvSpPr>
            <a:spLocks noChangeShapeType="1"/>
          </p:cNvSpPr>
          <p:nvPr/>
        </p:nvSpPr>
        <p:spPr bwMode="auto">
          <a:xfrm>
            <a:off x="4304560" y="2277616"/>
            <a:ext cx="0" cy="575320"/>
          </a:xfrm>
          <a:prstGeom prst="line">
            <a:avLst/>
          </a:prstGeom>
          <a:noFill/>
          <a:ln w="38100">
            <a:solidFill>
              <a:schemeClr val="tx1"/>
            </a:solidFill>
            <a:round/>
            <a:headEnd/>
            <a:tailEnd type="triangle" w="med" len="me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txBody>
          <a:bodyPr/>
          <a:lstStyle/>
          <a:p>
            <a:endParaRPr lang="en-US"/>
          </a:p>
        </p:txBody>
      </p:sp>
      <p:sp>
        <p:nvSpPr>
          <p:cNvPr id="27656" name="Line 8"/>
          <p:cNvSpPr>
            <a:spLocks noChangeShapeType="1"/>
          </p:cNvSpPr>
          <p:nvPr/>
        </p:nvSpPr>
        <p:spPr bwMode="auto">
          <a:xfrm>
            <a:off x="4335632" y="2277616"/>
            <a:ext cx="2036568" cy="575320"/>
          </a:xfrm>
          <a:prstGeom prst="line">
            <a:avLst/>
          </a:prstGeom>
          <a:noFill/>
          <a:ln w="38100">
            <a:solidFill>
              <a:schemeClr val="tx1"/>
            </a:solidFill>
            <a:round/>
            <a:headEnd/>
            <a:tailEnd type="triangle" w="med" len="me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txBody>
          <a:bodyPr/>
          <a:lstStyle/>
          <a:p>
            <a:endParaRPr lang="en-US"/>
          </a:p>
        </p:txBody>
      </p:sp>
      <p:pic>
        <p:nvPicPr>
          <p:cNvPr id="12" name="Picture 11"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392"/>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9410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Bảng 3"/>
          <p:cNvGraphicFramePr>
            <a:graphicFrameLocks noGrp="1"/>
          </p:cNvGraphicFramePr>
          <p:nvPr>
            <p:extLst>
              <p:ext uri="{D42A27DB-BD31-4B8C-83A1-F6EECF244321}">
                <p14:modId xmlns:p14="http://schemas.microsoft.com/office/powerpoint/2010/main" val="648581110"/>
              </p:ext>
            </p:extLst>
          </p:nvPr>
        </p:nvGraphicFramePr>
        <p:xfrm>
          <a:off x="107504" y="621731"/>
          <a:ext cx="8856984" cy="5852160"/>
        </p:xfrm>
        <a:graphic>
          <a:graphicData uri="http://schemas.openxmlformats.org/drawingml/2006/table">
            <a:tbl>
              <a:tblPr firstRow="1" bandRow="1">
                <a:tableStyleId>{5C22544A-7EE6-4342-B048-85BDC9FD1C3A}</a:tableStyleId>
              </a:tblPr>
              <a:tblGrid>
                <a:gridCol w="1768890"/>
                <a:gridCol w="3323876"/>
                <a:gridCol w="3764218"/>
              </a:tblGrid>
              <a:tr h="0">
                <a:tc>
                  <a:txBody>
                    <a:bodyPr/>
                    <a:lstStyle/>
                    <a:p>
                      <a:r>
                        <a:rPr lang="en-US" sz="2400" dirty="0" smtClean="0">
                          <a:solidFill>
                            <a:schemeClr val="accent6">
                              <a:lumMod val="40000"/>
                              <a:lumOff val="60000"/>
                            </a:schemeClr>
                          </a:solidFill>
                          <a:latin typeface="Times New Roman" pitchFamily="18" charset="0"/>
                          <a:cs typeface="Times New Roman" pitchFamily="18" charset="0"/>
                        </a:rPr>
                        <a:t>    So sánh</a:t>
                      </a:r>
                      <a:endParaRPr lang="vi-VN" sz="2400" dirty="0">
                        <a:solidFill>
                          <a:schemeClr val="accent6">
                            <a:lumMod val="40000"/>
                            <a:lumOff val="60000"/>
                          </a:schemeClr>
                        </a:solidFill>
                        <a:latin typeface="Times New Roman" pitchFamily="18" charset="0"/>
                        <a:cs typeface="Times New Roman" pitchFamily="18" charset="0"/>
                      </a:endParaRPr>
                    </a:p>
                  </a:txBody>
                  <a:tcPr/>
                </a:tc>
                <a:tc>
                  <a:txBody>
                    <a:bodyPr/>
                    <a:lstStyle/>
                    <a:p>
                      <a:r>
                        <a:rPr lang="en-US" sz="2400" dirty="0" smtClean="0">
                          <a:solidFill>
                            <a:schemeClr val="accent6">
                              <a:lumMod val="40000"/>
                              <a:lumOff val="60000"/>
                            </a:schemeClr>
                          </a:solidFill>
                          <a:latin typeface="Times New Roman" pitchFamily="18" charset="0"/>
                          <a:cs typeface="Times New Roman" pitchFamily="18" charset="0"/>
                        </a:rPr>
                        <a:t>Dấu</a:t>
                      </a:r>
                      <a:r>
                        <a:rPr lang="en-US" sz="2400" baseline="0" dirty="0" smtClean="0">
                          <a:solidFill>
                            <a:schemeClr val="accent6">
                              <a:lumMod val="40000"/>
                              <a:lumOff val="60000"/>
                            </a:schemeClr>
                          </a:solidFill>
                          <a:latin typeface="Times New Roman" pitchFamily="18" charset="0"/>
                          <a:cs typeface="Times New Roman" pitchFamily="18" charset="0"/>
                        </a:rPr>
                        <a:t> ngoặc đơn</a:t>
                      </a:r>
                      <a:endParaRPr lang="vi-VN" sz="2400" dirty="0">
                        <a:solidFill>
                          <a:schemeClr val="accent6">
                            <a:lumMod val="40000"/>
                            <a:lumOff val="60000"/>
                          </a:schemeClr>
                        </a:solidFill>
                        <a:latin typeface="Times New Roman" pitchFamily="18" charset="0"/>
                        <a:cs typeface="Times New Roman" pitchFamily="18" charset="0"/>
                      </a:endParaRPr>
                    </a:p>
                  </a:txBody>
                  <a:tcPr/>
                </a:tc>
                <a:tc>
                  <a:txBody>
                    <a:bodyPr/>
                    <a:lstStyle/>
                    <a:p>
                      <a:r>
                        <a:rPr lang="en-US" sz="2400" dirty="0" smtClean="0">
                          <a:solidFill>
                            <a:schemeClr val="accent6">
                              <a:lumMod val="40000"/>
                              <a:lumOff val="60000"/>
                            </a:schemeClr>
                          </a:solidFill>
                          <a:latin typeface="Times New Roman" pitchFamily="18" charset="0"/>
                          <a:cs typeface="Times New Roman" pitchFamily="18" charset="0"/>
                        </a:rPr>
                        <a:t>Dấu</a:t>
                      </a:r>
                      <a:r>
                        <a:rPr lang="en-US" sz="2400" baseline="0" dirty="0" smtClean="0">
                          <a:solidFill>
                            <a:schemeClr val="accent6">
                              <a:lumMod val="40000"/>
                              <a:lumOff val="60000"/>
                            </a:schemeClr>
                          </a:solidFill>
                          <a:latin typeface="Times New Roman" pitchFamily="18" charset="0"/>
                          <a:cs typeface="Times New Roman" pitchFamily="18" charset="0"/>
                        </a:rPr>
                        <a:t> ngoặc kép</a:t>
                      </a:r>
                      <a:endParaRPr lang="vi-VN" sz="2400" dirty="0">
                        <a:solidFill>
                          <a:schemeClr val="accent6">
                            <a:lumMod val="40000"/>
                            <a:lumOff val="60000"/>
                          </a:schemeClr>
                        </a:solidFill>
                        <a:latin typeface="Times New Roman" pitchFamily="18" charset="0"/>
                        <a:cs typeface="Times New Roman" pitchFamily="18" charset="0"/>
                      </a:endParaRPr>
                    </a:p>
                  </a:txBody>
                  <a:tcPr/>
                </a:tc>
              </a:tr>
              <a:tr h="370840">
                <a:tc>
                  <a:txBody>
                    <a:bodyPr/>
                    <a:lstStyle/>
                    <a:p>
                      <a:r>
                        <a:rPr lang="en-US" sz="2400" dirty="0" smtClean="0">
                          <a:solidFill>
                            <a:schemeClr val="tx1"/>
                          </a:solidFill>
                          <a:latin typeface="Times New Roman" pitchFamily="18" charset="0"/>
                          <a:cs typeface="Times New Roman" pitchFamily="18" charset="0"/>
                        </a:rPr>
                        <a:t>Giống nhau</a:t>
                      </a:r>
                      <a:endParaRPr lang="vi-VN" sz="2400" dirty="0">
                        <a:solidFill>
                          <a:schemeClr val="tx1"/>
                        </a:solidFill>
                        <a:latin typeface="Times New Roman" pitchFamily="18" charset="0"/>
                        <a:cs typeface="Times New Roman" pitchFamily="18" charset="0"/>
                      </a:endParaRPr>
                    </a:p>
                  </a:txBody>
                  <a:tcPr/>
                </a:tc>
                <a:tc gridSpan="2">
                  <a:txBody>
                    <a:bodyPr/>
                    <a:lstStyle/>
                    <a:p>
                      <a:pPr marL="342900" indent="-342900">
                        <a:buFontTx/>
                        <a:buChar char="-"/>
                      </a:pPr>
                      <a:r>
                        <a:rPr lang="en-US" sz="2400" dirty="0" smtClean="0">
                          <a:solidFill>
                            <a:schemeClr val="tx1"/>
                          </a:solidFill>
                          <a:latin typeface="Times New Roman" pitchFamily="18" charset="0"/>
                          <a:cs typeface="Times New Roman" pitchFamily="18" charset="0"/>
                        </a:rPr>
                        <a:t>Đều là</a:t>
                      </a:r>
                      <a:r>
                        <a:rPr lang="en-US" sz="2400" baseline="0" dirty="0" smtClean="0">
                          <a:solidFill>
                            <a:schemeClr val="tx1"/>
                          </a:solidFill>
                          <a:latin typeface="Times New Roman" pitchFamily="18" charset="0"/>
                          <a:cs typeface="Times New Roman" pitchFamily="18" charset="0"/>
                        </a:rPr>
                        <a:t> dấu trong câu. </a:t>
                      </a:r>
                    </a:p>
                    <a:p>
                      <a:pPr marL="342900" indent="-342900">
                        <a:buFontTx/>
                        <a:buChar char="-"/>
                      </a:pPr>
                      <a:r>
                        <a:rPr lang="en-US" sz="2400" dirty="0" smtClean="0">
                          <a:solidFill>
                            <a:schemeClr val="tx1"/>
                          </a:solidFill>
                          <a:latin typeface="Times New Roman" pitchFamily="18" charset="0"/>
                          <a:cs typeface="Times New Roman" pitchFamily="18" charset="0"/>
                        </a:rPr>
                        <a:t>Dùng</a:t>
                      </a:r>
                      <a:r>
                        <a:rPr lang="en-US" sz="2400" baseline="0" dirty="0" smtClean="0">
                          <a:solidFill>
                            <a:schemeClr val="tx1"/>
                          </a:solidFill>
                          <a:latin typeface="Times New Roman" pitchFamily="18" charset="0"/>
                          <a:cs typeface="Times New Roman" pitchFamily="18" charset="0"/>
                        </a:rPr>
                        <a:t> để đánh dấu phần từ ngữ nào đó trong câu.</a:t>
                      </a:r>
                    </a:p>
                  </a:txBody>
                  <a:tcPr/>
                </a:tc>
                <a:tc hMerge="1">
                  <a:txBody>
                    <a:bodyPr/>
                    <a:lstStyle/>
                    <a:p>
                      <a:endParaRPr lang="vi-VN" sz="2400" dirty="0">
                        <a:solidFill>
                          <a:schemeClr val="tx1"/>
                        </a:solidFill>
                        <a:latin typeface="Times New Roman" pitchFamily="18" charset="0"/>
                        <a:cs typeface="Times New Roman" pitchFamily="18" charset="0"/>
                      </a:endParaRPr>
                    </a:p>
                  </a:txBody>
                  <a:tcPr/>
                </a:tc>
              </a:tr>
              <a:tr h="370840">
                <a:tc>
                  <a:txBody>
                    <a:bodyPr/>
                    <a:lstStyle/>
                    <a:p>
                      <a:r>
                        <a:rPr lang="en-US" sz="2400" dirty="0" smtClean="0">
                          <a:solidFill>
                            <a:schemeClr val="tx1"/>
                          </a:solidFill>
                          <a:latin typeface="Times New Roman" pitchFamily="18" charset="0"/>
                          <a:cs typeface="Times New Roman" pitchFamily="18" charset="0"/>
                        </a:rPr>
                        <a:t>Khác</a:t>
                      </a:r>
                      <a:r>
                        <a:rPr lang="en-US" sz="2400" baseline="0" dirty="0" smtClean="0">
                          <a:solidFill>
                            <a:schemeClr val="tx1"/>
                          </a:solidFill>
                          <a:latin typeface="Times New Roman" pitchFamily="18" charset="0"/>
                          <a:cs typeface="Times New Roman" pitchFamily="18" charset="0"/>
                        </a:rPr>
                        <a:t> nhau</a:t>
                      </a:r>
                      <a:endParaRPr lang="vi-VN" sz="2400" dirty="0">
                        <a:solidFill>
                          <a:schemeClr val="tx1"/>
                        </a:solidFill>
                        <a:latin typeface="Times New Roman" pitchFamily="18" charset="0"/>
                        <a:cs typeface="Times New Roman" pitchFamily="18" charset="0"/>
                      </a:endParaRPr>
                    </a:p>
                  </a:txBody>
                  <a:tcPr/>
                </a:tc>
                <a:tc>
                  <a:txBody>
                    <a:bodyPr/>
                    <a:lstStyle/>
                    <a:p>
                      <a:pPr marL="285750" indent="-285750">
                        <a:buFontTx/>
                        <a:buChar char="-"/>
                      </a:pPr>
                      <a:r>
                        <a:rPr lang="en-US" sz="2400" dirty="0" smtClean="0">
                          <a:solidFill>
                            <a:schemeClr val="tx1"/>
                          </a:solidFill>
                          <a:latin typeface="Times New Roman" pitchFamily="18" charset="0"/>
                          <a:cs typeface="Times New Roman" pitchFamily="18" charset="0"/>
                        </a:rPr>
                        <a:t>Hình</a:t>
                      </a:r>
                      <a:r>
                        <a:rPr lang="en-US" sz="2400" baseline="0" dirty="0" smtClean="0">
                          <a:solidFill>
                            <a:schemeClr val="tx1"/>
                          </a:solidFill>
                          <a:latin typeface="Times New Roman" pitchFamily="18" charset="0"/>
                          <a:cs typeface="Times New Roman" pitchFamily="18" charset="0"/>
                        </a:rPr>
                        <a:t> thức: </a:t>
                      </a:r>
                    </a:p>
                    <a:p>
                      <a:pPr marL="285750" indent="-285750">
                        <a:buFontTx/>
                        <a:buChar char="-"/>
                      </a:pPr>
                      <a:r>
                        <a:rPr lang="en-US" sz="2400" baseline="0" dirty="0" smtClean="0">
                          <a:solidFill>
                            <a:schemeClr val="tx1"/>
                          </a:solidFill>
                          <a:latin typeface="Times New Roman" pitchFamily="18" charset="0"/>
                          <a:cs typeface="Times New Roman" pitchFamily="18" charset="0"/>
                        </a:rPr>
                        <a:t>Cách viết </a:t>
                      </a:r>
                      <a:r>
                        <a:rPr lang="en-US" sz="2400" baseline="0" dirty="0" smtClean="0">
                          <a:solidFill>
                            <a:srgbClr val="FF0000"/>
                          </a:solidFill>
                          <a:latin typeface="Times New Roman" pitchFamily="18" charset="0"/>
                          <a:cs typeface="Times New Roman" pitchFamily="18" charset="0"/>
                        </a:rPr>
                        <a:t>(</a:t>
                      </a:r>
                      <a:r>
                        <a:rPr lang="en-US" sz="2400" baseline="0" dirty="0" smtClean="0">
                          <a:solidFill>
                            <a:schemeClr val="tx1"/>
                          </a:solidFill>
                          <a:latin typeface="Times New Roman" pitchFamily="18" charset="0"/>
                          <a:cs typeface="Times New Roman" pitchFamily="18" charset="0"/>
                        </a:rPr>
                        <a:t>…</a:t>
                      </a:r>
                      <a:r>
                        <a:rPr lang="en-US" sz="2400" baseline="0" dirty="0" smtClean="0">
                          <a:solidFill>
                            <a:srgbClr val="FF0000"/>
                          </a:solidFill>
                          <a:latin typeface="Times New Roman" pitchFamily="18" charset="0"/>
                          <a:cs typeface="Times New Roman" pitchFamily="18" charset="0"/>
                        </a:rPr>
                        <a:t>) viết bao gọn phần từ ngữ đầu và từ ngữ cuối cần đánh dấu.</a:t>
                      </a:r>
                    </a:p>
                  </a:txBody>
                  <a:tcPr/>
                </a:tc>
                <a:tc>
                  <a:txBody>
                    <a:bodyPr/>
                    <a:lstStyle/>
                    <a:p>
                      <a:pPr marL="285750" indent="-285750">
                        <a:buFontTx/>
                        <a:buChar char="-"/>
                      </a:pPr>
                      <a:r>
                        <a:rPr lang="en-US" sz="2400" dirty="0" smtClean="0">
                          <a:solidFill>
                            <a:schemeClr val="tx1"/>
                          </a:solidFill>
                          <a:latin typeface="Times New Roman" pitchFamily="18" charset="0"/>
                          <a:cs typeface="Times New Roman" pitchFamily="18" charset="0"/>
                        </a:rPr>
                        <a:t>Hình</a:t>
                      </a:r>
                      <a:r>
                        <a:rPr lang="en-US" sz="2400" baseline="0" dirty="0" smtClean="0">
                          <a:solidFill>
                            <a:schemeClr val="tx1"/>
                          </a:solidFill>
                          <a:latin typeface="Times New Roman" pitchFamily="18" charset="0"/>
                          <a:cs typeface="Times New Roman" pitchFamily="18" charset="0"/>
                        </a:rPr>
                        <a:t> thức </a:t>
                      </a:r>
                    </a:p>
                    <a:p>
                      <a:pPr marL="285750" indent="-285750">
                        <a:buFontTx/>
                        <a:buChar char="-"/>
                      </a:pPr>
                      <a:r>
                        <a:rPr lang="en-US" sz="2400" baseline="0" dirty="0" smtClean="0">
                          <a:solidFill>
                            <a:schemeClr val="tx1"/>
                          </a:solidFill>
                          <a:latin typeface="Times New Roman" pitchFamily="18" charset="0"/>
                          <a:cs typeface="Times New Roman" pitchFamily="18" charset="0"/>
                        </a:rPr>
                        <a:t>Cách viết </a:t>
                      </a:r>
                      <a:r>
                        <a:rPr lang="en-US" sz="2400" baseline="0" dirty="0" smtClean="0">
                          <a:solidFill>
                            <a:srgbClr val="FF0000"/>
                          </a:solidFill>
                          <a:latin typeface="Times New Roman" pitchFamily="18" charset="0"/>
                          <a:cs typeface="Times New Roman" pitchFamily="18" charset="0"/>
                        </a:rPr>
                        <a:t>“</a:t>
                      </a:r>
                      <a:r>
                        <a:rPr lang="en-US" sz="2400" baseline="0" dirty="0" smtClean="0">
                          <a:solidFill>
                            <a:schemeClr val="tx1"/>
                          </a:solidFill>
                          <a:latin typeface="Times New Roman" pitchFamily="18" charset="0"/>
                          <a:cs typeface="Times New Roman" pitchFamily="18" charset="0"/>
                        </a:rPr>
                        <a:t>…</a:t>
                      </a:r>
                      <a:r>
                        <a:rPr lang="en-US" sz="2400" baseline="0" dirty="0" smtClean="0">
                          <a:solidFill>
                            <a:srgbClr val="FF0000"/>
                          </a:solidFill>
                          <a:latin typeface="Times New Roman" pitchFamily="18" charset="0"/>
                          <a:cs typeface="Times New Roman" pitchFamily="18" charset="0"/>
                        </a:rPr>
                        <a:t>” viết nháy kép ngoặc trên đầu chữ đầu tiên và chữ cuối cùng phần đánh dấu. </a:t>
                      </a:r>
                      <a:endParaRPr lang="vi-VN" sz="2400" dirty="0">
                        <a:solidFill>
                          <a:srgbClr val="FF0000"/>
                        </a:solidFill>
                        <a:latin typeface="Times New Roman" pitchFamily="18" charset="0"/>
                        <a:cs typeface="Times New Roman" pitchFamily="18" charset="0"/>
                      </a:endParaRPr>
                    </a:p>
                  </a:txBody>
                  <a:tcPr/>
                </a:tc>
              </a:tr>
              <a:tr h="370840">
                <a:tc>
                  <a:txBody>
                    <a:bodyPr/>
                    <a:lstStyle/>
                    <a:p>
                      <a:endParaRPr lang="vi-VN" sz="2400">
                        <a:solidFill>
                          <a:schemeClr val="tx1"/>
                        </a:solidFill>
                        <a:latin typeface="Times New Roman" pitchFamily="18" charset="0"/>
                        <a:cs typeface="Times New Roman" pitchFamily="18" charset="0"/>
                      </a:endParaRPr>
                    </a:p>
                  </a:txBody>
                  <a:tcPr/>
                </a:tc>
                <a:tc>
                  <a:txBody>
                    <a:bodyPr/>
                    <a:lstStyle/>
                    <a:p>
                      <a:pPr marL="285750" indent="-285750">
                        <a:buFontTx/>
                        <a:buChar char="-"/>
                      </a:pPr>
                      <a:r>
                        <a:rPr lang="en-US" sz="2400" dirty="0" smtClean="0">
                          <a:solidFill>
                            <a:schemeClr val="tx1"/>
                          </a:solidFill>
                          <a:latin typeface="Times New Roman" pitchFamily="18" charset="0"/>
                          <a:cs typeface="Times New Roman" pitchFamily="18" charset="0"/>
                        </a:rPr>
                        <a:t>Công</a:t>
                      </a:r>
                      <a:r>
                        <a:rPr lang="en-US" sz="2400" baseline="0" dirty="0" smtClean="0">
                          <a:solidFill>
                            <a:schemeClr val="tx1"/>
                          </a:solidFill>
                          <a:latin typeface="Times New Roman" pitchFamily="18" charset="0"/>
                          <a:cs typeface="Times New Roman" pitchFamily="18" charset="0"/>
                        </a:rPr>
                        <a:t> dụng</a:t>
                      </a:r>
                    </a:p>
                    <a:p>
                      <a:pPr marL="285750" indent="-285750">
                        <a:buFontTx/>
                        <a:buChar char="-"/>
                      </a:pPr>
                      <a:r>
                        <a:rPr lang="en-US" sz="2400" baseline="0" dirty="0" smtClean="0">
                          <a:solidFill>
                            <a:schemeClr val="tx1"/>
                          </a:solidFill>
                          <a:latin typeface="Times New Roman" pitchFamily="18" charset="0"/>
                          <a:cs typeface="Times New Roman" pitchFamily="18" charset="0"/>
                        </a:rPr>
                        <a:t>Đánh dấu phần chú thích (giải thích, thuyết minh, bổ sung thêm)</a:t>
                      </a:r>
                    </a:p>
                    <a:p>
                      <a:pPr marL="285750" indent="-285750">
                        <a:buFontTx/>
                        <a:buChar char="-"/>
                      </a:pPr>
                      <a:endParaRPr lang="vi-VN" sz="2400" dirty="0">
                        <a:solidFill>
                          <a:schemeClr val="tx1"/>
                        </a:solidFill>
                        <a:latin typeface="Times New Roman" pitchFamily="18" charset="0"/>
                        <a:cs typeface="Times New Roman" pitchFamily="18" charset="0"/>
                      </a:endParaRPr>
                    </a:p>
                  </a:txBody>
                  <a:tcPr/>
                </a:tc>
                <a:tc>
                  <a:txBody>
                    <a:bodyPr/>
                    <a:lstStyle/>
                    <a:p>
                      <a:pPr marL="285750" indent="-285750">
                        <a:buFontTx/>
                        <a:buChar char="-"/>
                      </a:pPr>
                      <a:r>
                        <a:rPr lang="en-US" sz="2400" dirty="0" smtClean="0">
                          <a:solidFill>
                            <a:schemeClr val="tx1"/>
                          </a:solidFill>
                          <a:latin typeface="Times New Roman" pitchFamily="18" charset="0"/>
                          <a:cs typeface="Times New Roman" pitchFamily="18" charset="0"/>
                        </a:rPr>
                        <a:t>Đánh</a:t>
                      </a:r>
                      <a:r>
                        <a:rPr lang="en-US" sz="2400" baseline="0" dirty="0" smtClean="0">
                          <a:solidFill>
                            <a:schemeClr val="tx1"/>
                          </a:solidFill>
                          <a:latin typeface="Times New Roman" pitchFamily="18" charset="0"/>
                          <a:cs typeface="Times New Roman" pitchFamily="18" charset="0"/>
                        </a:rPr>
                        <a:t> dấu từ ngữ, câu, đoạn dẫn trực tiếp;</a:t>
                      </a:r>
                    </a:p>
                    <a:p>
                      <a:pPr marL="285750" indent="-285750">
                        <a:buFontTx/>
                        <a:buChar char="-"/>
                      </a:pPr>
                      <a:r>
                        <a:rPr lang="en-US" sz="2400" baseline="0" dirty="0" smtClean="0">
                          <a:solidFill>
                            <a:schemeClr val="tx1"/>
                          </a:solidFill>
                          <a:latin typeface="Times New Roman" pitchFamily="18" charset="0"/>
                          <a:cs typeface="Times New Roman" pitchFamily="18" charset="0"/>
                        </a:rPr>
                        <a:t>Đánh dấu từ ngữ hiểu theo nghĩa đặc biệt.</a:t>
                      </a:r>
                    </a:p>
                    <a:p>
                      <a:pPr marL="285750" indent="-285750">
                        <a:buFontTx/>
                        <a:buChar char="-"/>
                      </a:pPr>
                      <a:r>
                        <a:rPr lang="en-US" sz="2400" baseline="0" dirty="0" smtClean="0">
                          <a:solidFill>
                            <a:schemeClr val="tx1"/>
                          </a:solidFill>
                          <a:latin typeface="Times New Roman" pitchFamily="18" charset="0"/>
                          <a:cs typeface="Times New Roman" pitchFamily="18" charset="0"/>
                        </a:rPr>
                        <a:t>Đánh dấu tên tác phẩm, tờ báo, tạp san, … được dẫn.</a:t>
                      </a:r>
                    </a:p>
                    <a:p>
                      <a:pPr marL="285750" indent="-285750">
                        <a:buFontTx/>
                        <a:buChar char="-"/>
                      </a:pPr>
                      <a:endParaRPr lang="vi-VN" sz="2400" dirty="0">
                        <a:solidFill>
                          <a:schemeClr val="tx1"/>
                        </a:solidFill>
                        <a:latin typeface="Times New Roman" pitchFamily="18" charset="0"/>
                        <a:cs typeface="Times New Roman" pitchFamily="18" charset="0"/>
                      </a:endParaRPr>
                    </a:p>
                  </a:txBody>
                  <a:tcPr/>
                </a:tc>
              </a:tr>
            </a:tbl>
          </a:graphicData>
        </a:graphic>
      </p:graphicFrame>
      <p:sp>
        <p:nvSpPr>
          <p:cNvPr id="5" name="Hộp_Văn_Bản 4"/>
          <p:cNvSpPr txBox="1"/>
          <p:nvPr/>
        </p:nvSpPr>
        <p:spPr>
          <a:xfrm>
            <a:off x="1532123" y="98511"/>
            <a:ext cx="6696744" cy="523220"/>
          </a:xfrm>
          <a:prstGeom prst="rect">
            <a:avLst/>
          </a:prstGeom>
          <a:noFill/>
        </p:spPr>
        <p:txBody>
          <a:bodyPr wrap="square" rtlCol="0">
            <a:spAutoFit/>
          </a:bodyPr>
          <a:lstStyle/>
          <a:p>
            <a:r>
              <a:rPr lang="en-US" sz="2800" dirty="0" smtClean="0">
                <a:solidFill>
                  <a:srgbClr val="FF0000"/>
                </a:solidFill>
                <a:latin typeface="Times New Roman" pitchFamily="18" charset="0"/>
                <a:cs typeface="Times New Roman" pitchFamily="18" charset="0"/>
              </a:rPr>
              <a:t>Phân biệt dấu ngoặc đơn và dấu ngoặc kép</a:t>
            </a:r>
            <a:endParaRPr lang="vi-VN" sz="2800" dirty="0">
              <a:solidFill>
                <a:srgbClr val="FF0000"/>
              </a:solidFill>
              <a:latin typeface="Times New Roman" pitchFamily="18" charset="0"/>
              <a:cs typeface="Times New Roman" pitchFamily="18" charset="0"/>
            </a:endParaRPr>
          </a:p>
        </p:txBody>
      </p:sp>
      <p:pic>
        <p:nvPicPr>
          <p:cNvPr id="6" name="Picture 13"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20" y="-99392"/>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0564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958331"/>
            <a:ext cx="8496944" cy="1938992"/>
          </a:xfrm>
          <a:prstGeom prst="rect">
            <a:avLst/>
          </a:prstGeom>
          <a:noFill/>
        </p:spPr>
        <p:txBody>
          <a:bodyPr wrap="square" rtlCol="0">
            <a:spAutoFit/>
          </a:bodyPr>
          <a:lstStyle/>
          <a:p>
            <a:pPr algn="just"/>
            <a:r>
              <a:rPr lang="en-US" sz="3200" dirty="0">
                <a:latin typeface="Times New Roman" pitchFamily="18" charset="0"/>
                <a:cs typeface="Times New Roman" pitchFamily="18" charset="0"/>
              </a:rPr>
              <a:t>a. </a:t>
            </a:r>
            <a:r>
              <a:rPr lang="en-US" sz="3200" dirty="0" smtClean="0">
                <a:latin typeface="Times New Roman" pitchFamily="18" charset="0"/>
                <a:cs typeface="Times New Roman" pitchFamily="18" charset="0"/>
              </a:rPr>
              <a:t> </a:t>
            </a:r>
            <a:r>
              <a:rPr lang="en-US" sz="2800" b="1" i="1" dirty="0" smtClean="0">
                <a:latin typeface="Times New Roman" pitchFamily="18" charset="0"/>
                <a:cs typeface="Times New Roman" pitchFamily="18" charset="0"/>
              </a:rPr>
              <a:t>Nó </a:t>
            </a:r>
            <a:r>
              <a:rPr lang="en-US" sz="2800" b="1" i="1" dirty="0">
                <a:latin typeface="Times New Roman" pitchFamily="18" charset="0"/>
                <a:cs typeface="Times New Roman" pitchFamily="18" charset="0"/>
              </a:rPr>
              <a:t>cứ làm in như nó trách tôi; nó kêu </a:t>
            </a:r>
            <a:r>
              <a:rPr lang="en-US" sz="2800" b="1" i="1" dirty="0" smtClean="0">
                <a:latin typeface="Times New Roman" pitchFamily="18" charset="0"/>
                <a:cs typeface="Times New Roman" pitchFamily="18" charset="0"/>
              </a:rPr>
              <a:t>ư ử, như </a:t>
            </a:r>
            <a:r>
              <a:rPr lang="en-US" sz="2800" b="1" i="1" dirty="0">
                <a:latin typeface="Times New Roman" pitchFamily="18" charset="0"/>
                <a:cs typeface="Times New Roman" pitchFamily="18" charset="0"/>
              </a:rPr>
              <a:t>muốn bảo tôi rằng: </a:t>
            </a:r>
            <a:r>
              <a:rPr lang="en-US" sz="2800" b="1" i="1" dirty="0">
                <a:solidFill>
                  <a:srgbClr val="5510E0"/>
                </a:solidFill>
                <a:latin typeface="Times New Roman" pitchFamily="18" charset="0"/>
                <a:cs typeface="Times New Roman" pitchFamily="18" charset="0"/>
              </a:rPr>
              <a:t>“A! Lão già tệ lắm! Tôi ăn ở với lão như thế mà lão xử với tôi như thế này à</a:t>
            </a:r>
            <a:r>
              <a:rPr lang="en-US" sz="2800" b="1" i="1" dirty="0" smtClean="0">
                <a:solidFill>
                  <a:srgbClr val="5510E0"/>
                </a:solidFill>
                <a:latin typeface="Times New Roman" pitchFamily="18" charset="0"/>
                <a:cs typeface="Times New Roman" pitchFamily="18" charset="0"/>
              </a:rPr>
              <a:t>?”.</a:t>
            </a:r>
          </a:p>
          <a:p>
            <a:pPr algn="just"/>
            <a:r>
              <a:rPr lang="en-US" sz="3200" dirty="0" smtClean="0">
                <a:latin typeface="Times New Roman" pitchFamily="18" charset="0"/>
                <a:cs typeface="Times New Roman" pitchFamily="18" charset="0"/>
              </a:rPr>
              <a:t>                                  ( Nam Cao, </a:t>
            </a:r>
            <a:r>
              <a:rPr lang="en-US" sz="3200" i="1" dirty="0" smtClean="0">
                <a:latin typeface="Times New Roman" pitchFamily="18" charset="0"/>
                <a:cs typeface="Times New Roman" pitchFamily="18" charset="0"/>
              </a:rPr>
              <a:t>Lão Hạc)</a:t>
            </a:r>
            <a:endParaRPr lang="en-US" sz="3200" i="1" dirty="0"/>
          </a:p>
        </p:txBody>
      </p:sp>
      <p:sp>
        <p:nvSpPr>
          <p:cNvPr id="6" name="TextBox 5"/>
          <p:cNvSpPr txBox="1"/>
          <p:nvPr/>
        </p:nvSpPr>
        <p:spPr>
          <a:xfrm>
            <a:off x="395536" y="3755504"/>
            <a:ext cx="8496944" cy="1877437"/>
          </a:xfrm>
          <a:prstGeom prst="rect">
            <a:avLst/>
          </a:prstGeom>
          <a:noFill/>
        </p:spPr>
        <p:txBody>
          <a:bodyPr wrap="square" rtlCol="0">
            <a:spAutoFit/>
          </a:bodyPr>
          <a:lstStyle/>
          <a:p>
            <a:pPr marL="514350" indent="-514350" algn="just">
              <a:buFont typeface="Arial" charset="0"/>
              <a:buNone/>
            </a:pPr>
            <a:r>
              <a:rPr lang="en-US" sz="3200" dirty="0" smtClean="0">
                <a:latin typeface="Times New Roman" pitchFamily="18" charset="0"/>
              </a:rPr>
              <a:t>b.</a:t>
            </a:r>
            <a:r>
              <a:rPr lang="en-US" sz="3200" i="1" dirty="0" smtClean="0">
                <a:latin typeface="Times New Roman" pitchFamily="18" charset="0"/>
              </a:rPr>
              <a:t> </a:t>
            </a:r>
            <a:r>
              <a:rPr lang="en-US" sz="2800" b="1" i="1" dirty="0" smtClean="0">
                <a:latin typeface="Times New Roman" pitchFamily="18" charset="0"/>
              </a:rPr>
              <a:t>Kết cục, anh chàng “hầu cận ông lí” yếu hơn chị chàng con mọn, hắn bị chị này túm tóc lẳng cho một cái, ngã nhào ra thềm.</a:t>
            </a:r>
          </a:p>
          <a:p>
            <a:pPr marL="514350" indent="-514350" algn="just">
              <a:buFont typeface="Arial" charset="0"/>
              <a:buNone/>
            </a:pPr>
            <a:r>
              <a:rPr lang="en-US" sz="2800" i="1" dirty="0">
                <a:latin typeface="Times New Roman" pitchFamily="18" charset="0"/>
              </a:rPr>
              <a:t> </a:t>
            </a:r>
            <a:r>
              <a:rPr lang="en-US" sz="2800" i="1" dirty="0" smtClean="0">
                <a:latin typeface="Times New Roman" pitchFamily="18" charset="0"/>
              </a:rPr>
              <a:t>                                    </a:t>
            </a:r>
            <a:r>
              <a:rPr lang="en-US" sz="2800" dirty="0" smtClean="0">
                <a:latin typeface="Times New Roman" pitchFamily="18" charset="0"/>
              </a:rPr>
              <a:t>(Ngô </a:t>
            </a:r>
            <a:r>
              <a:rPr lang="en-US" sz="2800" dirty="0">
                <a:latin typeface="Times New Roman" pitchFamily="18" charset="0"/>
              </a:rPr>
              <a:t>Tất Tố, </a:t>
            </a:r>
            <a:r>
              <a:rPr lang="en-US" sz="2800" i="1" dirty="0">
                <a:latin typeface="Times New Roman" pitchFamily="18" charset="0"/>
              </a:rPr>
              <a:t>Tắt đèn</a:t>
            </a:r>
            <a:r>
              <a:rPr lang="en-US" sz="2800" dirty="0" smtClean="0">
                <a:latin typeface="Times New Roman" pitchFamily="18" charset="0"/>
              </a:rPr>
              <a:t>)</a:t>
            </a:r>
            <a:endParaRPr lang="en-US" sz="2800" dirty="0">
              <a:latin typeface="Times New Roman" pitchFamily="18" charset="0"/>
            </a:endParaRPr>
          </a:p>
        </p:txBody>
      </p:sp>
      <p:pic>
        <p:nvPicPr>
          <p:cNvPr id="8" name="Picture 7"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08" y="-212447"/>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ộp_Văn_Bản 1"/>
          <p:cNvSpPr txBox="1"/>
          <p:nvPr/>
        </p:nvSpPr>
        <p:spPr>
          <a:xfrm>
            <a:off x="1187625" y="260648"/>
            <a:ext cx="7344816" cy="830997"/>
          </a:xfrm>
          <a:prstGeom prst="rect">
            <a:avLst/>
          </a:prstGeom>
          <a:noFill/>
        </p:spPr>
        <p:txBody>
          <a:bodyPr wrap="square" rtlCol="0">
            <a:spAutoFit/>
          </a:bodyPr>
          <a:lstStyle/>
          <a:p>
            <a:r>
              <a:rPr lang="en-US" sz="2400" dirty="0" smtClean="0">
                <a:solidFill>
                  <a:srgbClr val="FF0000"/>
                </a:solidFill>
                <a:latin typeface="Times New Roman" pitchFamily="18" charset="0"/>
                <a:cs typeface="Times New Roman" pitchFamily="18" charset="0"/>
              </a:rPr>
              <a:t>     Bài tập 1: Giải thích công dụng của dấu ngoặc kép trong đoạn trích sau:</a:t>
            </a:r>
            <a:endParaRPr lang="vi-VN" sz="2400" dirty="0">
              <a:solidFill>
                <a:srgbClr val="FF0000"/>
              </a:solidFill>
              <a:latin typeface="Times New Roman" pitchFamily="18" charset="0"/>
              <a:cs typeface="Times New Roman" pitchFamily="18" charset="0"/>
            </a:endParaRPr>
          </a:p>
        </p:txBody>
      </p:sp>
      <p:sp>
        <p:nvSpPr>
          <p:cNvPr id="3" name="Hộp_Văn_Bản 2"/>
          <p:cNvSpPr txBox="1"/>
          <p:nvPr/>
        </p:nvSpPr>
        <p:spPr>
          <a:xfrm>
            <a:off x="539552" y="2906013"/>
            <a:ext cx="8136904" cy="830997"/>
          </a:xfrm>
          <a:prstGeom prst="rect">
            <a:avLst/>
          </a:prstGeom>
          <a:noFill/>
        </p:spPr>
        <p:txBody>
          <a:bodyPr wrap="square" rtlCol="0">
            <a:spAutoFit/>
          </a:bodyPr>
          <a:lstStyle/>
          <a:p>
            <a:r>
              <a:rPr lang="en-US" sz="2400" b="1" dirty="0" smtClean="0">
                <a:solidFill>
                  <a:srgbClr val="FF0000"/>
                </a:solidFill>
              </a:rPr>
              <a:t>- Dấu ngoặc kép đánh dấu câu nói dẫn trực tiếp, đây là câu nói </a:t>
            </a:r>
            <a:r>
              <a:rPr lang="en-US" sz="2400" b="1" dirty="0" err="1" smtClean="0">
                <a:solidFill>
                  <a:srgbClr val="FF0000"/>
                </a:solidFill>
              </a:rPr>
              <a:t>àm</a:t>
            </a:r>
            <a:r>
              <a:rPr lang="en-US" sz="2400" b="1" dirty="0" smtClean="0">
                <a:solidFill>
                  <a:srgbClr val="FF0000"/>
                </a:solidFill>
              </a:rPr>
              <a:t> lão Hạc tưởng tượng cậu vàng nói với lão. </a:t>
            </a:r>
            <a:endParaRPr lang="vi-VN" sz="2400" b="1" dirty="0">
              <a:solidFill>
                <a:srgbClr val="FF0000"/>
              </a:solidFill>
            </a:endParaRPr>
          </a:p>
        </p:txBody>
      </p:sp>
      <p:sp>
        <p:nvSpPr>
          <p:cNvPr id="4" name="Hộp_Văn_Bản 3"/>
          <p:cNvSpPr txBox="1"/>
          <p:nvPr/>
        </p:nvSpPr>
        <p:spPr>
          <a:xfrm>
            <a:off x="855952" y="5445224"/>
            <a:ext cx="8008162" cy="1200329"/>
          </a:xfrm>
          <a:prstGeom prst="rect">
            <a:avLst/>
          </a:prstGeom>
          <a:noFill/>
        </p:spPr>
        <p:txBody>
          <a:bodyPr wrap="square" rtlCol="0">
            <a:spAutoFit/>
          </a:bodyPr>
          <a:lstStyle/>
          <a:p>
            <a:r>
              <a:rPr lang="en-US" sz="2400" b="1" dirty="0" smtClean="0">
                <a:solidFill>
                  <a:srgbClr val="FF0000"/>
                </a:solidFill>
              </a:rPr>
              <a:t>Dấu ngoặc kép đánh dấu từ ngữ với hàm ý mỉa mai, anh chàng được coi là “</a:t>
            </a:r>
            <a:r>
              <a:rPr lang="en-US" sz="2400" b="1" i="1" dirty="0" smtClean="0">
                <a:solidFill>
                  <a:srgbClr val="FF0000"/>
                </a:solidFill>
              </a:rPr>
              <a:t>hầu cận ông lí” </a:t>
            </a:r>
            <a:r>
              <a:rPr lang="en-US" sz="2400" b="1" dirty="0" smtClean="0">
                <a:solidFill>
                  <a:srgbClr val="FF0000"/>
                </a:solidFill>
              </a:rPr>
              <a:t>mà bị chị Dậu túm tóc lẳng cho một cái ngã nhào ra thềm. </a:t>
            </a:r>
            <a:endParaRPr lang="vi-VN" sz="2400" b="1" dirty="0">
              <a:solidFill>
                <a:srgbClr val="FF0000"/>
              </a:solidFill>
            </a:endParaRPr>
          </a:p>
        </p:txBody>
      </p:sp>
    </p:spTree>
    <p:extLst>
      <p:ext uri="{BB962C8B-B14F-4D97-AF65-F5344CB8AC3E}">
        <p14:creationId xmlns:p14="http://schemas.microsoft.com/office/powerpoint/2010/main" val="164919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arn(inVertical)">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rames PPT 0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20" y="-1714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ộp_Văn_Bản 1"/>
          <p:cNvSpPr txBox="1"/>
          <p:nvPr/>
        </p:nvSpPr>
        <p:spPr>
          <a:xfrm>
            <a:off x="323528" y="533324"/>
            <a:ext cx="8496944" cy="4832092"/>
          </a:xfrm>
          <a:prstGeom prst="rect">
            <a:avLst/>
          </a:prstGeom>
          <a:noFill/>
        </p:spPr>
        <p:txBody>
          <a:bodyPr wrap="square" rtlCol="0">
            <a:spAutoFit/>
          </a:bodyPr>
          <a:lstStyle/>
          <a:p>
            <a:r>
              <a:rPr lang="en-US" sz="2800" dirty="0" smtClean="0">
                <a:solidFill>
                  <a:srgbClr val="FF0000"/>
                </a:solidFill>
                <a:latin typeface="Times New Roman" pitchFamily="18" charset="0"/>
                <a:cs typeface="Times New Roman" pitchFamily="18" charset="0"/>
              </a:rPr>
              <a:t>Bài tập 2: Hãy đặt dấu hai chấm và dấu ngoặc kép vào chỗ thích hợp (có điều chỉnh viết hoa trong trường hợp cần thiết) trong những đoạn trích sau và giải thích lý do.</a:t>
            </a:r>
          </a:p>
          <a:p>
            <a:endParaRPr lang="en-US" sz="2800" dirty="0" smtClean="0">
              <a:solidFill>
                <a:srgbClr val="FF0000"/>
              </a:solidFill>
              <a:latin typeface="Times New Roman" pitchFamily="18" charset="0"/>
              <a:cs typeface="Times New Roman" pitchFamily="18" charset="0"/>
            </a:endParaRPr>
          </a:p>
          <a:p>
            <a:pPr marL="342900" indent="-342900">
              <a:buAutoNum type="alphaLcPeriod"/>
            </a:pPr>
            <a:r>
              <a:rPr lang="en-US" sz="2800" dirty="0" smtClean="0">
                <a:latin typeface="Times New Roman" pitchFamily="18" charset="0"/>
                <a:cs typeface="Times New Roman" pitchFamily="18" charset="0"/>
              </a:rPr>
              <a:t>Biển vừa treo lên, có người qua đường xem, cười bảo</a:t>
            </a:r>
          </a:p>
          <a:p>
            <a:pPr marL="285750" indent="-285750">
              <a:buFontTx/>
              <a:buChar char="-"/>
            </a:pPr>
            <a:r>
              <a:rPr lang="en-US" sz="2800" dirty="0" smtClean="0">
                <a:latin typeface="Times New Roman" pitchFamily="18" charset="0"/>
                <a:cs typeface="Times New Roman" pitchFamily="18" charset="0"/>
              </a:rPr>
              <a:t>Nhà này xưa quen bán cá ươn hay sao mà bây giờ phải đề biển là cá tươi?</a:t>
            </a:r>
          </a:p>
          <a:p>
            <a:r>
              <a:rPr lang="en-US" sz="2800" dirty="0" smtClean="0">
                <a:latin typeface="Times New Roman" pitchFamily="18" charset="0"/>
                <a:cs typeface="Times New Roman" pitchFamily="18" charset="0"/>
              </a:rPr>
              <a:t>Nhà hàng nghe nói, bỏ ngay chữ tươi đi. </a:t>
            </a:r>
          </a:p>
          <a:p>
            <a:endParaRPr lang="en-US" sz="2800" dirty="0">
              <a:latin typeface="Times New Roman" pitchFamily="18" charset="0"/>
              <a:cs typeface="Times New Roman" pitchFamily="18" charset="0"/>
            </a:endParaRPr>
          </a:p>
          <a:p>
            <a:r>
              <a:rPr lang="en-US" sz="2800" dirty="0" smtClean="0">
                <a:latin typeface="Times New Roman" pitchFamily="18" charset="0"/>
                <a:cs typeface="Times New Roman" pitchFamily="18" charset="0"/>
              </a:rPr>
              <a:t>b. Nó nhập tâm lời dạy của chú Tiến Lê cháu hãy vẽ cái gì thân thuộc nhất với cháu. </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241090761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11.0&quot;&gt;&lt;object type=&quot;1&quot; unique_id=&quot;10001&quot;&gt;&lt;object type=&quot;2&quot; unique_id=&quot;10023&quot;&gt;&lt;object type=&quot;3&quot; unique_id=&quot;30187&quot;&gt;&lt;property id=&quot;20148&quot; value=&quot;5&quot;/&gt;&lt;property id=&quot;20300&quot; value=&quot;Slide 1&quot;/&gt;&lt;property id=&quot;20307&quot; value=&quot;258&quot;/&gt;&lt;/object&gt;&lt;object type=&quot;3&quot; unique_id=&quot;30188&quot;&gt;&lt;property id=&quot;20148&quot; value=&quot;5&quot;/&gt;&lt;property id=&quot;20300&quot; value=&quot;Slide 3&quot;/&gt;&lt;property id=&quot;20307&quot; value=&quot;257&quot;/&gt;&lt;/object&gt;&lt;object type=&quot;3&quot; unique_id=&quot;30365&quot;&gt;&lt;property id=&quot;20148&quot; value=&quot;5&quot;/&gt;&lt;property id=&quot;20300&quot; value=&quot;Slide 6&quot;/&gt;&lt;property id=&quot;20307&quot; value=&quot;263&quot;/&gt;&lt;/object&gt;&lt;object type=&quot;3&quot; unique_id=&quot;30450&quot;&gt;&lt;property id=&quot;20148&quot; value=&quot;5&quot;/&gt;&lt;property id=&quot;20300&quot; value=&quot;Slide 7&quot;/&gt;&lt;property id=&quot;20307&quot; value=&quot;264&quot;/&gt;&lt;/object&gt;&lt;object type=&quot;3&quot; unique_id=&quot;30559&quot;&gt;&lt;property id=&quot;20148&quot; value=&quot;5&quot;/&gt;&lt;property id=&quot;20300&quot; value=&quot;Slide 20&quot;/&gt;&lt;property id=&quot;20307&quot; value=&quot;267&quot;/&gt;&lt;/object&gt;&lt;object type=&quot;3&quot; unique_id=&quot;30582&quot;&gt;&lt;property id=&quot;20148&quot; value=&quot;5&quot;/&gt;&lt;property id=&quot;20300&quot; value=&quot;Slide 21&quot;/&gt;&lt;property id=&quot;20307&quot; value=&quot;268&quot;/&gt;&lt;/object&gt;&lt;object type=&quot;3&quot; unique_id=&quot;30728&quot;&gt;&lt;property id=&quot;20148&quot; value=&quot;5&quot;/&gt;&lt;property id=&quot;20300&quot; value=&quot;Slide 9&quot;/&gt;&lt;property id=&quot;20307&quot; value=&quot;270&quot;/&gt;&lt;/object&gt;&lt;object type=&quot;3&quot; unique_id=&quot;30910&quot;&gt;&lt;property id=&quot;20148&quot; value=&quot;5&quot;/&gt;&lt;property id=&quot;20300&quot; value=&quot;Slide 2&quot;/&gt;&lt;property id=&quot;20307&quot; value=&quot;273&quot;/&gt;&lt;/object&gt;&lt;object type=&quot;3&quot; unique_id=&quot;33470&quot;&gt;&lt;property id=&quot;20148&quot; value=&quot;5&quot;/&gt;&lt;property id=&quot;20300&quot; value=&quot;Slide 8&quot;/&gt;&lt;property id=&quot;20307&quot; value=&quot;286&quot;/&gt;&lt;/object&gt;&lt;object type=&quot;3&quot; unique_id=&quot;33627&quot;&gt;&lt;property id=&quot;20148&quot; value=&quot;5&quot;/&gt;&lt;property id=&quot;20300&quot; value=&quot;Slide 15&quot;/&gt;&lt;property id=&quot;20307&quot; value=&quot;288&quot;/&gt;&lt;/object&gt;&lt;object type=&quot;3&quot; unique_id=&quot;33922&quot;&gt;&lt;property id=&quot;20148&quot; value=&quot;5&quot;/&gt;&lt;property id=&quot;20300&quot; value=&quot;Slide 18&quot;/&gt;&lt;property id=&quot;20307&quot; value=&quot;292&quot;/&gt;&lt;/object&gt;&lt;object type=&quot;3&quot; unique_id=&quot;34438&quot;&gt;&lt;property id=&quot;20148&quot; value=&quot;5&quot;/&gt;&lt;property id=&quot;20300&quot; value=&quot;Slide 10&quot;/&gt;&lt;property id=&quot;20307&quot; value=&quot;294&quot;/&gt;&lt;/object&gt;&lt;object type=&quot;3&quot; unique_id=&quot;36130&quot;&gt;&lt;property id=&quot;20148&quot; value=&quot;5&quot;/&gt;&lt;property id=&quot;20300&quot; value=&quot;Slide 13&quot;/&gt;&lt;property id=&quot;20307&quot; value=&quot;297&quot;/&gt;&lt;/object&gt;&lt;object type=&quot;3&quot; unique_id=&quot;36640&quot;&gt;&lt;property id=&quot;20148&quot; value=&quot;5&quot;/&gt;&lt;property id=&quot;20300&quot; value=&quot;Slide 4&quot;/&gt;&lt;property id=&quot;20307&quot; value=&quot;299&quot;/&gt;&lt;/object&gt;&lt;object type=&quot;3&quot; unique_id=&quot;37059&quot;&gt;&lt;property id=&quot;20148&quot; value=&quot;5&quot;/&gt;&lt;property id=&quot;20300&quot; value=&quot;Slide 5&quot;/&gt;&lt;property id=&quot;20307&quot; value=&quot;301&quot;/&gt;&lt;/object&gt;&lt;object type=&quot;3&quot; unique_id=&quot;38444&quot;&gt;&lt;property id=&quot;20148&quot; value=&quot;5&quot;/&gt;&lt;property id=&quot;20300&quot; value=&quot;Slide 11&quot;/&gt;&lt;property id=&quot;20307&quot; value=&quot;303&quot;/&gt;&lt;/object&gt;&lt;object type=&quot;3&quot; unique_id=&quot;38719&quot;&gt;&lt;property id=&quot;20148&quot; value=&quot;5&quot;/&gt;&lt;property id=&quot;20300&quot; value=&quot;Slide 12&quot;/&gt;&lt;property id=&quot;20307&quot; value=&quot;304&quot;/&gt;&lt;/object&gt;&lt;object type=&quot;3&quot; unique_id=&quot;38809&quot;&gt;&lt;property id=&quot;20148&quot; value=&quot;5&quot;/&gt;&lt;property id=&quot;20300&quot; value=&quot;Slide 14&quot;/&gt;&lt;property id=&quot;20307&quot; value=&quot;305&quot;/&gt;&lt;/object&gt;&lt;object type=&quot;3&quot; unique_id=&quot;39475&quot;&gt;&lt;property id=&quot;20148&quot; value=&quot;5&quot;/&gt;&lt;property id=&quot;20300&quot; value=&quot;Slide 16&quot;/&gt;&lt;property id=&quot;20307&quot; value=&quot;306&quot;/&gt;&lt;/object&gt;&lt;object type=&quot;3&quot; unique_id=&quot;39476&quot;&gt;&lt;property id=&quot;20148&quot; value=&quot;5&quot;/&gt;&lt;property id=&quot;20300&quot; value=&quot;Slide 17&quot;/&gt;&lt;property id=&quot;20307&quot; value=&quot;308&quot;/&gt;&lt;/object&gt;&lt;object type=&quot;3&quot; unique_id=&quot;39592&quot;&gt;&lt;property id=&quot;20148&quot; value=&quot;5&quot;/&gt;&lt;property id=&quot;20300&quot; value=&quot;Slide 19&quot;/&gt;&lt;property id=&quot;20307&quot; value=&quot;309&quot;/&gt;&lt;/object&gt;&lt;/object&gt;&lt;object type=&quot;8&quot; unique_id=&quot;10027&quot;&gt;&lt;/object&gt;&lt;/object&gt;&lt;/database&gt;"/>
  <p:tag name="SECTOMILLISECCONVERTED" val="1"/>
  <p:tag name="ISPRING_RESOURCE_PATHS_HASH_PRESENTER" val="7b70555e96f351cfe7adf780e2fa6ab78aa0dc3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1870</TotalTime>
  <Words>1797</Words>
  <Application>Microsoft Office PowerPoint</Application>
  <PresentationFormat>On-screen Show (4:3)</PresentationFormat>
  <Paragraphs>141</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dc:creator>
  <cp:lastModifiedBy>MTC</cp:lastModifiedBy>
  <cp:revision>358</cp:revision>
  <dcterms:created xsi:type="dcterms:W3CDTF">2017-11-16T13:25:49Z</dcterms:created>
  <dcterms:modified xsi:type="dcterms:W3CDTF">2019-01-07T02:18:21Z</dcterms:modified>
</cp:coreProperties>
</file>