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81" r:id="rId7"/>
    <p:sldId id="259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8" r:id="rId16"/>
    <p:sldId id="279" r:id="rId17"/>
    <p:sldId id="280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0.wmf"/><Relationship Id="rId4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B669-971B-4292-BDDC-83B5A1325FB2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634C-E12B-4FCF-A823-73D4AEDFD0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6258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B669-971B-4292-BDDC-83B5A1325FB2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634C-E12B-4FCF-A823-73D4AEDFD0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779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B669-971B-4292-BDDC-83B5A1325FB2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634C-E12B-4FCF-A823-73D4AEDFD0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653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algn="just">
              <a:defRPr sz="3200"/>
            </a:lvl1pPr>
            <a:lvl2pPr algn="just">
              <a:defRPr sz="3200"/>
            </a:lvl2pPr>
            <a:lvl3pPr algn="just">
              <a:defRPr sz="3200"/>
            </a:lvl3pPr>
            <a:lvl4pPr algn="just">
              <a:defRPr sz="3200"/>
            </a:lvl4pPr>
            <a:lvl5pPr algn="just">
              <a:defRPr sz="3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B669-971B-4292-BDDC-83B5A1325FB2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634C-E12B-4FCF-A823-73D4AEDFD0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0968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B669-971B-4292-BDDC-83B5A1325FB2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634C-E12B-4FCF-A823-73D4AEDFD0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6979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03CB669-971B-4292-BDDC-83B5A1325FB2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A69634C-E12B-4FCF-A823-73D4AEDFD0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53476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B669-971B-4292-BDDC-83B5A1325FB2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634C-E12B-4FCF-A823-73D4AEDFD0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3429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B669-971B-4292-BDDC-83B5A1325FB2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634C-E12B-4FCF-A823-73D4AEDFD0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1997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B669-971B-4292-BDDC-83B5A1325FB2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634C-E12B-4FCF-A823-73D4AEDFD0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29877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B669-971B-4292-BDDC-83B5A1325FB2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634C-E12B-4FCF-A823-73D4AEDFD0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2565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B669-971B-4292-BDDC-83B5A1325FB2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634C-E12B-4FCF-A823-73D4AEDFD0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9977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0000"/>
            <a:extLst>
              <a:ext uri="{BEBA8EAE-BF5A-486C-A8C5-ECC9F3942E4B}">
                <a14:imgProps xmlns:a14="http://schemas.microsoft.com/office/drawing/2010/main" xmlns="">
                  <a14:imgLayer r:embed="rId14">
                    <a14:imgEffect>
                      <a14:sharpenSoften amount="25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600200"/>
            <a:ext cx="8839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003CB669-971B-4292-BDDC-83B5A1325FB2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9A69634C-E12B-4FCF-A823-73D4AEDFD0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045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342900" indent="-342900" algn="just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just" defTabSz="9144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just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just" defTabSz="9144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just" defTabSz="914400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21.png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13.pn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5612"/>
            <a:ext cx="9144000" cy="68736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00200" y="457200"/>
            <a:ext cx="5867400" cy="793751"/>
          </a:xfrm>
          <a:prstGeom prst="rect">
            <a:avLst/>
          </a:prstGeom>
          <a:noFill/>
        </p:spPr>
        <p:txBody>
          <a:bodyPr spcFirstLastPara="1">
            <a:prstTxWarp prst="textPlain">
              <a:avLst/>
            </a:prstTxWarp>
            <a:spAutoFit/>
          </a:bodyPr>
          <a:lstStyle/>
          <a:p>
            <a:pPr algn="ctr">
              <a:defRPr/>
            </a:pP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Trường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>
                <a:solidFill>
                  <a:srgbClr val="FF0000"/>
                </a:solidFill>
                <a:latin typeface="Times New Roman" panose="02020603050405020304" pitchFamily="18" charset="0"/>
              </a:rPr>
              <a:t>THCS </a:t>
            </a:r>
            <a:r>
              <a:rPr lang="en-US" sz="4400" smtClean="0">
                <a:solidFill>
                  <a:srgbClr val="FF0000"/>
                </a:solidFill>
                <a:latin typeface="Times New Roman" panose="02020603050405020304" pitchFamily="18" charset="0"/>
              </a:rPr>
              <a:t>Gia Thụy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Box 15"/>
          <p:cNvSpPr txBox="1">
            <a:spLocks noChangeArrowheads="1"/>
          </p:cNvSpPr>
          <p:nvPr/>
        </p:nvSpPr>
        <p:spPr bwMode="auto">
          <a:xfrm>
            <a:off x="152400" y="1343561"/>
            <a:ext cx="88392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smtClean="0">
                <a:solidFill>
                  <a:srgbClr val="FF0000"/>
                </a:solidFill>
              </a:rPr>
              <a:t>NHIỆT LIỆT CHÀO </a:t>
            </a:r>
            <a:r>
              <a:rPr lang="en-US" altLang="en-US" sz="4000">
                <a:solidFill>
                  <a:srgbClr val="FF0000"/>
                </a:solidFill>
              </a:rPr>
              <a:t>MỪNG </a:t>
            </a:r>
            <a:r>
              <a:rPr lang="en-US" altLang="en-US" sz="4000" smtClean="0">
                <a:solidFill>
                  <a:srgbClr val="FF0000"/>
                </a:solidFill>
              </a:rPr>
              <a:t>QUÝ THẦY </a:t>
            </a:r>
            <a:r>
              <a:rPr lang="en-US" altLang="en-US" sz="4000">
                <a:solidFill>
                  <a:srgbClr val="FF0000"/>
                </a:solidFill>
              </a:rPr>
              <a:t>CÔ </a:t>
            </a:r>
            <a:r>
              <a:rPr lang="en-US" altLang="en-US" sz="4000" smtClean="0">
                <a:solidFill>
                  <a:srgbClr val="FF0000"/>
                </a:solidFill>
              </a:rPr>
              <a:t>VỀ DỰ GIỜ</a:t>
            </a:r>
            <a:endParaRPr lang="en-US" altLang="en-US" sz="400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2743200"/>
            <a:ext cx="7620000" cy="1631216"/>
          </a:xfrm>
          <a:prstGeom prst="rect">
            <a:avLst/>
          </a:prstGeom>
          <a:noFill/>
        </p:spPr>
        <p:txBody>
          <a:bodyPr>
            <a:spAutoFit/>
            <a:scene3d>
              <a:camera prst="perspectiveLef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defRPr/>
            </a:pPr>
            <a:r>
              <a:rPr lang="en-US" sz="10000" smtClean="0">
                <a:solidFill>
                  <a:srgbClr val="FF0000"/>
                </a:solidFill>
                <a:latin typeface="Times New Roman" panose="02020603050405020304" pitchFamily="18" charset="0"/>
              </a:rPr>
              <a:t>SỐ HỌC 6</a:t>
            </a:r>
            <a:endParaRPr lang="en-US" sz="100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Box 17"/>
          <p:cNvSpPr txBox="1">
            <a:spLocks noChangeArrowheads="1"/>
          </p:cNvSpPr>
          <p:nvPr/>
        </p:nvSpPr>
        <p:spPr bwMode="auto">
          <a:xfrm>
            <a:off x="2133600" y="4648202"/>
            <a:ext cx="4953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rgbClr val="FF0000"/>
                </a:solidFill>
              </a:rPr>
              <a:t>Giáo V</a:t>
            </a:r>
            <a:r>
              <a:rPr lang="en-US" altLang="en-US" sz="4000" smtClean="0">
                <a:solidFill>
                  <a:srgbClr val="FF0000"/>
                </a:solidFill>
              </a:rPr>
              <a:t>iên: </a:t>
            </a:r>
            <a:r>
              <a:rPr lang="en-US" altLang="en-US" sz="4000">
                <a:solidFill>
                  <a:srgbClr val="FF0000"/>
                </a:solidFill>
              </a:rPr>
              <a:t>Lê Văn Đạt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rgbClr val="FF0000"/>
                </a:solidFill>
              </a:rPr>
              <a:t>Lớp: </a:t>
            </a:r>
            <a:r>
              <a:rPr lang="en-US" altLang="en-US" sz="4000" smtClean="0">
                <a:solidFill>
                  <a:srgbClr val="FF0000"/>
                </a:solidFill>
              </a:rPr>
              <a:t>6A10</a:t>
            </a:r>
            <a:endParaRPr lang="en-US" altLang="en-US" sz="4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0582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8437"/>
            <a:ext cx="8839200" cy="59737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mtClean="0">
                <a:solidFill>
                  <a:srgbClr val="FF0000"/>
                </a:solidFill>
              </a:rPr>
              <a:t>TH2: </a:t>
            </a:r>
            <a:r>
              <a:rPr lang="en-US" smtClean="0"/>
              <a:t>Để                 </a:t>
            </a:r>
            <a:endParaRPr lang="en-US"/>
          </a:p>
          <a:p>
            <a:pPr marL="0" indent="0">
              <a:lnSpc>
                <a:spcPct val="150000"/>
              </a:lnSpc>
              <a:buNone/>
            </a:pPr>
            <a:r>
              <a:rPr lang="en-US"/>
              <a:t>       Thay a bởi các </a:t>
            </a:r>
            <a:r>
              <a:rPr lang="en-US" smtClean="0"/>
              <a:t>chữ số</a:t>
            </a:r>
            <a:r>
              <a:rPr lang="en-US"/>
              <a:t>: 1; 3; 5; 7; 9.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i="1" smtClean="0">
                <a:solidFill>
                  <a:srgbClr val="FF0000"/>
                </a:solidFill>
              </a:rPr>
              <a:t>Kết Luận 2: </a:t>
            </a:r>
            <a:r>
              <a:rPr lang="en-US" i="1" smtClean="0"/>
              <a:t>Số có chữ số tận cùng là chữ số lẻ thì không chia hết cho </a:t>
            </a:r>
            <a:r>
              <a:rPr lang="en-US" smtClean="0"/>
              <a:t>2</a:t>
            </a:r>
            <a:r>
              <a:rPr lang="en-US" i="1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smtClean="0">
                <a:solidFill>
                  <a:srgbClr val="FF0000"/>
                </a:solidFill>
              </a:rPr>
              <a:t>b) Dấu hiệu chia hết cho 2:</a:t>
            </a:r>
          </a:p>
          <a:p>
            <a:pPr marL="0" indent="236538">
              <a:lnSpc>
                <a:spcPct val="150000"/>
              </a:lnSpc>
              <a:buNone/>
            </a:pPr>
            <a:r>
              <a:rPr lang="en-US" b="1" i="1" smtClean="0"/>
              <a:t>Các số có chữ số tận cùng là chữ số chẵn thì chia hết cho </a:t>
            </a:r>
            <a:r>
              <a:rPr lang="en-US" b="1" smtClean="0"/>
              <a:t>2</a:t>
            </a:r>
            <a:r>
              <a:rPr lang="en-US" b="1" i="1" smtClean="0"/>
              <a:t> và chỉ những số đó mới chia hết cho </a:t>
            </a:r>
            <a:r>
              <a:rPr lang="en-US" b="1" smtClean="0"/>
              <a:t>2</a:t>
            </a:r>
            <a:r>
              <a:rPr lang="en-US" b="1" i="1" smtClean="0"/>
              <a:t>.</a:t>
            </a:r>
            <a:endParaRPr lang="en-US" b="1" i="1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00135384"/>
              </p:ext>
            </p:extLst>
          </p:nvPr>
        </p:nvGraphicFramePr>
        <p:xfrm>
          <a:off x="1828800" y="296862"/>
          <a:ext cx="1411287" cy="609600"/>
        </p:xfrm>
        <a:graphic>
          <a:graphicData uri="http://schemas.openxmlformats.org/presentationml/2006/ole">
            <p:oleObj spid="_x0000_s3233" name="Equation" r:id="rId3" imgW="558720" imgH="24120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01120506"/>
              </p:ext>
            </p:extLst>
          </p:nvPr>
        </p:nvGraphicFramePr>
        <p:xfrm>
          <a:off x="3352800" y="373063"/>
          <a:ext cx="1490663" cy="541337"/>
        </p:xfrm>
        <a:graphic>
          <a:graphicData uri="http://schemas.openxmlformats.org/presentationml/2006/ole">
            <p:oleObj spid="_x0000_s3234" name="Equation" r:id="rId4" imgW="558720" imgH="203040" progId="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22890428"/>
              </p:ext>
            </p:extLst>
          </p:nvPr>
        </p:nvGraphicFramePr>
        <p:xfrm>
          <a:off x="228600" y="1228725"/>
          <a:ext cx="685800" cy="523875"/>
        </p:xfrm>
        <a:graphic>
          <a:graphicData uri="http://schemas.openxmlformats.org/presentationml/2006/ole">
            <p:oleObj spid="_x0000_s3235" name="Equation" r:id="rId5" imgW="215619" imgH="164885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421489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50837"/>
            <a:ext cx="8839200" cy="5897563"/>
          </a:xfrm>
        </p:spPr>
        <p:txBody>
          <a:bodyPr/>
          <a:lstStyle/>
          <a:p>
            <a:pPr marL="0" indent="1031875">
              <a:lnSpc>
                <a:spcPct val="150000"/>
              </a:lnSpc>
              <a:buNone/>
            </a:pPr>
            <a:r>
              <a:rPr lang="en-US" smtClean="0"/>
              <a:t>Trong các số sau, số nào chia hết cho 2, số nào không chia hết cho 2?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mtClean="0">
                <a:solidFill>
                  <a:srgbClr val="FF0000"/>
                </a:solidFill>
              </a:rPr>
              <a:t>328  ;  1437 ;  36  ;  895  ;  1234  ;  99.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u="sng" smtClean="0">
                <a:solidFill>
                  <a:srgbClr val="FF0000"/>
                </a:solidFill>
              </a:rPr>
              <a:t>Lời Giải</a:t>
            </a:r>
          </a:p>
          <a:p>
            <a:pPr marL="0" indent="855663">
              <a:lnSpc>
                <a:spcPct val="150000"/>
              </a:lnSpc>
              <a:buNone/>
            </a:pPr>
            <a:r>
              <a:rPr lang="en-US" smtClean="0"/>
              <a:t>Số chia hết cho 2 là: </a:t>
            </a:r>
            <a:r>
              <a:rPr lang="en-US" smtClean="0">
                <a:solidFill>
                  <a:srgbClr val="FF0000"/>
                </a:solidFill>
              </a:rPr>
              <a:t>328 ; 36 ; 1234.</a:t>
            </a:r>
          </a:p>
          <a:p>
            <a:pPr marL="0" indent="855663">
              <a:lnSpc>
                <a:spcPct val="150000"/>
              </a:lnSpc>
              <a:buNone/>
            </a:pPr>
            <a:r>
              <a:rPr lang="en-US" smtClean="0"/>
              <a:t>Số không chia hết cho 2 là: </a:t>
            </a:r>
            <a:r>
              <a:rPr lang="en-US" smtClean="0">
                <a:solidFill>
                  <a:srgbClr val="FF0000"/>
                </a:solidFill>
              </a:rPr>
              <a:t>1437; 895 ; 99.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350837"/>
            <a:ext cx="914400" cy="838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?1</a:t>
            </a:r>
            <a:endParaRPr lang="en-US" sz="5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7421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152400"/>
            <a:ext cx="8839200" cy="1143000"/>
          </a:xfrm>
        </p:spPr>
        <p:txBody>
          <a:bodyPr/>
          <a:lstStyle/>
          <a:p>
            <a:pPr algn="just"/>
            <a:r>
              <a:rPr lang="en-US" b="1">
                <a:solidFill>
                  <a:srgbClr val="FF0000"/>
                </a:solidFill>
              </a:rPr>
              <a:t>3</a:t>
            </a:r>
            <a:r>
              <a:rPr lang="en-US" b="1" smtClean="0">
                <a:solidFill>
                  <a:srgbClr val="FF0000"/>
                </a:solidFill>
              </a:rPr>
              <a:t>. Dấu hiệu chia hết cho 5</a:t>
            </a:r>
            <a:endParaRPr lang="en-US" b="1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762000"/>
                <a:ext cx="8991600" cy="58674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smtClean="0">
                    <a:solidFill>
                      <a:srgbClr val="FF0000"/>
                    </a:solidFill>
                  </a:rPr>
                  <a:t>a) Bài Toán: </a:t>
                </a:r>
                <a:r>
                  <a:rPr lang="en-US" smtClean="0"/>
                  <a:t>Cho số tự nhiên       . Hỏi thay </a:t>
                </a:r>
                <a:r>
                  <a:rPr lang="en-US">
                    <a:solidFill>
                      <a:srgbClr val="FF0000"/>
                    </a:solidFill>
                  </a:rPr>
                  <a:t>b</a:t>
                </a:r>
                <a:r>
                  <a:rPr lang="en-US" smtClean="0"/>
                  <a:t> bởi chữ số nào thì số tự nhiên đó</a:t>
                </a:r>
              </a:p>
              <a:p>
                <a:pPr marL="0" indent="0">
                  <a:buNone/>
                </a:pPr>
                <a:r>
                  <a:rPr lang="en-US" smtClean="0">
                    <a:solidFill>
                      <a:srgbClr val="FF0000"/>
                    </a:solidFill>
                  </a:rPr>
                  <a:t>TH1: </a:t>
                </a:r>
                <a:r>
                  <a:rPr lang="en-US" smtClean="0"/>
                  <a:t>Chia hết cho 5? Từ đó rút ra kết luận gì?</a:t>
                </a:r>
              </a:p>
              <a:p>
                <a:pPr marL="0" indent="0">
                  <a:buNone/>
                </a:pPr>
                <a:r>
                  <a:rPr lang="en-US" smtClean="0">
                    <a:solidFill>
                      <a:srgbClr val="FF0000"/>
                    </a:solidFill>
                  </a:rPr>
                  <a:t>TH2: </a:t>
                </a:r>
                <a:r>
                  <a:rPr lang="en-US" smtClean="0"/>
                  <a:t>Không chia hết cho 5? Từ đó rút ra kết luận gì?</a:t>
                </a:r>
              </a:p>
              <a:p>
                <a:pPr marL="0" indent="0" algn="ctr">
                  <a:buNone/>
                </a:pPr>
                <a:r>
                  <a:rPr lang="en-US" b="1" u="sng" smtClean="0">
                    <a:solidFill>
                      <a:srgbClr val="FF0000"/>
                    </a:solidFill>
                  </a:rPr>
                  <a:t>Lời Giải</a:t>
                </a:r>
              </a:p>
              <a:p>
                <a:pPr marL="0" indent="0">
                  <a:buNone/>
                </a:pPr>
                <a:r>
                  <a:rPr lang="en-US" smtClean="0"/>
                  <a:t>Ta có:		     . Mà 120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⋮</m:t>
                    </m:r>
                  </m:oMath>
                </a14:m>
                <a:r>
                  <a:rPr lang="en-US" smtClean="0"/>
                  <a:t> 5 </a:t>
                </a:r>
              </a:p>
              <a:p>
                <a:pPr marL="0" indent="0">
                  <a:buNone/>
                </a:pPr>
                <a:r>
                  <a:rPr lang="en-US" smtClean="0">
                    <a:solidFill>
                      <a:srgbClr val="FF0000"/>
                    </a:solidFill>
                  </a:rPr>
                  <a:t>TH1: </a:t>
                </a:r>
                <a:r>
                  <a:rPr lang="en-US" smtClean="0"/>
                  <a:t>Để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⋮</m:t>
                    </m:r>
                  </m:oMath>
                </a14:m>
                <a:r>
                  <a:rPr lang="en-US"/>
                  <a:t> </a:t>
                </a:r>
                <a:r>
                  <a:rPr lang="en-US" smtClean="0"/>
                  <a:t>5</a:t>
                </a:r>
                <a:endParaRPr lang="en-US" smtClean="0"/>
              </a:p>
              <a:p>
                <a:pPr marL="0" indent="0">
                  <a:buNone/>
                </a:pPr>
                <a:r>
                  <a:rPr lang="en-US" smtClean="0"/>
                  <a:t>       Thay b bởi các </a:t>
                </a:r>
                <a:r>
                  <a:rPr lang="en-US" smtClean="0"/>
                  <a:t>chữ số</a:t>
                </a:r>
                <a:r>
                  <a:rPr lang="en-US" smtClean="0"/>
                  <a:t>: 0; 5.</a:t>
                </a:r>
              </a:p>
              <a:p>
                <a:pPr marL="0" indent="0">
                  <a:buNone/>
                </a:pPr>
                <a:r>
                  <a:rPr lang="en-US" b="1" i="1" smtClean="0">
                    <a:solidFill>
                      <a:srgbClr val="FF0000"/>
                    </a:solidFill>
                  </a:rPr>
                  <a:t>Kết Luận 1: </a:t>
                </a:r>
                <a:r>
                  <a:rPr lang="en-US" i="1" smtClean="0"/>
                  <a:t>Số có chữ số tận cùng là </a:t>
                </a:r>
                <a:r>
                  <a:rPr lang="en-US" smtClean="0"/>
                  <a:t>0</a:t>
                </a:r>
                <a:r>
                  <a:rPr lang="en-US" i="1" smtClean="0"/>
                  <a:t> hoặc </a:t>
                </a:r>
                <a:r>
                  <a:rPr lang="en-US" smtClean="0"/>
                  <a:t>5</a:t>
                </a:r>
                <a:r>
                  <a:rPr lang="en-US" i="1" smtClean="0"/>
                  <a:t> thì chia hết cho </a:t>
                </a:r>
                <a:r>
                  <a:rPr lang="en-US" smtClean="0"/>
                  <a:t>5</a:t>
                </a:r>
                <a:r>
                  <a:rPr lang="en-US" i="1" smtClean="0"/>
                  <a:t>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762000"/>
                <a:ext cx="8991600" cy="5867400"/>
              </a:xfrm>
              <a:blipFill rotWithShape="1">
                <a:blip r:embed="rId3"/>
                <a:stretch>
                  <a:fillRect l="-1695" t="-1454" r="-1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46180640"/>
              </p:ext>
            </p:extLst>
          </p:nvPr>
        </p:nvGraphicFramePr>
        <p:xfrm>
          <a:off x="4953000" y="685800"/>
          <a:ext cx="769937" cy="609600"/>
        </p:xfrm>
        <a:graphic>
          <a:graphicData uri="http://schemas.openxmlformats.org/presentationml/2006/ole">
            <p:oleObj spid="_x0000_s4292" name="Equation" r:id="rId4" imgW="304560" imgH="24120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89103597"/>
              </p:ext>
            </p:extLst>
          </p:nvPr>
        </p:nvGraphicFramePr>
        <p:xfrm>
          <a:off x="1143000" y="3581400"/>
          <a:ext cx="2212975" cy="546100"/>
        </p:xfrm>
        <a:graphic>
          <a:graphicData uri="http://schemas.openxmlformats.org/presentationml/2006/ole">
            <p:oleObj spid="_x0000_s4293" name="Equation" r:id="rId5" imgW="977760" imgH="241200" progId="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30861761"/>
              </p:ext>
            </p:extLst>
          </p:nvPr>
        </p:nvGraphicFramePr>
        <p:xfrm>
          <a:off x="1676400" y="4114800"/>
          <a:ext cx="769937" cy="609600"/>
        </p:xfrm>
        <a:graphic>
          <a:graphicData uri="http://schemas.openxmlformats.org/presentationml/2006/ole">
            <p:oleObj spid="_x0000_s4294" name="Equation" r:id="rId6" imgW="304560" imgH="241200" progId="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03769038"/>
              </p:ext>
            </p:extLst>
          </p:nvPr>
        </p:nvGraphicFramePr>
        <p:xfrm>
          <a:off x="152400" y="4809565"/>
          <a:ext cx="685800" cy="524435"/>
        </p:xfrm>
        <a:graphic>
          <a:graphicData uri="http://schemas.openxmlformats.org/presentationml/2006/ole">
            <p:oleObj spid="_x0000_s4295" name="Equation" r:id="rId7" imgW="215640" imgH="164880" progId="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4027611"/>
              </p:ext>
            </p:extLst>
          </p:nvPr>
        </p:nvGraphicFramePr>
        <p:xfrm>
          <a:off x="2994025" y="4168775"/>
          <a:ext cx="1425575" cy="555625"/>
        </p:xfrm>
        <a:graphic>
          <a:graphicData uri="http://schemas.openxmlformats.org/presentationml/2006/ole">
            <p:oleObj spid="_x0000_s4296" name="Equation" r:id="rId8" imgW="520560" imgH="20304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42043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59737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mtClean="0">
                <a:solidFill>
                  <a:srgbClr val="FF0000"/>
                </a:solidFill>
              </a:rPr>
              <a:t>TH2: </a:t>
            </a:r>
            <a:r>
              <a:rPr lang="en-US" smtClean="0"/>
              <a:t>Để               </a:t>
            </a:r>
            <a:endParaRPr lang="en-US"/>
          </a:p>
          <a:p>
            <a:pPr marL="0" indent="0">
              <a:lnSpc>
                <a:spcPct val="150000"/>
              </a:lnSpc>
              <a:buNone/>
            </a:pPr>
            <a:r>
              <a:rPr lang="en-US"/>
              <a:t>       Thay </a:t>
            </a:r>
            <a:r>
              <a:rPr lang="en-US" smtClean="0"/>
              <a:t>b </a:t>
            </a:r>
            <a:r>
              <a:rPr lang="en-US"/>
              <a:t>bởi các </a:t>
            </a:r>
            <a:r>
              <a:rPr lang="en-US" smtClean="0"/>
              <a:t>chữ số</a:t>
            </a:r>
            <a:r>
              <a:rPr lang="en-US"/>
              <a:t>: </a:t>
            </a:r>
            <a:r>
              <a:rPr lang="en-US" smtClean="0"/>
              <a:t>1; 2; 3; 4; 6; 7; 8; 9.</a:t>
            </a:r>
            <a:endParaRPr lang="en-US"/>
          </a:p>
          <a:p>
            <a:pPr marL="0" indent="0">
              <a:lnSpc>
                <a:spcPct val="150000"/>
              </a:lnSpc>
              <a:buNone/>
            </a:pPr>
            <a:r>
              <a:rPr lang="en-US" b="1" i="1" smtClean="0">
                <a:solidFill>
                  <a:srgbClr val="FF0000"/>
                </a:solidFill>
              </a:rPr>
              <a:t>Kết Luận 2: </a:t>
            </a:r>
            <a:r>
              <a:rPr lang="en-US" i="1" smtClean="0"/>
              <a:t>Số có chữ số tận cùng khác </a:t>
            </a:r>
            <a:r>
              <a:rPr lang="en-US" smtClean="0"/>
              <a:t>0 </a:t>
            </a:r>
            <a:r>
              <a:rPr lang="en-US" i="1" smtClean="0"/>
              <a:t>và </a:t>
            </a:r>
            <a:r>
              <a:rPr lang="en-US" smtClean="0"/>
              <a:t>5 </a:t>
            </a:r>
            <a:r>
              <a:rPr lang="en-US" i="1" smtClean="0"/>
              <a:t>thì không chia hết cho </a:t>
            </a:r>
            <a:r>
              <a:rPr lang="en-US" smtClean="0"/>
              <a:t>5</a:t>
            </a:r>
            <a:r>
              <a:rPr lang="en-US" i="1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smtClean="0">
                <a:solidFill>
                  <a:srgbClr val="FF0000"/>
                </a:solidFill>
              </a:rPr>
              <a:t>b) Dấu hiệu chia hết cho 5:</a:t>
            </a:r>
          </a:p>
          <a:p>
            <a:pPr marL="0" indent="457200">
              <a:lnSpc>
                <a:spcPct val="150000"/>
              </a:lnSpc>
              <a:buNone/>
            </a:pPr>
            <a:r>
              <a:rPr lang="en-US" b="1" i="1" smtClean="0"/>
              <a:t>Các số có chữ số tận cùng là </a:t>
            </a:r>
            <a:r>
              <a:rPr lang="en-US" b="1" smtClean="0"/>
              <a:t>0 </a:t>
            </a:r>
            <a:r>
              <a:rPr lang="en-US" b="1" i="1" smtClean="0"/>
              <a:t>hoặc </a:t>
            </a:r>
            <a:r>
              <a:rPr lang="en-US" b="1" smtClean="0"/>
              <a:t>5 </a:t>
            </a:r>
            <a:r>
              <a:rPr lang="en-US" b="1" i="1" smtClean="0"/>
              <a:t>thì chia hết cho </a:t>
            </a:r>
            <a:r>
              <a:rPr lang="en-US" b="1" smtClean="0"/>
              <a:t>5</a:t>
            </a:r>
            <a:r>
              <a:rPr lang="en-US" b="1" i="1" smtClean="0"/>
              <a:t> và chỉ những số đó mới chia hết cho </a:t>
            </a:r>
            <a:r>
              <a:rPr lang="en-US" b="1" smtClean="0"/>
              <a:t>5</a:t>
            </a:r>
            <a:r>
              <a:rPr lang="en-US" b="1" i="1" smtClean="0"/>
              <a:t>.</a:t>
            </a:r>
            <a:endParaRPr lang="en-US" b="1" i="1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7580298"/>
              </p:ext>
            </p:extLst>
          </p:nvPr>
        </p:nvGraphicFramePr>
        <p:xfrm>
          <a:off x="1812925" y="228600"/>
          <a:ext cx="2759075" cy="609600"/>
        </p:xfrm>
        <a:graphic>
          <a:graphicData uri="http://schemas.openxmlformats.org/presentationml/2006/ole">
            <p:oleObj spid="_x0000_s5283" name="Equation" r:id="rId3" imgW="1091880" imgH="241200" progId="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4257292"/>
              </p:ext>
            </p:extLst>
          </p:nvPr>
        </p:nvGraphicFramePr>
        <p:xfrm>
          <a:off x="228600" y="1143000"/>
          <a:ext cx="685800" cy="523875"/>
        </p:xfrm>
        <a:graphic>
          <a:graphicData uri="http://schemas.openxmlformats.org/presentationml/2006/ole">
            <p:oleObj spid="_x0000_s5284" name="Equation" r:id="rId4" imgW="215619" imgH="164885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296415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427037"/>
                <a:ext cx="8839200" cy="5821363"/>
              </a:xfrm>
            </p:spPr>
            <p:txBody>
              <a:bodyPr>
                <a:normAutofit/>
              </a:bodyPr>
              <a:lstStyle/>
              <a:p>
                <a:pPr marL="1031875" indent="0">
                  <a:lnSpc>
                    <a:spcPct val="150000"/>
                  </a:lnSpc>
                  <a:buNone/>
                </a:pPr>
                <a:r>
                  <a:rPr lang="en-US" sz="4000" smtClean="0"/>
                  <a:t>Điền chữ số vào dấu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000"/>
                      <m:t>∗</m:t>
                    </m:r>
                  </m:oMath>
                </a14:m>
                <a:r>
                  <a:rPr lang="en-US" sz="4000" smtClean="0"/>
                  <a:t> để được số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4000" i="1" smtClean="0">
                            <a:latin typeface="Cambria Math"/>
                          </a:rPr>
                        </m:ctrlPr>
                      </m:barPr>
                      <m:e>
                        <m:r>
                          <m:rPr>
                            <m:nor/>
                          </m:rPr>
                          <a:rPr lang="en-US" sz="4000" b="0" i="0" smtClean="0"/>
                          <m:t>37∗</m:t>
                        </m:r>
                      </m:e>
                    </m:bar>
                  </m:oMath>
                </a14:m>
                <a:r>
                  <a:rPr lang="en-US" sz="4000" smtClean="0"/>
                  <a:t> chia hết cho 5?</a:t>
                </a:r>
              </a:p>
              <a:p>
                <a:pPr marL="0" indent="0" algn="ctr">
                  <a:lnSpc>
                    <a:spcPct val="150000"/>
                  </a:lnSpc>
                  <a:buNone/>
                </a:pPr>
                <a:r>
                  <a:rPr lang="en-US" sz="4000" b="1" u="sng" smtClean="0">
                    <a:solidFill>
                      <a:srgbClr val="FF0000"/>
                    </a:solidFill>
                  </a:rPr>
                  <a:t>Lời Giải</a:t>
                </a:r>
              </a:p>
              <a:p>
                <a:pPr marL="0" indent="0" algn="ctr">
                  <a:lnSpc>
                    <a:spcPct val="150000"/>
                  </a:lnSpc>
                  <a:buNone/>
                </a:pPr>
                <a:r>
                  <a:rPr lang="en-US" sz="4000" smtClean="0"/>
                  <a:t>Để số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4000" i="1">
                            <a:latin typeface="Cambria Math"/>
                          </a:rPr>
                        </m:ctrlPr>
                      </m:barPr>
                      <m:e>
                        <m:r>
                          <m:rPr>
                            <m:nor/>
                          </m:rPr>
                          <a:rPr lang="en-US" sz="4000" i="0"/>
                          <m:t>37∗</m:t>
                        </m:r>
                      </m:e>
                    </m:bar>
                  </m:oMath>
                </a14:m>
                <a:r>
                  <a:rPr lang="en-US" sz="400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000" i="0" smtClean="0">
                        <a:ea typeface="Cambria Math"/>
                      </a:rPr>
                      <m:t>⋮</m:t>
                    </m:r>
                    <m:r>
                      <m:rPr>
                        <m:nor/>
                      </m:rPr>
                      <a:rPr lang="en-US" sz="4000" b="0" i="0" smtClean="0">
                        <a:ea typeface="Cambria Math"/>
                      </a:rPr>
                      <m:t>5</m:t>
                    </m:r>
                  </m:oMath>
                </a14:m>
                <a:r>
                  <a:rPr lang="en-US" sz="4000" smtClean="0"/>
                  <a:t> thì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000"/>
                      <m:t>∗</m:t>
                    </m:r>
                  </m:oMath>
                </a14:m>
                <a:r>
                  <a:rPr lang="en-US" sz="4000" smtClean="0"/>
                  <a:t> </a:t>
                </a:r>
                <a:r>
                  <a:rPr lang="en-US" sz="4000" b="1" smtClean="0">
                    <a:sym typeface="Symbol"/>
                  </a:rPr>
                  <a:t></a:t>
                </a:r>
                <a:r>
                  <a:rPr lang="en-US" sz="4000" smtClean="0">
                    <a:sym typeface="Symbol"/>
                  </a:rPr>
                  <a:t> {0 ; 5}</a:t>
                </a:r>
                <a:endParaRPr lang="en-US" sz="400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427037"/>
                <a:ext cx="8839200" cy="5821363"/>
              </a:xfrm>
              <a:blipFill rotWithShape="1">
                <a:blip r:embed="rId2"/>
                <a:stretch>
                  <a:fillRect r="-24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228600" y="503237"/>
            <a:ext cx="914400" cy="838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?2</a:t>
            </a:r>
            <a:endParaRPr lang="en-US" sz="5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8625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</a:rPr>
              <a:t>Vận Dụng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791200"/>
          </a:xfrm>
        </p:spPr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b="1" smtClean="0">
                <a:solidFill>
                  <a:srgbClr val="FF0000"/>
                </a:solidFill>
              </a:rPr>
              <a:t>Bài 91 SGK/38. </a:t>
            </a:r>
            <a:r>
              <a:rPr lang="en-US" smtClean="0"/>
              <a:t>Trong các số sau, số nào chia hết cho 2, số nào chia hết cho 5?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en-US" smtClean="0"/>
              <a:t>652  ;  850  ;  1546  ;  785  ;  6321.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en-US" b="1" u="sng" smtClean="0">
                <a:solidFill>
                  <a:srgbClr val="FF0000"/>
                </a:solidFill>
              </a:rPr>
              <a:t>Lời giải</a:t>
            </a:r>
          </a:p>
          <a:p>
            <a:pPr>
              <a:lnSpc>
                <a:spcPct val="170000"/>
              </a:lnSpc>
            </a:pPr>
            <a:r>
              <a:rPr lang="en-US" smtClean="0"/>
              <a:t>Các số chia hết cho 2 là: 652; 850; 1546.</a:t>
            </a:r>
          </a:p>
          <a:p>
            <a:pPr>
              <a:lnSpc>
                <a:spcPct val="170000"/>
              </a:lnSpc>
            </a:pPr>
            <a:r>
              <a:rPr lang="en-US" smtClean="0"/>
              <a:t>Các số chia hết cho 5 là: 850; 785.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6192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8839200" cy="1143000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</a:rPr>
              <a:t>Vận Dụng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686800" cy="5867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smtClean="0">
                <a:solidFill>
                  <a:srgbClr val="FF0000"/>
                </a:solidFill>
              </a:rPr>
              <a:t>Bài 92 SGK/38. </a:t>
            </a:r>
          </a:p>
          <a:p>
            <a:pPr marL="0" indent="457200">
              <a:lnSpc>
                <a:spcPct val="150000"/>
              </a:lnSpc>
              <a:buNone/>
            </a:pPr>
            <a:r>
              <a:rPr lang="en-US" smtClean="0"/>
              <a:t>Cho các số: 2141; 1345; 4620; 234. Trong các số đó: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US" smtClean="0"/>
              <a:t>Số nào chia hết cho 2 mà không chia hết cho 5?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US"/>
              <a:t>Số nào chia hết cho </a:t>
            </a:r>
            <a:r>
              <a:rPr lang="en-US" smtClean="0"/>
              <a:t>5 </a:t>
            </a:r>
            <a:r>
              <a:rPr lang="en-US"/>
              <a:t>mà không chia hết cho </a:t>
            </a:r>
            <a:r>
              <a:rPr lang="en-US" smtClean="0"/>
              <a:t>2?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US" smtClean="0"/>
              <a:t>Số nào chia hết cho cả 2 và 5?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US" smtClean="0"/>
              <a:t>Số nào không chia hết cho cả 2 và 5?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7710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867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>
                <a:solidFill>
                  <a:srgbClr val="FF0000"/>
                </a:solidFill>
              </a:rPr>
              <a:t>Bài 92 SGK/38. </a:t>
            </a:r>
            <a:endParaRPr lang="en-US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3100" smtClean="0"/>
              <a:t>a)  Số chia hết cho 2 mà không chia hết cho 5 là: </a:t>
            </a:r>
            <a:r>
              <a:rPr lang="en-US" sz="3100" smtClean="0">
                <a:solidFill>
                  <a:srgbClr val="FF0000"/>
                </a:solidFill>
              </a:rPr>
              <a:t>234</a:t>
            </a:r>
            <a:endParaRPr lang="en-US" sz="310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3100"/>
              <a:t>b)  Số chia hết cho 5 mà không chia hết cho 2 </a:t>
            </a:r>
            <a:r>
              <a:rPr lang="en-US" sz="3100" smtClean="0"/>
              <a:t>là: </a:t>
            </a:r>
            <a:r>
              <a:rPr lang="en-US" sz="3100" smtClean="0">
                <a:solidFill>
                  <a:srgbClr val="FF0000"/>
                </a:solidFill>
              </a:rPr>
              <a:t>1345</a:t>
            </a:r>
            <a:endParaRPr lang="en-US" sz="3100">
              <a:solidFill>
                <a:srgbClr val="FF0000"/>
              </a:solidFill>
            </a:endParaRPr>
          </a:p>
          <a:p>
            <a:pPr marL="514350" indent="-514350">
              <a:lnSpc>
                <a:spcPct val="150000"/>
              </a:lnSpc>
              <a:buAutoNum type="alphaLcParenR" startAt="3"/>
            </a:pPr>
            <a:r>
              <a:rPr lang="en-US" sz="3100" smtClean="0"/>
              <a:t>Số </a:t>
            </a:r>
            <a:r>
              <a:rPr lang="en-US" sz="3100"/>
              <a:t>chia hết cho cả 2 và 5 là</a:t>
            </a:r>
            <a:r>
              <a:rPr lang="en-US" sz="3100" smtClean="0"/>
              <a:t>: </a:t>
            </a:r>
            <a:r>
              <a:rPr lang="en-US" sz="3100" smtClean="0">
                <a:solidFill>
                  <a:srgbClr val="FF0000"/>
                </a:solidFill>
              </a:rPr>
              <a:t>4620</a:t>
            </a:r>
          </a:p>
          <a:p>
            <a:pPr marL="514350" indent="-514350">
              <a:lnSpc>
                <a:spcPct val="150000"/>
              </a:lnSpc>
              <a:buAutoNum type="alphaLcParenR" startAt="3"/>
            </a:pPr>
            <a:r>
              <a:rPr lang="en-US" sz="3100" smtClean="0"/>
              <a:t>Số không chia hết cho cả 2 và 5 là: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100" smtClean="0">
                <a:solidFill>
                  <a:srgbClr val="FF0000"/>
                </a:solidFill>
              </a:rPr>
              <a:t>2141 ; 1345 ; 234</a:t>
            </a:r>
            <a:endParaRPr lang="en-US" sz="3100">
              <a:solidFill>
                <a:srgbClr val="FF0000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</a:rPr>
              <a:t>Vận Dụng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96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947736"/>
            <a:ext cx="4571269" cy="3167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901601">
            <a:off x="3680736" y="1012504"/>
            <a:ext cx="5098570" cy="1722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image0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3124200"/>
            <a:ext cx="4114800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image00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675" y="2404119"/>
            <a:ext cx="1889125" cy="2167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368091" y="152400"/>
            <a:ext cx="441370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Sơ Đồ Tư Duy</a:t>
            </a:r>
            <a:endParaRPr lang="en-US" sz="5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9" descr="image00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419600"/>
            <a:ext cx="53031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49394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0000"/>
                </a:solidFill>
              </a:rPr>
              <a:t>Hướng Dẫn Về Nhà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600" smtClean="0"/>
              <a:t>Ghi nhớ các dấu hiệu chia hết cho 2, cho 5.</a:t>
            </a:r>
          </a:p>
          <a:p>
            <a:pPr>
              <a:lnSpc>
                <a:spcPct val="150000"/>
              </a:lnSpc>
            </a:pPr>
            <a:r>
              <a:rPr lang="en-US" sz="3600" smtClean="0"/>
              <a:t>Làm các bài tập: 93; 94; 95 SGK/38.</a:t>
            </a:r>
          </a:p>
          <a:p>
            <a:pPr>
              <a:lnSpc>
                <a:spcPct val="150000"/>
              </a:lnSpc>
            </a:pPr>
            <a:r>
              <a:rPr lang="en-US" sz="3600" smtClean="0"/>
              <a:t>Ôn tập kiến thức về dấu hiệu chia hết chuẩn bị cho </a:t>
            </a:r>
            <a:r>
              <a:rPr lang="en-US" sz="3600" b="1" smtClean="0">
                <a:solidFill>
                  <a:srgbClr val="FF0000"/>
                </a:solidFill>
              </a:rPr>
              <a:t>Tiết 21. Luyện tập</a:t>
            </a:r>
            <a:endParaRPr lang="en-US" sz="36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5930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</a:rPr>
              <a:t>Trò chơi: Ai nhanh hơn</a:t>
            </a:r>
            <a:r>
              <a:rPr lang="en-US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02890"/>
            <a:ext cx="8839200" cy="56265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smtClean="0">
                <a:solidFill>
                  <a:srgbClr val="FF0000"/>
                </a:solidFill>
              </a:rPr>
              <a:t>Luật chơi: </a:t>
            </a:r>
            <a:r>
              <a:rPr lang="en-US" sz="3200" smtClean="0"/>
              <a:t>Khi ban tổ chức đưa ra câu hỏi, các nhóm sẽ có 1 phút để suy nghĩ, bàn luận và đưa ra các đáp án cho câu hỏi.</a:t>
            </a:r>
          </a:p>
          <a:p>
            <a:pPr marL="0" indent="0">
              <a:buNone/>
            </a:pPr>
            <a:r>
              <a:rPr lang="en-US" sz="3200" b="1" smtClean="0">
                <a:solidFill>
                  <a:srgbClr val="FF0000"/>
                </a:solidFill>
              </a:rPr>
              <a:t>Cách ghi điểm: </a:t>
            </a:r>
            <a:r>
              <a:rPr lang="en-US" sz="3200" smtClean="0"/>
              <a:t>Khi có hiệu lệnh, các thành viên trong nhóm sẽ lần lượt thay nhau lên ghi đáp án vào phần bảng của nhóm mình. Mỗi lượt chỉ được ghi 1 đáp án. Thời gian để các đội ghi đáp án là 1 phút.</a:t>
            </a:r>
          </a:p>
          <a:p>
            <a:pPr marL="0" indent="0">
              <a:buNone/>
            </a:pPr>
            <a:r>
              <a:rPr lang="en-US" sz="3200" b="1" smtClean="0">
                <a:solidFill>
                  <a:srgbClr val="FF0000"/>
                </a:solidFill>
              </a:rPr>
              <a:t>Lưu ý: </a:t>
            </a:r>
            <a:r>
              <a:rPr lang="en-US" sz="3200" smtClean="0"/>
              <a:t>Các đáp án đúng nhưng bị trùng lặp sẽ chỉ được tính điểm 1 lần.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640131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ung-ct-54-72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07133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5532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b="1" smtClean="0">
                <a:solidFill>
                  <a:srgbClr val="FF0000"/>
                </a:solidFill>
              </a:rPr>
              <a:t>Câu hỏi: </a:t>
            </a:r>
            <a:r>
              <a:rPr lang="en-US"/>
              <a:t>Cho các số tự nhiên sau: 42; 281; </a:t>
            </a:r>
            <a:r>
              <a:rPr lang="en-US" smtClean="0"/>
              <a:t>65; 30</a:t>
            </a:r>
            <a:r>
              <a:rPr lang="en-US"/>
              <a:t>; </a:t>
            </a:r>
            <a:r>
              <a:rPr lang="en-US" smtClean="0"/>
              <a:t>984; </a:t>
            </a:r>
            <a:r>
              <a:rPr lang="en-US"/>
              <a:t>33; </a:t>
            </a:r>
            <a:r>
              <a:rPr lang="en-US" smtClean="0"/>
              <a:t>349; 27; 130</a:t>
            </a:r>
            <a:r>
              <a:rPr lang="en-US"/>
              <a:t>; 5; 488; 89; </a:t>
            </a:r>
            <a:r>
              <a:rPr lang="en-US" smtClean="0"/>
              <a:t>717; </a:t>
            </a:r>
            <a:r>
              <a:rPr lang="en-US"/>
              <a:t>95; </a:t>
            </a:r>
            <a:r>
              <a:rPr lang="en-US" smtClean="0"/>
              <a:t>533.</a:t>
            </a:r>
            <a:endParaRPr lang="en-US"/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US" smtClean="0"/>
              <a:t>Số nào chia hết cho 2?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US" sz="3200" smtClean="0"/>
              <a:t>Số nào chia hết cho 5?</a:t>
            </a:r>
            <a:endParaRPr lang="en-US" sz="32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62600" y="1981200"/>
            <a:ext cx="3505200" cy="3507899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endParaRPr lang="en-US" sz="8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01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02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03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04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05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06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07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08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09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6576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380508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27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28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29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32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34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37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38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39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41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42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43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44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45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46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47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48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49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51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52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53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55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56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57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58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59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381000" y="3962400"/>
            <a:ext cx="1981200" cy="2057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endParaRPr lang="en-US" sz="8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Flowchart: Punched Tape 67"/>
          <p:cNvSpPr/>
          <p:nvPr/>
        </p:nvSpPr>
        <p:spPr>
          <a:xfrm>
            <a:off x="2590800" y="4267200"/>
            <a:ext cx="2743200" cy="1371600"/>
          </a:xfrm>
          <a:prstGeom prst="flowChartPunchedTap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 Giờ</a:t>
            </a:r>
            <a:endParaRPr lang="en-US" sz="4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0331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8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1000"/>
                            </p:stCondLst>
                            <p:childTnLst>
                              <p:par>
                                <p:cTn id="8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2000"/>
                            </p:stCondLst>
                            <p:childTnLst>
                              <p:par>
                                <p:cTn id="93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3000"/>
                            </p:stCondLst>
                            <p:childTnLst>
                              <p:par>
                                <p:cTn id="9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4000"/>
                            </p:stCondLst>
                            <p:childTnLst>
                              <p:par>
                                <p:cTn id="10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00"/>
                            </p:stCondLst>
                            <p:childTnLst>
                              <p:par>
                                <p:cTn id="10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6000"/>
                            </p:stCondLst>
                            <p:childTnLst>
                              <p:par>
                                <p:cTn id="10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7000"/>
                            </p:stCondLst>
                            <p:childTnLst>
                              <p:par>
                                <p:cTn id="113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8000"/>
                            </p:stCondLst>
                            <p:childTnLst>
                              <p:par>
                                <p:cTn id="11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9000"/>
                            </p:stCondLst>
                            <p:childTnLst>
                              <p:par>
                                <p:cTn id="12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0000"/>
                            </p:stCondLst>
                            <p:childTnLst>
                              <p:par>
                                <p:cTn id="12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1000"/>
                            </p:stCondLst>
                            <p:childTnLst>
                              <p:par>
                                <p:cTn id="12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2000"/>
                            </p:stCondLst>
                            <p:childTnLst>
                              <p:par>
                                <p:cTn id="133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33000"/>
                            </p:stCondLst>
                            <p:childTnLst>
                              <p:par>
                                <p:cTn id="13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4000"/>
                            </p:stCondLst>
                            <p:childTnLst>
                              <p:par>
                                <p:cTn id="14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5000"/>
                            </p:stCondLst>
                            <p:childTnLst>
                              <p:par>
                                <p:cTn id="14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36000"/>
                            </p:stCondLst>
                            <p:childTnLst>
                              <p:par>
                                <p:cTn id="14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7000"/>
                            </p:stCondLst>
                            <p:childTnLst>
                              <p:par>
                                <p:cTn id="153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38000"/>
                            </p:stCondLst>
                            <p:childTnLst>
                              <p:par>
                                <p:cTn id="15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39000"/>
                            </p:stCondLst>
                            <p:childTnLst>
                              <p:par>
                                <p:cTn id="16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40000"/>
                            </p:stCondLst>
                            <p:childTnLst>
                              <p:par>
                                <p:cTn id="16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41000"/>
                            </p:stCondLst>
                            <p:childTnLst>
                              <p:par>
                                <p:cTn id="16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42000"/>
                            </p:stCondLst>
                            <p:childTnLst>
                              <p:par>
                                <p:cTn id="173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3000"/>
                            </p:stCondLst>
                            <p:childTnLst>
                              <p:par>
                                <p:cTn id="17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44000"/>
                            </p:stCondLst>
                            <p:childTnLst>
                              <p:par>
                                <p:cTn id="18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45000"/>
                            </p:stCondLst>
                            <p:childTnLst>
                              <p:par>
                                <p:cTn id="18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46000"/>
                            </p:stCondLst>
                            <p:childTnLst>
                              <p:par>
                                <p:cTn id="18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47000"/>
                            </p:stCondLst>
                            <p:childTnLst>
                              <p:par>
                                <p:cTn id="193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48000"/>
                            </p:stCondLst>
                            <p:childTnLst>
                              <p:par>
                                <p:cTn id="19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9000"/>
                            </p:stCondLst>
                            <p:childTnLst>
                              <p:par>
                                <p:cTn id="20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00"/>
                            </p:stCondLst>
                            <p:childTnLst>
                              <p:par>
                                <p:cTn id="20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51000"/>
                            </p:stCondLst>
                            <p:childTnLst>
                              <p:par>
                                <p:cTn id="20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2000"/>
                            </p:stCondLst>
                            <p:childTnLst>
                              <p:par>
                                <p:cTn id="213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3000"/>
                            </p:stCondLst>
                            <p:childTnLst>
                              <p:par>
                                <p:cTn id="21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54000"/>
                            </p:stCondLst>
                            <p:childTnLst>
                              <p:par>
                                <p:cTn id="22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55000"/>
                            </p:stCondLst>
                            <p:childTnLst>
                              <p:par>
                                <p:cTn id="22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56000"/>
                            </p:stCondLst>
                            <p:childTnLst>
                              <p:par>
                                <p:cTn id="22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57000"/>
                            </p:stCondLst>
                            <p:childTnLst>
                              <p:par>
                                <p:cTn id="233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8000"/>
                            </p:stCondLst>
                            <p:childTnLst>
                              <p:par>
                                <p:cTn id="23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59000"/>
                            </p:stCondLst>
                            <p:childTnLst>
                              <p:par>
                                <p:cTn id="24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60000"/>
                            </p:stCondLst>
                            <p:childTnLst>
                              <p:par>
                                <p:cTn id="24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8" grpId="0" animBg="1"/>
      <p:bldP spid="6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>
            <a:norm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Đáp Án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2578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US" sz="3600" smtClean="0"/>
              <a:t>Các số chia hết cho 2 là: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600" smtClean="0"/>
              <a:t>42 ;  30 ;  984 ;  130 ;  488</a:t>
            </a:r>
            <a:endParaRPr lang="en-US" sz="3600"/>
          </a:p>
          <a:p>
            <a:pPr marL="0" indent="0">
              <a:lnSpc>
                <a:spcPct val="150000"/>
              </a:lnSpc>
              <a:buNone/>
            </a:pPr>
            <a:r>
              <a:rPr lang="en-US" sz="3600" smtClean="0"/>
              <a:t>b)  Các số chia hết cho 5 là: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600" smtClean="0"/>
              <a:t>65 ;  30 ;  130 ;  5 ;  95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xmlns="" val="3014375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447800"/>
            <a:ext cx="8839200" cy="3505200"/>
          </a:xfrm>
        </p:spPr>
        <p:txBody>
          <a:bodyPr>
            <a:normAutofit/>
          </a:bodyPr>
          <a:lstStyle/>
          <a:p>
            <a:r>
              <a:rPr lang="en-US" sz="5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Tiết 20. §11.</a:t>
            </a:r>
            <a:br>
              <a:rPr lang="en-US" sz="5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Dấu hiệu chia hết cho 2, cho 5</a:t>
            </a:r>
            <a:endParaRPr lang="en-US" sz="52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3023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/>
          <a:p>
            <a:pPr algn="just"/>
            <a:r>
              <a:rPr lang="en-US" b="1" smtClean="0">
                <a:solidFill>
                  <a:srgbClr val="FF0000"/>
                </a:solidFill>
              </a:rPr>
              <a:t>1. Nhận xét mở đầu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6019800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b="1" smtClean="0">
                <a:solidFill>
                  <a:srgbClr val="FF0000"/>
                </a:solidFill>
              </a:rPr>
              <a:t>Ví dụ: </a:t>
            </a:r>
          </a:p>
          <a:p>
            <a:pPr marL="0" indent="515938">
              <a:lnSpc>
                <a:spcPct val="150000"/>
              </a:lnSpc>
              <a:buNone/>
            </a:pPr>
            <a:r>
              <a:rPr lang="en-US" smtClean="0"/>
              <a:t>Cho các số tự nhiên: 30; 130.</a:t>
            </a:r>
          </a:p>
          <a:p>
            <a:pPr marL="515938" indent="-515938">
              <a:lnSpc>
                <a:spcPct val="150000"/>
              </a:lnSpc>
              <a:buFont typeface="Wingdings" pitchFamily="2" charset="2"/>
              <a:buChar char="ü"/>
            </a:pPr>
            <a:r>
              <a:rPr lang="en-US" smtClean="0"/>
              <a:t>Hãy phân tích các số trên thành tích của 2 số tự nhiên sao cho có một thừa số là 10?</a:t>
            </a:r>
          </a:p>
          <a:p>
            <a:pPr marL="515938" indent="-515938">
              <a:lnSpc>
                <a:spcPct val="150000"/>
              </a:lnSpc>
              <a:buFont typeface="Wingdings" pitchFamily="2" charset="2"/>
              <a:buChar char="ü"/>
            </a:pPr>
            <a:r>
              <a:rPr lang="en-US" smtClean="0"/>
              <a:t>Hãy phân tích các số trên thành tích của 3 số tự nhiên sao cho có thừa số 2 và 5?</a:t>
            </a:r>
          </a:p>
          <a:p>
            <a:pPr marL="515938" indent="-515938">
              <a:lnSpc>
                <a:spcPct val="150000"/>
              </a:lnSpc>
              <a:buFont typeface="Wingdings" pitchFamily="2" charset="2"/>
              <a:buChar char="ü"/>
            </a:pPr>
            <a:r>
              <a:rPr lang="en-US" smtClean="0"/>
              <a:t>Từ Ví dụ đưa ra nhận xét về các số trên khi chia cho 2 và chia cho 5?</a:t>
            </a:r>
          </a:p>
        </p:txBody>
      </p:sp>
    </p:spTree>
    <p:extLst>
      <p:ext uri="{BB962C8B-B14F-4D97-AF65-F5344CB8AC3E}">
        <p14:creationId xmlns:p14="http://schemas.microsoft.com/office/powerpoint/2010/main" xmlns="" val="1086921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/>
          <a:p>
            <a:pPr algn="just"/>
            <a:r>
              <a:rPr lang="en-US" b="1" smtClean="0">
                <a:solidFill>
                  <a:srgbClr val="FF0000"/>
                </a:solidFill>
              </a:rPr>
              <a:t>1. Nhận xét mở đầu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5626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smtClean="0">
                <a:solidFill>
                  <a:srgbClr val="FF0000"/>
                </a:solidFill>
              </a:rPr>
              <a:t>a)  Ví dụ:</a:t>
            </a:r>
          </a:p>
          <a:p>
            <a:pPr>
              <a:lnSpc>
                <a:spcPct val="150000"/>
              </a:lnSpc>
            </a:pPr>
            <a:endParaRPr lang="en-US" sz="3200"/>
          </a:p>
          <a:p>
            <a:pPr marL="0" indent="0">
              <a:lnSpc>
                <a:spcPct val="150000"/>
              </a:lnSpc>
              <a:buNone/>
            </a:pPr>
            <a:endParaRPr lang="en-US"/>
          </a:p>
          <a:p>
            <a:pPr marL="0" indent="0">
              <a:lnSpc>
                <a:spcPct val="150000"/>
              </a:lnSpc>
              <a:buNone/>
            </a:pPr>
            <a:endParaRPr lang="en-US" smtClean="0"/>
          </a:p>
          <a:p>
            <a:pPr marL="0" indent="0">
              <a:lnSpc>
                <a:spcPct val="150000"/>
              </a:lnSpc>
              <a:buNone/>
            </a:pPr>
            <a:r>
              <a:rPr lang="en-US" b="1" smtClean="0">
                <a:solidFill>
                  <a:srgbClr val="FF0000"/>
                </a:solidFill>
              </a:rPr>
              <a:t>b)  </a:t>
            </a:r>
            <a:r>
              <a:rPr lang="en-US" sz="3200" b="1" smtClean="0">
                <a:solidFill>
                  <a:srgbClr val="FF0000"/>
                </a:solidFill>
              </a:rPr>
              <a:t>Nhận xét: </a:t>
            </a:r>
            <a:r>
              <a:rPr lang="en-US" sz="3200" i="1" smtClean="0"/>
              <a:t>Các số có chữ số tận cùng là 0 đều chia hết cho 2 và chia hết cho 5.</a:t>
            </a:r>
            <a:endParaRPr lang="en-US" sz="3200" i="1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74678980"/>
              </p:ext>
            </p:extLst>
          </p:nvPr>
        </p:nvGraphicFramePr>
        <p:xfrm>
          <a:off x="1524000" y="2209800"/>
          <a:ext cx="2373312" cy="647700"/>
        </p:xfrm>
        <a:graphic>
          <a:graphicData uri="http://schemas.openxmlformats.org/presentationml/2006/ole">
            <p:oleObj spid="_x0000_s1173" name="Equation" r:id="rId3" imgW="698400" imgH="19044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63473920"/>
              </p:ext>
            </p:extLst>
          </p:nvPr>
        </p:nvGraphicFramePr>
        <p:xfrm>
          <a:off x="1524000" y="3086100"/>
          <a:ext cx="2892425" cy="647700"/>
        </p:xfrm>
        <a:graphic>
          <a:graphicData uri="http://schemas.openxmlformats.org/presentationml/2006/ole">
            <p:oleObj spid="_x0000_s1174" name="Equation" r:id="rId4" imgW="850680" imgH="190440" progId="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4774952"/>
              </p:ext>
            </p:extLst>
          </p:nvPr>
        </p:nvGraphicFramePr>
        <p:xfrm>
          <a:off x="3962400" y="2209800"/>
          <a:ext cx="1813560" cy="647700"/>
        </p:xfrm>
        <a:graphic>
          <a:graphicData uri="http://schemas.openxmlformats.org/presentationml/2006/ole">
            <p:oleObj spid="_x0000_s1175" name="Equation" r:id="rId5" imgW="533160" imgH="190440" progId="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07503019"/>
              </p:ext>
            </p:extLst>
          </p:nvPr>
        </p:nvGraphicFramePr>
        <p:xfrm>
          <a:off x="4419600" y="3086100"/>
          <a:ext cx="2072640" cy="647700"/>
        </p:xfrm>
        <a:graphic>
          <a:graphicData uri="http://schemas.openxmlformats.org/presentationml/2006/ole">
            <p:oleObj spid="_x0000_s1176" name="Equation" r:id="rId6" imgW="609480" imgH="19044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623317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839200" cy="6705600"/>
          </a:xfrm>
        </p:spPr>
        <p:txBody>
          <a:bodyPr>
            <a:normAutofit/>
          </a:bodyPr>
          <a:lstStyle/>
          <a:p>
            <a:pPr marL="0" indent="973138">
              <a:lnSpc>
                <a:spcPct val="150000"/>
              </a:lnSpc>
              <a:buNone/>
            </a:pPr>
            <a:r>
              <a:rPr lang="en-US" smtClean="0"/>
              <a:t> Cho các số sau: </a:t>
            </a:r>
            <a:endParaRPr lang="en-US"/>
          </a:p>
          <a:p>
            <a:pPr marL="0" indent="1090613">
              <a:lnSpc>
                <a:spcPct val="150000"/>
              </a:lnSpc>
              <a:buNone/>
            </a:pPr>
            <a:r>
              <a:rPr lang="en-US" smtClean="0"/>
              <a:t>30 ;  159 ;  760 ;  234 ;  550 ;  1348. </a:t>
            </a:r>
          </a:p>
          <a:p>
            <a:pPr marL="0" indent="1090613">
              <a:lnSpc>
                <a:spcPct val="150000"/>
              </a:lnSpc>
              <a:buNone/>
            </a:pPr>
            <a:r>
              <a:rPr lang="en-US" smtClean="0"/>
              <a:t>Số nào chia hết cho cả 2 và 5? Giải thích?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u="sng" smtClean="0">
                <a:solidFill>
                  <a:srgbClr val="FF0000"/>
                </a:solidFill>
              </a:rPr>
              <a:t>Lời Giải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mtClean="0"/>
              <a:t>Các số chia hết cho cả 2 và 5 là: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smtClean="0">
                <a:solidFill>
                  <a:srgbClr val="FF0000"/>
                </a:solidFill>
              </a:rPr>
              <a:t>30 </a:t>
            </a:r>
            <a:r>
              <a:rPr lang="en-US" smtClean="0"/>
              <a:t>;  </a:t>
            </a:r>
            <a:r>
              <a:rPr lang="en-US" b="1" smtClean="0">
                <a:solidFill>
                  <a:srgbClr val="FF0000"/>
                </a:solidFill>
              </a:rPr>
              <a:t>760  </a:t>
            </a:r>
            <a:r>
              <a:rPr lang="en-US" smtClean="0"/>
              <a:t>và</a:t>
            </a:r>
            <a:r>
              <a:rPr lang="en-US" b="1" smtClean="0">
                <a:solidFill>
                  <a:srgbClr val="FF0000"/>
                </a:solidFill>
              </a:rPr>
              <a:t>  550.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mtClean="0"/>
              <a:t>Vì các số trên có chữ số tận cùng là </a:t>
            </a:r>
            <a:r>
              <a:rPr lang="en-US" b="1" smtClean="0">
                <a:solidFill>
                  <a:srgbClr val="FF0000"/>
                </a:solidFill>
              </a:rPr>
              <a:t>0</a:t>
            </a:r>
            <a:r>
              <a:rPr lang="en-US" smtClean="0"/>
              <a:t>.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8600" y="76200"/>
            <a:ext cx="914400" cy="838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5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2514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152400"/>
            <a:ext cx="8839200" cy="1143000"/>
          </a:xfrm>
        </p:spPr>
        <p:txBody>
          <a:bodyPr/>
          <a:lstStyle/>
          <a:p>
            <a:pPr algn="just"/>
            <a:r>
              <a:rPr lang="en-US" b="1" smtClean="0">
                <a:solidFill>
                  <a:srgbClr val="FF0000"/>
                </a:solidFill>
              </a:rPr>
              <a:t>2. Dấu hiệu chia hết cho 2</a:t>
            </a:r>
            <a:endParaRPr lang="en-US" b="1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762000"/>
                <a:ext cx="8991600" cy="60960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smtClean="0">
                    <a:solidFill>
                      <a:srgbClr val="FF0000"/>
                    </a:solidFill>
                  </a:rPr>
                  <a:t>a) Bài Toán: </a:t>
                </a:r>
                <a:r>
                  <a:rPr lang="en-US" smtClean="0"/>
                  <a:t>Cho số tự nhiên       . Hỏi thay </a:t>
                </a:r>
                <a:r>
                  <a:rPr lang="en-US" smtClean="0">
                    <a:solidFill>
                      <a:srgbClr val="FF0000"/>
                    </a:solidFill>
                  </a:rPr>
                  <a:t>a</a:t>
                </a:r>
                <a:r>
                  <a:rPr lang="en-US" smtClean="0"/>
                  <a:t> bởi chữ số nào thì số tự nhiên đó</a:t>
                </a:r>
              </a:p>
              <a:p>
                <a:pPr marL="0" indent="0">
                  <a:buNone/>
                </a:pPr>
                <a:r>
                  <a:rPr lang="en-US" smtClean="0">
                    <a:solidFill>
                      <a:srgbClr val="FF0000"/>
                    </a:solidFill>
                  </a:rPr>
                  <a:t>TH1: </a:t>
                </a:r>
                <a:r>
                  <a:rPr lang="en-US" smtClean="0"/>
                  <a:t>Chia hết cho 2? Từ đó rút ra kết luận gì?</a:t>
                </a:r>
              </a:p>
              <a:p>
                <a:pPr marL="0" indent="0">
                  <a:buNone/>
                </a:pPr>
                <a:r>
                  <a:rPr lang="en-US" smtClean="0">
                    <a:solidFill>
                      <a:srgbClr val="FF0000"/>
                    </a:solidFill>
                  </a:rPr>
                  <a:t>TH2: </a:t>
                </a:r>
                <a:r>
                  <a:rPr lang="en-US" smtClean="0"/>
                  <a:t>Không chia hết cho 2? Từ đó rút ra kết luận gì?</a:t>
                </a:r>
              </a:p>
              <a:p>
                <a:pPr marL="0" indent="0" algn="ctr">
                  <a:buNone/>
                </a:pPr>
                <a:r>
                  <a:rPr lang="en-US" b="1" u="sng" smtClean="0">
                    <a:solidFill>
                      <a:srgbClr val="FF0000"/>
                    </a:solidFill>
                  </a:rPr>
                  <a:t>Lời Giải</a:t>
                </a:r>
              </a:p>
              <a:p>
                <a:pPr marL="0" indent="0">
                  <a:buNone/>
                </a:pPr>
                <a:r>
                  <a:rPr lang="en-US" smtClean="0"/>
                  <a:t>Ta có:		        . Mà 120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⋮</m:t>
                    </m:r>
                  </m:oMath>
                </a14:m>
                <a:r>
                  <a:rPr lang="en-US" smtClean="0"/>
                  <a:t> 2 </a:t>
                </a:r>
              </a:p>
              <a:p>
                <a:pPr marL="0" indent="0">
                  <a:buNone/>
                </a:pPr>
                <a:r>
                  <a:rPr lang="en-US" smtClean="0">
                    <a:solidFill>
                      <a:srgbClr val="FF0000"/>
                    </a:solidFill>
                  </a:rPr>
                  <a:t>TH1: </a:t>
                </a:r>
                <a:r>
                  <a:rPr lang="en-US" smtClean="0"/>
                  <a:t>Để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⋮</m:t>
                    </m:r>
                  </m:oMath>
                </a14:m>
                <a:r>
                  <a:rPr lang="en-US"/>
                  <a:t> </a:t>
                </a:r>
                <a:r>
                  <a:rPr lang="en-US" smtClean="0"/>
                  <a:t>2</a:t>
                </a:r>
                <a:endParaRPr lang="en-US" smtClean="0"/>
              </a:p>
              <a:p>
                <a:pPr marL="0" indent="0">
                  <a:buNone/>
                </a:pPr>
                <a:r>
                  <a:rPr lang="en-US" smtClean="0"/>
                  <a:t>       Thay a bởi các </a:t>
                </a:r>
                <a:r>
                  <a:rPr lang="en-US" smtClean="0"/>
                  <a:t>chữ </a:t>
                </a:r>
                <a:r>
                  <a:rPr lang="en-US" smtClean="0"/>
                  <a:t>số</a:t>
                </a:r>
                <a:r>
                  <a:rPr lang="en-US" smtClean="0"/>
                  <a:t>: 0; 2; 4; 6; 8.</a:t>
                </a:r>
              </a:p>
              <a:p>
                <a:pPr marL="0" indent="0">
                  <a:buNone/>
                </a:pPr>
                <a:r>
                  <a:rPr lang="en-US" b="1" i="1" smtClean="0">
                    <a:solidFill>
                      <a:srgbClr val="FF0000"/>
                    </a:solidFill>
                  </a:rPr>
                  <a:t>Kết Luận 1: </a:t>
                </a:r>
                <a:r>
                  <a:rPr lang="en-US" i="1" smtClean="0"/>
                  <a:t>Số có chữ số tận cùng là chữ số chẵn thì chia hết cho </a:t>
                </a:r>
                <a:r>
                  <a:rPr lang="en-US" smtClean="0"/>
                  <a:t>2</a:t>
                </a:r>
                <a:r>
                  <a:rPr lang="en-US" i="1" smtClean="0"/>
                  <a:t>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762000"/>
                <a:ext cx="8991600" cy="6096000"/>
              </a:xfrm>
              <a:blipFill rotWithShape="1">
                <a:blip r:embed="rId3"/>
                <a:stretch>
                  <a:fillRect l="-1695" t="-1400" r="-1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66611259"/>
              </p:ext>
            </p:extLst>
          </p:nvPr>
        </p:nvGraphicFramePr>
        <p:xfrm>
          <a:off x="4953000" y="685800"/>
          <a:ext cx="737936" cy="609600"/>
        </p:xfrm>
        <a:graphic>
          <a:graphicData uri="http://schemas.openxmlformats.org/presentationml/2006/ole">
            <p:oleObj spid="_x0000_s2268" name="Equation" r:id="rId4" imgW="291960" imgH="24120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24285625"/>
              </p:ext>
            </p:extLst>
          </p:nvPr>
        </p:nvGraphicFramePr>
        <p:xfrm>
          <a:off x="1219200" y="3505200"/>
          <a:ext cx="2489200" cy="622300"/>
        </p:xfrm>
        <a:graphic>
          <a:graphicData uri="http://schemas.openxmlformats.org/presentationml/2006/ole">
            <p:oleObj spid="_x0000_s2269" name="Equation" r:id="rId5" imgW="965160" imgH="241200" progId="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75811099"/>
              </p:ext>
            </p:extLst>
          </p:nvPr>
        </p:nvGraphicFramePr>
        <p:xfrm>
          <a:off x="1676400" y="4114800"/>
          <a:ext cx="738187" cy="609600"/>
        </p:xfrm>
        <a:graphic>
          <a:graphicData uri="http://schemas.openxmlformats.org/presentationml/2006/ole">
            <p:oleObj spid="_x0000_s2270" name="Equation" r:id="rId6" imgW="291960" imgH="241200" progId="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67336600"/>
              </p:ext>
            </p:extLst>
          </p:nvPr>
        </p:nvGraphicFramePr>
        <p:xfrm>
          <a:off x="152400" y="4809565"/>
          <a:ext cx="685800" cy="524435"/>
        </p:xfrm>
        <a:graphic>
          <a:graphicData uri="http://schemas.openxmlformats.org/presentationml/2006/ole">
            <p:oleObj spid="_x0000_s2271" name="Equation" r:id="rId7" imgW="215640" imgH="164880" progId="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93791918"/>
              </p:ext>
            </p:extLst>
          </p:nvPr>
        </p:nvGraphicFramePr>
        <p:xfrm>
          <a:off x="2994025" y="4168945"/>
          <a:ext cx="1425575" cy="555455"/>
        </p:xfrm>
        <a:graphic>
          <a:graphicData uri="http://schemas.openxmlformats.org/presentationml/2006/ole">
            <p:oleObj spid="_x0000_s2272" name="Equation" r:id="rId8" imgW="520560" imgH="20304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96913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PPmẫ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PPmẫu</Template>
  <TotalTime>498</TotalTime>
  <Words>971</Words>
  <Application>Microsoft Office PowerPoint</Application>
  <PresentationFormat>On-screen Show (4:3)</PresentationFormat>
  <Paragraphs>147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PPmẫu</vt:lpstr>
      <vt:lpstr>Equation</vt:lpstr>
      <vt:lpstr>Slide 1</vt:lpstr>
      <vt:lpstr>Trò chơi: Ai nhanh hơn?</vt:lpstr>
      <vt:lpstr>Slide 3</vt:lpstr>
      <vt:lpstr>Đáp Án</vt:lpstr>
      <vt:lpstr>Tiết 20. §11. Dấu hiệu chia hết cho 2, cho 5</vt:lpstr>
      <vt:lpstr>1. Nhận xét mở đầu</vt:lpstr>
      <vt:lpstr>1. Nhận xét mở đầu</vt:lpstr>
      <vt:lpstr>Slide 8</vt:lpstr>
      <vt:lpstr>2. Dấu hiệu chia hết cho 2</vt:lpstr>
      <vt:lpstr>Slide 10</vt:lpstr>
      <vt:lpstr>Slide 11</vt:lpstr>
      <vt:lpstr>3. Dấu hiệu chia hết cho 5</vt:lpstr>
      <vt:lpstr>Slide 13</vt:lpstr>
      <vt:lpstr>Slide 14</vt:lpstr>
      <vt:lpstr>Vận Dụng</vt:lpstr>
      <vt:lpstr>Vận Dụng</vt:lpstr>
      <vt:lpstr>Vận Dụng</vt:lpstr>
      <vt:lpstr>Slide 18</vt:lpstr>
      <vt:lpstr>Hướng Dẫn Về Nhà</vt:lpstr>
      <vt:lpstr>Slide 20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Mr.Thang</cp:lastModifiedBy>
  <cp:revision>62</cp:revision>
  <dcterms:created xsi:type="dcterms:W3CDTF">2017-09-18T13:59:39Z</dcterms:created>
  <dcterms:modified xsi:type="dcterms:W3CDTF">2017-10-27T03:29:37Z</dcterms:modified>
</cp:coreProperties>
</file>