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3"/>
  </p:notesMasterIdLst>
  <p:sldIdLst>
    <p:sldId id="295" r:id="rId2"/>
    <p:sldId id="296" r:id="rId3"/>
    <p:sldId id="285" r:id="rId4"/>
    <p:sldId id="294" r:id="rId5"/>
    <p:sldId id="259"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286" r:id="rId21"/>
    <p:sldId id="288"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4660"/>
  </p:normalViewPr>
  <p:slideViewPr>
    <p:cSldViewPr>
      <p:cViewPr>
        <p:scale>
          <a:sx n="76" d="100"/>
          <a:sy n="76" d="100"/>
        </p:scale>
        <p:origin x="-1182"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D8881-3968-4005-BF9A-E0492A4E57D0}" type="datetimeFigureOut">
              <a:rPr lang="en-US" smtClean="0"/>
              <a:t>2/26/2018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740A45-A6D5-4054-9A83-BAD1AD88EBF8}" type="slidenum">
              <a:rPr lang="en-US" smtClean="0"/>
              <a:t>‹#›</a:t>
            </a:fld>
            <a:endParaRPr lang="en-US"/>
          </a:p>
        </p:txBody>
      </p:sp>
    </p:spTree>
    <p:extLst>
      <p:ext uri="{BB962C8B-B14F-4D97-AF65-F5344CB8AC3E}">
        <p14:creationId xmlns:p14="http://schemas.microsoft.com/office/powerpoint/2010/main" val="3818093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740A45-A6D5-4054-9A83-BAD1AD88EBF8}" type="slidenum">
              <a:rPr lang="en-US" smtClean="0"/>
              <a:t>1</a:t>
            </a:fld>
            <a:endParaRPr lang="en-US"/>
          </a:p>
        </p:txBody>
      </p:sp>
    </p:spTree>
    <p:extLst>
      <p:ext uri="{BB962C8B-B14F-4D97-AF65-F5344CB8AC3E}">
        <p14:creationId xmlns:p14="http://schemas.microsoft.com/office/powerpoint/2010/main" val="728240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6E9F46-8C68-4F5C-A7DF-04EE5F6DE75B}"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6E9F46-8C68-4F5C-A7DF-04EE5F6DE75B}"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6E9F46-8C68-4F5C-A7DF-04EE5F6DE75B}"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6E9F46-8C68-4F5C-A7DF-04EE5F6DE75B}"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6E9F46-8C68-4F5C-A7DF-04EE5F6DE75B}"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6E9F46-8C68-4F5C-A7DF-04EE5F6DE75B}"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6E9F46-8C68-4F5C-A7DF-04EE5F6DE75B}" type="datetimeFigureOut">
              <a:rPr lang="en-US" smtClean="0"/>
              <a:pPr/>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6E9F46-8C68-4F5C-A7DF-04EE5F6DE75B}" type="datetimeFigureOut">
              <a:rPr lang="en-US" smtClean="0"/>
              <a:pPr/>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6E9F46-8C68-4F5C-A7DF-04EE5F6DE75B}" type="datetimeFigureOut">
              <a:rPr lang="en-US" smtClean="0"/>
              <a:pPr/>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6E9F46-8C68-4F5C-A7DF-04EE5F6DE75B}"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6E9F46-8C68-4F5C-A7DF-04EE5F6DE75B}"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D943B-D7F0-48AA-AC05-4DE931D847F4}" type="slidenum">
              <a:rPr lang="en-US" smtClean="0"/>
              <a:pPr/>
              <a:t>‹#›</a:t>
            </a:fld>
            <a:endParaRPr lang="en-US"/>
          </a:p>
        </p:txBody>
      </p:sp>
    </p:spTree>
  </p:cSld>
  <p:clrMapOvr>
    <a:masterClrMapping/>
  </p:clrMapOvr>
  <p:transition>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6E9F46-8C68-4F5C-A7DF-04EE5F6DE75B}" type="datetimeFigureOut">
              <a:rPr lang="en-US" smtClean="0"/>
              <a:pPr/>
              <a:t>2/26/2018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D943B-D7F0-48AA-AC05-4DE931D847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p:cove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audio" Target="file:///C:\Users\Administrator\Desktop\van%20ngoc\van%20ngoc\KhucHatSongQue-AnhTho_3zpmd%20(mp3cut.net).mp3" TargetMode="External"/><Relationship Id="rId7" Type="http://schemas.openxmlformats.org/officeDocument/2006/relationships/image" Target="../media/image6.png"/><Relationship Id="rId2" Type="http://schemas.openxmlformats.org/officeDocument/2006/relationships/audio" Target="file:///C:\Users\Administrator\Desktop\van%20ngoc\van%20ngoc\Giang%20Bi&#234;n%20Qu&#234;%20T&#244;i%20(mp3cut.net).mp3" TargetMode="External"/><Relationship Id="rId1" Type="http://schemas.openxmlformats.org/officeDocument/2006/relationships/audio" Target="file:///C:\Users\Administrator\Desktop\van%20ngoc\van%20ngoc\B&#7871;p%20L&#7917;a%20--%20th&#417;%20B&#7857;ng%20Vi&#7879;t%20(mp3cut.net).mp3" TargetMode="External"/><Relationship Id="rId6" Type="http://schemas.openxmlformats.org/officeDocument/2006/relationships/image" Target="../media/image5.jpeg"/><Relationship Id="rId5" Type="http://schemas.openxmlformats.org/officeDocument/2006/relationships/slide" Target="slide21.xml"/><Relationship Id="rId4" Type="http://schemas.openxmlformats.org/officeDocument/2006/relationships/slideLayout" Target="../slideLayouts/slideLayout2.xml"/><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Picture 2" descr="49296896_comic%20paper%20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05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WordArt 3"/>
          <p:cNvSpPr>
            <a:spLocks noChangeArrowheads="1" noChangeShapeType="1" noTextEdit="1"/>
          </p:cNvSpPr>
          <p:nvPr/>
        </p:nvSpPr>
        <p:spPr bwMode="auto">
          <a:xfrm>
            <a:off x="127454" y="1274335"/>
            <a:ext cx="6801685" cy="3048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2">
              <a:avLst>
                <a:gd name="adj1" fmla="val 13005"/>
                <a:gd name="adj2" fmla="val 181"/>
              </a:avLst>
            </a:prstTxWarp>
          </a:bodyPr>
          <a:lstStyle/>
          <a:p>
            <a:pPr algn="ctr"/>
            <a:r>
              <a:rPr lang="vi-VN" sz="4400" b="1" i="1" kern="10" dirty="0">
                <a:solidFill>
                  <a:srgbClr val="7030A0"/>
                </a:solidFill>
                <a:effectLst>
                  <a:outerShdw dist="53882" dir="2700000" algn="ctr" rotWithShape="0">
                    <a:srgbClr val="C0C0C0">
                      <a:alpha val="79999"/>
                    </a:srgbClr>
                  </a:outerShdw>
                </a:effectLst>
                <a:latin typeface="Times New Roman"/>
                <a:cs typeface="Times New Roman"/>
              </a:rPr>
              <a:t>Nhiệt liệt chào mừng các thầy cô </a:t>
            </a:r>
          </a:p>
          <a:p>
            <a:pPr algn="ctr"/>
            <a:r>
              <a:rPr lang="vi-VN" sz="4400" b="1" i="1" kern="10" dirty="0">
                <a:solidFill>
                  <a:srgbClr val="7030A0"/>
                </a:solidFill>
                <a:effectLst>
                  <a:outerShdw dist="53882" dir="2700000" algn="ctr" rotWithShape="0">
                    <a:srgbClr val="C0C0C0">
                      <a:alpha val="79999"/>
                    </a:srgbClr>
                  </a:outerShdw>
                </a:effectLst>
                <a:latin typeface="Times New Roman"/>
                <a:cs typeface="Times New Roman"/>
              </a:rPr>
              <a:t>về dự giờ </a:t>
            </a:r>
            <a:r>
              <a:rPr lang="en-US" sz="4400" b="1" i="1" kern="10" dirty="0" err="1" smtClean="0">
                <a:solidFill>
                  <a:srgbClr val="7030A0"/>
                </a:solidFill>
                <a:effectLst>
                  <a:outerShdw dist="53882" dir="2700000" algn="ctr" rotWithShape="0">
                    <a:srgbClr val="C0C0C0">
                      <a:alpha val="79999"/>
                    </a:srgbClr>
                  </a:outerShdw>
                </a:effectLst>
                <a:latin typeface="Times New Roman"/>
                <a:cs typeface="Times New Roman"/>
              </a:rPr>
              <a:t>lớp</a:t>
            </a:r>
            <a:r>
              <a:rPr lang="en-US" sz="4400" b="1" i="1" kern="10" smtClean="0">
                <a:solidFill>
                  <a:srgbClr val="7030A0"/>
                </a:solidFill>
                <a:effectLst>
                  <a:outerShdw dist="53882" dir="2700000" algn="ctr" rotWithShape="0">
                    <a:srgbClr val="C0C0C0">
                      <a:alpha val="79999"/>
                    </a:srgbClr>
                  </a:outerShdw>
                </a:effectLst>
                <a:latin typeface="Times New Roman"/>
                <a:cs typeface="Times New Roman"/>
              </a:rPr>
              <a:t> 7A</a:t>
            </a:r>
            <a:endParaRPr lang="en-US" sz="4400" b="1" i="1" kern="10" dirty="0">
              <a:solidFill>
                <a:srgbClr val="7030A0"/>
              </a:solidFill>
              <a:effectLst>
                <a:outerShdw dist="53882" dir="2700000" algn="ctr" rotWithShape="0">
                  <a:srgbClr val="C0C0C0">
                    <a:alpha val="79999"/>
                  </a:srgbClr>
                </a:outerShdw>
              </a:effectLst>
              <a:latin typeface="Times New Roman"/>
              <a:cs typeface="Times New Roman"/>
            </a:endParaRPr>
          </a:p>
        </p:txBody>
      </p:sp>
      <p:sp>
        <p:nvSpPr>
          <p:cNvPr id="63" name="TextBox 20"/>
          <p:cNvSpPr txBox="1">
            <a:spLocks noChangeArrowheads="1"/>
          </p:cNvSpPr>
          <p:nvPr/>
        </p:nvSpPr>
        <p:spPr bwMode="auto">
          <a:xfrm>
            <a:off x="168275" y="136525"/>
            <a:ext cx="5791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en-US" sz="2400" b="1" i="1" dirty="0">
                <a:solidFill>
                  <a:srgbClr val="FF0000"/>
                </a:solidFill>
              </a:rPr>
              <a:t>TRƯỜNG THCS </a:t>
            </a:r>
            <a:r>
              <a:rPr lang="en-US" sz="2400" b="1" i="1" dirty="0" smtClean="0">
                <a:solidFill>
                  <a:srgbClr val="FF0000"/>
                </a:solidFill>
              </a:rPr>
              <a:t>GIANG BIÊN</a:t>
            </a:r>
            <a:endParaRPr lang="en-US" sz="2400" b="1" i="1" dirty="0">
              <a:solidFill>
                <a:srgbClr val="FF0000"/>
              </a:solidFill>
            </a:endParaRPr>
          </a:p>
        </p:txBody>
      </p:sp>
      <p:sp>
        <p:nvSpPr>
          <p:cNvPr id="64" name="TextBox 63"/>
          <p:cNvSpPr txBox="1"/>
          <p:nvPr/>
        </p:nvSpPr>
        <p:spPr>
          <a:xfrm>
            <a:off x="127454" y="5962331"/>
            <a:ext cx="5011737" cy="523220"/>
          </a:xfrm>
          <a:prstGeom prst="rect">
            <a:avLst/>
          </a:prstGeom>
          <a:solidFill>
            <a:srgbClr val="FFFF00"/>
          </a:solidFill>
        </p:spPr>
        <p:txBody>
          <a:bodyPr>
            <a:spAutoFit/>
          </a:bodyPr>
          <a:lstStyle/>
          <a:p>
            <a:pPr>
              <a:defRPr/>
            </a:pPr>
            <a:r>
              <a:rPr lang="en-US" sz="2800" b="1" dirty="0" err="1">
                <a:solidFill>
                  <a:schemeClr val="bg2">
                    <a:lumMod val="10000"/>
                  </a:schemeClr>
                </a:solidFill>
              </a:rPr>
              <a:t>Giáo</a:t>
            </a:r>
            <a:r>
              <a:rPr lang="en-US" sz="2800" b="1" dirty="0">
                <a:solidFill>
                  <a:schemeClr val="bg2">
                    <a:lumMod val="10000"/>
                  </a:schemeClr>
                </a:solidFill>
              </a:rPr>
              <a:t> </a:t>
            </a:r>
            <a:r>
              <a:rPr lang="en-US" sz="2800" b="1" dirty="0" err="1">
                <a:solidFill>
                  <a:schemeClr val="bg2">
                    <a:lumMod val="10000"/>
                  </a:schemeClr>
                </a:solidFill>
              </a:rPr>
              <a:t>viên</a:t>
            </a:r>
            <a:r>
              <a:rPr lang="en-US" sz="2800" b="1" dirty="0">
                <a:solidFill>
                  <a:schemeClr val="bg2">
                    <a:lumMod val="10000"/>
                  </a:schemeClr>
                </a:solidFill>
              </a:rPr>
              <a:t>: </a:t>
            </a:r>
            <a:r>
              <a:rPr lang="en-US" sz="2800" b="1" dirty="0" err="1" smtClean="0">
                <a:solidFill>
                  <a:schemeClr val="bg2">
                    <a:lumMod val="10000"/>
                  </a:schemeClr>
                </a:solidFill>
              </a:rPr>
              <a:t>Đàm</a:t>
            </a:r>
            <a:r>
              <a:rPr lang="en-US" sz="2800" b="1" dirty="0" smtClean="0">
                <a:solidFill>
                  <a:schemeClr val="bg2">
                    <a:lumMod val="10000"/>
                  </a:schemeClr>
                </a:solidFill>
              </a:rPr>
              <a:t> </a:t>
            </a:r>
            <a:r>
              <a:rPr lang="en-US" sz="2800" b="1" dirty="0" err="1" smtClean="0">
                <a:solidFill>
                  <a:schemeClr val="bg2">
                    <a:lumMod val="10000"/>
                  </a:schemeClr>
                </a:solidFill>
              </a:rPr>
              <a:t>Thị</a:t>
            </a:r>
            <a:r>
              <a:rPr lang="en-US" sz="2800" b="1" dirty="0" smtClean="0">
                <a:solidFill>
                  <a:schemeClr val="bg2">
                    <a:lumMod val="10000"/>
                  </a:schemeClr>
                </a:solidFill>
              </a:rPr>
              <a:t> </a:t>
            </a:r>
            <a:r>
              <a:rPr lang="en-US" sz="2800" b="1" dirty="0" err="1" smtClean="0">
                <a:solidFill>
                  <a:schemeClr val="bg2">
                    <a:lumMod val="10000"/>
                  </a:schemeClr>
                </a:solidFill>
              </a:rPr>
              <a:t>Bích</a:t>
            </a:r>
            <a:r>
              <a:rPr lang="en-US" sz="2800" b="1" dirty="0" smtClean="0">
                <a:solidFill>
                  <a:schemeClr val="bg2">
                    <a:lumMod val="10000"/>
                  </a:schemeClr>
                </a:solidFill>
              </a:rPr>
              <a:t> </a:t>
            </a:r>
            <a:r>
              <a:rPr lang="en-US" sz="2800" b="1" dirty="0" err="1" smtClean="0">
                <a:solidFill>
                  <a:schemeClr val="bg2">
                    <a:lumMod val="10000"/>
                  </a:schemeClr>
                </a:solidFill>
              </a:rPr>
              <a:t>Ngọc</a:t>
            </a:r>
            <a:endParaRPr lang="en-US" sz="2800" b="1" dirty="0">
              <a:solidFill>
                <a:schemeClr val="bg2">
                  <a:lumMod val="10000"/>
                </a:schemeClr>
              </a:solidFill>
            </a:endParaRPr>
          </a:p>
        </p:txBody>
      </p:sp>
      <p:pic>
        <p:nvPicPr>
          <p:cNvPr id="65" name="Picture 7" descr="heart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237102" y="3429000"/>
            <a:ext cx="2924175" cy="229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Picture 12" descr="heart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0"/>
            <a:ext cx="2924175" cy="229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 name="Picture 13" descr="heart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856038"/>
            <a:ext cx="71755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 name="Picture 15" descr="heart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219825" y="2362200"/>
            <a:ext cx="2924175" cy="229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 name="Picture 16"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731494">
            <a:off x="8208169" y="2401094"/>
            <a:ext cx="793750"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 name="Picture 17"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547067">
            <a:off x="5849938" y="6097588"/>
            <a:ext cx="7366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 name="Picture 18"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504200">
            <a:off x="5781675" y="3344863"/>
            <a:ext cx="793750"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 name="Picture 19"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50978">
            <a:off x="4818063" y="4054475"/>
            <a:ext cx="7366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 name="Picture 20"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731494">
            <a:off x="7273132" y="4274343"/>
            <a:ext cx="793750"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 name="Picture 21"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731494">
            <a:off x="5976144" y="4956969"/>
            <a:ext cx="793750"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9744403"/>
      </p:ext>
    </p:extLst>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xit" presetSubtype="0" fill="hold" nodeType="clickEffect">
                                  <p:stCondLst>
                                    <p:cond delay="0"/>
                                  </p:stCondLst>
                                  <p:childTnLst>
                                    <p:animEffect transition="out" filter="fade">
                                      <p:cBhvr>
                                        <p:cTn id="6" dur="1000"/>
                                        <p:tgtEl>
                                          <p:spTgt spid="36"/>
                                        </p:tgtEl>
                                      </p:cBhvr>
                                    </p:animEffect>
                                    <p:anim calcmode="lin" valueType="num">
                                      <p:cBhvr>
                                        <p:cTn id="7" dur="1000"/>
                                        <p:tgtEl>
                                          <p:spTgt spid="36"/>
                                        </p:tgtEl>
                                        <p:attrNameLst>
                                          <p:attrName>ppt_x</p:attrName>
                                        </p:attrNameLst>
                                      </p:cBhvr>
                                      <p:tavLst>
                                        <p:tav tm="0">
                                          <p:val>
                                            <p:strVal val="ppt_x"/>
                                          </p:val>
                                        </p:tav>
                                        <p:tav tm="100000">
                                          <p:val>
                                            <p:strVal val="ppt_x"/>
                                          </p:val>
                                        </p:tav>
                                      </p:tavLst>
                                    </p:anim>
                                    <p:anim calcmode="lin" valueType="num">
                                      <p:cBhvr>
                                        <p:cTn id="8" dur="1000"/>
                                        <p:tgtEl>
                                          <p:spTgt spid="36"/>
                                        </p:tgtEl>
                                        <p:attrNameLst>
                                          <p:attrName>ppt_y</p:attrName>
                                        </p:attrNameLst>
                                      </p:cBhvr>
                                      <p:tavLst>
                                        <p:tav tm="0">
                                          <p:val>
                                            <p:strVal val="ppt_y"/>
                                          </p:val>
                                        </p:tav>
                                        <p:tav tm="100000">
                                          <p:val>
                                            <p:strVal val="ppt_y-.1"/>
                                          </p:val>
                                        </p:tav>
                                      </p:tavLst>
                                    </p:anim>
                                    <p:set>
                                      <p:cBhvr>
                                        <p:cTn id="9" dur="1" fill="hold">
                                          <p:stCondLst>
                                            <p:cond delay="999"/>
                                          </p:stCondLst>
                                        </p:cTn>
                                        <p:tgtEl>
                                          <p:spTgt spid="36"/>
                                        </p:tgtEl>
                                        <p:attrNameLst>
                                          <p:attrName>style.visibility</p:attrName>
                                        </p:attrNameLst>
                                      </p:cBhvr>
                                      <p:to>
                                        <p:strVal val="hidden"/>
                                      </p:to>
                                    </p:set>
                                  </p:childTnLst>
                                </p:cTn>
                              </p:par>
                              <p:par>
                                <p:cTn id="10" presetID="47" presetClass="exit" presetSubtype="0" fill="hold" grpId="0" nodeType="withEffect">
                                  <p:stCondLst>
                                    <p:cond delay="0"/>
                                  </p:stCondLst>
                                  <p:childTnLst>
                                    <p:animEffect transition="out" filter="fade">
                                      <p:cBhvr>
                                        <p:cTn id="11" dur="1000"/>
                                        <p:tgtEl>
                                          <p:spTgt spid="62"/>
                                        </p:tgtEl>
                                      </p:cBhvr>
                                    </p:animEffect>
                                    <p:anim calcmode="lin" valueType="num">
                                      <p:cBhvr>
                                        <p:cTn id="12" dur="1000"/>
                                        <p:tgtEl>
                                          <p:spTgt spid="62"/>
                                        </p:tgtEl>
                                        <p:attrNameLst>
                                          <p:attrName>ppt_x</p:attrName>
                                        </p:attrNameLst>
                                      </p:cBhvr>
                                      <p:tavLst>
                                        <p:tav tm="0">
                                          <p:val>
                                            <p:strVal val="ppt_x"/>
                                          </p:val>
                                        </p:tav>
                                        <p:tav tm="100000">
                                          <p:val>
                                            <p:strVal val="ppt_x"/>
                                          </p:val>
                                        </p:tav>
                                      </p:tavLst>
                                    </p:anim>
                                    <p:anim calcmode="lin" valueType="num">
                                      <p:cBhvr>
                                        <p:cTn id="13" dur="1000"/>
                                        <p:tgtEl>
                                          <p:spTgt spid="62"/>
                                        </p:tgtEl>
                                        <p:attrNameLst>
                                          <p:attrName>ppt_y</p:attrName>
                                        </p:attrNameLst>
                                      </p:cBhvr>
                                      <p:tavLst>
                                        <p:tav tm="0">
                                          <p:val>
                                            <p:strVal val="ppt_y"/>
                                          </p:val>
                                        </p:tav>
                                        <p:tav tm="100000">
                                          <p:val>
                                            <p:strVal val="ppt_y-.1"/>
                                          </p:val>
                                        </p:tav>
                                      </p:tavLst>
                                    </p:anim>
                                    <p:set>
                                      <p:cBhvr>
                                        <p:cTn id="14" dur="1" fill="hold">
                                          <p:stCondLst>
                                            <p:cond delay="999"/>
                                          </p:stCondLst>
                                        </p:cTn>
                                        <p:tgtEl>
                                          <p:spTgt spid="62"/>
                                        </p:tgtEl>
                                        <p:attrNameLst>
                                          <p:attrName>style.visibility</p:attrName>
                                        </p:attrNameLst>
                                      </p:cBhvr>
                                      <p:to>
                                        <p:strVal val="hidden"/>
                                      </p:to>
                                    </p:set>
                                  </p:childTnLst>
                                </p:cTn>
                              </p:par>
                              <p:par>
                                <p:cTn id="15" presetID="47" presetClass="exit" presetSubtype="0" fill="hold" grpId="0" nodeType="withEffect">
                                  <p:stCondLst>
                                    <p:cond delay="0"/>
                                  </p:stCondLst>
                                  <p:childTnLst>
                                    <p:animEffect transition="out" filter="fade">
                                      <p:cBhvr>
                                        <p:cTn id="16" dur="1000"/>
                                        <p:tgtEl>
                                          <p:spTgt spid="63"/>
                                        </p:tgtEl>
                                      </p:cBhvr>
                                    </p:animEffect>
                                    <p:anim calcmode="lin" valueType="num">
                                      <p:cBhvr>
                                        <p:cTn id="17" dur="1000"/>
                                        <p:tgtEl>
                                          <p:spTgt spid="63"/>
                                        </p:tgtEl>
                                        <p:attrNameLst>
                                          <p:attrName>ppt_x</p:attrName>
                                        </p:attrNameLst>
                                      </p:cBhvr>
                                      <p:tavLst>
                                        <p:tav tm="0">
                                          <p:val>
                                            <p:strVal val="ppt_x"/>
                                          </p:val>
                                        </p:tav>
                                        <p:tav tm="100000">
                                          <p:val>
                                            <p:strVal val="ppt_x"/>
                                          </p:val>
                                        </p:tav>
                                      </p:tavLst>
                                    </p:anim>
                                    <p:anim calcmode="lin" valueType="num">
                                      <p:cBhvr>
                                        <p:cTn id="18" dur="1000"/>
                                        <p:tgtEl>
                                          <p:spTgt spid="63"/>
                                        </p:tgtEl>
                                        <p:attrNameLst>
                                          <p:attrName>ppt_y</p:attrName>
                                        </p:attrNameLst>
                                      </p:cBhvr>
                                      <p:tavLst>
                                        <p:tav tm="0">
                                          <p:val>
                                            <p:strVal val="ppt_y"/>
                                          </p:val>
                                        </p:tav>
                                        <p:tav tm="100000">
                                          <p:val>
                                            <p:strVal val="ppt_y-.1"/>
                                          </p:val>
                                        </p:tav>
                                      </p:tavLst>
                                    </p:anim>
                                    <p:set>
                                      <p:cBhvr>
                                        <p:cTn id="19" dur="1" fill="hold">
                                          <p:stCondLst>
                                            <p:cond delay="999"/>
                                          </p:stCondLst>
                                        </p:cTn>
                                        <p:tgtEl>
                                          <p:spTgt spid="63"/>
                                        </p:tgtEl>
                                        <p:attrNameLst>
                                          <p:attrName>style.visibility</p:attrName>
                                        </p:attrNameLst>
                                      </p:cBhvr>
                                      <p:to>
                                        <p:strVal val="hidden"/>
                                      </p:to>
                                    </p:set>
                                  </p:childTnLst>
                                </p:cTn>
                              </p:par>
                              <p:par>
                                <p:cTn id="20" presetID="47" presetClass="exit" presetSubtype="0" fill="hold" grpId="0" nodeType="withEffect">
                                  <p:stCondLst>
                                    <p:cond delay="0"/>
                                  </p:stCondLst>
                                  <p:childTnLst>
                                    <p:animEffect transition="out" filter="fade">
                                      <p:cBhvr>
                                        <p:cTn id="21" dur="1000"/>
                                        <p:tgtEl>
                                          <p:spTgt spid="64"/>
                                        </p:tgtEl>
                                      </p:cBhvr>
                                    </p:animEffect>
                                    <p:anim calcmode="lin" valueType="num">
                                      <p:cBhvr>
                                        <p:cTn id="22" dur="1000"/>
                                        <p:tgtEl>
                                          <p:spTgt spid="64"/>
                                        </p:tgtEl>
                                        <p:attrNameLst>
                                          <p:attrName>ppt_x</p:attrName>
                                        </p:attrNameLst>
                                      </p:cBhvr>
                                      <p:tavLst>
                                        <p:tav tm="0">
                                          <p:val>
                                            <p:strVal val="ppt_x"/>
                                          </p:val>
                                        </p:tav>
                                        <p:tav tm="100000">
                                          <p:val>
                                            <p:strVal val="ppt_x"/>
                                          </p:val>
                                        </p:tav>
                                      </p:tavLst>
                                    </p:anim>
                                    <p:anim calcmode="lin" valueType="num">
                                      <p:cBhvr>
                                        <p:cTn id="23" dur="1000"/>
                                        <p:tgtEl>
                                          <p:spTgt spid="64"/>
                                        </p:tgtEl>
                                        <p:attrNameLst>
                                          <p:attrName>ppt_y</p:attrName>
                                        </p:attrNameLst>
                                      </p:cBhvr>
                                      <p:tavLst>
                                        <p:tav tm="0">
                                          <p:val>
                                            <p:strVal val="ppt_y"/>
                                          </p:val>
                                        </p:tav>
                                        <p:tav tm="100000">
                                          <p:val>
                                            <p:strVal val="ppt_y-.1"/>
                                          </p:val>
                                        </p:tav>
                                      </p:tavLst>
                                    </p:anim>
                                    <p:set>
                                      <p:cBhvr>
                                        <p:cTn id="24" dur="1" fill="hold">
                                          <p:stCondLst>
                                            <p:cond delay="999"/>
                                          </p:stCondLst>
                                        </p:cTn>
                                        <p:tgtEl>
                                          <p:spTgt spid="64"/>
                                        </p:tgtEl>
                                        <p:attrNameLst>
                                          <p:attrName>style.visibility</p:attrName>
                                        </p:attrNameLst>
                                      </p:cBhvr>
                                      <p:to>
                                        <p:strVal val="hidden"/>
                                      </p:to>
                                    </p:set>
                                  </p:childTnLst>
                                </p:cTn>
                              </p:par>
                              <p:par>
                                <p:cTn id="25" presetID="3" presetClass="emph" presetSubtype="2" repeatCount="indefinite" fill="hold" grpId="1" nodeType="withEffect">
                                  <p:stCondLst>
                                    <p:cond delay="0"/>
                                  </p:stCondLst>
                                  <p:endCondLst>
                                    <p:cond evt="onNext" delay="0">
                                      <p:tgtEl>
                                        <p:sldTgt/>
                                      </p:tgtEl>
                                    </p:cond>
                                  </p:endCondLst>
                                  <p:childTnLst>
                                    <p:animClr clrSpc="rgb" dir="cw">
                                      <p:cBhvr override="childStyle">
                                        <p:cTn id="26" dur="1000" fill="hold"/>
                                        <p:tgtEl>
                                          <p:spTgt spid="62"/>
                                        </p:tgtEl>
                                        <p:attrNameLst>
                                          <p:attrName>style.color</p:attrName>
                                        </p:attrNameLst>
                                      </p:cBhvr>
                                      <p:to>
                                        <a:schemeClr val="accent2"/>
                                      </p:to>
                                    </p:animClr>
                                  </p:childTnLst>
                                </p:cTn>
                              </p:par>
                              <p:par>
                                <p:cTn id="27" presetID="47" presetClass="exit" presetSubtype="0" fill="hold" nodeType="withEffect">
                                  <p:stCondLst>
                                    <p:cond delay="0"/>
                                  </p:stCondLst>
                                  <p:childTnLst>
                                    <p:animEffect transition="out" filter="fade">
                                      <p:cBhvr>
                                        <p:cTn id="28" dur="1000"/>
                                        <p:tgtEl>
                                          <p:spTgt spid="65"/>
                                        </p:tgtEl>
                                      </p:cBhvr>
                                    </p:animEffect>
                                    <p:anim calcmode="lin" valueType="num">
                                      <p:cBhvr>
                                        <p:cTn id="29" dur="1000"/>
                                        <p:tgtEl>
                                          <p:spTgt spid="65"/>
                                        </p:tgtEl>
                                        <p:attrNameLst>
                                          <p:attrName>ppt_x</p:attrName>
                                        </p:attrNameLst>
                                      </p:cBhvr>
                                      <p:tavLst>
                                        <p:tav tm="0">
                                          <p:val>
                                            <p:strVal val="ppt_x"/>
                                          </p:val>
                                        </p:tav>
                                        <p:tav tm="100000">
                                          <p:val>
                                            <p:strVal val="ppt_x"/>
                                          </p:val>
                                        </p:tav>
                                      </p:tavLst>
                                    </p:anim>
                                    <p:anim calcmode="lin" valueType="num">
                                      <p:cBhvr>
                                        <p:cTn id="30" dur="1000"/>
                                        <p:tgtEl>
                                          <p:spTgt spid="65"/>
                                        </p:tgtEl>
                                        <p:attrNameLst>
                                          <p:attrName>ppt_y</p:attrName>
                                        </p:attrNameLst>
                                      </p:cBhvr>
                                      <p:tavLst>
                                        <p:tav tm="0">
                                          <p:val>
                                            <p:strVal val="ppt_y"/>
                                          </p:val>
                                        </p:tav>
                                        <p:tav tm="100000">
                                          <p:val>
                                            <p:strVal val="ppt_y-.1"/>
                                          </p:val>
                                        </p:tav>
                                      </p:tavLst>
                                    </p:anim>
                                    <p:set>
                                      <p:cBhvr>
                                        <p:cTn id="31" dur="1" fill="hold">
                                          <p:stCondLst>
                                            <p:cond delay="999"/>
                                          </p:stCondLst>
                                        </p:cTn>
                                        <p:tgtEl>
                                          <p:spTgt spid="65"/>
                                        </p:tgtEl>
                                        <p:attrNameLst>
                                          <p:attrName>style.visibility</p:attrName>
                                        </p:attrNameLst>
                                      </p:cBhvr>
                                      <p:to>
                                        <p:strVal val="hidden"/>
                                      </p:to>
                                    </p:set>
                                  </p:childTnLst>
                                </p:cTn>
                              </p:par>
                              <p:par>
                                <p:cTn id="32" presetID="47" presetClass="exit" presetSubtype="0" fill="hold" nodeType="withEffect">
                                  <p:stCondLst>
                                    <p:cond delay="0"/>
                                  </p:stCondLst>
                                  <p:childTnLst>
                                    <p:animEffect transition="out" filter="fade">
                                      <p:cBhvr>
                                        <p:cTn id="33" dur="1000"/>
                                        <p:tgtEl>
                                          <p:spTgt spid="66"/>
                                        </p:tgtEl>
                                      </p:cBhvr>
                                    </p:animEffect>
                                    <p:anim calcmode="lin" valueType="num">
                                      <p:cBhvr>
                                        <p:cTn id="34" dur="1000"/>
                                        <p:tgtEl>
                                          <p:spTgt spid="66"/>
                                        </p:tgtEl>
                                        <p:attrNameLst>
                                          <p:attrName>ppt_x</p:attrName>
                                        </p:attrNameLst>
                                      </p:cBhvr>
                                      <p:tavLst>
                                        <p:tav tm="0">
                                          <p:val>
                                            <p:strVal val="ppt_x"/>
                                          </p:val>
                                        </p:tav>
                                        <p:tav tm="100000">
                                          <p:val>
                                            <p:strVal val="ppt_x"/>
                                          </p:val>
                                        </p:tav>
                                      </p:tavLst>
                                    </p:anim>
                                    <p:anim calcmode="lin" valueType="num">
                                      <p:cBhvr>
                                        <p:cTn id="35" dur="1000"/>
                                        <p:tgtEl>
                                          <p:spTgt spid="66"/>
                                        </p:tgtEl>
                                        <p:attrNameLst>
                                          <p:attrName>ppt_y</p:attrName>
                                        </p:attrNameLst>
                                      </p:cBhvr>
                                      <p:tavLst>
                                        <p:tav tm="0">
                                          <p:val>
                                            <p:strVal val="ppt_y"/>
                                          </p:val>
                                        </p:tav>
                                        <p:tav tm="100000">
                                          <p:val>
                                            <p:strVal val="ppt_y-.1"/>
                                          </p:val>
                                        </p:tav>
                                      </p:tavLst>
                                    </p:anim>
                                    <p:set>
                                      <p:cBhvr>
                                        <p:cTn id="36" dur="1" fill="hold">
                                          <p:stCondLst>
                                            <p:cond delay="999"/>
                                          </p:stCondLst>
                                        </p:cTn>
                                        <p:tgtEl>
                                          <p:spTgt spid="66"/>
                                        </p:tgtEl>
                                        <p:attrNameLst>
                                          <p:attrName>style.visibility</p:attrName>
                                        </p:attrNameLst>
                                      </p:cBhvr>
                                      <p:to>
                                        <p:strVal val="hidden"/>
                                      </p:to>
                                    </p:set>
                                  </p:childTnLst>
                                </p:cTn>
                              </p:par>
                              <p:par>
                                <p:cTn id="37" presetID="47" presetClass="exit" presetSubtype="0" fill="hold" nodeType="withEffect">
                                  <p:stCondLst>
                                    <p:cond delay="0"/>
                                  </p:stCondLst>
                                  <p:childTnLst>
                                    <p:animEffect transition="out" filter="fade">
                                      <p:cBhvr>
                                        <p:cTn id="38" dur="1000"/>
                                        <p:tgtEl>
                                          <p:spTgt spid="67"/>
                                        </p:tgtEl>
                                      </p:cBhvr>
                                    </p:animEffect>
                                    <p:anim calcmode="lin" valueType="num">
                                      <p:cBhvr>
                                        <p:cTn id="39" dur="1000"/>
                                        <p:tgtEl>
                                          <p:spTgt spid="67"/>
                                        </p:tgtEl>
                                        <p:attrNameLst>
                                          <p:attrName>ppt_x</p:attrName>
                                        </p:attrNameLst>
                                      </p:cBhvr>
                                      <p:tavLst>
                                        <p:tav tm="0">
                                          <p:val>
                                            <p:strVal val="ppt_x"/>
                                          </p:val>
                                        </p:tav>
                                        <p:tav tm="100000">
                                          <p:val>
                                            <p:strVal val="ppt_x"/>
                                          </p:val>
                                        </p:tav>
                                      </p:tavLst>
                                    </p:anim>
                                    <p:anim calcmode="lin" valueType="num">
                                      <p:cBhvr>
                                        <p:cTn id="40" dur="1000"/>
                                        <p:tgtEl>
                                          <p:spTgt spid="67"/>
                                        </p:tgtEl>
                                        <p:attrNameLst>
                                          <p:attrName>ppt_y</p:attrName>
                                        </p:attrNameLst>
                                      </p:cBhvr>
                                      <p:tavLst>
                                        <p:tav tm="0">
                                          <p:val>
                                            <p:strVal val="ppt_y"/>
                                          </p:val>
                                        </p:tav>
                                        <p:tav tm="100000">
                                          <p:val>
                                            <p:strVal val="ppt_y-.1"/>
                                          </p:val>
                                        </p:tav>
                                      </p:tavLst>
                                    </p:anim>
                                    <p:set>
                                      <p:cBhvr>
                                        <p:cTn id="41" dur="1" fill="hold">
                                          <p:stCondLst>
                                            <p:cond delay="999"/>
                                          </p:stCondLst>
                                        </p:cTn>
                                        <p:tgtEl>
                                          <p:spTgt spid="67"/>
                                        </p:tgtEl>
                                        <p:attrNameLst>
                                          <p:attrName>style.visibility</p:attrName>
                                        </p:attrNameLst>
                                      </p:cBhvr>
                                      <p:to>
                                        <p:strVal val="hidden"/>
                                      </p:to>
                                    </p:set>
                                  </p:childTnLst>
                                </p:cTn>
                              </p:par>
                              <p:par>
                                <p:cTn id="42" presetID="47" presetClass="exit" presetSubtype="0" fill="hold" nodeType="withEffect">
                                  <p:stCondLst>
                                    <p:cond delay="0"/>
                                  </p:stCondLst>
                                  <p:childTnLst>
                                    <p:animEffect transition="out" filter="fade">
                                      <p:cBhvr>
                                        <p:cTn id="43" dur="1000"/>
                                        <p:tgtEl>
                                          <p:spTgt spid="68"/>
                                        </p:tgtEl>
                                      </p:cBhvr>
                                    </p:animEffect>
                                    <p:anim calcmode="lin" valueType="num">
                                      <p:cBhvr>
                                        <p:cTn id="44" dur="1000"/>
                                        <p:tgtEl>
                                          <p:spTgt spid="68"/>
                                        </p:tgtEl>
                                        <p:attrNameLst>
                                          <p:attrName>ppt_x</p:attrName>
                                        </p:attrNameLst>
                                      </p:cBhvr>
                                      <p:tavLst>
                                        <p:tav tm="0">
                                          <p:val>
                                            <p:strVal val="ppt_x"/>
                                          </p:val>
                                        </p:tav>
                                        <p:tav tm="100000">
                                          <p:val>
                                            <p:strVal val="ppt_x"/>
                                          </p:val>
                                        </p:tav>
                                      </p:tavLst>
                                    </p:anim>
                                    <p:anim calcmode="lin" valueType="num">
                                      <p:cBhvr>
                                        <p:cTn id="45" dur="1000"/>
                                        <p:tgtEl>
                                          <p:spTgt spid="68"/>
                                        </p:tgtEl>
                                        <p:attrNameLst>
                                          <p:attrName>ppt_y</p:attrName>
                                        </p:attrNameLst>
                                      </p:cBhvr>
                                      <p:tavLst>
                                        <p:tav tm="0">
                                          <p:val>
                                            <p:strVal val="ppt_y"/>
                                          </p:val>
                                        </p:tav>
                                        <p:tav tm="100000">
                                          <p:val>
                                            <p:strVal val="ppt_y-.1"/>
                                          </p:val>
                                        </p:tav>
                                      </p:tavLst>
                                    </p:anim>
                                    <p:set>
                                      <p:cBhvr>
                                        <p:cTn id="46" dur="1" fill="hold">
                                          <p:stCondLst>
                                            <p:cond delay="999"/>
                                          </p:stCondLst>
                                        </p:cTn>
                                        <p:tgtEl>
                                          <p:spTgt spid="68"/>
                                        </p:tgtEl>
                                        <p:attrNameLst>
                                          <p:attrName>style.visibility</p:attrName>
                                        </p:attrNameLst>
                                      </p:cBhvr>
                                      <p:to>
                                        <p:strVal val="hidden"/>
                                      </p:to>
                                    </p:set>
                                  </p:childTnLst>
                                </p:cTn>
                              </p:par>
                              <p:par>
                                <p:cTn id="47" presetID="47" presetClass="exit" presetSubtype="0" fill="hold" nodeType="withEffect">
                                  <p:stCondLst>
                                    <p:cond delay="0"/>
                                  </p:stCondLst>
                                  <p:childTnLst>
                                    <p:animEffect transition="out" filter="fade">
                                      <p:cBhvr>
                                        <p:cTn id="48" dur="1000"/>
                                        <p:tgtEl>
                                          <p:spTgt spid="69"/>
                                        </p:tgtEl>
                                      </p:cBhvr>
                                    </p:animEffect>
                                    <p:anim calcmode="lin" valueType="num">
                                      <p:cBhvr>
                                        <p:cTn id="49" dur="1000"/>
                                        <p:tgtEl>
                                          <p:spTgt spid="69"/>
                                        </p:tgtEl>
                                        <p:attrNameLst>
                                          <p:attrName>ppt_x</p:attrName>
                                        </p:attrNameLst>
                                      </p:cBhvr>
                                      <p:tavLst>
                                        <p:tav tm="0">
                                          <p:val>
                                            <p:strVal val="ppt_x"/>
                                          </p:val>
                                        </p:tav>
                                        <p:tav tm="100000">
                                          <p:val>
                                            <p:strVal val="ppt_x"/>
                                          </p:val>
                                        </p:tav>
                                      </p:tavLst>
                                    </p:anim>
                                    <p:anim calcmode="lin" valueType="num">
                                      <p:cBhvr>
                                        <p:cTn id="50" dur="1000"/>
                                        <p:tgtEl>
                                          <p:spTgt spid="69"/>
                                        </p:tgtEl>
                                        <p:attrNameLst>
                                          <p:attrName>ppt_y</p:attrName>
                                        </p:attrNameLst>
                                      </p:cBhvr>
                                      <p:tavLst>
                                        <p:tav tm="0">
                                          <p:val>
                                            <p:strVal val="ppt_y"/>
                                          </p:val>
                                        </p:tav>
                                        <p:tav tm="100000">
                                          <p:val>
                                            <p:strVal val="ppt_y-.1"/>
                                          </p:val>
                                        </p:tav>
                                      </p:tavLst>
                                    </p:anim>
                                    <p:set>
                                      <p:cBhvr>
                                        <p:cTn id="51" dur="1" fill="hold">
                                          <p:stCondLst>
                                            <p:cond delay="999"/>
                                          </p:stCondLst>
                                        </p:cTn>
                                        <p:tgtEl>
                                          <p:spTgt spid="69"/>
                                        </p:tgtEl>
                                        <p:attrNameLst>
                                          <p:attrName>style.visibility</p:attrName>
                                        </p:attrNameLst>
                                      </p:cBhvr>
                                      <p:to>
                                        <p:strVal val="hidden"/>
                                      </p:to>
                                    </p:set>
                                  </p:childTnLst>
                                </p:cTn>
                              </p:par>
                              <p:par>
                                <p:cTn id="52" presetID="47" presetClass="exit" presetSubtype="0" fill="hold" nodeType="withEffect">
                                  <p:stCondLst>
                                    <p:cond delay="0"/>
                                  </p:stCondLst>
                                  <p:childTnLst>
                                    <p:animEffect transition="out" filter="fade">
                                      <p:cBhvr>
                                        <p:cTn id="53" dur="1000"/>
                                        <p:tgtEl>
                                          <p:spTgt spid="70"/>
                                        </p:tgtEl>
                                      </p:cBhvr>
                                    </p:animEffect>
                                    <p:anim calcmode="lin" valueType="num">
                                      <p:cBhvr>
                                        <p:cTn id="54" dur="1000"/>
                                        <p:tgtEl>
                                          <p:spTgt spid="70"/>
                                        </p:tgtEl>
                                        <p:attrNameLst>
                                          <p:attrName>ppt_x</p:attrName>
                                        </p:attrNameLst>
                                      </p:cBhvr>
                                      <p:tavLst>
                                        <p:tav tm="0">
                                          <p:val>
                                            <p:strVal val="ppt_x"/>
                                          </p:val>
                                        </p:tav>
                                        <p:tav tm="100000">
                                          <p:val>
                                            <p:strVal val="ppt_x"/>
                                          </p:val>
                                        </p:tav>
                                      </p:tavLst>
                                    </p:anim>
                                    <p:anim calcmode="lin" valueType="num">
                                      <p:cBhvr>
                                        <p:cTn id="55" dur="1000"/>
                                        <p:tgtEl>
                                          <p:spTgt spid="70"/>
                                        </p:tgtEl>
                                        <p:attrNameLst>
                                          <p:attrName>ppt_y</p:attrName>
                                        </p:attrNameLst>
                                      </p:cBhvr>
                                      <p:tavLst>
                                        <p:tav tm="0">
                                          <p:val>
                                            <p:strVal val="ppt_y"/>
                                          </p:val>
                                        </p:tav>
                                        <p:tav tm="100000">
                                          <p:val>
                                            <p:strVal val="ppt_y-.1"/>
                                          </p:val>
                                        </p:tav>
                                      </p:tavLst>
                                    </p:anim>
                                    <p:set>
                                      <p:cBhvr>
                                        <p:cTn id="56" dur="1" fill="hold">
                                          <p:stCondLst>
                                            <p:cond delay="999"/>
                                          </p:stCondLst>
                                        </p:cTn>
                                        <p:tgtEl>
                                          <p:spTgt spid="70"/>
                                        </p:tgtEl>
                                        <p:attrNameLst>
                                          <p:attrName>style.visibility</p:attrName>
                                        </p:attrNameLst>
                                      </p:cBhvr>
                                      <p:to>
                                        <p:strVal val="hidden"/>
                                      </p:to>
                                    </p:set>
                                  </p:childTnLst>
                                </p:cTn>
                              </p:par>
                              <p:par>
                                <p:cTn id="57" presetID="47" presetClass="exit" presetSubtype="0" fill="hold" nodeType="withEffect">
                                  <p:stCondLst>
                                    <p:cond delay="0"/>
                                  </p:stCondLst>
                                  <p:childTnLst>
                                    <p:animEffect transition="out" filter="fade">
                                      <p:cBhvr>
                                        <p:cTn id="58" dur="1000"/>
                                        <p:tgtEl>
                                          <p:spTgt spid="71"/>
                                        </p:tgtEl>
                                      </p:cBhvr>
                                    </p:animEffect>
                                    <p:anim calcmode="lin" valueType="num">
                                      <p:cBhvr>
                                        <p:cTn id="59" dur="1000"/>
                                        <p:tgtEl>
                                          <p:spTgt spid="71"/>
                                        </p:tgtEl>
                                        <p:attrNameLst>
                                          <p:attrName>ppt_x</p:attrName>
                                        </p:attrNameLst>
                                      </p:cBhvr>
                                      <p:tavLst>
                                        <p:tav tm="0">
                                          <p:val>
                                            <p:strVal val="ppt_x"/>
                                          </p:val>
                                        </p:tav>
                                        <p:tav tm="100000">
                                          <p:val>
                                            <p:strVal val="ppt_x"/>
                                          </p:val>
                                        </p:tav>
                                      </p:tavLst>
                                    </p:anim>
                                    <p:anim calcmode="lin" valueType="num">
                                      <p:cBhvr>
                                        <p:cTn id="60" dur="1000"/>
                                        <p:tgtEl>
                                          <p:spTgt spid="71"/>
                                        </p:tgtEl>
                                        <p:attrNameLst>
                                          <p:attrName>ppt_y</p:attrName>
                                        </p:attrNameLst>
                                      </p:cBhvr>
                                      <p:tavLst>
                                        <p:tav tm="0">
                                          <p:val>
                                            <p:strVal val="ppt_y"/>
                                          </p:val>
                                        </p:tav>
                                        <p:tav tm="100000">
                                          <p:val>
                                            <p:strVal val="ppt_y-.1"/>
                                          </p:val>
                                        </p:tav>
                                      </p:tavLst>
                                    </p:anim>
                                    <p:set>
                                      <p:cBhvr>
                                        <p:cTn id="61" dur="1" fill="hold">
                                          <p:stCondLst>
                                            <p:cond delay="999"/>
                                          </p:stCondLst>
                                        </p:cTn>
                                        <p:tgtEl>
                                          <p:spTgt spid="71"/>
                                        </p:tgtEl>
                                        <p:attrNameLst>
                                          <p:attrName>style.visibility</p:attrName>
                                        </p:attrNameLst>
                                      </p:cBhvr>
                                      <p:to>
                                        <p:strVal val="hidden"/>
                                      </p:to>
                                    </p:set>
                                  </p:childTnLst>
                                </p:cTn>
                              </p:par>
                              <p:par>
                                <p:cTn id="62" presetID="47" presetClass="exit" presetSubtype="0" fill="hold" nodeType="withEffect">
                                  <p:stCondLst>
                                    <p:cond delay="0"/>
                                  </p:stCondLst>
                                  <p:childTnLst>
                                    <p:animEffect transition="out" filter="fade">
                                      <p:cBhvr>
                                        <p:cTn id="63" dur="1000"/>
                                        <p:tgtEl>
                                          <p:spTgt spid="72"/>
                                        </p:tgtEl>
                                      </p:cBhvr>
                                    </p:animEffect>
                                    <p:anim calcmode="lin" valueType="num">
                                      <p:cBhvr>
                                        <p:cTn id="64" dur="1000"/>
                                        <p:tgtEl>
                                          <p:spTgt spid="72"/>
                                        </p:tgtEl>
                                        <p:attrNameLst>
                                          <p:attrName>ppt_x</p:attrName>
                                        </p:attrNameLst>
                                      </p:cBhvr>
                                      <p:tavLst>
                                        <p:tav tm="0">
                                          <p:val>
                                            <p:strVal val="ppt_x"/>
                                          </p:val>
                                        </p:tav>
                                        <p:tav tm="100000">
                                          <p:val>
                                            <p:strVal val="ppt_x"/>
                                          </p:val>
                                        </p:tav>
                                      </p:tavLst>
                                    </p:anim>
                                    <p:anim calcmode="lin" valueType="num">
                                      <p:cBhvr>
                                        <p:cTn id="65" dur="1000"/>
                                        <p:tgtEl>
                                          <p:spTgt spid="72"/>
                                        </p:tgtEl>
                                        <p:attrNameLst>
                                          <p:attrName>ppt_y</p:attrName>
                                        </p:attrNameLst>
                                      </p:cBhvr>
                                      <p:tavLst>
                                        <p:tav tm="0">
                                          <p:val>
                                            <p:strVal val="ppt_y"/>
                                          </p:val>
                                        </p:tav>
                                        <p:tav tm="100000">
                                          <p:val>
                                            <p:strVal val="ppt_y-.1"/>
                                          </p:val>
                                        </p:tav>
                                      </p:tavLst>
                                    </p:anim>
                                    <p:set>
                                      <p:cBhvr>
                                        <p:cTn id="66" dur="1" fill="hold">
                                          <p:stCondLst>
                                            <p:cond delay="999"/>
                                          </p:stCondLst>
                                        </p:cTn>
                                        <p:tgtEl>
                                          <p:spTgt spid="72"/>
                                        </p:tgtEl>
                                        <p:attrNameLst>
                                          <p:attrName>style.visibility</p:attrName>
                                        </p:attrNameLst>
                                      </p:cBhvr>
                                      <p:to>
                                        <p:strVal val="hidden"/>
                                      </p:to>
                                    </p:set>
                                  </p:childTnLst>
                                </p:cTn>
                              </p:par>
                              <p:par>
                                <p:cTn id="67" presetID="47" presetClass="exit" presetSubtype="0" fill="hold" nodeType="withEffect">
                                  <p:stCondLst>
                                    <p:cond delay="0"/>
                                  </p:stCondLst>
                                  <p:childTnLst>
                                    <p:animEffect transition="out" filter="fade">
                                      <p:cBhvr>
                                        <p:cTn id="68" dur="1000"/>
                                        <p:tgtEl>
                                          <p:spTgt spid="73"/>
                                        </p:tgtEl>
                                      </p:cBhvr>
                                    </p:animEffect>
                                    <p:anim calcmode="lin" valueType="num">
                                      <p:cBhvr>
                                        <p:cTn id="69" dur="1000"/>
                                        <p:tgtEl>
                                          <p:spTgt spid="73"/>
                                        </p:tgtEl>
                                        <p:attrNameLst>
                                          <p:attrName>ppt_x</p:attrName>
                                        </p:attrNameLst>
                                      </p:cBhvr>
                                      <p:tavLst>
                                        <p:tav tm="0">
                                          <p:val>
                                            <p:strVal val="ppt_x"/>
                                          </p:val>
                                        </p:tav>
                                        <p:tav tm="100000">
                                          <p:val>
                                            <p:strVal val="ppt_x"/>
                                          </p:val>
                                        </p:tav>
                                      </p:tavLst>
                                    </p:anim>
                                    <p:anim calcmode="lin" valueType="num">
                                      <p:cBhvr>
                                        <p:cTn id="70" dur="1000"/>
                                        <p:tgtEl>
                                          <p:spTgt spid="73"/>
                                        </p:tgtEl>
                                        <p:attrNameLst>
                                          <p:attrName>ppt_y</p:attrName>
                                        </p:attrNameLst>
                                      </p:cBhvr>
                                      <p:tavLst>
                                        <p:tav tm="0">
                                          <p:val>
                                            <p:strVal val="ppt_y"/>
                                          </p:val>
                                        </p:tav>
                                        <p:tav tm="100000">
                                          <p:val>
                                            <p:strVal val="ppt_y-.1"/>
                                          </p:val>
                                        </p:tav>
                                      </p:tavLst>
                                    </p:anim>
                                    <p:set>
                                      <p:cBhvr>
                                        <p:cTn id="71" dur="1" fill="hold">
                                          <p:stCondLst>
                                            <p:cond delay="999"/>
                                          </p:stCondLst>
                                        </p:cTn>
                                        <p:tgtEl>
                                          <p:spTgt spid="73"/>
                                        </p:tgtEl>
                                        <p:attrNameLst>
                                          <p:attrName>style.visibility</p:attrName>
                                        </p:attrNameLst>
                                      </p:cBhvr>
                                      <p:to>
                                        <p:strVal val="hidden"/>
                                      </p:to>
                                    </p:set>
                                  </p:childTnLst>
                                </p:cTn>
                              </p:par>
                              <p:par>
                                <p:cTn id="72" presetID="47" presetClass="exit" presetSubtype="0" fill="hold" nodeType="withEffect">
                                  <p:stCondLst>
                                    <p:cond delay="0"/>
                                  </p:stCondLst>
                                  <p:childTnLst>
                                    <p:animEffect transition="out" filter="fade">
                                      <p:cBhvr>
                                        <p:cTn id="73" dur="1000"/>
                                        <p:tgtEl>
                                          <p:spTgt spid="74"/>
                                        </p:tgtEl>
                                      </p:cBhvr>
                                    </p:animEffect>
                                    <p:anim calcmode="lin" valueType="num">
                                      <p:cBhvr>
                                        <p:cTn id="74" dur="1000"/>
                                        <p:tgtEl>
                                          <p:spTgt spid="74"/>
                                        </p:tgtEl>
                                        <p:attrNameLst>
                                          <p:attrName>ppt_x</p:attrName>
                                        </p:attrNameLst>
                                      </p:cBhvr>
                                      <p:tavLst>
                                        <p:tav tm="0">
                                          <p:val>
                                            <p:strVal val="ppt_x"/>
                                          </p:val>
                                        </p:tav>
                                        <p:tav tm="100000">
                                          <p:val>
                                            <p:strVal val="ppt_x"/>
                                          </p:val>
                                        </p:tav>
                                      </p:tavLst>
                                    </p:anim>
                                    <p:anim calcmode="lin" valueType="num">
                                      <p:cBhvr>
                                        <p:cTn id="75" dur="1000"/>
                                        <p:tgtEl>
                                          <p:spTgt spid="74"/>
                                        </p:tgtEl>
                                        <p:attrNameLst>
                                          <p:attrName>ppt_y</p:attrName>
                                        </p:attrNameLst>
                                      </p:cBhvr>
                                      <p:tavLst>
                                        <p:tav tm="0">
                                          <p:val>
                                            <p:strVal val="ppt_y"/>
                                          </p:val>
                                        </p:tav>
                                        <p:tav tm="100000">
                                          <p:val>
                                            <p:strVal val="ppt_y-.1"/>
                                          </p:val>
                                        </p:tav>
                                      </p:tavLst>
                                    </p:anim>
                                    <p:set>
                                      <p:cBhvr>
                                        <p:cTn id="76" dur="1" fill="hold">
                                          <p:stCondLst>
                                            <p:cond delay="999"/>
                                          </p:stCondLst>
                                        </p:cTn>
                                        <p:tgtEl>
                                          <p:spTgt spid="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2" grpId="1" animBg="1"/>
      <p:bldP spid="63" grpId="0"/>
      <p:bldP spid="6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381000"/>
            <a:ext cx="8077200" cy="1381147"/>
          </a:xfrm>
          <a:prstGeom prst="rect">
            <a:avLst/>
          </a:prstGeom>
          <a:solidFill>
            <a:schemeClr val="tx2">
              <a:lumMod val="20000"/>
              <a:lumOff val="80000"/>
            </a:schemeClr>
          </a:solidFill>
        </p:spPr>
        <p:txBody>
          <a:bodyPr wrap="square">
            <a:spAutoFit/>
          </a:bodyPr>
          <a:lstStyle/>
          <a:p>
            <a:pPr algn="just">
              <a:lnSpc>
                <a:spcPct val="120000"/>
              </a:lnSpc>
              <a:spcAft>
                <a:spcPts val="600"/>
              </a:spcAft>
              <a:buNone/>
            </a:pPr>
            <a:r>
              <a:rPr lang="en-US" sz="2400" b="1" u="sng" dirty="0" err="1" smtClean="0">
                <a:solidFill>
                  <a:schemeClr val="tx1">
                    <a:lumMod val="75000"/>
                    <a:lumOff val="25000"/>
                  </a:schemeClr>
                </a:solidFill>
                <a:latin typeface="Arial" pitchFamily="34" charset="0"/>
                <a:cs typeface="Arial" pitchFamily="34" charset="0"/>
              </a:rPr>
              <a:t>Đoạn</a:t>
            </a:r>
            <a:r>
              <a:rPr lang="en-US" sz="2400" b="1" u="sng" dirty="0" smtClean="0">
                <a:solidFill>
                  <a:schemeClr val="tx1">
                    <a:lumMod val="75000"/>
                    <a:lumOff val="25000"/>
                  </a:schemeClr>
                </a:solidFill>
                <a:latin typeface="Arial" pitchFamily="34" charset="0"/>
                <a:cs typeface="Arial" pitchFamily="34" charset="0"/>
              </a:rPr>
              <a:t> 2</a:t>
            </a:r>
            <a:r>
              <a:rPr lang="en-US" sz="2400" dirty="0" smtClean="0">
                <a:latin typeface="Arial" pitchFamily="34" charset="0"/>
                <a:cs typeface="Arial" pitchFamily="34" charset="0"/>
              </a:rPr>
              <a:t>: </a:t>
            </a:r>
            <a:r>
              <a:rPr lang="en-US" sz="2400" b="1" i="1" dirty="0" smtClean="0">
                <a:solidFill>
                  <a:schemeClr val="tx2">
                    <a:lumMod val="75000"/>
                  </a:schemeClr>
                </a:solidFill>
                <a:latin typeface="Arial" pitchFamily="34" charset="0"/>
                <a:cs typeface="Arial" pitchFamily="34" charset="0"/>
              </a:rPr>
              <a:t>“</a:t>
            </a:r>
            <a:r>
              <a:rPr lang="en-US" sz="2400" b="1" i="1" dirty="0" err="1" smtClean="0">
                <a:solidFill>
                  <a:srgbClr val="FF0000"/>
                </a:solidFill>
                <a:latin typeface="Arial" pitchFamily="34" charset="0"/>
                <a:cs typeface="Arial" pitchFamily="34" charset="0"/>
              </a:rPr>
              <a:t>Phía</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sau</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nhà</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em</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có</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một</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mảnh</a:t>
            </a:r>
            <a:r>
              <a:rPr lang="en-US" sz="2400" b="1" i="1" dirty="0" smtClean="0">
                <a:solidFill>
                  <a:srgbClr val="FF0000"/>
                </a:solidFill>
                <a:latin typeface="Arial" pitchFamily="34" charset="0"/>
                <a:cs typeface="Arial" pitchFamily="34" charset="0"/>
              </a:rPr>
              <a:t> v</a:t>
            </a:r>
            <a:r>
              <a:rPr lang="vi-VN" sz="2400" b="1" i="1" dirty="0" smtClean="0">
                <a:solidFill>
                  <a:srgbClr val="FF0000"/>
                </a:solidFill>
                <a:latin typeface="Arial" pitchFamily="34" charset="0"/>
                <a:cs typeface="Arial" pitchFamily="34" charset="0"/>
              </a:rPr>
              <a:t>ư</a:t>
            </a:r>
            <a:r>
              <a:rPr lang="en-US" sz="2400" b="1" i="1" dirty="0" err="1" smtClean="0">
                <a:solidFill>
                  <a:srgbClr val="FF0000"/>
                </a:solidFill>
                <a:latin typeface="Arial" pitchFamily="34" charset="0"/>
                <a:cs typeface="Arial" pitchFamily="34" charset="0"/>
              </a:rPr>
              <a:t>ờn</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Mảnh</a:t>
            </a:r>
            <a:r>
              <a:rPr lang="en-US" sz="2400" b="1" i="1" dirty="0" smtClean="0">
                <a:solidFill>
                  <a:srgbClr val="FF0000"/>
                </a:solidFill>
                <a:latin typeface="Arial" pitchFamily="34" charset="0"/>
                <a:cs typeface="Arial" pitchFamily="34" charset="0"/>
              </a:rPr>
              <a:t> v</a:t>
            </a:r>
            <a:r>
              <a:rPr lang="vi-VN" sz="2400" b="1" i="1" dirty="0" smtClean="0">
                <a:solidFill>
                  <a:srgbClr val="FF0000"/>
                </a:solidFill>
                <a:latin typeface="Arial" pitchFamily="34" charset="0"/>
                <a:cs typeface="Arial" pitchFamily="34" charset="0"/>
              </a:rPr>
              <a:t>ư</a:t>
            </a:r>
            <a:r>
              <a:rPr lang="en-US" sz="2400" b="1" i="1" dirty="0" err="1" smtClean="0">
                <a:solidFill>
                  <a:srgbClr val="FF0000"/>
                </a:solidFill>
                <a:latin typeface="Arial" pitchFamily="34" charset="0"/>
                <a:cs typeface="Arial" pitchFamily="34" charset="0"/>
              </a:rPr>
              <a:t>ờn</a:t>
            </a:r>
            <a:r>
              <a:rPr lang="en-US" sz="2400" b="1" i="1" dirty="0" smtClean="0">
                <a:solidFill>
                  <a:srgbClr val="FF0000"/>
                </a:solidFill>
                <a:latin typeface="Arial" pitchFamily="34" charset="0"/>
                <a:cs typeface="Arial" pitchFamily="34" charset="0"/>
              </a:rPr>
              <a:t> </a:t>
            </a:r>
            <a:r>
              <a:rPr lang="en-US" sz="2400" b="1" i="1" dirty="0" smtClean="0">
                <a:solidFill>
                  <a:schemeClr val="tx2">
                    <a:lumMod val="75000"/>
                  </a:schemeClr>
                </a:solidFill>
                <a:latin typeface="Arial" pitchFamily="34" charset="0"/>
                <a:cs typeface="Arial" pitchFamily="34" charset="0"/>
              </a:rPr>
              <a:t>ở </a:t>
            </a:r>
            <a:r>
              <a:rPr lang="en-US" sz="2400" b="1" i="1" dirty="0" err="1" smtClean="0">
                <a:solidFill>
                  <a:srgbClr val="FF0000"/>
                </a:solidFill>
                <a:latin typeface="Arial" pitchFamily="34" charset="0"/>
                <a:cs typeface="Arial" pitchFamily="34" charset="0"/>
              </a:rPr>
              <a:t>phía</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sau</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nhà</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em</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em</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trồng</a:t>
            </a:r>
            <a:r>
              <a:rPr lang="en-US" sz="2400" b="1" i="1" dirty="0" smtClean="0">
                <a:solidFill>
                  <a:srgbClr val="FF0000"/>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rất</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nhiều</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loài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hoa</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Em</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trồng</a:t>
            </a:r>
            <a:r>
              <a:rPr lang="en-US" sz="2400" b="1" i="1" dirty="0" smtClean="0">
                <a:solidFill>
                  <a:srgbClr val="FF0000"/>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hoa</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cúc</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Em</a:t>
            </a:r>
            <a:r>
              <a:rPr lang="en-US" sz="2400" b="1" i="1" dirty="0" smtClean="0">
                <a:solidFill>
                  <a:srgbClr val="FF0000"/>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trồng</a:t>
            </a:r>
            <a:r>
              <a:rPr lang="en-US" sz="2400" b="1" i="1" dirty="0" smtClean="0">
                <a:solidFill>
                  <a:srgbClr val="FF0000"/>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hoa</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th</a:t>
            </a:r>
            <a:r>
              <a:rPr lang="vi-VN" sz="2400" b="1" i="1" dirty="0" smtClean="0">
                <a:solidFill>
                  <a:schemeClr val="tx2">
                    <a:lumMod val="75000"/>
                  </a:schemeClr>
                </a:solidFill>
                <a:latin typeface="Arial" pitchFamily="34" charset="0"/>
                <a:cs typeface="Arial" pitchFamily="34" charset="0"/>
              </a:rPr>
              <a:t>ư</a:t>
            </a:r>
            <a:r>
              <a:rPr lang="en-US" sz="2400" b="1" i="1" dirty="0" err="1" smtClean="0">
                <a:solidFill>
                  <a:schemeClr val="tx2">
                    <a:lumMod val="75000"/>
                  </a:schemeClr>
                </a:solidFill>
                <a:latin typeface="Arial" pitchFamily="34" charset="0"/>
                <a:cs typeface="Arial" pitchFamily="34" charset="0"/>
              </a:rPr>
              <a:t>ợc</a:t>
            </a:r>
            <a:r>
              <a:rPr lang="en-US" sz="2400" b="1" i="1" dirty="0" smtClean="0">
                <a:solidFill>
                  <a:schemeClr val="tx2">
                    <a:lumMod val="75000"/>
                  </a:schemeClr>
                </a:solidFill>
                <a:latin typeface="Arial" pitchFamily="34" charset="0"/>
                <a:cs typeface="Arial" pitchFamily="34" charset="0"/>
              </a:rPr>
              <a:t> d</a:t>
            </a:r>
            <a:r>
              <a:rPr lang="vi-VN" sz="2400" b="1" i="1" dirty="0" smtClean="0">
                <a:solidFill>
                  <a:schemeClr val="tx2">
                    <a:lumMod val="75000"/>
                  </a:schemeClr>
                </a:solidFill>
                <a:latin typeface="Arial" pitchFamily="34" charset="0"/>
                <a:cs typeface="Arial" pitchFamily="34" charset="0"/>
              </a:rPr>
              <a:t>ư</a:t>
            </a:r>
            <a:r>
              <a:rPr lang="en-US" sz="2400" b="1" i="1" dirty="0" err="1" smtClean="0">
                <a:solidFill>
                  <a:schemeClr val="tx2">
                    <a:lumMod val="75000"/>
                  </a:schemeClr>
                </a:solidFill>
                <a:latin typeface="Arial" pitchFamily="34" charset="0"/>
                <a:cs typeface="Arial" pitchFamily="34" charset="0"/>
              </a:rPr>
              <a:t>ợc</a:t>
            </a:r>
            <a:r>
              <a:rPr lang="en-US" sz="2400" b="1" i="1" dirty="0" smtClean="0">
                <a:solidFill>
                  <a:schemeClr val="tx2">
                    <a:lumMod val="75000"/>
                  </a:schemeClr>
                </a:solidFill>
                <a:latin typeface="Arial" pitchFamily="34" charset="0"/>
                <a:cs typeface="Arial" pitchFamily="34" charset="0"/>
              </a:rPr>
              <a:t>. …”</a:t>
            </a:r>
          </a:p>
        </p:txBody>
      </p:sp>
      <p:sp>
        <p:nvSpPr>
          <p:cNvPr id="3" name="Flowchart: Terminator 2"/>
          <p:cNvSpPr/>
          <p:nvPr/>
        </p:nvSpPr>
        <p:spPr>
          <a:xfrm>
            <a:off x="1219200" y="3505200"/>
            <a:ext cx="6705600" cy="2667000"/>
          </a:xfrm>
          <a:prstGeom prst="flowChartTerminator">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752600" y="3513993"/>
            <a:ext cx="6019800" cy="2332946"/>
          </a:xfrm>
          <a:prstGeom prst="rect">
            <a:avLst/>
          </a:prstGeom>
          <a:noFill/>
        </p:spPr>
        <p:txBody>
          <a:bodyPr wrap="square" rtlCol="0">
            <a:spAutoFit/>
          </a:bodyPr>
          <a:lstStyle/>
          <a:p>
            <a:pPr algn="ctr">
              <a:lnSpc>
                <a:spcPct val="130000"/>
              </a:lnSpc>
            </a:pPr>
            <a:r>
              <a:rPr lang="vi-VN" sz="2800" b="1" dirty="0">
                <a:solidFill>
                  <a:srgbClr val="0070C0"/>
                </a:solidFill>
              </a:rPr>
              <a:t>Hướng khắc phục: </a:t>
            </a:r>
          </a:p>
          <a:p>
            <a:pPr>
              <a:lnSpc>
                <a:spcPct val="130000"/>
              </a:lnSpc>
            </a:pPr>
            <a:r>
              <a:rPr lang="vi-VN" sz="2800" b="1" u="sng" dirty="0">
                <a:solidFill>
                  <a:srgbClr val="0070C0"/>
                </a:solidFill>
              </a:rPr>
              <a:t>Cách 1</a:t>
            </a:r>
            <a:r>
              <a:rPr lang="vi-VN" sz="2800" dirty="0"/>
              <a:t>: </a:t>
            </a:r>
            <a:r>
              <a:rPr lang="vi-VN" sz="2800" b="1" dirty="0"/>
              <a:t>Bỏ từ lặp.</a:t>
            </a:r>
          </a:p>
          <a:p>
            <a:pPr>
              <a:lnSpc>
                <a:spcPct val="130000"/>
              </a:lnSpc>
            </a:pPr>
            <a:r>
              <a:rPr lang="vi-VN" sz="2800" b="1" u="sng" dirty="0">
                <a:solidFill>
                  <a:srgbClr val="0070C0"/>
                </a:solidFill>
              </a:rPr>
              <a:t>Cách 2:</a:t>
            </a:r>
            <a:r>
              <a:rPr lang="vi-VN" sz="2800" dirty="0"/>
              <a:t> </a:t>
            </a:r>
            <a:r>
              <a:rPr lang="vi-VN" sz="2800" b="1" dirty="0"/>
              <a:t>Thay </a:t>
            </a:r>
            <a:r>
              <a:rPr lang="en-US" sz="2800" b="1" dirty="0" err="1" smtClean="0"/>
              <a:t>thế</a:t>
            </a:r>
            <a:r>
              <a:rPr lang="en-US" sz="2800" b="1" dirty="0" smtClean="0"/>
              <a:t> </a:t>
            </a:r>
            <a:r>
              <a:rPr lang="vi-VN" sz="2800" b="1" dirty="0" smtClean="0"/>
              <a:t>bằng từ</a:t>
            </a:r>
            <a:r>
              <a:rPr lang="en-US" sz="2800" b="1" dirty="0" smtClean="0"/>
              <a:t>, </a:t>
            </a:r>
            <a:r>
              <a:rPr lang="en-US" sz="2800" b="1" dirty="0" err="1" smtClean="0"/>
              <a:t>cụm</a:t>
            </a:r>
            <a:r>
              <a:rPr lang="en-US" sz="2800" b="1" dirty="0" smtClean="0"/>
              <a:t> </a:t>
            </a:r>
            <a:r>
              <a:rPr lang="en-US" sz="2800" b="1" dirty="0" err="1" smtClean="0"/>
              <a:t>từ</a:t>
            </a:r>
            <a:r>
              <a:rPr lang="vi-VN" sz="2800" b="1" dirty="0" smtClean="0"/>
              <a:t> có</a:t>
            </a:r>
            <a:r>
              <a:rPr lang="en-US" sz="2800" b="1" dirty="0" smtClean="0"/>
              <a:t> </a:t>
            </a:r>
            <a:r>
              <a:rPr lang="vi-VN" sz="2800" b="1" dirty="0" smtClean="0"/>
              <a:t>nghĩa</a:t>
            </a:r>
            <a:r>
              <a:rPr lang="en-US" sz="2800" b="1" dirty="0" smtClean="0"/>
              <a:t> </a:t>
            </a:r>
            <a:r>
              <a:rPr lang="vi-VN" sz="2800" b="1" dirty="0" smtClean="0"/>
              <a:t>tương </a:t>
            </a:r>
            <a:r>
              <a:rPr lang="vi-VN" sz="2800" b="1" dirty="0"/>
              <a:t>đương</a:t>
            </a:r>
            <a:endParaRPr lang="en-US" sz="2800" b="1" dirty="0"/>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8263" y="457200"/>
            <a:ext cx="7467600" cy="2793842"/>
          </a:xfrm>
          <a:prstGeom prst="rect">
            <a:avLst/>
          </a:prstGeom>
          <a:noFill/>
        </p:spPr>
        <p:txBody>
          <a:bodyPr wrap="square" rtlCol="0">
            <a:spAutoFit/>
          </a:bodyPr>
          <a:lstStyle/>
          <a:p>
            <a:pPr>
              <a:lnSpc>
                <a:spcPct val="150000"/>
              </a:lnSpc>
            </a:pPr>
            <a:r>
              <a:rPr lang="vi-VN" sz="2400" b="1" dirty="0" smtClean="0">
                <a:solidFill>
                  <a:srgbClr val="FF0000"/>
                </a:solidFill>
                <a:latin typeface="Arial" pitchFamily="34" charset="0"/>
                <a:cs typeface="Arial" pitchFamily="34" charset="0"/>
              </a:rPr>
              <a:t> </a:t>
            </a:r>
            <a:r>
              <a:rPr lang="vi-VN" sz="2400" b="1" dirty="0" smtClean="0">
                <a:latin typeface="Arial" pitchFamily="34" charset="0"/>
                <a:cs typeface="Arial" pitchFamily="34" charset="0"/>
              </a:rPr>
              <a:t>Bài tập 2 : </a:t>
            </a:r>
            <a:r>
              <a:rPr lang="en-US" sz="2400" b="1" dirty="0" err="1" smtClean="0">
                <a:latin typeface="Arial" pitchFamily="34" charset="0"/>
                <a:cs typeface="Arial" pitchFamily="34" charset="0"/>
              </a:rPr>
              <a:t>Đọc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bài</a:t>
            </a:r>
            <a:r>
              <a:rPr lang="en-US" sz="2400" b="1" dirty="0" smtClean="0">
                <a:latin typeface="Arial" pitchFamily="34" charset="0"/>
                <a:cs typeface="Arial" pitchFamily="34" charset="0"/>
              </a:rPr>
              <a:t> ca </a:t>
            </a:r>
            <a:r>
              <a:rPr lang="en-US" sz="2400" b="1" dirty="0" err="1" smtClean="0">
                <a:latin typeface="Arial" pitchFamily="34" charset="0"/>
                <a:cs typeface="Arial" pitchFamily="34" charset="0"/>
              </a:rPr>
              <a:t>dao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sau</a:t>
            </a:r>
            <a:r>
              <a:rPr lang="en-US" sz="2400" b="1" dirty="0" smtClean="0">
                <a:latin typeface="Arial" pitchFamily="34" charset="0"/>
                <a:cs typeface="Arial" pitchFamily="34" charset="0"/>
              </a:rPr>
              <a:t> :</a:t>
            </a:r>
            <a:r>
              <a:rPr lang="en-US" sz="2400" b="1" i="1" dirty="0" smtClean="0">
                <a:latin typeface="Arial" pitchFamily="34" charset="0"/>
                <a:cs typeface="Arial" pitchFamily="34" charset="0"/>
              </a:rPr>
              <a:t>   </a:t>
            </a:r>
          </a:p>
          <a:p>
            <a:pPr algn="ctr">
              <a:lnSpc>
                <a:spcPct val="150000"/>
              </a:lnSpc>
            </a:pPr>
            <a:r>
              <a:rPr lang="en-US" sz="2400" b="1" i="1" dirty="0" err="1" smtClean="0">
                <a:solidFill>
                  <a:schemeClr val="tx2">
                    <a:lumMod val="75000"/>
                  </a:schemeClr>
                </a:solidFill>
                <a:latin typeface="Arial" pitchFamily="34" charset="0"/>
                <a:cs typeface="Arial" pitchFamily="34" charset="0"/>
              </a:rPr>
              <a:t>Bà</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già</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đi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chợ</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cầu</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Đông</a:t>
            </a:r>
            <a:endParaRPr lang="en-US" sz="2400" b="1" i="1" dirty="0" smtClean="0">
              <a:solidFill>
                <a:schemeClr val="tx2">
                  <a:lumMod val="75000"/>
                </a:schemeClr>
              </a:solidFill>
              <a:latin typeface="Arial" pitchFamily="34" charset="0"/>
              <a:cs typeface="Arial" pitchFamily="34" charset="0"/>
            </a:endParaRPr>
          </a:p>
          <a:p>
            <a:pPr algn="ctr">
              <a:lnSpc>
                <a:spcPct val="150000"/>
              </a:lnSpc>
            </a:pPr>
            <a:r>
              <a:rPr lang="en-US" sz="2400" b="1" i="1" dirty="0" err="1" smtClean="0">
                <a:solidFill>
                  <a:schemeClr val="tx2">
                    <a:lumMod val="75000"/>
                  </a:schemeClr>
                </a:solidFill>
                <a:latin typeface="Arial" pitchFamily="34" charset="0"/>
                <a:cs typeface="Arial" pitchFamily="34" charset="0"/>
              </a:rPr>
              <a:t>Bói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xem</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một</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quẻ</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lấy</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chồng</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lợi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chăng</a:t>
            </a:r>
            <a:endParaRPr lang="en-US" sz="2400" b="1" i="1" dirty="0" smtClean="0">
              <a:solidFill>
                <a:schemeClr val="tx2">
                  <a:lumMod val="75000"/>
                </a:schemeClr>
              </a:solidFill>
              <a:latin typeface="Arial" pitchFamily="34" charset="0"/>
              <a:cs typeface="Arial" pitchFamily="34" charset="0"/>
            </a:endParaRPr>
          </a:p>
          <a:p>
            <a:pPr algn="ctr">
              <a:lnSpc>
                <a:spcPct val="150000"/>
              </a:lnSpc>
            </a:pPr>
            <a:r>
              <a:rPr lang="en-US" sz="2400" b="1" i="1" dirty="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Thầy</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bói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gieo</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quẻ</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nói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rằng</a:t>
            </a:r>
            <a:endParaRPr lang="en-US" sz="2400" b="1" i="1" dirty="0" smtClean="0">
              <a:solidFill>
                <a:schemeClr val="tx2">
                  <a:lumMod val="75000"/>
                </a:schemeClr>
              </a:solidFill>
              <a:latin typeface="Arial" pitchFamily="34" charset="0"/>
              <a:cs typeface="Arial" pitchFamily="34" charset="0"/>
            </a:endParaRPr>
          </a:p>
          <a:p>
            <a:pPr algn="ctr">
              <a:lnSpc>
                <a:spcPct val="150000"/>
              </a:lnSpc>
            </a:pPr>
            <a:r>
              <a:rPr lang="en-US" sz="2400" b="1" i="1" dirty="0" err="1" smtClean="0">
                <a:solidFill>
                  <a:srgbClr val="FF0000"/>
                </a:solidFill>
                <a:latin typeface="Arial" pitchFamily="34" charset="0"/>
                <a:cs typeface="Arial" pitchFamily="34" charset="0"/>
              </a:rPr>
              <a:t>Lợi</a:t>
            </a:r>
            <a:r>
              <a:rPr lang="en-US" sz="2400" b="1" i="1" dirty="0" smtClean="0">
                <a:solidFill>
                  <a:srgbClr val="FF0000"/>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thì</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có</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rgbClr val="FF0000"/>
                </a:solidFill>
                <a:latin typeface="Arial" pitchFamily="34" charset="0"/>
                <a:cs typeface="Arial" pitchFamily="34" charset="0"/>
              </a:rPr>
              <a:t>lợi</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nhưng</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răng</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chẳng</a:t>
            </a:r>
            <a:r>
              <a:rPr lang="en-US" sz="2400" b="1" i="1" dirty="0" smtClean="0">
                <a:solidFill>
                  <a:schemeClr val="tx2">
                    <a:lumMod val="75000"/>
                  </a:schemeClr>
                </a:solidFill>
                <a:latin typeface="Arial" pitchFamily="34" charset="0"/>
                <a:cs typeface="Arial" pitchFamily="34" charset="0"/>
              </a:rPr>
              <a:t> </a:t>
            </a:r>
            <a:r>
              <a:rPr lang="en-US" sz="2400" b="1" i="1" dirty="0" err="1" smtClean="0">
                <a:solidFill>
                  <a:schemeClr val="tx2">
                    <a:lumMod val="75000"/>
                  </a:schemeClr>
                </a:solidFill>
                <a:latin typeface="Arial" pitchFamily="34" charset="0"/>
                <a:cs typeface="Arial" pitchFamily="34" charset="0"/>
              </a:rPr>
              <a:t>còn</a:t>
            </a:r>
            <a:endParaRPr lang="en-US" sz="2400" b="1" i="1" dirty="0" smtClean="0">
              <a:solidFill>
                <a:schemeClr val="tx2">
                  <a:lumMod val="75000"/>
                </a:schemeClr>
              </a:solidFill>
              <a:latin typeface="Arial" pitchFamily="34" charset="0"/>
              <a:cs typeface="Arial" pitchFamily="34" charset="0"/>
            </a:endParaRPr>
          </a:p>
        </p:txBody>
      </p:sp>
      <p:sp>
        <p:nvSpPr>
          <p:cNvPr id="2" name="TextBox 1"/>
          <p:cNvSpPr txBox="1"/>
          <p:nvPr/>
        </p:nvSpPr>
        <p:spPr>
          <a:xfrm>
            <a:off x="1066800" y="4399985"/>
            <a:ext cx="7696200" cy="1200329"/>
          </a:xfrm>
          <a:prstGeom prst="rect">
            <a:avLst/>
          </a:prstGeom>
          <a:solidFill>
            <a:schemeClr val="accent1">
              <a:lumMod val="60000"/>
              <a:lumOff val="40000"/>
            </a:schemeClr>
          </a:solidFill>
        </p:spPr>
        <p:txBody>
          <a:bodyPr wrap="square" rtlCol="0">
            <a:spAutoFit/>
          </a:bodyPr>
          <a:lstStyle/>
          <a:p>
            <a:pPr algn="ctr">
              <a:lnSpc>
                <a:spcPct val="150000"/>
              </a:lnSpc>
            </a:pPr>
            <a:r>
              <a:rPr lang="en-US" sz="2400" b="1" dirty="0" err="1" smtClean="0">
                <a:solidFill>
                  <a:srgbClr val="FF0000"/>
                </a:solidFill>
                <a:latin typeface="Arial" pitchFamily="34" charset="0"/>
                <a:cs typeface="Arial" pitchFamily="34" charset="0"/>
              </a:rPr>
              <a:t>Từ</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Lợi</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được</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lặp</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lại</a:t>
            </a:r>
            <a:r>
              <a:rPr lang="en-US" sz="2400" b="1" dirty="0" smtClean="0">
                <a:solidFill>
                  <a:srgbClr val="FF0000"/>
                </a:solidFill>
                <a:latin typeface="Arial" pitchFamily="34" charset="0"/>
                <a:cs typeface="Arial" pitchFamily="34" charset="0"/>
              </a:rPr>
              <a:t> ở </a:t>
            </a:r>
            <a:r>
              <a:rPr lang="en-US" sz="2400" b="1" dirty="0" err="1" smtClean="0">
                <a:solidFill>
                  <a:srgbClr val="FF0000"/>
                </a:solidFill>
                <a:latin typeface="Arial" pitchFamily="34" charset="0"/>
                <a:cs typeface="Arial" pitchFamily="34" charset="0"/>
              </a:rPr>
              <a:t>bài</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ca</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dao</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có</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phải</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phép</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điệp</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ngữ</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không</a:t>
            </a:r>
            <a:r>
              <a:rPr lang="en-US" sz="2400" b="1" dirty="0" smtClean="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Vì</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sao</a:t>
            </a:r>
            <a:r>
              <a:rPr lang="en-US" sz="2400" b="1" dirty="0">
                <a:solidFill>
                  <a:srgbClr val="FF0000"/>
                </a:solidFill>
                <a:latin typeface="Arial" pitchFamily="34" charset="0"/>
                <a:cs typeface="Arial" pitchFamily="34" charset="0"/>
              </a:rPr>
              <a:t>? </a:t>
            </a:r>
          </a:p>
        </p:txBody>
      </p:sp>
      <p:pic>
        <p:nvPicPr>
          <p:cNvPr id="5" name="Picture 31" descr="Cau hoi"/>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7638" y="4076700"/>
            <a:ext cx="12144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6"/>
          <p:cNvSpPr txBox="1">
            <a:spLocks noChangeArrowheads="1"/>
          </p:cNvSpPr>
          <p:nvPr/>
        </p:nvSpPr>
        <p:spPr bwMode="auto">
          <a:xfrm>
            <a:off x="168640" y="198620"/>
            <a:ext cx="5334000" cy="1752211"/>
          </a:xfrm>
          <a:prstGeom prst="rect">
            <a:avLst/>
          </a:prstGeom>
          <a:noFill/>
          <a:ln w="9525">
            <a:noFill/>
            <a:miter lim="800000"/>
            <a:headEnd/>
            <a:tailEnd/>
          </a:ln>
        </p:spPr>
        <p:txBody>
          <a:bodyPr wrap="square">
            <a:spAutoFit/>
          </a:bodyPr>
          <a:lstStyle/>
          <a:p>
            <a:pPr>
              <a:lnSpc>
                <a:spcPct val="120000"/>
              </a:lnSpc>
            </a:pPr>
            <a:r>
              <a:rPr lang="en-US" sz="2300" dirty="0">
                <a:latin typeface="Arial" pitchFamily="34" charset="0"/>
                <a:cs typeface="Arial" pitchFamily="34" charset="0"/>
              </a:rPr>
              <a:t>a. </a:t>
            </a:r>
            <a:r>
              <a:rPr lang="en-US" sz="2300" dirty="0" smtClean="0">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Nghe</a:t>
            </a:r>
            <a:r>
              <a:rPr lang="en-US" sz="2300" dirty="0" smtClean="0">
                <a:latin typeface="Arial" pitchFamily="34" charset="0"/>
                <a:cs typeface="Arial" pitchFamily="34" charset="0"/>
              </a:rPr>
              <a:t> </a:t>
            </a:r>
            <a:r>
              <a:rPr lang="en-US" sz="2300" dirty="0">
                <a:latin typeface="Arial" pitchFamily="34" charset="0"/>
                <a:cs typeface="Arial" pitchFamily="34" charset="0"/>
              </a:rPr>
              <a:t>xao động nắng trưa</a:t>
            </a:r>
          </a:p>
          <a:p>
            <a:pPr>
              <a:lnSpc>
                <a:spcPct val="120000"/>
              </a:lnSpc>
            </a:pPr>
            <a:r>
              <a:rPr lang="en-US" sz="2300" dirty="0">
                <a:solidFill>
                  <a:srgbClr val="FF3300"/>
                </a:solidFill>
                <a:latin typeface="Arial" pitchFamily="34" charset="0"/>
                <a:cs typeface="Arial" pitchFamily="34" charset="0"/>
              </a:rPr>
              <a:t>    </a:t>
            </a:r>
            <a:r>
              <a:rPr lang="en-US" sz="2300" dirty="0" smtClean="0">
                <a:solidFill>
                  <a:srgbClr val="FF3300"/>
                </a:solidFill>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Nghe</a:t>
            </a:r>
            <a:r>
              <a:rPr lang="en-US" sz="2300" dirty="0" smtClean="0">
                <a:latin typeface="Arial" pitchFamily="34" charset="0"/>
                <a:cs typeface="Arial" pitchFamily="34" charset="0"/>
              </a:rPr>
              <a:t> </a:t>
            </a:r>
            <a:r>
              <a:rPr lang="en-US" sz="2300" dirty="0">
                <a:latin typeface="Arial" pitchFamily="34" charset="0"/>
                <a:cs typeface="Arial" pitchFamily="34" charset="0"/>
              </a:rPr>
              <a:t>bàn chân đỡ mỏi</a:t>
            </a:r>
          </a:p>
          <a:p>
            <a:pPr>
              <a:lnSpc>
                <a:spcPct val="120000"/>
              </a:lnSpc>
            </a:pPr>
            <a:r>
              <a:rPr lang="en-US" sz="2300" dirty="0">
                <a:solidFill>
                  <a:srgbClr val="FF3300"/>
                </a:solidFill>
                <a:latin typeface="Arial" pitchFamily="34" charset="0"/>
                <a:cs typeface="Arial" pitchFamily="34" charset="0"/>
              </a:rPr>
              <a:t>    </a:t>
            </a:r>
            <a:r>
              <a:rPr lang="en-US" sz="2300" dirty="0" smtClean="0">
                <a:solidFill>
                  <a:srgbClr val="FF3300"/>
                </a:solidFill>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Nghe</a:t>
            </a:r>
            <a:r>
              <a:rPr lang="en-US" sz="2300" dirty="0" smtClean="0">
                <a:latin typeface="Arial" pitchFamily="34" charset="0"/>
                <a:cs typeface="Arial" pitchFamily="34" charset="0"/>
              </a:rPr>
              <a:t> </a:t>
            </a:r>
            <a:r>
              <a:rPr lang="en-US" sz="2300" dirty="0">
                <a:latin typeface="Arial" pitchFamily="34" charset="0"/>
                <a:cs typeface="Arial" pitchFamily="34" charset="0"/>
              </a:rPr>
              <a:t>gọi về tuổi thơ</a:t>
            </a:r>
          </a:p>
          <a:p>
            <a:pPr>
              <a:lnSpc>
                <a:spcPct val="120000"/>
              </a:lnSpc>
            </a:pPr>
            <a:r>
              <a:rPr lang="en-US" sz="2300" dirty="0">
                <a:latin typeface="Arial" pitchFamily="34" charset="0"/>
                <a:cs typeface="Arial" pitchFamily="34" charset="0"/>
              </a:rPr>
              <a:t>                                 </a:t>
            </a:r>
            <a:r>
              <a:rPr lang="en-US" sz="2300" i="1" dirty="0">
                <a:latin typeface="Arial" pitchFamily="34" charset="0"/>
                <a:cs typeface="Arial" pitchFamily="34" charset="0"/>
              </a:rPr>
              <a:t> </a:t>
            </a:r>
            <a:r>
              <a:rPr lang="en-US" sz="2300" i="1" dirty="0" smtClean="0">
                <a:latin typeface="Arial" pitchFamily="34" charset="0"/>
                <a:cs typeface="Arial" pitchFamily="34" charset="0"/>
              </a:rPr>
              <a:t>(</a:t>
            </a:r>
            <a:r>
              <a:rPr lang="en-US" sz="2300" i="1" dirty="0">
                <a:latin typeface="Arial" pitchFamily="34" charset="0"/>
                <a:cs typeface="Arial" pitchFamily="34" charset="0"/>
              </a:rPr>
              <a:t>Xuân Quỳnh)</a:t>
            </a:r>
          </a:p>
        </p:txBody>
      </p:sp>
      <p:sp>
        <p:nvSpPr>
          <p:cNvPr id="6" name="Text Box 27"/>
          <p:cNvSpPr txBox="1">
            <a:spLocks noChangeArrowheads="1"/>
          </p:cNvSpPr>
          <p:nvPr/>
        </p:nvSpPr>
        <p:spPr bwMode="auto">
          <a:xfrm>
            <a:off x="108680" y="2154840"/>
            <a:ext cx="6477000" cy="2176943"/>
          </a:xfrm>
          <a:prstGeom prst="rect">
            <a:avLst/>
          </a:prstGeom>
          <a:noFill/>
          <a:ln w="9525">
            <a:noFill/>
            <a:miter lim="800000"/>
            <a:headEnd/>
            <a:tailEnd/>
          </a:ln>
        </p:spPr>
        <p:txBody>
          <a:bodyPr wrap="square">
            <a:spAutoFit/>
          </a:bodyPr>
          <a:lstStyle/>
          <a:p>
            <a:pPr marL="342900" indent="-342900">
              <a:lnSpc>
                <a:spcPct val="120000"/>
              </a:lnSpc>
            </a:pPr>
            <a:r>
              <a:rPr lang="en-US" sz="2300" dirty="0">
                <a:latin typeface="Arial" pitchFamily="34" charset="0"/>
                <a:cs typeface="Arial" pitchFamily="34" charset="0"/>
              </a:rPr>
              <a:t>b</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Anh</a:t>
            </a:r>
            <a:r>
              <a:rPr lang="en-US" sz="2300" dirty="0" smtClean="0">
                <a:latin typeface="Arial" pitchFamily="34" charset="0"/>
                <a:cs typeface="Arial" pitchFamily="34" charset="0"/>
              </a:rPr>
              <a:t> </a:t>
            </a:r>
            <a:r>
              <a:rPr lang="en-US" sz="2300" dirty="0">
                <a:latin typeface="Arial" pitchFamily="34" charset="0"/>
                <a:cs typeface="Arial" pitchFamily="34" charset="0"/>
              </a:rPr>
              <a:t>đã tìm em, </a:t>
            </a:r>
            <a:r>
              <a:rPr lang="en-US" sz="2300" b="1" dirty="0">
                <a:solidFill>
                  <a:srgbClr val="FF3300"/>
                </a:solidFill>
                <a:latin typeface="Arial" pitchFamily="34" charset="0"/>
                <a:cs typeface="Arial" pitchFamily="34" charset="0"/>
              </a:rPr>
              <a:t>rất lâu, rất lâu</a:t>
            </a:r>
          </a:p>
          <a:p>
            <a:pPr marL="342900" indent="-342900">
              <a:lnSpc>
                <a:spcPct val="120000"/>
              </a:lnSpc>
            </a:pP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Cô</a:t>
            </a:r>
            <a:r>
              <a:rPr lang="en-US" sz="2300" dirty="0" smtClean="0">
                <a:latin typeface="Arial" pitchFamily="34" charset="0"/>
                <a:cs typeface="Arial" pitchFamily="34" charset="0"/>
              </a:rPr>
              <a:t> </a:t>
            </a:r>
            <a:r>
              <a:rPr lang="en-US" sz="2300" dirty="0">
                <a:latin typeface="Arial" pitchFamily="34" charset="0"/>
                <a:cs typeface="Arial" pitchFamily="34" charset="0"/>
              </a:rPr>
              <a:t>gái ở Thạch Kim, Thạch Nhọn</a:t>
            </a:r>
          </a:p>
          <a:p>
            <a:pPr marL="342900" indent="-342900">
              <a:lnSpc>
                <a:spcPct val="120000"/>
              </a:lnSpc>
            </a:pPr>
            <a:r>
              <a:rPr lang="en-US" sz="2300" b="1" dirty="0" smtClean="0">
                <a:solidFill>
                  <a:srgbClr val="FF3300"/>
                </a:solidFill>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Khăn</a:t>
            </a:r>
            <a:r>
              <a:rPr lang="en-US" sz="2300" b="1" dirty="0" smtClean="0">
                <a:solidFill>
                  <a:srgbClr val="FF3300"/>
                </a:solidFill>
                <a:latin typeface="Arial" pitchFamily="34" charset="0"/>
                <a:cs typeface="Arial" pitchFamily="34" charset="0"/>
              </a:rPr>
              <a:t> </a:t>
            </a:r>
            <a:r>
              <a:rPr lang="en-US" sz="2300" b="1" dirty="0">
                <a:solidFill>
                  <a:srgbClr val="FF3300"/>
                </a:solidFill>
                <a:latin typeface="Arial" pitchFamily="34" charset="0"/>
                <a:cs typeface="Arial" pitchFamily="34" charset="0"/>
              </a:rPr>
              <a:t>xanh, khăn xanh</a:t>
            </a:r>
            <a:r>
              <a:rPr lang="en-US" sz="2300" b="1" dirty="0">
                <a:latin typeface="Arial" pitchFamily="34" charset="0"/>
                <a:cs typeface="Arial" pitchFamily="34" charset="0"/>
              </a:rPr>
              <a:t> </a:t>
            </a:r>
            <a:r>
              <a:rPr lang="en-US" sz="2300" dirty="0">
                <a:latin typeface="Arial" pitchFamily="34" charset="0"/>
                <a:cs typeface="Arial" pitchFamily="34" charset="0"/>
              </a:rPr>
              <a:t>phơi đầy lán sớm</a:t>
            </a:r>
          </a:p>
          <a:p>
            <a:pPr marL="342900" indent="-342900">
              <a:lnSpc>
                <a:spcPct val="120000"/>
              </a:lnSpc>
            </a:pP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Giấy</a:t>
            </a:r>
            <a:r>
              <a:rPr lang="en-US" sz="2300" dirty="0" smtClean="0">
                <a:latin typeface="Arial" pitchFamily="34" charset="0"/>
                <a:cs typeface="Arial" pitchFamily="34" charset="0"/>
              </a:rPr>
              <a:t> </a:t>
            </a:r>
            <a:r>
              <a:rPr lang="en-US" sz="2300" dirty="0">
                <a:latin typeface="Arial" pitchFamily="34" charset="0"/>
                <a:cs typeface="Arial" pitchFamily="34" charset="0"/>
              </a:rPr>
              <a:t>sách mở tung trắng cả rừng chiều</a:t>
            </a:r>
          </a:p>
          <a:p>
            <a:pPr marL="342900" indent="-342900">
              <a:lnSpc>
                <a:spcPct val="120000"/>
              </a:lnSpc>
            </a:pPr>
            <a:r>
              <a:rPr lang="en-US" sz="2300" dirty="0" smtClean="0">
                <a:latin typeface="Arial" pitchFamily="34" charset="0"/>
                <a:cs typeface="Arial" pitchFamily="34" charset="0"/>
              </a:rPr>
              <a:t>                              </a:t>
            </a:r>
            <a:r>
              <a:rPr lang="en-US" sz="2300" i="1" dirty="0">
                <a:latin typeface="Arial" pitchFamily="34" charset="0"/>
                <a:cs typeface="Arial" pitchFamily="34" charset="0"/>
              </a:rPr>
              <a:t>( Phạm Tiến Duật)</a:t>
            </a:r>
          </a:p>
        </p:txBody>
      </p:sp>
      <p:sp>
        <p:nvSpPr>
          <p:cNvPr id="7" name="Text Box 30"/>
          <p:cNvSpPr txBox="1">
            <a:spLocks noChangeArrowheads="1"/>
          </p:cNvSpPr>
          <p:nvPr/>
        </p:nvSpPr>
        <p:spPr bwMode="auto">
          <a:xfrm>
            <a:off x="108680" y="4495800"/>
            <a:ext cx="6172200" cy="2215991"/>
          </a:xfrm>
          <a:prstGeom prst="rect">
            <a:avLst/>
          </a:prstGeom>
          <a:noFill/>
          <a:ln w="9525">
            <a:noFill/>
            <a:miter lim="800000"/>
            <a:headEnd/>
            <a:tailEnd/>
          </a:ln>
        </p:spPr>
        <p:txBody>
          <a:bodyPr wrap="square">
            <a:spAutoFit/>
          </a:bodyPr>
          <a:lstStyle/>
          <a:p>
            <a:pPr>
              <a:lnSpc>
                <a:spcPct val="120000"/>
              </a:lnSpc>
            </a:pPr>
            <a:r>
              <a:rPr lang="en-US" sz="2300" dirty="0" smtClean="0">
                <a:latin typeface="Arial" pitchFamily="34" charset="0"/>
                <a:cs typeface="Arial" pitchFamily="34" charset="0"/>
              </a:rPr>
              <a:t>c. </a:t>
            </a:r>
            <a:r>
              <a:rPr lang="en-US" sz="2300" dirty="0" err="1" smtClean="0">
                <a:latin typeface="Arial" pitchFamily="34" charset="0"/>
                <a:cs typeface="Arial" pitchFamily="34" charset="0"/>
              </a:rPr>
              <a:t>Cùng</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trông</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lại</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mà</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cũng</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chẳng</a:t>
            </a:r>
            <a:r>
              <a:rPr lang="en-US" sz="2300" dirty="0" smtClean="0">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thấy</a:t>
            </a:r>
            <a:endParaRPr lang="en-US" sz="2300" b="1" dirty="0" smtClean="0">
              <a:solidFill>
                <a:srgbClr val="FF3300"/>
              </a:solidFill>
              <a:latin typeface="Arial" pitchFamily="34" charset="0"/>
              <a:cs typeface="Arial" pitchFamily="34" charset="0"/>
            </a:endParaRPr>
          </a:p>
          <a:p>
            <a:pPr>
              <a:lnSpc>
                <a:spcPct val="120000"/>
              </a:lnSpc>
            </a:pPr>
            <a:r>
              <a:rPr lang="en-US" sz="2300" dirty="0" smtClean="0">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Thấy</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xanh</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xanh</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những</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mấy</a:t>
            </a:r>
            <a:r>
              <a:rPr lang="en-US" sz="2300" dirty="0" smtClean="0">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ngàn</a:t>
            </a:r>
            <a:r>
              <a:rPr lang="en-US" sz="2300" b="1" dirty="0" smtClean="0">
                <a:solidFill>
                  <a:srgbClr val="FF3300"/>
                </a:solidFill>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dâu</a:t>
            </a:r>
            <a:endParaRPr lang="en-US" sz="2300" b="1" dirty="0" smtClean="0">
              <a:solidFill>
                <a:srgbClr val="FF3300"/>
              </a:solidFill>
              <a:latin typeface="Arial" pitchFamily="34" charset="0"/>
              <a:cs typeface="Arial" pitchFamily="34" charset="0"/>
            </a:endParaRPr>
          </a:p>
          <a:p>
            <a:pPr>
              <a:lnSpc>
                <a:spcPct val="120000"/>
              </a:lnSpc>
            </a:pPr>
            <a:r>
              <a:rPr lang="en-US" sz="2300" dirty="0" smtClean="0">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Ngàn</a:t>
            </a:r>
            <a:r>
              <a:rPr lang="en-US" sz="2300" b="1" dirty="0" smtClean="0">
                <a:solidFill>
                  <a:srgbClr val="FF3300"/>
                </a:solidFill>
                <a:latin typeface="Arial" pitchFamily="34" charset="0"/>
                <a:cs typeface="Arial" pitchFamily="34" charset="0"/>
              </a:rPr>
              <a:t> </a:t>
            </a:r>
            <a:r>
              <a:rPr lang="en-US" sz="2300" b="1" dirty="0" err="1" smtClean="0">
                <a:solidFill>
                  <a:srgbClr val="FF3300"/>
                </a:solidFill>
                <a:latin typeface="Arial" pitchFamily="34" charset="0"/>
                <a:cs typeface="Arial" pitchFamily="34" charset="0"/>
              </a:rPr>
              <a:t>dâu</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xanh</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ngắt</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một</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màu</a:t>
            </a:r>
            <a:endParaRPr lang="en-US" sz="2300" dirty="0" smtClean="0">
              <a:latin typeface="Arial" pitchFamily="34" charset="0"/>
              <a:cs typeface="Arial" pitchFamily="34" charset="0"/>
            </a:endParaRPr>
          </a:p>
          <a:p>
            <a:pPr>
              <a:lnSpc>
                <a:spcPct val="120000"/>
              </a:lnSpc>
            </a:pP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Lòng</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chàng</a:t>
            </a:r>
            <a:r>
              <a:rPr lang="en-US" sz="2300" dirty="0" smtClean="0">
                <a:latin typeface="Arial" pitchFamily="34" charset="0"/>
                <a:cs typeface="Arial" pitchFamily="34" charset="0"/>
              </a:rPr>
              <a:t> ý </a:t>
            </a:r>
            <a:r>
              <a:rPr lang="en-US" sz="2300" dirty="0" err="1" smtClean="0">
                <a:latin typeface="Arial" pitchFamily="34" charset="0"/>
                <a:cs typeface="Arial" pitchFamily="34" charset="0"/>
              </a:rPr>
              <a:t>thiếp</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ai</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sầu</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hơn</a:t>
            </a:r>
            <a:r>
              <a:rPr lang="en-US" sz="2300" dirty="0" smtClean="0">
                <a:latin typeface="Arial" pitchFamily="34" charset="0"/>
                <a:cs typeface="Arial" pitchFamily="34" charset="0"/>
              </a:rPr>
              <a:t> </a:t>
            </a:r>
            <a:r>
              <a:rPr lang="en-US" sz="2300" dirty="0" err="1" smtClean="0">
                <a:latin typeface="Arial" pitchFamily="34" charset="0"/>
                <a:cs typeface="Arial" pitchFamily="34" charset="0"/>
              </a:rPr>
              <a:t>ai</a:t>
            </a:r>
            <a:r>
              <a:rPr lang="en-US" sz="2300" dirty="0" smtClean="0">
                <a:latin typeface="Arial" pitchFamily="34" charset="0"/>
                <a:cs typeface="Arial" pitchFamily="34" charset="0"/>
              </a:rPr>
              <a:t>?</a:t>
            </a:r>
          </a:p>
          <a:p>
            <a:pPr>
              <a:lnSpc>
                <a:spcPct val="120000"/>
              </a:lnSpc>
            </a:pPr>
            <a:r>
              <a:rPr lang="en-US" sz="2300" dirty="0" smtClean="0">
                <a:latin typeface="Arial" pitchFamily="34" charset="0"/>
                <a:cs typeface="Arial" pitchFamily="34" charset="0"/>
              </a:rPr>
              <a:t>                           </a:t>
            </a:r>
            <a:r>
              <a:rPr lang="en-US" sz="2300" i="1" dirty="0" smtClean="0">
                <a:latin typeface="Arial" pitchFamily="34" charset="0"/>
                <a:cs typeface="Arial" pitchFamily="34" charset="0"/>
              </a:rPr>
              <a:t>(</a:t>
            </a:r>
            <a:r>
              <a:rPr lang="en-US" sz="2300" i="1" dirty="0" err="1" smtClean="0">
                <a:latin typeface="Arial" pitchFamily="34" charset="0"/>
                <a:cs typeface="Arial" pitchFamily="34" charset="0"/>
              </a:rPr>
              <a:t>Đoàn</a:t>
            </a:r>
            <a:r>
              <a:rPr lang="en-US" sz="2300" i="1" dirty="0" smtClean="0">
                <a:latin typeface="Arial" pitchFamily="34" charset="0"/>
                <a:cs typeface="Arial" pitchFamily="34" charset="0"/>
              </a:rPr>
              <a:t> </a:t>
            </a:r>
            <a:r>
              <a:rPr lang="en-US" sz="2300" i="1" dirty="0" err="1" smtClean="0">
                <a:latin typeface="Arial" pitchFamily="34" charset="0"/>
                <a:cs typeface="Arial" pitchFamily="34" charset="0"/>
              </a:rPr>
              <a:t>Thị</a:t>
            </a:r>
            <a:r>
              <a:rPr lang="en-US" sz="2300" i="1" dirty="0" smtClean="0">
                <a:latin typeface="Arial" pitchFamily="34" charset="0"/>
                <a:cs typeface="Arial" pitchFamily="34" charset="0"/>
              </a:rPr>
              <a:t> </a:t>
            </a:r>
            <a:r>
              <a:rPr lang="en-US" sz="2300" i="1" dirty="0" err="1" smtClean="0">
                <a:latin typeface="Arial" pitchFamily="34" charset="0"/>
                <a:cs typeface="Arial" pitchFamily="34" charset="0"/>
              </a:rPr>
              <a:t>Điểm</a:t>
            </a:r>
            <a:r>
              <a:rPr lang="en-US" sz="2300" i="1" dirty="0" smtClean="0">
                <a:latin typeface="Arial" pitchFamily="34" charset="0"/>
                <a:cs typeface="Arial" pitchFamily="34" charset="0"/>
              </a:rPr>
              <a:t>(?))</a:t>
            </a:r>
            <a:endParaRPr lang="en-US" sz="2300" i="1" dirty="0">
              <a:latin typeface="Arial" pitchFamily="34" charset="0"/>
              <a:cs typeface="Arial" pitchFamily="34" charset="0"/>
            </a:endParaRPr>
          </a:p>
        </p:txBody>
      </p:sp>
      <p:sp>
        <p:nvSpPr>
          <p:cNvPr id="11" name="Right Arrow 10"/>
          <p:cNvSpPr/>
          <p:nvPr/>
        </p:nvSpPr>
        <p:spPr>
          <a:xfrm>
            <a:off x="5486400" y="1447800"/>
            <a:ext cx="35719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itchFamily="18" charset="0"/>
              <a:cs typeface="Times New Roman" pitchFamily="18" charset="0"/>
            </a:endParaRPr>
          </a:p>
        </p:txBody>
      </p:sp>
      <p:sp>
        <p:nvSpPr>
          <p:cNvPr id="12" name="TextBox 11"/>
          <p:cNvSpPr txBox="1"/>
          <p:nvPr/>
        </p:nvSpPr>
        <p:spPr>
          <a:xfrm>
            <a:off x="5854920" y="1274160"/>
            <a:ext cx="3653850" cy="461665"/>
          </a:xfrm>
          <a:prstGeom prst="rect">
            <a:avLst/>
          </a:prstGeom>
          <a:noFill/>
        </p:spPr>
        <p:txBody>
          <a:bodyPr wrap="square" rtlCol="0">
            <a:spAutoFit/>
          </a:bodyPr>
          <a:lstStyle/>
          <a:p>
            <a:r>
              <a:rPr lang="en-US" sz="2400" b="1" i="1" dirty="0" smtClean="0">
                <a:solidFill>
                  <a:schemeClr val="tx2"/>
                </a:solidFill>
                <a:latin typeface="Arial" pitchFamily="34" charset="0"/>
                <a:cs typeface="Arial" pitchFamily="34" charset="0"/>
              </a:rPr>
              <a:t>Điệp </a:t>
            </a:r>
            <a:r>
              <a:rPr lang="vi-VN" sz="2400" b="1" i="1" dirty="0" smtClean="0">
                <a:solidFill>
                  <a:schemeClr val="tx2"/>
                </a:solidFill>
                <a:latin typeface="Arial" pitchFamily="34" charset="0"/>
                <a:cs typeface="Arial" pitchFamily="34" charset="0"/>
              </a:rPr>
              <a:t>ngữ cách quãng</a:t>
            </a:r>
            <a:endParaRPr lang="vi-VN" sz="2400" b="1" i="1" dirty="0">
              <a:solidFill>
                <a:schemeClr val="tx2"/>
              </a:solidFill>
              <a:latin typeface="Arial" pitchFamily="34" charset="0"/>
              <a:cs typeface="Arial" pitchFamily="34" charset="0"/>
            </a:endParaRPr>
          </a:p>
        </p:txBody>
      </p:sp>
      <p:sp>
        <p:nvSpPr>
          <p:cNvPr id="17" name="Right Arrow 16"/>
          <p:cNvSpPr/>
          <p:nvPr/>
        </p:nvSpPr>
        <p:spPr>
          <a:xfrm>
            <a:off x="6101000" y="2995540"/>
            <a:ext cx="357190" cy="1333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itchFamily="18" charset="0"/>
              <a:cs typeface="Times New Roman" pitchFamily="18" charset="0"/>
            </a:endParaRPr>
          </a:p>
        </p:txBody>
      </p:sp>
      <p:sp>
        <p:nvSpPr>
          <p:cNvPr id="18" name="TextBox 17"/>
          <p:cNvSpPr txBox="1"/>
          <p:nvPr/>
        </p:nvSpPr>
        <p:spPr>
          <a:xfrm>
            <a:off x="6445770" y="2835640"/>
            <a:ext cx="2743200" cy="461665"/>
          </a:xfrm>
          <a:prstGeom prst="rect">
            <a:avLst/>
          </a:prstGeom>
          <a:noFill/>
        </p:spPr>
        <p:txBody>
          <a:bodyPr wrap="square" rtlCol="0">
            <a:spAutoFit/>
          </a:bodyPr>
          <a:lstStyle/>
          <a:p>
            <a:r>
              <a:rPr lang="vi-VN" sz="2400" b="1" i="1" dirty="0" smtClean="0">
                <a:solidFill>
                  <a:schemeClr val="tx2"/>
                </a:solidFill>
                <a:cs typeface="Times New Roman" pitchFamily="18" charset="0"/>
              </a:rPr>
              <a:t>Điệp ngữ nối tiếp</a:t>
            </a:r>
            <a:endParaRPr lang="vi-VN" sz="2400" b="1" i="1" dirty="0">
              <a:solidFill>
                <a:schemeClr val="tx2"/>
              </a:solidFill>
              <a:cs typeface="Times New Roman" pitchFamily="18" charset="0"/>
            </a:endParaRPr>
          </a:p>
        </p:txBody>
      </p:sp>
      <p:sp>
        <p:nvSpPr>
          <p:cNvPr id="22" name="TextBox 21"/>
          <p:cNvSpPr txBox="1"/>
          <p:nvPr/>
        </p:nvSpPr>
        <p:spPr>
          <a:xfrm>
            <a:off x="5906130" y="5150370"/>
            <a:ext cx="3429000" cy="830997"/>
          </a:xfrm>
          <a:prstGeom prst="rect">
            <a:avLst/>
          </a:prstGeom>
          <a:noFill/>
        </p:spPr>
        <p:txBody>
          <a:bodyPr wrap="square" rtlCol="0">
            <a:spAutoFit/>
          </a:bodyPr>
          <a:lstStyle/>
          <a:p>
            <a:r>
              <a:rPr lang="en-US" sz="2400" b="1" i="1" dirty="0" smtClean="0">
                <a:solidFill>
                  <a:schemeClr val="tx2"/>
                </a:solidFill>
                <a:latin typeface="Arial" pitchFamily="34" charset="0"/>
                <a:cs typeface="Arial" pitchFamily="34" charset="0"/>
              </a:rPr>
              <a:t>Điệp ngữ chuyển tiếp</a:t>
            </a:r>
          </a:p>
          <a:p>
            <a:r>
              <a:rPr lang="en-US" sz="2400" b="1" i="1" dirty="0" smtClean="0">
                <a:solidFill>
                  <a:schemeClr val="tx2"/>
                </a:solidFill>
                <a:latin typeface="Arial" pitchFamily="34" charset="0"/>
                <a:cs typeface="Arial" pitchFamily="34" charset="0"/>
              </a:rPr>
              <a:t> ( Điệp ngữ vòng ) </a:t>
            </a:r>
            <a:endParaRPr lang="vi-VN" sz="2400" b="1" i="1" dirty="0">
              <a:solidFill>
                <a:schemeClr val="tx2"/>
              </a:solidFill>
              <a:latin typeface="Arial" pitchFamily="34" charset="0"/>
              <a:cs typeface="Arial" pitchFamily="34" charset="0"/>
            </a:endParaRPr>
          </a:p>
        </p:txBody>
      </p:sp>
      <p:sp>
        <p:nvSpPr>
          <p:cNvPr id="23" name="Right Arrow 22"/>
          <p:cNvSpPr/>
          <p:nvPr/>
        </p:nvSpPr>
        <p:spPr>
          <a:xfrm>
            <a:off x="5562600" y="5562600"/>
            <a:ext cx="357190" cy="1333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itchFamily="18" charset="0"/>
              <a:cs typeface="Times New Roman" pitchFamily="18"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Horizontal)">
                                      <p:cBhvr>
                                        <p:cTn id="18" dur="500"/>
                                        <p:tgtEl>
                                          <p:spTgt spid="11"/>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arn(inHorizontal)">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arn(inHorizontal)">
                                      <p:cBhvr>
                                        <p:cTn id="26" dur="500"/>
                                        <p:tgtEl>
                                          <p:spTgt spid="17"/>
                                        </p:tgtEl>
                                      </p:cBhvr>
                                    </p:animEffect>
                                  </p:childTnLst>
                                </p:cTn>
                              </p:par>
                              <p:par>
                                <p:cTn id="27" presetID="16" presetClass="entr" presetSubtype="26"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barn(inHorizontal)">
                                      <p:cBhvr>
                                        <p:cTn id="29" dur="500"/>
                                        <p:tgtEl>
                                          <p:spTgt spid="18"/>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6"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Horizontal)">
                                      <p:cBhvr>
                                        <p:cTn id="34" dur="500"/>
                                        <p:tgtEl>
                                          <p:spTgt spid="23"/>
                                        </p:tgtEl>
                                      </p:cBhvr>
                                    </p:animEffect>
                                  </p:childTnLst>
                                </p:cTn>
                              </p:par>
                              <p:par>
                                <p:cTn id="35" presetID="16" presetClass="entr" presetSubtype="26"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barn(inHorizontal)">
                                      <p:cBhvr>
                                        <p:cTn id="3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1" grpId="0" animBg="1"/>
      <p:bldP spid="12" grpId="0"/>
      <p:bldP spid="17" grpId="0" animBg="1"/>
      <p:bldP spid="18" grpId="0"/>
      <p:bldP spid="22" grpId="0"/>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51646" y="2545140"/>
            <a:ext cx="7482754" cy="1569660"/>
          </a:xfrm>
          <a:prstGeom prst="rect">
            <a:avLst/>
          </a:prstGeom>
          <a:noFill/>
        </p:spPr>
        <p:txBody>
          <a:bodyPr wrap="none" lIns="91440" tIns="45720" rIns="91440" bIns="45720">
            <a:spAutoFit/>
          </a:bodyPr>
          <a:lstStyle/>
          <a:p>
            <a:pPr algn="ctr"/>
            <a:r>
              <a:rPr lang="en-US" sz="96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rPr>
              <a:t>LUYỆN TẬP </a:t>
            </a:r>
            <a:endParaRPr lang="en-US" sz="9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Tree>
  </p:cSld>
  <p:clrMapOvr>
    <a:masterClrMapping/>
  </p:clrMapOvr>
  <p:transition>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52400"/>
            <a:ext cx="8077200" cy="830997"/>
          </a:xfrm>
          <a:prstGeom prst="rect">
            <a:avLst/>
          </a:prstGeom>
          <a:noFill/>
        </p:spPr>
        <p:txBody>
          <a:bodyPr wrap="square" rtlCol="0">
            <a:spAutoFit/>
          </a:bodyPr>
          <a:lstStyle/>
          <a:p>
            <a:pPr algn="just"/>
            <a:r>
              <a:rPr lang="vi-VN" sz="2400" u="sng" dirty="0">
                <a:latin typeface="Arial" pitchFamily="34" charset="0"/>
                <a:cs typeface="Arial" pitchFamily="34" charset="0"/>
              </a:rPr>
              <a:t>Bài </a:t>
            </a:r>
            <a:r>
              <a:rPr lang="en-US" sz="2400" u="sng" dirty="0" err="1">
                <a:latin typeface="Arial" pitchFamily="34" charset="0"/>
                <a:cs typeface="Arial" pitchFamily="34" charset="0"/>
              </a:rPr>
              <a:t>tập</a:t>
            </a:r>
            <a:r>
              <a:rPr lang="en-US" sz="2400" u="sng" dirty="0">
                <a:latin typeface="Arial" pitchFamily="34" charset="0"/>
                <a:cs typeface="Arial" pitchFamily="34" charset="0"/>
              </a:rPr>
              <a:t> </a:t>
            </a:r>
            <a:r>
              <a:rPr lang="vi-VN" sz="2400" u="sng" dirty="0">
                <a:latin typeface="Arial" pitchFamily="34" charset="0"/>
                <a:cs typeface="Arial" pitchFamily="34" charset="0"/>
              </a:rPr>
              <a:t>1: </a:t>
            </a:r>
            <a:r>
              <a:rPr lang="vi-VN" sz="2400" dirty="0" smtClean="0">
                <a:solidFill>
                  <a:srgbClr val="FF0000"/>
                </a:solidFill>
              </a:rPr>
              <a:t>T</a:t>
            </a:r>
            <a:r>
              <a:rPr lang="vi-VN" sz="2400" dirty="0" smtClean="0">
                <a:solidFill>
                  <a:srgbClr val="FF0000"/>
                </a:solidFill>
                <a:latin typeface="Arial" pitchFamily="34" charset="0"/>
                <a:cs typeface="Arial" pitchFamily="34" charset="0"/>
              </a:rPr>
              <a:t>ìm điệp ngữ </a:t>
            </a:r>
            <a:r>
              <a:rPr lang="en-US" sz="2400" dirty="0" err="1" smtClean="0">
                <a:solidFill>
                  <a:srgbClr val="FF0000"/>
                </a:solidFill>
                <a:latin typeface="Arial" pitchFamily="34" charset="0"/>
                <a:cs typeface="Arial" pitchFamily="34" charset="0"/>
              </a:rPr>
              <a:t>và</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cho</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biết</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dạng</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điệp</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ngữ</a:t>
            </a:r>
            <a:r>
              <a:rPr lang="en-US" sz="2400" dirty="0" smtClean="0">
                <a:solidFill>
                  <a:srgbClr val="FF0000"/>
                </a:solidFill>
                <a:latin typeface="Arial" pitchFamily="34" charset="0"/>
                <a:cs typeface="Arial" pitchFamily="34" charset="0"/>
              </a:rPr>
              <a:t> </a:t>
            </a:r>
            <a:r>
              <a:rPr lang="vi-VN" sz="2400" dirty="0" smtClean="0">
                <a:solidFill>
                  <a:srgbClr val="FF0000"/>
                </a:solidFill>
                <a:latin typeface="Arial" pitchFamily="34" charset="0"/>
                <a:cs typeface="Arial" pitchFamily="34" charset="0"/>
              </a:rPr>
              <a:t>trong những đoạn trích sau đây? </a:t>
            </a:r>
            <a:endParaRPr lang="en-US" sz="2400" dirty="0">
              <a:solidFill>
                <a:srgbClr val="FF0000"/>
              </a:solidFill>
            </a:endParaRPr>
          </a:p>
        </p:txBody>
      </p:sp>
      <p:sp>
        <p:nvSpPr>
          <p:cNvPr id="7" name="TextBox 6"/>
          <p:cNvSpPr txBox="1"/>
          <p:nvPr/>
        </p:nvSpPr>
        <p:spPr>
          <a:xfrm>
            <a:off x="304800" y="5030450"/>
            <a:ext cx="8382000" cy="1446550"/>
          </a:xfrm>
          <a:prstGeom prst="rect">
            <a:avLst/>
          </a:prstGeom>
          <a:noFill/>
        </p:spPr>
        <p:txBody>
          <a:bodyPr wrap="square" rtlCol="0">
            <a:spAutoFit/>
          </a:bodyPr>
          <a:lstStyle/>
          <a:p>
            <a:r>
              <a:rPr lang="en-US" sz="2200" dirty="0" smtClean="0">
                <a:latin typeface="Arial" pitchFamily="34" charset="0"/>
                <a:cs typeface="Arial" pitchFamily="34" charset="0"/>
              </a:rPr>
              <a:t>   3/ </a:t>
            </a:r>
            <a:r>
              <a:rPr lang="vi-VN" sz="2200" dirty="0" smtClean="0">
                <a:latin typeface="Arial" pitchFamily="34" charset="0"/>
                <a:cs typeface="Arial" pitchFamily="34" charset="0"/>
              </a:rPr>
              <a:t>Một dân tộc đã gan góc chống ách nô lệ của Pháp hơn tám mươi năm nay, một dân tộc đã gan góc đứng về phe Đồng minh chống phát xít mấy năm nay, dân tộc đó phải được tự do ! Dân tộc đó phải được độc lập.  </a:t>
            </a:r>
            <a:r>
              <a:rPr lang="vi-VN" sz="2200" i="1" dirty="0" smtClean="0">
                <a:latin typeface="Arial" pitchFamily="34" charset="0"/>
                <a:cs typeface="Arial" pitchFamily="34" charset="0"/>
              </a:rPr>
              <a:t>( Hồ Chí Minh )</a:t>
            </a:r>
          </a:p>
        </p:txBody>
      </p:sp>
      <p:sp>
        <p:nvSpPr>
          <p:cNvPr id="8" name="TextBox 7"/>
          <p:cNvSpPr txBox="1"/>
          <p:nvPr/>
        </p:nvSpPr>
        <p:spPr>
          <a:xfrm>
            <a:off x="539663" y="914400"/>
            <a:ext cx="7772400" cy="2462213"/>
          </a:xfrm>
          <a:prstGeom prst="rect">
            <a:avLst/>
          </a:prstGeom>
          <a:noFill/>
        </p:spPr>
        <p:txBody>
          <a:bodyPr wrap="square" rtlCol="0">
            <a:spAutoFit/>
          </a:bodyPr>
          <a:lstStyle/>
          <a:p>
            <a:pPr marL="342900" indent="-342900"/>
            <a:r>
              <a:rPr lang="en-US" sz="2200" dirty="0" smtClean="0"/>
              <a:t>1/ 			</a:t>
            </a:r>
            <a:r>
              <a:rPr lang="vi-VN" sz="2200" dirty="0" smtClean="0"/>
              <a:t>Người ta đi cấy lấy công</a:t>
            </a:r>
          </a:p>
          <a:p>
            <a:pPr marL="342900" indent="-342900"/>
            <a:r>
              <a:rPr lang="vi-VN" sz="2200" dirty="0" smtClean="0"/>
              <a:t>    </a:t>
            </a:r>
            <a:r>
              <a:rPr lang="en-US" sz="2200" dirty="0" smtClean="0"/>
              <a:t>		</a:t>
            </a:r>
            <a:r>
              <a:rPr lang="vi-VN" sz="2200" dirty="0" smtClean="0"/>
              <a:t>Tôi nay đi cấy còn trông nhiều bề</a:t>
            </a:r>
          </a:p>
          <a:p>
            <a:pPr marL="342900" indent="-342900"/>
            <a:r>
              <a:rPr lang="vi-VN" sz="2200" dirty="0" smtClean="0"/>
              <a:t> </a:t>
            </a:r>
            <a:r>
              <a:rPr lang="en-US" sz="2200" dirty="0" smtClean="0"/>
              <a:t>			</a:t>
            </a:r>
            <a:r>
              <a:rPr lang="vi-VN" sz="2200" dirty="0" smtClean="0"/>
              <a:t>Trông trời ,trông đất , trông mây</a:t>
            </a:r>
          </a:p>
          <a:p>
            <a:pPr marL="342900" indent="-342900"/>
            <a:r>
              <a:rPr lang="vi-VN" sz="2200" dirty="0" smtClean="0"/>
              <a:t>     </a:t>
            </a:r>
            <a:r>
              <a:rPr lang="en-US" sz="2200" dirty="0" smtClean="0"/>
              <a:t>	</a:t>
            </a:r>
            <a:r>
              <a:rPr lang="vi-VN" sz="2200" dirty="0" smtClean="0"/>
              <a:t>Trông mưa, trông nắng, trông ngày, trông đêm.</a:t>
            </a:r>
          </a:p>
          <a:p>
            <a:pPr marL="342900" indent="-342900"/>
            <a:r>
              <a:rPr lang="en-US" sz="2200" dirty="0"/>
              <a:t>	</a:t>
            </a:r>
            <a:r>
              <a:rPr lang="en-US" sz="2200" dirty="0" smtClean="0"/>
              <a:t>		</a:t>
            </a:r>
            <a:r>
              <a:rPr lang="vi-VN" sz="2200" dirty="0" smtClean="0"/>
              <a:t>Trông cho chân cứng đá mềm</a:t>
            </a:r>
          </a:p>
          <a:p>
            <a:pPr marL="342900" indent="-342900"/>
            <a:r>
              <a:rPr lang="en-US" sz="2200" dirty="0"/>
              <a:t>	</a:t>
            </a:r>
            <a:r>
              <a:rPr lang="en-US" sz="2200" dirty="0" smtClean="0"/>
              <a:t>	</a:t>
            </a:r>
            <a:r>
              <a:rPr lang="vi-VN" sz="2200" dirty="0" smtClean="0"/>
              <a:t>Trời êm, biển lặng mới yên tấm lòng. </a:t>
            </a:r>
          </a:p>
          <a:p>
            <a:pPr marL="342900" indent="-342900" algn="ctr"/>
            <a:r>
              <a:rPr lang="vi-VN" sz="2200" dirty="0" smtClean="0"/>
              <a:t>                                                      </a:t>
            </a:r>
            <a:r>
              <a:rPr lang="vi-VN" sz="2200" i="1" dirty="0" smtClean="0"/>
              <a:t>(Ca dao )  </a:t>
            </a:r>
            <a:endParaRPr lang="en-US" sz="2200" i="1" dirty="0"/>
          </a:p>
        </p:txBody>
      </p:sp>
      <p:sp>
        <p:nvSpPr>
          <p:cNvPr id="2" name="TextBox 1"/>
          <p:cNvSpPr txBox="1"/>
          <p:nvPr/>
        </p:nvSpPr>
        <p:spPr>
          <a:xfrm>
            <a:off x="609600" y="3276600"/>
            <a:ext cx="6477000" cy="1785104"/>
          </a:xfrm>
          <a:prstGeom prst="rect">
            <a:avLst/>
          </a:prstGeom>
          <a:noFill/>
        </p:spPr>
        <p:txBody>
          <a:bodyPr wrap="square" rtlCol="0">
            <a:spAutoFit/>
          </a:bodyPr>
          <a:lstStyle/>
          <a:p>
            <a:r>
              <a:rPr lang="en-US" sz="2200" dirty="0" smtClean="0">
                <a:latin typeface="Arial" pitchFamily="34" charset="0"/>
                <a:cs typeface="Arial" pitchFamily="34" charset="0"/>
              </a:rPr>
              <a:t>2/		</a:t>
            </a:r>
            <a:r>
              <a:rPr lang="en-US" sz="2200" dirty="0" err="1" smtClean="0">
                <a:latin typeface="Arial" pitchFamily="34" charset="0"/>
                <a:cs typeface="Arial" pitchFamily="34" charset="0"/>
              </a:rPr>
              <a:t>Trong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đầm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gì</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đẹp</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bằng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sen</a:t>
            </a:r>
            <a:endParaRPr lang="en-US" sz="2200" dirty="0" smtClean="0">
              <a:latin typeface="Arial" pitchFamily="34" charset="0"/>
              <a:cs typeface="Arial" pitchFamily="34" charset="0"/>
            </a:endParaRPr>
          </a:p>
          <a:p>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Lá</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xanh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bông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trắng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lại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chen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nhị</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vàng</a:t>
            </a:r>
            <a:endParaRPr lang="en-US" sz="2200" dirty="0" smtClean="0">
              <a:latin typeface="Arial" pitchFamily="34" charset="0"/>
              <a:cs typeface="Arial" pitchFamily="34" charset="0"/>
            </a:endParaRPr>
          </a:p>
          <a:p>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Nhị</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bông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trắng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lá</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xanh</a:t>
            </a:r>
            <a:endParaRPr lang="en-US" sz="2200" dirty="0" smtClean="0">
              <a:latin typeface="Arial" pitchFamily="34" charset="0"/>
              <a:cs typeface="Arial" pitchFamily="34" charset="0"/>
            </a:endParaRPr>
          </a:p>
          <a:p>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Gần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bùn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mà</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chẳng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hôi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mùi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bùn</a:t>
            </a:r>
            <a:endParaRPr lang="en-US" sz="2200" dirty="0" smtClean="0">
              <a:latin typeface="Arial" pitchFamily="34" charset="0"/>
              <a:cs typeface="Arial" pitchFamily="34" charset="0"/>
            </a:endParaRPr>
          </a:p>
          <a:p>
            <a:pPr algn="ctr"/>
            <a:r>
              <a:rPr lang="en-US" sz="2200" i="1" dirty="0" smtClean="0">
                <a:latin typeface="Arial" pitchFamily="34" charset="0"/>
                <a:cs typeface="Arial" pitchFamily="34" charset="0"/>
              </a:rPr>
              <a:t>					(</a:t>
            </a:r>
            <a:r>
              <a:rPr lang="en-US" sz="2200" i="1" dirty="0" err="1">
                <a:latin typeface="Arial" pitchFamily="34" charset="0"/>
                <a:cs typeface="Arial" pitchFamily="34" charset="0"/>
              </a:rPr>
              <a:t>C</a:t>
            </a:r>
            <a:r>
              <a:rPr lang="en-US" sz="2200" i="1" dirty="0" err="1" smtClean="0">
                <a:latin typeface="Arial" pitchFamily="34" charset="0"/>
                <a:cs typeface="Arial" pitchFamily="34" charset="0"/>
              </a:rPr>
              <a:t>a</a:t>
            </a:r>
            <a:r>
              <a:rPr lang="en-US" sz="2200" i="1" dirty="0" smtClean="0">
                <a:latin typeface="Arial" pitchFamily="34" charset="0"/>
                <a:cs typeface="Arial" pitchFamily="34" charset="0"/>
              </a:rPr>
              <a:t> </a:t>
            </a:r>
            <a:r>
              <a:rPr lang="en-US" sz="2200" i="1" dirty="0" err="1" smtClean="0">
                <a:latin typeface="Arial" pitchFamily="34" charset="0"/>
                <a:cs typeface="Arial" pitchFamily="34" charset="0"/>
              </a:rPr>
              <a:t>dao</a:t>
            </a:r>
            <a:r>
              <a:rPr lang="en-US" sz="2200" i="1" dirty="0" smtClean="0">
                <a:latin typeface="Arial" pitchFamily="34" charset="0"/>
                <a:cs typeface="Arial" pitchFamily="34" charset="0"/>
              </a:rPr>
              <a:t>)</a:t>
            </a:r>
            <a:endParaRPr lang="en-US" sz="2200" i="1" dirty="0">
              <a:latin typeface="Arial" pitchFamily="34" charset="0"/>
              <a:cs typeface="Arial" pitchFamily="34" charset="0"/>
            </a:endParaRPr>
          </a:p>
        </p:txBody>
      </p:sp>
    </p:spTree>
    <p:extLst>
      <p:ext uri="{BB962C8B-B14F-4D97-AF65-F5344CB8AC3E}">
        <p14:creationId xmlns:p14="http://schemas.microsoft.com/office/powerpoint/2010/main" val="1450914779"/>
      </p:ext>
    </p:extLst>
  </p:cSld>
  <p:clrMapOvr>
    <a:masterClrMapping/>
  </p:clrMapOvr>
  <p:transition>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52400"/>
            <a:ext cx="8077200" cy="523220"/>
          </a:xfrm>
          <a:prstGeom prst="rect">
            <a:avLst/>
          </a:prstGeom>
          <a:noFill/>
        </p:spPr>
        <p:txBody>
          <a:bodyPr wrap="square" rtlCol="0">
            <a:spAutoFit/>
          </a:bodyPr>
          <a:lstStyle/>
          <a:p>
            <a:pPr algn="ctr"/>
            <a:r>
              <a:rPr lang="en-US" sz="2800" b="1" u="sng" dirty="0" err="1" smtClean="0">
                <a:solidFill>
                  <a:srgbClr val="FF0000"/>
                </a:solidFill>
                <a:latin typeface="Arial" pitchFamily="34" charset="0"/>
                <a:cs typeface="Arial" pitchFamily="34" charset="0"/>
              </a:rPr>
              <a:t>Đáp</a:t>
            </a:r>
            <a:r>
              <a:rPr lang="en-US" sz="2800" b="1" u="sng" dirty="0" smtClean="0">
                <a:solidFill>
                  <a:srgbClr val="FF0000"/>
                </a:solidFill>
                <a:latin typeface="Arial" pitchFamily="34" charset="0"/>
                <a:cs typeface="Arial" pitchFamily="34" charset="0"/>
              </a:rPr>
              <a:t> </a:t>
            </a:r>
            <a:r>
              <a:rPr lang="en-US" sz="2800" b="1" u="sng" dirty="0" err="1" smtClean="0">
                <a:solidFill>
                  <a:srgbClr val="FF0000"/>
                </a:solidFill>
                <a:latin typeface="Arial" pitchFamily="34" charset="0"/>
                <a:cs typeface="Arial" pitchFamily="34" charset="0"/>
              </a:rPr>
              <a:t>án</a:t>
            </a:r>
            <a:r>
              <a:rPr lang="en-US" sz="2800" b="1" u="sng" dirty="0" smtClean="0">
                <a:solidFill>
                  <a:srgbClr val="FF0000"/>
                </a:solidFill>
                <a:latin typeface="Arial" pitchFamily="34" charset="0"/>
                <a:cs typeface="Arial" pitchFamily="34" charset="0"/>
              </a:rPr>
              <a:t>: </a:t>
            </a:r>
            <a:endParaRPr lang="en-US" sz="2800" b="1" dirty="0">
              <a:solidFill>
                <a:srgbClr val="FF0000"/>
              </a:solidFill>
            </a:endParaRPr>
          </a:p>
        </p:txBody>
      </p:sp>
      <p:sp>
        <p:nvSpPr>
          <p:cNvPr id="7" name="TextBox 6"/>
          <p:cNvSpPr txBox="1"/>
          <p:nvPr/>
        </p:nvSpPr>
        <p:spPr>
          <a:xfrm>
            <a:off x="152400" y="5030450"/>
            <a:ext cx="4800600" cy="1754326"/>
          </a:xfrm>
          <a:prstGeom prst="rect">
            <a:avLst/>
          </a:prstGeom>
          <a:noFill/>
        </p:spPr>
        <p:txBody>
          <a:bodyPr wrap="square" rtlCol="0">
            <a:spAutoFit/>
          </a:bodyPr>
          <a:lstStyle/>
          <a:p>
            <a:r>
              <a:rPr lang="en-US" dirty="0" smtClean="0">
                <a:latin typeface="Arial" pitchFamily="34" charset="0"/>
                <a:cs typeface="Arial" pitchFamily="34" charset="0"/>
              </a:rPr>
              <a:t>3/ </a:t>
            </a:r>
            <a:r>
              <a:rPr lang="vi-VN" dirty="0" smtClean="0">
                <a:latin typeface="Arial" pitchFamily="34" charset="0"/>
                <a:cs typeface="Arial" pitchFamily="34" charset="0"/>
              </a:rPr>
              <a:t>Một dân tộc đã gan góc chống ách nô lệ của Pháp hơn tám mươi năm nay, một dân tộc đã gan góc đứng về phe Đồng minh chống phát xít mấy năm nay, dân tộc đó phải được tự do ! Dân tộc đó phải được độc lập. </a:t>
            </a:r>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vi-VN" dirty="0" smtClean="0">
                <a:latin typeface="Arial" pitchFamily="34" charset="0"/>
                <a:cs typeface="Arial" pitchFamily="34" charset="0"/>
              </a:rPr>
              <a:t> </a:t>
            </a:r>
            <a:r>
              <a:rPr lang="vi-VN" i="1" dirty="0" smtClean="0">
                <a:latin typeface="Arial" pitchFamily="34" charset="0"/>
                <a:cs typeface="Arial" pitchFamily="34" charset="0"/>
              </a:rPr>
              <a:t>( Hồ Chí Minh )</a:t>
            </a:r>
          </a:p>
        </p:txBody>
      </p:sp>
      <p:sp>
        <p:nvSpPr>
          <p:cNvPr id="8" name="TextBox 7"/>
          <p:cNvSpPr txBox="1"/>
          <p:nvPr/>
        </p:nvSpPr>
        <p:spPr>
          <a:xfrm>
            <a:off x="82463" y="789335"/>
            <a:ext cx="5861137" cy="2246769"/>
          </a:xfrm>
          <a:prstGeom prst="rect">
            <a:avLst/>
          </a:prstGeom>
          <a:noFill/>
        </p:spPr>
        <p:txBody>
          <a:bodyPr wrap="square" rtlCol="0">
            <a:spAutoFit/>
          </a:bodyPr>
          <a:lstStyle/>
          <a:p>
            <a:pPr marL="342900" indent="-342900"/>
            <a:r>
              <a:rPr lang="en-US" sz="2000" dirty="0" smtClean="0"/>
              <a:t>1/		</a:t>
            </a:r>
            <a:r>
              <a:rPr lang="vi-VN" sz="2000" dirty="0" smtClean="0"/>
              <a:t>Người ta đi cấy lấy công</a:t>
            </a:r>
          </a:p>
          <a:p>
            <a:pPr marL="342900" indent="-342900"/>
            <a:r>
              <a:rPr lang="vi-VN" sz="2000" dirty="0" smtClean="0"/>
              <a:t>    </a:t>
            </a:r>
            <a:r>
              <a:rPr lang="en-US" sz="2000" dirty="0" smtClean="0"/>
              <a:t>	</a:t>
            </a:r>
            <a:r>
              <a:rPr lang="vi-VN" sz="2000" dirty="0" smtClean="0"/>
              <a:t>Tôi nay đi cấy còn trông nhiều bề</a:t>
            </a:r>
          </a:p>
          <a:p>
            <a:pPr marL="342900" indent="-342900"/>
            <a:r>
              <a:rPr lang="vi-VN" sz="2000" dirty="0" smtClean="0"/>
              <a:t> </a:t>
            </a:r>
            <a:r>
              <a:rPr lang="en-US" sz="2000" dirty="0" smtClean="0"/>
              <a:t>		</a:t>
            </a:r>
            <a:r>
              <a:rPr lang="vi-VN" sz="2000" dirty="0" smtClean="0"/>
              <a:t>Trông trời ,trông đất , trông mây</a:t>
            </a:r>
          </a:p>
          <a:p>
            <a:pPr marL="342900" indent="-342900"/>
            <a:r>
              <a:rPr lang="vi-VN" sz="2000" dirty="0" smtClean="0"/>
              <a:t>     Trông mưa, trông nắng, trông ngày, trông đêm.</a:t>
            </a:r>
          </a:p>
          <a:p>
            <a:pPr marL="342900" indent="-342900"/>
            <a:r>
              <a:rPr lang="en-US" sz="2000" dirty="0"/>
              <a:t>	</a:t>
            </a:r>
            <a:r>
              <a:rPr lang="en-US" sz="2000" dirty="0" smtClean="0"/>
              <a:t>	</a:t>
            </a:r>
            <a:r>
              <a:rPr lang="vi-VN" sz="2000" dirty="0" smtClean="0"/>
              <a:t>Trông cho chân cứng đá mềm</a:t>
            </a:r>
          </a:p>
          <a:p>
            <a:pPr marL="342900" indent="-342900"/>
            <a:r>
              <a:rPr lang="en-US" sz="2000" dirty="0"/>
              <a:t>	</a:t>
            </a:r>
            <a:r>
              <a:rPr lang="vi-VN" sz="2000" dirty="0" smtClean="0"/>
              <a:t>Trời êm, biển lặng mới yên tấm lòng. </a:t>
            </a:r>
          </a:p>
          <a:p>
            <a:pPr marL="342900" indent="-342900"/>
            <a:r>
              <a:rPr lang="vi-VN" sz="2000" dirty="0" smtClean="0"/>
              <a:t>                                                      </a:t>
            </a:r>
            <a:r>
              <a:rPr lang="vi-VN" sz="2000" i="1" dirty="0" smtClean="0"/>
              <a:t>(Ca dao )  </a:t>
            </a:r>
            <a:endParaRPr lang="en-US" sz="2000" i="1" dirty="0"/>
          </a:p>
        </p:txBody>
      </p:sp>
      <p:sp>
        <p:nvSpPr>
          <p:cNvPr id="2" name="TextBox 1"/>
          <p:cNvSpPr txBox="1"/>
          <p:nvPr/>
        </p:nvSpPr>
        <p:spPr>
          <a:xfrm>
            <a:off x="76200" y="3048000"/>
            <a:ext cx="5181600" cy="1631216"/>
          </a:xfrm>
          <a:prstGeom prst="rect">
            <a:avLst/>
          </a:prstGeom>
          <a:noFill/>
        </p:spPr>
        <p:txBody>
          <a:bodyPr wrap="square" rtlCol="0">
            <a:spAutoFit/>
          </a:bodyPr>
          <a:lstStyle/>
          <a:p>
            <a:r>
              <a:rPr lang="en-US" sz="2000" dirty="0" smtClean="0">
                <a:latin typeface="Arial" pitchFamily="34" charset="0"/>
                <a:cs typeface="Arial" pitchFamily="34" charset="0"/>
              </a:rPr>
              <a:t>2/	</a:t>
            </a:r>
            <a:r>
              <a:rPr lang="en-US" sz="2000" dirty="0" err="1" smtClean="0">
                <a:latin typeface="Arial" pitchFamily="34" charset="0"/>
                <a:cs typeface="Arial" pitchFamily="34" charset="0"/>
              </a:rPr>
              <a:t>Trong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đầm</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gì</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đẹp</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bằng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sen</a:t>
            </a: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Lá</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xanh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bông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trắng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lại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chen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vàng</a:t>
            </a: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vàng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bông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trắng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lá</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xanh</a:t>
            </a:r>
            <a:endParaRPr lang="en-US" sz="2000" dirty="0" smtClean="0">
              <a:latin typeface="Arial" pitchFamily="34" charset="0"/>
              <a:cs typeface="Arial" pitchFamily="34" charset="0"/>
            </a:endParaRPr>
          </a:p>
          <a:p>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Gần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bùn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mà</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chẳng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hôi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tanh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mùi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bùn</a:t>
            </a:r>
            <a:endParaRPr lang="en-US" sz="2000" dirty="0" smtClean="0">
              <a:latin typeface="Arial" pitchFamily="34" charset="0"/>
              <a:cs typeface="Arial" pitchFamily="34" charset="0"/>
            </a:endParaRPr>
          </a:p>
          <a:p>
            <a:pPr algn="ctr"/>
            <a:r>
              <a:rPr lang="en-US" sz="2000" i="1" dirty="0" smtClean="0">
                <a:latin typeface="Arial" pitchFamily="34" charset="0"/>
                <a:cs typeface="Arial" pitchFamily="34" charset="0"/>
              </a:rPr>
              <a:t>		(</a:t>
            </a:r>
            <a:r>
              <a:rPr lang="en-US" sz="2000" i="1" dirty="0" err="1">
                <a:latin typeface="Arial" pitchFamily="34" charset="0"/>
                <a:cs typeface="Arial" pitchFamily="34" charset="0"/>
              </a:rPr>
              <a:t>C</a:t>
            </a:r>
            <a:r>
              <a:rPr lang="en-US" sz="2000" i="1" dirty="0" err="1" smtClean="0">
                <a:latin typeface="Arial" pitchFamily="34" charset="0"/>
                <a:cs typeface="Arial" pitchFamily="34" charset="0"/>
              </a:rPr>
              <a:t>a</a:t>
            </a:r>
            <a:r>
              <a:rPr lang="en-US" sz="2000" i="1" dirty="0" smtClean="0">
                <a:latin typeface="Arial" pitchFamily="34" charset="0"/>
                <a:cs typeface="Arial" pitchFamily="34" charset="0"/>
              </a:rPr>
              <a:t> </a:t>
            </a:r>
            <a:r>
              <a:rPr lang="en-US" sz="2000" i="1" dirty="0" err="1" smtClean="0">
                <a:latin typeface="Arial" pitchFamily="34" charset="0"/>
                <a:cs typeface="Arial" pitchFamily="34" charset="0"/>
              </a:rPr>
              <a:t>dao</a:t>
            </a:r>
            <a:r>
              <a:rPr lang="en-US" sz="2000" i="1" dirty="0" smtClean="0">
                <a:latin typeface="Arial" pitchFamily="34" charset="0"/>
                <a:cs typeface="Arial" pitchFamily="34" charset="0"/>
              </a:rPr>
              <a:t>)</a:t>
            </a:r>
            <a:endParaRPr lang="en-US" sz="2000" i="1" dirty="0">
              <a:latin typeface="Arial" pitchFamily="34" charset="0"/>
              <a:cs typeface="Arial" pitchFamily="34" charset="0"/>
            </a:endParaRPr>
          </a:p>
        </p:txBody>
      </p:sp>
      <p:sp>
        <p:nvSpPr>
          <p:cNvPr id="3" name="TextBox 2"/>
          <p:cNvSpPr txBox="1"/>
          <p:nvPr/>
        </p:nvSpPr>
        <p:spPr>
          <a:xfrm>
            <a:off x="5638800" y="1065549"/>
            <a:ext cx="3503950" cy="830997"/>
          </a:xfrm>
          <a:prstGeom prst="rect">
            <a:avLst/>
          </a:prstGeom>
          <a:solidFill>
            <a:srgbClr val="92D050"/>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marL="285750" indent="-285750"/>
            <a:r>
              <a:rPr lang="en-US" sz="2400" dirty="0" smtClean="0">
                <a:solidFill>
                  <a:schemeClr val="tx1"/>
                </a:solidFill>
              </a:rPr>
              <a:t>  </a:t>
            </a:r>
            <a:r>
              <a:rPr lang="en-US" sz="2400" dirty="0" err="1" smtClean="0">
                <a:solidFill>
                  <a:schemeClr val="tx1"/>
                </a:solidFill>
              </a:rPr>
              <a:t>Điệp</a:t>
            </a:r>
            <a:r>
              <a:rPr lang="en-US" sz="2400" dirty="0" smtClean="0">
                <a:solidFill>
                  <a:schemeClr val="tx1"/>
                </a:solidFill>
              </a:rPr>
              <a:t> </a:t>
            </a:r>
            <a:r>
              <a:rPr lang="en-US" sz="2400" dirty="0" err="1" smtClean="0">
                <a:solidFill>
                  <a:schemeClr val="tx1"/>
                </a:solidFill>
              </a:rPr>
              <a:t>ngữ</a:t>
            </a:r>
            <a:r>
              <a:rPr lang="en-US" sz="2400" dirty="0" smtClean="0">
                <a:solidFill>
                  <a:schemeClr val="tx1"/>
                </a:solidFill>
              </a:rPr>
              <a:t>------</a:t>
            </a:r>
            <a:r>
              <a:rPr lang="en-US" sz="2400" dirty="0" err="1" smtClean="0">
                <a:solidFill>
                  <a:schemeClr val="tx1"/>
                </a:solidFill>
              </a:rPr>
              <a:t>Dạng</a:t>
            </a:r>
            <a:endParaRPr lang="en-US" sz="2400" dirty="0" smtClean="0">
              <a:solidFill>
                <a:schemeClr val="tx1"/>
              </a:solidFill>
            </a:endParaRPr>
          </a:p>
          <a:p>
            <a:pPr marL="285750" indent="-285750"/>
            <a:r>
              <a:rPr lang="en-US" sz="2400" dirty="0" smtClean="0"/>
              <a:t> </a:t>
            </a:r>
            <a:r>
              <a:rPr lang="en-US" sz="2200" dirty="0" err="1" smtClean="0">
                <a:solidFill>
                  <a:srgbClr val="FF0000"/>
                </a:solidFill>
              </a:rPr>
              <a:t>Trông</a:t>
            </a:r>
            <a:r>
              <a:rPr lang="en-US" sz="2200" dirty="0" smtClean="0">
                <a:solidFill>
                  <a:srgbClr val="FF0000"/>
                </a:solidFill>
              </a:rPr>
              <a:t> </a:t>
            </a:r>
            <a:r>
              <a:rPr lang="en-US" sz="1600" dirty="0" smtClean="0">
                <a:solidFill>
                  <a:schemeClr val="tx1"/>
                </a:solidFill>
              </a:rPr>
              <a:t>(1 đ)</a:t>
            </a:r>
            <a:r>
              <a:rPr lang="en-US" sz="2200" dirty="0" smtClean="0">
                <a:solidFill>
                  <a:srgbClr val="FF0000"/>
                </a:solidFill>
              </a:rPr>
              <a:t>     </a:t>
            </a:r>
            <a:r>
              <a:rPr lang="en-US" sz="2200" dirty="0" err="1" smtClean="0">
                <a:solidFill>
                  <a:srgbClr val="0070C0"/>
                </a:solidFill>
              </a:rPr>
              <a:t>cách</a:t>
            </a:r>
            <a:r>
              <a:rPr lang="en-US" sz="2200" dirty="0" smtClean="0">
                <a:solidFill>
                  <a:srgbClr val="0070C0"/>
                </a:solidFill>
              </a:rPr>
              <a:t> </a:t>
            </a:r>
            <a:r>
              <a:rPr lang="en-US" sz="2200" dirty="0" err="1" smtClean="0">
                <a:solidFill>
                  <a:srgbClr val="0070C0"/>
                </a:solidFill>
              </a:rPr>
              <a:t>quãng</a:t>
            </a:r>
            <a:r>
              <a:rPr lang="en-US" sz="2400" dirty="0" smtClean="0">
                <a:solidFill>
                  <a:schemeClr val="tx1"/>
                </a:solidFill>
              </a:rPr>
              <a:t> </a:t>
            </a:r>
            <a:r>
              <a:rPr lang="en-US" sz="1600" dirty="0" smtClean="0">
                <a:solidFill>
                  <a:schemeClr val="tx1"/>
                </a:solidFill>
              </a:rPr>
              <a:t>(1 đ)</a:t>
            </a:r>
            <a:endParaRPr lang="en-US" sz="1600" dirty="0">
              <a:solidFill>
                <a:srgbClr val="0070C0"/>
              </a:solidFill>
            </a:endParaRPr>
          </a:p>
        </p:txBody>
      </p:sp>
      <p:sp>
        <p:nvSpPr>
          <p:cNvPr id="9" name="TextBox 8"/>
          <p:cNvSpPr txBox="1"/>
          <p:nvPr/>
        </p:nvSpPr>
        <p:spPr>
          <a:xfrm>
            <a:off x="5029200" y="3200400"/>
            <a:ext cx="4114800" cy="1323439"/>
          </a:xfrm>
          <a:prstGeom prst="rect">
            <a:avLst/>
          </a:prstGeom>
          <a:solidFill>
            <a:srgbClr val="92D050"/>
          </a:solidFill>
        </p:spPr>
        <p:txBody>
          <a:bodyPr wrap="square" rtlCol="0">
            <a:spAutoFit/>
          </a:bodyPr>
          <a:lstStyle/>
          <a:p>
            <a:pPr marL="285750" indent="-285750"/>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Điệp</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ngữ</a:t>
            </a: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Dạng</a:t>
            </a:r>
            <a:r>
              <a:rPr lang="en-US" sz="2000" dirty="0" smtClean="0">
                <a:latin typeface="Arial" pitchFamily="34" charset="0"/>
                <a:cs typeface="Arial" pitchFamily="34" charset="0"/>
              </a:rPr>
              <a:t> </a:t>
            </a:r>
          </a:p>
          <a:p>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Lá</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xanh</a:t>
            </a:r>
            <a:r>
              <a:rPr lang="en-US" sz="2000" dirty="0" smtClean="0"/>
              <a:t> </a:t>
            </a:r>
            <a:r>
              <a:rPr lang="en-US" sz="1600" dirty="0" smtClean="0"/>
              <a:t>(1 đ)</a:t>
            </a:r>
            <a:r>
              <a:rPr lang="en-US" sz="1600" dirty="0" smtClean="0">
                <a:solidFill>
                  <a:srgbClr val="FF0000"/>
                </a:solidFill>
                <a:latin typeface="Arial" pitchFamily="34" charset="0"/>
                <a:cs typeface="Arial" pitchFamily="34" charset="0"/>
              </a:rPr>
              <a:t>.</a:t>
            </a:r>
          </a:p>
          <a:p>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Bông</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trắng</a:t>
            </a:r>
            <a:r>
              <a:rPr lang="en-US" sz="2000" dirty="0" smtClean="0">
                <a:solidFill>
                  <a:srgbClr val="FF0000"/>
                </a:solidFill>
                <a:latin typeface="Arial" pitchFamily="34" charset="0"/>
                <a:cs typeface="Arial" pitchFamily="34" charset="0"/>
              </a:rPr>
              <a:t>.</a:t>
            </a:r>
            <a:r>
              <a:rPr lang="en-US" sz="2000" dirty="0" smtClean="0"/>
              <a:t> </a:t>
            </a:r>
            <a:r>
              <a:rPr lang="en-US" sz="1600" dirty="0" smtClean="0"/>
              <a:t>(1 đ)</a:t>
            </a:r>
            <a:endParaRPr lang="en-US" sz="1600" dirty="0" smtClean="0">
              <a:solidFill>
                <a:srgbClr val="FF0000"/>
              </a:solidFill>
              <a:latin typeface="Arial" pitchFamily="34" charset="0"/>
              <a:cs typeface="Arial" pitchFamily="34" charset="0"/>
            </a:endParaRPr>
          </a:p>
          <a:p>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Nhị</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vàng</a:t>
            </a:r>
            <a:r>
              <a:rPr lang="en-US" sz="2000" dirty="0" smtClean="0">
                <a:solidFill>
                  <a:srgbClr val="FF0000"/>
                </a:solidFill>
                <a:latin typeface="Arial" pitchFamily="34" charset="0"/>
                <a:cs typeface="Arial" pitchFamily="34" charset="0"/>
              </a:rPr>
              <a:t>.</a:t>
            </a:r>
            <a:r>
              <a:rPr lang="en-US" sz="2000" dirty="0" smtClean="0"/>
              <a:t> </a:t>
            </a:r>
            <a:r>
              <a:rPr lang="en-US" sz="1600" dirty="0" smtClean="0"/>
              <a:t>(1 đ)</a:t>
            </a:r>
            <a:r>
              <a:rPr lang="en-US" sz="1600" dirty="0" smtClean="0">
                <a:solidFill>
                  <a:srgbClr val="FF0000"/>
                </a:solidFill>
                <a:latin typeface="Arial" pitchFamily="34" charset="0"/>
                <a:cs typeface="Arial" pitchFamily="34" charset="0"/>
              </a:rPr>
              <a:t> </a:t>
            </a:r>
            <a:endParaRPr lang="en-US" sz="1600" dirty="0">
              <a:solidFill>
                <a:srgbClr val="FF0000"/>
              </a:solidFill>
              <a:latin typeface="Arial" pitchFamily="34" charset="0"/>
              <a:cs typeface="Arial" pitchFamily="34" charset="0"/>
            </a:endParaRPr>
          </a:p>
        </p:txBody>
      </p:sp>
      <p:sp>
        <p:nvSpPr>
          <p:cNvPr id="10" name="Right Brace 9"/>
          <p:cNvSpPr/>
          <p:nvPr/>
        </p:nvSpPr>
        <p:spPr>
          <a:xfrm>
            <a:off x="6934200" y="3657600"/>
            <a:ext cx="190500" cy="457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5029200" y="5105400"/>
            <a:ext cx="4114800" cy="1323439"/>
          </a:xfrm>
          <a:prstGeom prst="rect">
            <a:avLst/>
          </a:prstGeom>
          <a:solidFill>
            <a:srgbClr val="92D050"/>
          </a:solidFill>
        </p:spPr>
        <p:txBody>
          <a:bodyPr wrap="square" rtlCol="0">
            <a:spAutoFit/>
          </a:bodyPr>
          <a:lstStyle/>
          <a:p>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Điệp</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ngữ</a:t>
            </a:r>
            <a:r>
              <a:rPr lang="en-US" sz="2000" dirty="0">
                <a:latin typeface="Arial" pitchFamily="34" charset="0"/>
                <a:cs typeface="Arial" pitchFamily="34" charset="0"/>
              </a:rPr>
              <a:t>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Dạng</a:t>
            </a:r>
            <a:r>
              <a:rPr lang="en-US" sz="2000" dirty="0" smtClean="0">
                <a:latin typeface="Arial" pitchFamily="34" charset="0"/>
                <a:cs typeface="Arial" pitchFamily="34" charset="0"/>
              </a:rPr>
              <a:t> </a:t>
            </a:r>
          </a:p>
          <a:p>
            <a:r>
              <a:rPr lang="en-US" sz="2000" dirty="0" smtClean="0">
                <a:latin typeface="Arial" pitchFamily="34" charset="0"/>
                <a:cs typeface="Arial" pitchFamily="34" charset="0"/>
              </a:rPr>
              <a:t>+ </a:t>
            </a:r>
            <a:r>
              <a:rPr lang="en-US" sz="2000" dirty="0" err="1" smtClean="0">
                <a:solidFill>
                  <a:srgbClr val="FF0000"/>
                </a:solidFill>
                <a:latin typeface="Arial" pitchFamily="34" charset="0"/>
                <a:cs typeface="Arial" pitchFamily="34" charset="0"/>
              </a:rPr>
              <a:t>Một</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dân</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tộc</a:t>
            </a:r>
            <a:endParaRPr lang="en-US" sz="1600" dirty="0" smtClean="0">
              <a:solidFill>
                <a:srgbClr val="0070C0"/>
              </a:solidFill>
              <a:latin typeface="Arial" pitchFamily="34" charset="0"/>
              <a:cs typeface="Arial" pitchFamily="34" charset="0"/>
            </a:endParaRPr>
          </a:p>
          <a:p>
            <a:r>
              <a:rPr lang="en-US" sz="2000" dirty="0" err="1" smtClean="0">
                <a:solidFill>
                  <a:srgbClr val="FF0000"/>
                </a:solidFill>
                <a:latin typeface="Arial" pitchFamily="34" charset="0"/>
                <a:cs typeface="Arial" pitchFamily="34" charset="0"/>
              </a:rPr>
              <a:t>đã</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gan</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góc</a:t>
            </a:r>
            <a:r>
              <a:rPr lang="en-US" sz="2000" dirty="0" smtClean="0"/>
              <a:t> </a:t>
            </a:r>
            <a:r>
              <a:rPr lang="en-US" sz="1600" dirty="0" smtClean="0"/>
              <a:t>(1 đ)</a:t>
            </a:r>
            <a:endParaRPr lang="en-US" sz="1600" dirty="0" smtClean="0">
              <a:solidFill>
                <a:srgbClr val="FF0000"/>
              </a:solidFill>
              <a:latin typeface="Arial" pitchFamily="34" charset="0"/>
              <a:cs typeface="Arial" pitchFamily="34" charset="0"/>
            </a:endParaRPr>
          </a:p>
          <a:p>
            <a:r>
              <a:rPr lang="en-US" sz="2000" dirty="0" smtClean="0">
                <a:latin typeface="Arial" pitchFamily="34" charset="0"/>
                <a:cs typeface="Arial" pitchFamily="34" charset="0"/>
              </a:rPr>
              <a:t>+</a:t>
            </a:r>
            <a:r>
              <a:rPr lang="en-US" sz="2000" dirty="0" err="1" smtClean="0">
                <a:solidFill>
                  <a:srgbClr val="FF0000"/>
                </a:solidFill>
                <a:latin typeface="Arial" pitchFamily="34" charset="0"/>
                <a:cs typeface="Arial" pitchFamily="34" charset="0"/>
              </a:rPr>
              <a:t>Dân</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tộc</a:t>
            </a:r>
            <a:r>
              <a:rPr lang="en-US" sz="2000" dirty="0" smtClean="0">
                <a:solidFill>
                  <a:srgbClr val="FF0000"/>
                </a:solidFill>
                <a:latin typeface="Arial" pitchFamily="34" charset="0"/>
                <a:cs typeface="Arial" pitchFamily="34" charset="0"/>
              </a:rPr>
              <a:t> </a:t>
            </a:r>
            <a:r>
              <a:rPr lang="en-US" sz="2000" dirty="0" err="1" smtClean="0">
                <a:solidFill>
                  <a:srgbClr val="FF0000"/>
                </a:solidFill>
                <a:latin typeface="Arial" pitchFamily="34" charset="0"/>
                <a:cs typeface="Arial" pitchFamily="34" charset="0"/>
              </a:rPr>
              <a:t>đó</a:t>
            </a:r>
            <a:r>
              <a:rPr lang="en-US" sz="2000" dirty="0" smtClean="0">
                <a:solidFill>
                  <a:srgbClr val="FF0000"/>
                </a:solidFill>
                <a:latin typeface="Arial" pitchFamily="34" charset="0"/>
                <a:cs typeface="Arial" pitchFamily="34" charset="0"/>
              </a:rPr>
              <a:t> </a:t>
            </a:r>
            <a:r>
              <a:rPr lang="en-US" sz="1600" dirty="0" smtClean="0"/>
              <a:t>(1 đ)</a:t>
            </a:r>
            <a:endParaRPr lang="en-US" sz="1600" dirty="0">
              <a:latin typeface="Arial" pitchFamily="34" charset="0"/>
              <a:cs typeface="Arial" pitchFamily="34" charset="0"/>
            </a:endParaRPr>
          </a:p>
        </p:txBody>
      </p:sp>
      <p:sp>
        <p:nvSpPr>
          <p:cNvPr id="12" name="TextBox 11"/>
          <p:cNvSpPr txBox="1"/>
          <p:nvPr/>
        </p:nvSpPr>
        <p:spPr>
          <a:xfrm>
            <a:off x="7086600" y="3673840"/>
            <a:ext cx="1957587" cy="400110"/>
          </a:xfrm>
          <a:prstGeom prst="rect">
            <a:avLst/>
          </a:prstGeom>
          <a:noFill/>
        </p:spPr>
        <p:txBody>
          <a:bodyPr wrap="none" rtlCol="0">
            <a:spAutoFit/>
          </a:bodyPr>
          <a:lstStyle/>
          <a:p>
            <a:r>
              <a:rPr lang="en-US" sz="2000" dirty="0" err="1" smtClean="0">
                <a:solidFill>
                  <a:srgbClr val="0070C0"/>
                </a:solidFill>
                <a:latin typeface="Arial" pitchFamily="34" charset="0"/>
                <a:cs typeface="Arial" pitchFamily="34" charset="0"/>
              </a:rPr>
              <a:t>cách</a:t>
            </a:r>
            <a:r>
              <a:rPr lang="en-US" sz="2000" dirty="0" smtClean="0">
                <a:solidFill>
                  <a:srgbClr val="0070C0"/>
                </a:solidFill>
                <a:latin typeface="Arial" pitchFamily="34" charset="0"/>
                <a:cs typeface="Arial" pitchFamily="34" charset="0"/>
              </a:rPr>
              <a:t> </a:t>
            </a:r>
            <a:r>
              <a:rPr lang="en-US" sz="2000" dirty="0" err="1" smtClean="0">
                <a:solidFill>
                  <a:srgbClr val="0070C0"/>
                </a:solidFill>
                <a:latin typeface="Arial" pitchFamily="34" charset="0"/>
                <a:cs typeface="Arial" pitchFamily="34" charset="0"/>
              </a:rPr>
              <a:t>quãng</a:t>
            </a:r>
            <a:r>
              <a:rPr lang="en-US" sz="2000" dirty="0" smtClean="0"/>
              <a:t> </a:t>
            </a:r>
            <a:r>
              <a:rPr lang="en-US" sz="1600" dirty="0" smtClean="0"/>
              <a:t>(1 đ)</a:t>
            </a:r>
            <a:endParaRPr lang="en-US" sz="1600" dirty="0">
              <a:solidFill>
                <a:srgbClr val="0070C0"/>
              </a:solidFill>
              <a:latin typeface="Arial" pitchFamily="34" charset="0"/>
              <a:cs typeface="Arial" pitchFamily="34" charset="0"/>
            </a:endParaRPr>
          </a:p>
        </p:txBody>
      </p:sp>
      <p:sp>
        <p:nvSpPr>
          <p:cNvPr id="13" name="TextBox 12"/>
          <p:cNvSpPr txBox="1"/>
          <p:nvPr/>
        </p:nvSpPr>
        <p:spPr>
          <a:xfrm>
            <a:off x="7086600" y="4132290"/>
            <a:ext cx="1943161" cy="400110"/>
          </a:xfrm>
          <a:prstGeom prst="rect">
            <a:avLst/>
          </a:prstGeom>
          <a:noFill/>
        </p:spPr>
        <p:txBody>
          <a:bodyPr wrap="none" rtlCol="0">
            <a:spAutoFit/>
          </a:bodyPr>
          <a:lstStyle/>
          <a:p>
            <a:r>
              <a:rPr lang="en-US" sz="2000" dirty="0" err="1" smtClean="0">
                <a:solidFill>
                  <a:srgbClr val="0070C0"/>
                </a:solidFill>
                <a:latin typeface="Arial" pitchFamily="34" charset="0"/>
                <a:cs typeface="Arial" pitchFamily="34" charset="0"/>
              </a:rPr>
              <a:t>chuyển</a:t>
            </a:r>
            <a:r>
              <a:rPr lang="en-US" sz="2000" dirty="0" smtClean="0">
                <a:solidFill>
                  <a:srgbClr val="0070C0"/>
                </a:solidFill>
                <a:latin typeface="Arial" pitchFamily="34" charset="0"/>
                <a:cs typeface="Arial" pitchFamily="34" charset="0"/>
              </a:rPr>
              <a:t> </a:t>
            </a:r>
            <a:r>
              <a:rPr lang="en-US" sz="2000" dirty="0" err="1" smtClean="0">
                <a:solidFill>
                  <a:srgbClr val="0070C0"/>
                </a:solidFill>
                <a:latin typeface="Arial" pitchFamily="34" charset="0"/>
                <a:cs typeface="Arial" pitchFamily="34" charset="0"/>
              </a:rPr>
              <a:t>tiếp</a:t>
            </a:r>
            <a:r>
              <a:rPr lang="en-US" sz="2000" dirty="0" smtClean="0"/>
              <a:t> </a:t>
            </a:r>
            <a:r>
              <a:rPr lang="en-US" sz="1600" dirty="0" smtClean="0"/>
              <a:t>(1 đ)</a:t>
            </a:r>
            <a:endParaRPr lang="en-US" sz="1600" dirty="0">
              <a:solidFill>
                <a:srgbClr val="0070C0"/>
              </a:solidFill>
              <a:latin typeface="Arial" pitchFamily="34" charset="0"/>
              <a:cs typeface="Arial" pitchFamily="34" charset="0"/>
            </a:endParaRPr>
          </a:p>
        </p:txBody>
      </p:sp>
      <p:sp>
        <p:nvSpPr>
          <p:cNvPr id="14" name="Right Brace 13"/>
          <p:cNvSpPr/>
          <p:nvPr/>
        </p:nvSpPr>
        <p:spPr>
          <a:xfrm>
            <a:off x="6934200" y="5715000"/>
            <a:ext cx="228600" cy="609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p:cNvSpPr txBox="1"/>
          <p:nvPr/>
        </p:nvSpPr>
        <p:spPr>
          <a:xfrm>
            <a:off x="7162800" y="5867400"/>
            <a:ext cx="1981200" cy="369332"/>
          </a:xfrm>
          <a:prstGeom prst="rect">
            <a:avLst/>
          </a:prstGeom>
          <a:noFill/>
        </p:spPr>
        <p:txBody>
          <a:bodyPr wrap="square" rtlCol="0">
            <a:spAutoFit/>
          </a:bodyPr>
          <a:lstStyle/>
          <a:p>
            <a:r>
              <a:rPr lang="en-US" dirty="0" err="1" smtClean="0">
                <a:solidFill>
                  <a:srgbClr val="0070C0"/>
                </a:solidFill>
                <a:latin typeface="Arial" pitchFamily="34" charset="0"/>
                <a:cs typeface="Arial" pitchFamily="34" charset="0"/>
              </a:rPr>
              <a:t>cách</a:t>
            </a:r>
            <a:r>
              <a:rPr lang="en-US" dirty="0" smtClean="0">
                <a:solidFill>
                  <a:srgbClr val="0070C0"/>
                </a:solidFill>
                <a:latin typeface="Arial" pitchFamily="34" charset="0"/>
                <a:cs typeface="Arial" pitchFamily="34" charset="0"/>
              </a:rPr>
              <a:t> </a:t>
            </a:r>
            <a:r>
              <a:rPr lang="en-US" dirty="0" err="1" smtClean="0">
                <a:solidFill>
                  <a:srgbClr val="0070C0"/>
                </a:solidFill>
                <a:latin typeface="Arial" pitchFamily="34" charset="0"/>
                <a:cs typeface="Arial" pitchFamily="34" charset="0"/>
              </a:rPr>
              <a:t>quãng</a:t>
            </a:r>
            <a:r>
              <a:rPr lang="en-US" dirty="0" smtClean="0"/>
              <a:t> </a:t>
            </a:r>
            <a:r>
              <a:rPr lang="en-US" sz="1400" dirty="0" smtClean="0"/>
              <a:t>(1 đ)</a:t>
            </a:r>
            <a:endParaRPr lang="en-US" dirty="0"/>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linds(horizontal)">
                                      <p:cBhvr>
                                        <p:cTn id="18" dur="500"/>
                                        <p:tgtEl>
                                          <p:spTgt spid="12"/>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blinds(horizontal)">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ox(in)">
                                      <p:cBhvr>
                                        <p:cTn id="26" dur="500"/>
                                        <p:tgtEl>
                                          <p:spTgt spid="11"/>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ox(in)">
                                      <p:cBhvr>
                                        <p:cTn id="29" dur="500"/>
                                        <p:tgtEl>
                                          <p:spTgt spid="15"/>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0" grpId="0" animBg="1"/>
      <p:bldP spid="11" grpId="0" animBg="1"/>
      <p:bldP spid="12" grpId="0"/>
      <p:bldP spid="13" grpId="0"/>
      <p:bldP spid="14" grpId="0" animBg="1"/>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143000"/>
            <a:ext cx="7772400" cy="2862322"/>
          </a:xfrm>
          <a:prstGeom prst="rect">
            <a:avLst/>
          </a:prstGeom>
          <a:solidFill>
            <a:schemeClr val="accent4">
              <a:lumMod val="20000"/>
              <a:lumOff val="80000"/>
            </a:schemeClr>
          </a:solidFill>
        </p:spPr>
        <p:txBody>
          <a:bodyPr wrap="square" rtlCol="0">
            <a:spAutoFit/>
          </a:bodyPr>
          <a:lstStyle/>
          <a:p>
            <a:pPr>
              <a:lnSpc>
                <a:spcPct val="150000"/>
              </a:lnSpc>
            </a:pPr>
            <a:r>
              <a:rPr lang="en-US" sz="2400" u="sng" dirty="0" err="1" smtClean="0">
                <a:latin typeface="Arial" pitchFamily="34" charset="0"/>
                <a:cs typeface="Arial" pitchFamily="34" charset="0"/>
              </a:rPr>
              <a:t>Bài</a:t>
            </a:r>
            <a:r>
              <a:rPr lang="en-US" sz="2400" u="sng" dirty="0" smtClean="0">
                <a:latin typeface="Arial" pitchFamily="34" charset="0"/>
                <a:cs typeface="Arial" pitchFamily="34" charset="0"/>
              </a:rPr>
              <a:t> </a:t>
            </a:r>
            <a:r>
              <a:rPr lang="en-US" sz="2400" u="sng" dirty="0" err="1" smtClean="0">
                <a:latin typeface="Arial" pitchFamily="34" charset="0"/>
                <a:cs typeface="Arial" pitchFamily="34" charset="0"/>
              </a:rPr>
              <a:t>tập</a:t>
            </a:r>
            <a:r>
              <a:rPr lang="en-US" sz="2400" u="sng" dirty="0" smtClean="0">
                <a:latin typeface="Arial" pitchFamily="34" charset="0"/>
                <a:cs typeface="Arial" pitchFamily="34" charset="0"/>
              </a:rPr>
              <a:t> </a:t>
            </a:r>
            <a:r>
              <a:rPr lang="vi-VN" sz="2400" u="sng" dirty="0" smtClean="0">
                <a:latin typeface="Arial" pitchFamily="34" charset="0"/>
                <a:cs typeface="Arial" pitchFamily="34" charset="0"/>
              </a:rPr>
              <a:t>2</a:t>
            </a:r>
            <a:r>
              <a:rPr lang="en-US" sz="2400" u="sng" dirty="0" smtClean="0">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Tìm</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và</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phân</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tích</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giá</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trị</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biểu</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đạt</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của</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điệp</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ngữ</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trong</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hai</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câu</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thơ</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sau</a:t>
            </a:r>
            <a:r>
              <a:rPr lang="en-US" sz="2400" dirty="0" smtClean="0">
                <a:solidFill>
                  <a:srgbClr val="FF0000"/>
                </a:solidFill>
                <a:latin typeface="Arial" pitchFamily="34" charset="0"/>
                <a:cs typeface="Arial" pitchFamily="34" charset="0"/>
              </a:rPr>
              <a:t>.</a:t>
            </a:r>
          </a:p>
          <a:p>
            <a:pPr>
              <a:lnSpc>
                <a:spcPct val="150000"/>
              </a:lnSpc>
            </a:pPr>
            <a:r>
              <a:rPr lang="en-US" sz="2400" dirty="0" smtClean="0">
                <a:solidFill>
                  <a:srgbClr val="0070C0"/>
                </a:solidFill>
              </a:rPr>
              <a:t>                  “…</a:t>
            </a:r>
            <a:r>
              <a:rPr lang="en-US" sz="2400" dirty="0" err="1">
                <a:solidFill>
                  <a:srgbClr val="0070C0"/>
                </a:solidFill>
                <a:latin typeface="Arial" pitchFamily="34" charset="0"/>
                <a:cs typeface="Arial" pitchFamily="34" charset="0"/>
              </a:rPr>
              <a:t>Cảnh</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khuya</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như</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vẽ</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người</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chưa</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ngủ</a:t>
            </a:r>
            <a:endParaRPr lang="en-US" sz="2400" dirty="0">
              <a:solidFill>
                <a:srgbClr val="0070C0"/>
              </a:solidFill>
              <a:latin typeface="Arial" pitchFamily="34" charset="0"/>
              <a:cs typeface="Arial" pitchFamily="34" charset="0"/>
            </a:endParaRPr>
          </a:p>
          <a:p>
            <a:pPr>
              <a:lnSpc>
                <a:spcPct val="150000"/>
              </a:lnSpc>
            </a:pPr>
            <a:r>
              <a:rPr lang="en-US" sz="2400" dirty="0">
                <a:solidFill>
                  <a:srgbClr val="0070C0"/>
                </a:solidFill>
                <a:latin typeface="Arial" pitchFamily="34" charset="0"/>
                <a:cs typeface="Arial" pitchFamily="34" charset="0"/>
              </a:rPr>
              <a:t> </a:t>
            </a:r>
            <a:r>
              <a:rPr lang="en-US" sz="2400" dirty="0" smtClean="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Chưa</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ngủ</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vì</a:t>
            </a:r>
            <a:r>
              <a:rPr lang="en-US" sz="2400" dirty="0">
                <a:solidFill>
                  <a:srgbClr val="0070C0"/>
                </a:solidFill>
                <a:latin typeface="Arial" pitchFamily="34" charset="0"/>
                <a:cs typeface="Arial" pitchFamily="34" charset="0"/>
              </a:rPr>
              <a:t> lo </a:t>
            </a:r>
            <a:r>
              <a:rPr lang="en-US" sz="2400" dirty="0" err="1">
                <a:solidFill>
                  <a:srgbClr val="0070C0"/>
                </a:solidFill>
                <a:latin typeface="Arial" pitchFamily="34" charset="0"/>
                <a:cs typeface="Arial" pitchFamily="34" charset="0"/>
              </a:rPr>
              <a:t>nỗi</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nước</a:t>
            </a:r>
            <a:r>
              <a:rPr lang="en-US" sz="2400" dirty="0">
                <a:solidFill>
                  <a:srgbClr val="0070C0"/>
                </a:solidFill>
                <a:latin typeface="Arial" pitchFamily="34" charset="0"/>
                <a:cs typeface="Arial" pitchFamily="34" charset="0"/>
              </a:rPr>
              <a:t> </a:t>
            </a:r>
            <a:r>
              <a:rPr lang="en-US" sz="2400" dirty="0" err="1">
                <a:solidFill>
                  <a:srgbClr val="0070C0"/>
                </a:solidFill>
                <a:latin typeface="Arial" pitchFamily="34" charset="0"/>
                <a:cs typeface="Arial" pitchFamily="34" charset="0"/>
              </a:rPr>
              <a:t>nhà</a:t>
            </a:r>
            <a:r>
              <a:rPr lang="en-US" sz="2400" dirty="0">
                <a:solidFill>
                  <a:srgbClr val="0070C0"/>
                </a:solidFill>
                <a:latin typeface="Arial" pitchFamily="34" charset="0"/>
                <a:cs typeface="Arial" pitchFamily="34" charset="0"/>
              </a:rPr>
              <a:t> …”</a:t>
            </a:r>
          </a:p>
          <a:p>
            <a:pPr algn="r">
              <a:lnSpc>
                <a:spcPct val="150000"/>
              </a:lnSpc>
            </a:pPr>
            <a:r>
              <a:rPr lang="en-US" sz="2400" i="1" dirty="0">
                <a:latin typeface="Arial" pitchFamily="34" charset="0"/>
                <a:cs typeface="Arial" pitchFamily="34" charset="0"/>
              </a:rPr>
              <a:t>( </a:t>
            </a:r>
            <a:r>
              <a:rPr lang="en-US" sz="2400" i="1" dirty="0" err="1">
                <a:latin typeface="Arial" pitchFamily="34" charset="0"/>
                <a:cs typeface="Arial" pitchFamily="34" charset="0"/>
              </a:rPr>
              <a:t>Cảnh</a:t>
            </a:r>
            <a:r>
              <a:rPr lang="en-US" sz="2400" i="1" dirty="0">
                <a:latin typeface="Arial" pitchFamily="34" charset="0"/>
                <a:cs typeface="Arial" pitchFamily="34" charset="0"/>
              </a:rPr>
              <a:t> </a:t>
            </a:r>
            <a:r>
              <a:rPr lang="en-US" sz="2400" i="1" dirty="0" err="1">
                <a:latin typeface="Arial" pitchFamily="34" charset="0"/>
                <a:cs typeface="Arial" pitchFamily="34" charset="0"/>
              </a:rPr>
              <a:t>khuya</a:t>
            </a:r>
            <a:r>
              <a:rPr lang="en-US" sz="2400" i="1" dirty="0">
                <a:latin typeface="Arial" pitchFamily="34" charset="0"/>
                <a:cs typeface="Arial" pitchFamily="34" charset="0"/>
              </a:rPr>
              <a:t> – </a:t>
            </a:r>
            <a:r>
              <a:rPr lang="en-US" sz="2400" i="1" dirty="0" err="1">
                <a:latin typeface="Arial" pitchFamily="34" charset="0"/>
                <a:cs typeface="Arial" pitchFamily="34" charset="0"/>
              </a:rPr>
              <a:t>Hồ</a:t>
            </a:r>
            <a:r>
              <a:rPr lang="en-US" sz="2400" i="1" dirty="0">
                <a:latin typeface="Arial" pitchFamily="34" charset="0"/>
                <a:cs typeface="Arial" pitchFamily="34" charset="0"/>
              </a:rPr>
              <a:t> </a:t>
            </a:r>
            <a:r>
              <a:rPr lang="en-US" sz="2400" i="1" dirty="0" err="1">
                <a:latin typeface="Arial" pitchFamily="34" charset="0"/>
                <a:cs typeface="Arial" pitchFamily="34" charset="0"/>
              </a:rPr>
              <a:t>Chí</a:t>
            </a:r>
            <a:r>
              <a:rPr lang="en-US" sz="2400" i="1" dirty="0">
                <a:latin typeface="Arial" pitchFamily="34" charset="0"/>
                <a:cs typeface="Arial" pitchFamily="34" charset="0"/>
              </a:rPr>
              <a:t> Minh </a:t>
            </a:r>
            <a:r>
              <a:rPr lang="en-US" sz="2400" i="1" dirty="0" smtClean="0">
                <a:latin typeface="Arial" pitchFamily="34" charset="0"/>
                <a:cs typeface="Arial" pitchFamily="34" charset="0"/>
              </a:rPr>
              <a:t>)</a:t>
            </a:r>
            <a:endParaRPr lang="en-US" sz="2400" i="1" dirty="0">
              <a:latin typeface="Arial" pitchFamily="34" charset="0"/>
              <a:cs typeface="Arial" pitchFamily="34" charset="0"/>
            </a:endParaRPr>
          </a:p>
        </p:txBody>
      </p:sp>
      <p:sp>
        <p:nvSpPr>
          <p:cNvPr id="5" name="TextBox 4"/>
          <p:cNvSpPr txBox="1"/>
          <p:nvPr/>
        </p:nvSpPr>
        <p:spPr>
          <a:xfrm>
            <a:off x="609600" y="3124200"/>
            <a:ext cx="7772400" cy="463075"/>
          </a:xfrm>
          <a:prstGeom prst="rect">
            <a:avLst/>
          </a:prstGeom>
          <a:noFill/>
        </p:spPr>
        <p:txBody>
          <a:bodyPr wrap="square" rtlCol="0">
            <a:spAutoFit/>
          </a:bodyPr>
          <a:lstStyle/>
          <a:p>
            <a:pPr>
              <a:lnSpc>
                <a:spcPct val="150000"/>
              </a:lnSpc>
            </a:pPr>
            <a:r>
              <a:rPr lang="en-US" dirty="0" smtClean="0"/>
              <a:t>  </a:t>
            </a:r>
            <a:endParaRPr lang="en-US" sz="2400" i="1" dirty="0">
              <a:latin typeface="Arial" pitchFamily="34" charset="0"/>
              <a:cs typeface="Arial" pitchFamily="34" charset="0"/>
            </a:endParaRPr>
          </a:p>
        </p:txBody>
      </p:sp>
    </p:spTree>
    <p:extLst>
      <p:ext uri="{BB962C8B-B14F-4D97-AF65-F5344CB8AC3E}">
        <p14:creationId xmlns:p14="http://schemas.microsoft.com/office/powerpoint/2010/main" val="2600240737"/>
      </p:ext>
    </p:extLst>
  </p:cSld>
  <p:clrMapOvr>
    <a:masterClrMapping/>
  </p:clrMapOvr>
  <p:transition>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6510" y="152400"/>
            <a:ext cx="7772400" cy="1615827"/>
          </a:xfrm>
          <a:prstGeom prst="rect">
            <a:avLst/>
          </a:prstGeom>
          <a:solidFill>
            <a:schemeClr val="accent4">
              <a:lumMod val="20000"/>
              <a:lumOff val="80000"/>
            </a:schemeClr>
          </a:solidFill>
        </p:spPr>
        <p:txBody>
          <a:bodyPr wrap="square" rtlCol="0">
            <a:spAutoFit/>
          </a:bodyPr>
          <a:lstStyle/>
          <a:p>
            <a:pPr>
              <a:lnSpc>
                <a:spcPct val="150000"/>
              </a:lnSpc>
            </a:pPr>
            <a:r>
              <a:rPr lang="en-US" sz="2200" dirty="0" smtClean="0"/>
              <a:t>                  “…</a:t>
            </a:r>
            <a:r>
              <a:rPr lang="en-US" sz="2200" dirty="0" err="1">
                <a:latin typeface="Arial" pitchFamily="34" charset="0"/>
                <a:cs typeface="Arial" pitchFamily="34" charset="0"/>
              </a:rPr>
              <a:t>Cảnh</a:t>
            </a:r>
            <a:r>
              <a:rPr lang="en-US" sz="2200" dirty="0">
                <a:latin typeface="Arial" pitchFamily="34" charset="0"/>
                <a:cs typeface="Arial" pitchFamily="34" charset="0"/>
              </a:rPr>
              <a:t> </a:t>
            </a:r>
            <a:r>
              <a:rPr lang="en-US" sz="2200" dirty="0" err="1">
                <a:latin typeface="Arial" pitchFamily="34" charset="0"/>
                <a:cs typeface="Arial" pitchFamily="34" charset="0"/>
              </a:rPr>
              <a:t>khuya</a:t>
            </a:r>
            <a:r>
              <a:rPr lang="en-US" sz="2200" dirty="0">
                <a:latin typeface="Arial" pitchFamily="34" charset="0"/>
                <a:cs typeface="Arial" pitchFamily="34" charset="0"/>
              </a:rPr>
              <a:t> </a:t>
            </a:r>
            <a:r>
              <a:rPr lang="en-US" sz="2200" dirty="0" err="1">
                <a:latin typeface="Arial" pitchFamily="34" charset="0"/>
                <a:cs typeface="Arial" pitchFamily="34" charset="0"/>
              </a:rPr>
              <a:t>như</a:t>
            </a:r>
            <a:r>
              <a:rPr lang="en-US" sz="2200" dirty="0">
                <a:latin typeface="Arial" pitchFamily="34" charset="0"/>
                <a:cs typeface="Arial" pitchFamily="34" charset="0"/>
              </a:rPr>
              <a:t> </a:t>
            </a:r>
            <a:r>
              <a:rPr lang="en-US" sz="2200" dirty="0" err="1">
                <a:latin typeface="Arial" pitchFamily="34" charset="0"/>
                <a:cs typeface="Arial" pitchFamily="34" charset="0"/>
              </a:rPr>
              <a:t>vẽ</a:t>
            </a:r>
            <a:r>
              <a:rPr lang="en-US" sz="2200" dirty="0">
                <a:latin typeface="Arial" pitchFamily="34" charset="0"/>
                <a:cs typeface="Arial" pitchFamily="34" charset="0"/>
              </a:rPr>
              <a:t> </a:t>
            </a:r>
            <a:r>
              <a:rPr lang="en-US" sz="2200" dirty="0" err="1">
                <a:latin typeface="Arial" pitchFamily="34" charset="0"/>
                <a:cs typeface="Arial" pitchFamily="34" charset="0"/>
              </a:rPr>
              <a:t>người</a:t>
            </a:r>
            <a:r>
              <a:rPr lang="en-US" sz="2200" dirty="0">
                <a:latin typeface="Arial" pitchFamily="34" charset="0"/>
                <a:cs typeface="Arial" pitchFamily="34" charset="0"/>
              </a:rPr>
              <a:t> </a:t>
            </a:r>
            <a:r>
              <a:rPr lang="en-US" sz="2200" dirty="0" err="1">
                <a:solidFill>
                  <a:srgbClr val="FF0000"/>
                </a:solidFill>
                <a:latin typeface="Arial" pitchFamily="34" charset="0"/>
                <a:cs typeface="Arial" pitchFamily="34" charset="0"/>
              </a:rPr>
              <a:t>chưa</a:t>
            </a:r>
            <a:r>
              <a:rPr lang="en-US" sz="2200" dirty="0">
                <a:solidFill>
                  <a:srgbClr val="FF0000"/>
                </a:solidFill>
                <a:latin typeface="Arial" pitchFamily="34" charset="0"/>
                <a:cs typeface="Arial" pitchFamily="34" charset="0"/>
              </a:rPr>
              <a:t> </a:t>
            </a:r>
            <a:r>
              <a:rPr lang="en-US" sz="2200" dirty="0" err="1">
                <a:solidFill>
                  <a:srgbClr val="FF0000"/>
                </a:solidFill>
                <a:latin typeface="Arial" pitchFamily="34" charset="0"/>
                <a:cs typeface="Arial" pitchFamily="34" charset="0"/>
              </a:rPr>
              <a:t>ngủ</a:t>
            </a:r>
            <a:endParaRPr lang="en-US" sz="2200" dirty="0">
              <a:solidFill>
                <a:srgbClr val="FF0000"/>
              </a:solidFill>
              <a:latin typeface="Arial" pitchFamily="34" charset="0"/>
              <a:cs typeface="Arial" pitchFamily="34" charset="0"/>
            </a:endParaRPr>
          </a:p>
          <a:p>
            <a:pPr>
              <a:lnSpc>
                <a:spcPct val="150000"/>
              </a:lnSpc>
            </a:pPr>
            <a:r>
              <a:rPr lang="en-US" sz="2200" dirty="0">
                <a:solidFill>
                  <a:srgbClr val="FF0000"/>
                </a:solidFill>
                <a:latin typeface="Arial" pitchFamily="34" charset="0"/>
                <a:cs typeface="Arial" pitchFamily="34" charset="0"/>
              </a:rPr>
              <a:t> </a:t>
            </a:r>
            <a:r>
              <a:rPr lang="en-US" sz="2200" dirty="0" smtClean="0">
                <a:solidFill>
                  <a:srgbClr val="FF0000"/>
                </a:solidFill>
                <a:latin typeface="Arial" pitchFamily="34" charset="0"/>
                <a:cs typeface="Arial" pitchFamily="34" charset="0"/>
              </a:rPr>
              <a:t>                  </a:t>
            </a:r>
            <a:r>
              <a:rPr lang="en-US" sz="2200" dirty="0" err="1">
                <a:solidFill>
                  <a:srgbClr val="FF0000"/>
                </a:solidFill>
                <a:latin typeface="Arial" pitchFamily="34" charset="0"/>
                <a:cs typeface="Arial" pitchFamily="34" charset="0"/>
              </a:rPr>
              <a:t>Chưa</a:t>
            </a:r>
            <a:r>
              <a:rPr lang="en-US" sz="2200" dirty="0">
                <a:solidFill>
                  <a:srgbClr val="FF0000"/>
                </a:solidFill>
                <a:latin typeface="Arial" pitchFamily="34" charset="0"/>
                <a:cs typeface="Arial" pitchFamily="34" charset="0"/>
              </a:rPr>
              <a:t> </a:t>
            </a:r>
            <a:r>
              <a:rPr lang="en-US" sz="2200" dirty="0" err="1">
                <a:solidFill>
                  <a:srgbClr val="FF0000"/>
                </a:solidFill>
                <a:latin typeface="Arial" pitchFamily="34" charset="0"/>
                <a:cs typeface="Arial" pitchFamily="34" charset="0"/>
              </a:rPr>
              <a:t>ngủ</a:t>
            </a:r>
            <a:r>
              <a:rPr lang="en-US" sz="2200" dirty="0">
                <a:solidFill>
                  <a:srgbClr val="FF0000"/>
                </a:solidFill>
                <a:latin typeface="Arial" pitchFamily="34" charset="0"/>
                <a:cs typeface="Arial" pitchFamily="34" charset="0"/>
              </a:rPr>
              <a:t> </a:t>
            </a:r>
            <a:r>
              <a:rPr lang="en-US" sz="2200" dirty="0" err="1">
                <a:latin typeface="Arial" pitchFamily="34" charset="0"/>
                <a:cs typeface="Arial" pitchFamily="34" charset="0"/>
              </a:rPr>
              <a:t>vì</a:t>
            </a:r>
            <a:r>
              <a:rPr lang="en-US" sz="2200" dirty="0">
                <a:latin typeface="Arial" pitchFamily="34" charset="0"/>
                <a:cs typeface="Arial" pitchFamily="34" charset="0"/>
              </a:rPr>
              <a:t> lo </a:t>
            </a:r>
            <a:r>
              <a:rPr lang="en-US" sz="2200" dirty="0" err="1">
                <a:latin typeface="Arial" pitchFamily="34" charset="0"/>
                <a:cs typeface="Arial" pitchFamily="34" charset="0"/>
              </a:rPr>
              <a:t>nỗi</a:t>
            </a:r>
            <a:r>
              <a:rPr lang="en-US" sz="2200" dirty="0">
                <a:latin typeface="Arial" pitchFamily="34" charset="0"/>
                <a:cs typeface="Arial" pitchFamily="34" charset="0"/>
              </a:rPr>
              <a:t> </a:t>
            </a:r>
            <a:r>
              <a:rPr lang="en-US" sz="2200" dirty="0" err="1">
                <a:latin typeface="Arial" pitchFamily="34" charset="0"/>
                <a:cs typeface="Arial" pitchFamily="34" charset="0"/>
              </a:rPr>
              <a:t>nước</a:t>
            </a:r>
            <a:r>
              <a:rPr lang="en-US" sz="2200" dirty="0">
                <a:latin typeface="Arial" pitchFamily="34" charset="0"/>
                <a:cs typeface="Arial" pitchFamily="34" charset="0"/>
              </a:rPr>
              <a:t> </a:t>
            </a:r>
            <a:r>
              <a:rPr lang="en-US" sz="2200" dirty="0" err="1">
                <a:latin typeface="Arial" pitchFamily="34" charset="0"/>
                <a:cs typeface="Arial" pitchFamily="34" charset="0"/>
              </a:rPr>
              <a:t>nhà</a:t>
            </a:r>
            <a:r>
              <a:rPr lang="en-US" sz="2200" dirty="0">
                <a:latin typeface="Arial" pitchFamily="34" charset="0"/>
                <a:cs typeface="Arial" pitchFamily="34" charset="0"/>
              </a:rPr>
              <a:t> </a:t>
            </a:r>
            <a:r>
              <a:rPr lang="en-US" sz="2200" dirty="0" smtClean="0">
                <a:latin typeface="Arial" pitchFamily="34" charset="0"/>
                <a:cs typeface="Arial" pitchFamily="34" charset="0"/>
              </a:rPr>
              <a:t>…”</a:t>
            </a:r>
          </a:p>
          <a:p>
            <a:pPr>
              <a:lnSpc>
                <a:spcPct val="150000"/>
              </a:lnSpc>
            </a:pPr>
            <a:r>
              <a:rPr lang="en-US" sz="2200" i="1" dirty="0">
                <a:latin typeface="Arial" pitchFamily="34" charset="0"/>
                <a:cs typeface="Arial" pitchFamily="34" charset="0"/>
              </a:rPr>
              <a:t> </a:t>
            </a:r>
            <a:r>
              <a:rPr lang="en-US" sz="2200" i="1" dirty="0" smtClean="0">
                <a:latin typeface="Arial" pitchFamily="34" charset="0"/>
                <a:cs typeface="Arial" pitchFamily="34" charset="0"/>
              </a:rPr>
              <a:t>                                                 (</a:t>
            </a:r>
            <a:r>
              <a:rPr lang="en-US" sz="2200" i="1" dirty="0" err="1" smtClean="0">
                <a:latin typeface="Arial" pitchFamily="34" charset="0"/>
                <a:cs typeface="Arial" pitchFamily="34" charset="0"/>
              </a:rPr>
              <a:t>Cảnh</a:t>
            </a:r>
            <a:r>
              <a:rPr lang="en-US" sz="2200" i="1" dirty="0" smtClean="0">
                <a:latin typeface="Arial" pitchFamily="34" charset="0"/>
                <a:cs typeface="Arial" pitchFamily="34" charset="0"/>
              </a:rPr>
              <a:t> </a:t>
            </a:r>
            <a:r>
              <a:rPr lang="en-US" sz="2200" i="1" dirty="0" err="1">
                <a:latin typeface="Arial" pitchFamily="34" charset="0"/>
                <a:cs typeface="Arial" pitchFamily="34" charset="0"/>
              </a:rPr>
              <a:t>khuya</a:t>
            </a:r>
            <a:r>
              <a:rPr lang="en-US" sz="2200" i="1" dirty="0">
                <a:latin typeface="Arial" pitchFamily="34" charset="0"/>
                <a:cs typeface="Arial" pitchFamily="34" charset="0"/>
              </a:rPr>
              <a:t> – </a:t>
            </a:r>
            <a:r>
              <a:rPr lang="en-US" sz="2200" i="1" dirty="0" err="1">
                <a:latin typeface="Arial" pitchFamily="34" charset="0"/>
                <a:cs typeface="Arial" pitchFamily="34" charset="0"/>
              </a:rPr>
              <a:t>Hồ</a:t>
            </a:r>
            <a:r>
              <a:rPr lang="en-US" sz="2200" i="1" dirty="0">
                <a:latin typeface="Arial" pitchFamily="34" charset="0"/>
                <a:cs typeface="Arial" pitchFamily="34" charset="0"/>
              </a:rPr>
              <a:t> </a:t>
            </a:r>
            <a:r>
              <a:rPr lang="en-US" sz="2200" i="1" dirty="0" err="1">
                <a:latin typeface="Arial" pitchFamily="34" charset="0"/>
                <a:cs typeface="Arial" pitchFamily="34" charset="0"/>
              </a:rPr>
              <a:t>Chí</a:t>
            </a:r>
            <a:r>
              <a:rPr lang="en-US" sz="2200" i="1" dirty="0">
                <a:latin typeface="Arial" pitchFamily="34" charset="0"/>
                <a:cs typeface="Arial" pitchFamily="34" charset="0"/>
              </a:rPr>
              <a:t> Minh </a:t>
            </a:r>
            <a:r>
              <a:rPr lang="en-US" sz="2200" i="1" dirty="0" smtClean="0">
                <a:latin typeface="Arial" pitchFamily="34" charset="0"/>
                <a:cs typeface="Arial" pitchFamily="34" charset="0"/>
              </a:rPr>
              <a:t>)</a:t>
            </a:r>
            <a:endParaRPr lang="en-US" sz="2200" i="1" dirty="0">
              <a:latin typeface="Arial" pitchFamily="34" charset="0"/>
              <a:cs typeface="Arial" pitchFamily="34" charset="0"/>
            </a:endParaRPr>
          </a:p>
        </p:txBody>
      </p:sp>
      <p:sp>
        <p:nvSpPr>
          <p:cNvPr id="5" name="TextBox 4"/>
          <p:cNvSpPr txBox="1"/>
          <p:nvPr/>
        </p:nvSpPr>
        <p:spPr>
          <a:xfrm>
            <a:off x="609600" y="3124200"/>
            <a:ext cx="7772400" cy="463075"/>
          </a:xfrm>
          <a:prstGeom prst="rect">
            <a:avLst/>
          </a:prstGeom>
          <a:noFill/>
        </p:spPr>
        <p:txBody>
          <a:bodyPr wrap="square" rtlCol="0">
            <a:spAutoFit/>
          </a:bodyPr>
          <a:lstStyle/>
          <a:p>
            <a:pPr>
              <a:lnSpc>
                <a:spcPct val="150000"/>
              </a:lnSpc>
            </a:pPr>
            <a:r>
              <a:rPr lang="en-US" dirty="0" smtClean="0"/>
              <a:t>  </a:t>
            </a:r>
            <a:endParaRPr lang="en-US" sz="2400" i="1" dirty="0">
              <a:latin typeface="Arial" pitchFamily="34" charset="0"/>
              <a:cs typeface="Arial" pitchFamily="34" charset="0"/>
            </a:endParaRPr>
          </a:p>
        </p:txBody>
      </p:sp>
      <p:sp>
        <p:nvSpPr>
          <p:cNvPr id="2" name="TextBox 1"/>
          <p:cNvSpPr txBox="1"/>
          <p:nvPr/>
        </p:nvSpPr>
        <p:spPr>
          <a:xfrm>
            <a:off x="457200" y="2362200"/>
            <a:ext cx="8305800" cy="415498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Tx/>
              <a:buChar char="-"/>
            </a:pPr>
            <a:r>
              <a:rPr lang="en-US" sz="2400" dirty="0" err="1" smtClean="0">
                <a:solidFill>
                  <a:schemeClr val="tx2">
                    <a:lumMod val="75000"/>
                  </a:schemeClr>
                </a:solidFill>
                <a:latin typeface="Arial" pitchFamily="34" charset="0"/>
                <a:cs typeface="Arial" pitchFamily="34" charset="0"/>
              </a:rPr>
              <a:t>Điệp</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ngữ</a:t>
            </a:r>
            <a:r>
              <a:rPr lang="en-US" sz="2400" dirty="0" smtClean="0">
                <a:solidFill>
                  <a:schemeClr val="tx2">
                    <a:lumMod val="75000"/>
                  </a:schemeClr>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Chưa</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ngủ</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Dạng</a:t>
            </a:r>
            <a:r>
              <a:rPr lang="en-US" sz="2400" dirty="0" smtClean="0">
                <a:solidFill>
                  <a:schemeClr val="tx2">
                    <a:lumMod val="75000"/>
                  </a:schemeClr>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điệp</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ngữ</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chuyển</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tiếp</a:t>
            </a:r>
            <a:r>
              <a:rPr lang="en-US" sz="2400" dirty="0" smtClean="0">
                <a:solidFill>
                  <a:schemeClr val="tx2">
                    <a:lumMod val="75000"/>
                  </a:schemeClr>
                </a:solidFill>
                <a:latin typeface="Arial" pitchFamily="34" charset="0"/>
                <a:cs typeface="Arial" pitchFamily="34" charset="0"/>
              </a:rPr>
              <a:t>.</a:t>
            </a:r>
          </a:p>
          <a:p>
            <a:pPr marL="285750" indent="-285750">
              <a:buFontTx/>
              <a:buChar char="-"/>
            </a:pPr>
            <a:r>
              <a:rPr lang="en-US" sz="2400" dirty="0" err="1" smtClean="0">
                <a:solidFill>
                  <a:schemeClr val="tx2">
                    <a:lumMod val="75000"/>
                  </a:schemeClr>
                </a:solidFill>
                <a:latin typeface="Arial" pitchFamily="34" charset="0"/>
                <a:cs typeface="Arial" pitchFamily="34" charset="0"/>
              </a:rPr>
              <a:t>Tác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dụng</a:t>
            </a:r>
            <a:r>
              <a:rPr lang="en-US" sz="2400" dirty="0" smtClean="0">
                <a:solidFill>
                  <a:schemeClr val="tx2">
                    <a:lumMod val="75000"/>
                  </a:schemeClr>
                </a:solidFill>
                <a:latin typeface="Arial" pitchFamily="34" charset="0"/>
                <a:cs typeface="Arial" pitchFamily="34" charset="0"/>
              </a:rPr>
              <a:t>:</a:t>
            </a:r>
          </a:p>
          <a:p>
            <a:r>
              <a:rPr lang="en-US" sz="2400" dirty="0" smtClean="0">
                <a:solidFill>
                  <a:schemeClr val="tx2">
                    <a:lumMod val="75000"/>
                  </a:schemeClr>
                </a:solidFill>
                <a:latin typeface="Arial" pitchFamily="34" charset="0"/>
                <a:cs typeface="Arial" pitchFamily="34" charset="0"/>
              </a:rPr>
              <a:t>	+ </a:t>
            </a:r>
            <a:r>
              <a:rPr lang="en-US" sz="2400" dirty="0" err="1" smtClean="0">
                <a:solidFill>
                  <a:schemeClr val="tx2">
                    <a:lumMod val="75000"/>
                  </a:schemeClr>
                </a:solidFill>
                <a:latin typeface="Arial" pitchFamily="34" charset="0"/>
                <a:cs typeface="Arial" pitchFamily="34" charset="0"/>
              </a:rPr>
              <a:t>Điệp</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ngữ”chưa</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ngủ</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như</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một</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bản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lề</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khép-mở</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hai</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phía</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tâm</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trạng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trong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cảm</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xúc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của</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nhà</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thơ</a:t>
            </a:r>
            <a:r>
              <a:rPr lang="en-US" sz="2400" dirty="0" smtClean="0">
                <a:solidFill>
                  <a:schemeClr val="tx2">
                    <a:lumMod val="75000"/>
                  </a:schemeClr>
                </a:solidFill>
                <a:latin typeface="Arial" pitchFamily="34" charset="0"/>
                <a:cs typeface="Arial" pitchFamily="34" charset="0"/>
              </a:rPr>
              <a:t> : </a:t>
            </a:r>
            <a:r>
              <a:rPr lang="en-US" sz="2400" dirty="0" err="1" smtClean="0">
                <a:solidFill>
                  <a:schemeClr val="tx2">
                    <a:lumMod val="75000"/>
                  </a:schemeClr>
                </a:solidFill>
                <a:latin typeface="Arial" pitchFamily="34" charset="0"/>
                <a:cs typeface="Arial" pitchFamily="34" charset="0"/>
              </a:rPr>
              <a:t>yêu</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thiên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nhiên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và</a:t>
            </a:r>
            <a:r>
              <a:rPr lang="en-US" sz="2400" dirty="0" smtClean="0">
                <a:solidFill>
                  <a:schemeClr val="tx2">
                    <a:lumMod val="75000"/>
                  </a:schemeClr>
                </a:solidFill>
                <a:latin typeface="Arial" pitchFamily="34" charset="0"/>
                <a:cs typeface="Arial" pitchFamily="34" charset="0"/>
              </a:rPr>
              <a:t> lo </a:t>
            </a:r>
            <a:r>
              <a:rPr lang="en-US" sz="2400" dirty="0" err="1" smtClean="0">
                <a:solidFill>
                  <a:schemeClr val="tx2">
                    <a:lumMod val="75000"/>
                  </a:schemeClr>
                </a:solidFill>
                <a:latin typeface="Arial" pitchFamily="34" charset="0"/>
                <a:cs typeface="Arial" pitchFamily="34" charset="0"/>
              </a:rPr>
              <a:t>việc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nước</a:t>
            </a:r>
            <a:r>
              <a:rPr lang="en-US" sz="2400" dirty="0" smtClean="0">
                <a:solidFill>
                  <a:schemeClr val="tx2">
                    <a:lumMod val="75000"/>
                  </a:schemeClr>
                </a:solidFill>
                <a:latin typeface="Arial" pitchFamily="34" charset="0"/>
                <a:cs typeface="Arial" pitchFamily="34" charset="0"/>
              </a:rPr>
              <a:t>. </a:t>
            </a:r>
          </a:p>
          <a:p>
            <a:r>
              <a:rPr lang="en-US" sz="2400" dirty="0" smtClean="0">
                <a:solidFill>
                  <a:schemeClr val="tx2">
                    <a:lumMod val="75000"/>
                  </a:schemeClr>
                </a:solidFill>
                <a:latin typeface="Arial" pitchFamily="34" charset="0"/>
                <a:cs typeface="Arial" pitchFamily="34" charset="0"/>
              </a:rPr>
              <a:t>	+ </a:t>
            </a:r>
            <a:r>
              <a:rPr lang="en-US" sz="2400" dirty="0" err="1" smtClean="0">
                <a:solidFill>
                  <a:schemeClr val="tx2">
                    <a:lumMod val="75000"/>
                  </a:schemeClr>
                </a:solidFill>
                <a:latin typeface="Arial" pitchFamily="34" charset="0"/>
                <a:cs typeface="Arial" pitchFamily="34" charset="0"/>
              </a:rPr>
              <a:t>Hai</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nét</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tâm</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trạng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ấy</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cho</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thấy</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vẻ</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đẹp</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tâm</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hồn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chiến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sĩ</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thi</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sĩ</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hòa</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hợp</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thống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nhất</a:t>
            </a:r>
            <a:r>
              <a:rPr lang="en-US" sz="2400" dirty="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trong</a:t>
            </a:r>
            <a:r>
              <a:rPr lang="en-US" sz="2400" dirty="0" smtClean="0">
                <a:solidFill>
                  <a:schemeClr val="tx2">
                    <a:lumMod val="75000"/>
                  </a:schemeClr>
                </a:solidFill>
                <a:latin typeface="Arial" pitchFamily="34" charset="0"/>
                <a:cs typeface="Arial" pitchFamily="34" charset="0"/>
              </a:rPr>
              <a:t> con </a:t>
            </a:r>
            <a:r>
              <a:rPr lang="en-US" sz="2400" dirty="0" err="1" smtClean="0">
                <a:solidFill>
                  <a:schemeClr val="tx2">
                    <a:lumMod val="75000"/>
                  </a:schemeClr>
                </a:solidFill>
                <a:latin typeface="Arial" pitchFamily="34" charset="0"/>
                <a:cs typeface="Arial" pitchFamily="34" charset="0"/>
              </a:rPr>
              <a:t>người</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Chủ</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tịch</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Hồ</a:t>
            </a:r>
            <a:r>
              <a:rPr lang="en-US" sz="2400" dirty="0" smtClean="0">
                <a:solidFill>
                  <a:schemeClr val="tx2">
                    <a:lumMod val="75000"/>
                  </a:schemeClr>
                </a:solidFill>
                <a:latin typeface="Arial" pitchFamily="34" charset="0"/>
                <a:cs typeface="Arial" pitchFamily="34" charset="0"/>
              </a:rPr>
              <a:t> </a:t>
            </a:r>
            <a:r>
              <a:rPr lang="en-US" sz="2400" dirty="0" err="1">
                <a:solidFill>
                  <a:schemeClr val="tx2">
                    <a:lumMod val="75000"/>
                  </a:schemeClr>
                </a:solidFill>
                <a:latin typeface="Arial" pitchFamily="34" charset="0"/>
                <a:cs typeface="Arial" pitchFamily="34" charset="0"/>
              </a:rPr>
              <a:t>Chí</a:t>
            </a:r>
            <a:r>
              <a:rPr lang="en-US" sz="2400" dirty="0">
                <a:solidFill>
                  <a:schemeClr val="tx2">
                    <a:lumMod val="75000"/>
                  </a:schemeClr>
                </a:solidFill>
                <a:latin typeface="Arial" pitchFamily="34" charset="0"/>
                <a:cs typeface="Arial" pitchFamily="34" charset="0"/>
              </a:rPr>
              <a:t> </a:t>
            </a:r>
            <a:r>
              <a:rPr lang="en-US" sz="2400" dirty="0" smtClean="0">
                <a:solidFill>
                  <a:schemeClr val="tx2">
                    <a:lumMod val="75000"/>
                  </a:schemeClr>
                </a:solidFill>
                <a:latin typeface="Arial" pitchFamily="34" charset="0"/>
                <a:cs typeface="Arial" pitchFamily="34" charset="0"/>
              </a:rPr>
              <a:t>Minh.</a:t>
            </a:r>
          </a:p>
          <a:p>
            <a:r>
              <a:rPr lang="en-US" sz="2400" dirty="0">
                <a:solidFill>
                  <a:schemeClr val="tx2">
                    <a:lumMod val="75000"/>
                  </a:schemeClr>
                </a:solidFill>
                <a:latin typeface="Arial" pitchFamily="34" charset="0"/>
                <a:cs typeface="Arial" pitchFamily="34" charset="0"/>
              </a:rPr>
              <a:t>	</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Việc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sử</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dụng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điệp</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ngữ</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chuyển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tiếp</a:t>
            </a:r>
            <a:r>
              <a:rPr lang="en-US" sz="2400" dirty="0" smtClean="0">
                <a:solidFill>
                  <a:schemeClr val="tx2">
                    <a:lumMod val="75000"/>
                  </a:schemeClr>
                </a:solidFill>
                <a:latin typeface="Arial" pitchFamily="34" charset="0"/>
                <a:cs typeface="Arial" pitchFamily="34" charset="0"/>
              </a:rPr>
              <a:t> ở </a:t>
            </a:r>
            <a:r>
              <a:rPr lang="en-US" sz="2400" dirty="0" err="1" smtClean="0">
                <a:solidFill>
                  <a:schemeClr val="tx2">
                    <a:lumMod val="75000"/>
                  </a:schemeClr>
                </a:solidFill>
                <a:latin typeface="Arial" pitchFamily="34" charset="0"/>
                <a:cs typeface="Arial" pitchFamily="34" charset="0"/>
              </a:rPr>
              <a:t>câu</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thơ</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còn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gợi</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hình</a:t>
            </a:r>
            <a:r>
              <a:rPr lang="en-US" sz="2400" dirty="0" smtClean="0">
                <a:solidFill>
                  <a:schemeClr val="tx2">
                    <a:lumMod val="75000"/>
                  </a:schemeClr>
                </a:solidFill>
                <a:latin typeface="Arial" pitchFamily="34" charset="0"/>
                <a:cs typeface="Arial" pitchFamily="34" charset="0"/>
              </a:rPr>
              <a:t> dung </a:t>
            </a:r>
            <a:r>
              <a:rPr lang="en-US" sz="2400" dirty="0" err="1" smtClean="0">
                <a:solidFill>
                  <a:schemeClr val="tx2">
                    <a:lumMod val="75000"/>
                  </a:schemeClr>
                </a:solidFill>
                <a:latin typeface="Arial" pitchFamily="34" charset="0"/>
                <a:cs typeface="Arial" pitchFamily="34" charset="0"/>
              </a:rPr>
              <a:t>về</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những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đêm</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không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ngủ</a:t>
            </a:r>
            <a:r>
              <a:rPr lang="en-US" sz="2400" dirty="0" smtClean="0">
                <a:solidFill>
                  <a:schemeClr val="tx2">
                    <a:lumMod val="75000"/>
                  </a:schemeClr>
                </a:solidFill>
                <a:latin typeface="Arial" pitchFamily="34" charset="0"/>
                <a:cs typeface="Arial" pitchFamily="34" charset="0"/>
              </a:rPr>
              <a:t>, lo </a:t>
            </a:r>
            <a:r>
              <a:rPr lang="en-US" sz="2400" dirty="0" err="1" smtClean="0">
                <a:solidFill>
                  <a:schemeClr val="tx2">
                    <a:lumMod val="75000"/>
                  </a:schemeClr>
                </a:solidFill>
                <a:latin typeface="Arial" pitchFamily="34" charset="0"/>
                <a:cs typeface="Arial" pitchFamily="34" charset="0"/>
              </a:rPr>
              <a:t>lắng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cho</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nhân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dân</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cho</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đất</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nước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trong</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suốt</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cuộc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đời</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của</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Bác</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kính</a:t>
            </a:r>
            <a:r>
              <a:rPr lang="en-US" sz="2400" dirty="0" smtClean="0">
                <a:solidFill>
                  <a:schemeClr val="tx2">
                    <a:lumMod val="75000"/>
                  </a:schemeClr>
                </a:solidFill>
                <a:latin typeface="Arial" pitchFamily="34" charset="0"/>
                <a:cs typeface="Arial" pitchFamily="34" charset="0"/>
              </a:rPr>
              <a:t> </a:t>
            </a:r>
            <a:r>
              <a:rPr lang="en-US" sz="2400" dirty="0" err="1" smtClean="0">
                <a:solidFill>
                  <a:schemeClr val="tx2">
                    <a:lumMod val="75000"/>
                  </a:schemeClr>
                </a:solidFill>
                <a:latin typeface="Arial" pitchFamily="34" charset="0"/>
                <a:cs typeface="Arial" pitchFamily="34" charset="0"/>
              </a:rPr>
              <a:t>yêu</a:t>
            </a:r>
            <a:r>
              <a:rPr lang="en-US" sz="2400" dirty="0" smtClean="0">
                <a:solidFill>
                  <a:schemeClr val="tx2">
                    <a:lumMod val="75000"/>
                  </a:schemeClr>
                </a:solidFill>
                <a:latin typeface="Arial" pitchFamily="34" charset="0"/>
                <a:cs typeface="Arial" pitchFamily="34" charset="0"/>
              </a:rPr>
              <a:t>.  </a:t>
            </a:r>
            <a:endParaRPr lang="en-US" sz="2400" dirty="0">
              <a:solidFill>
                <a:schemeClr val="tx2">
                  <a:lumMod val="75000"/>
                </a:schemeClr>
              </a:solidFill>
              <a:latin typeface="Arial" pitchFamily="34" charset="0"/>
              <a:cs typeface="Arial" pitchFamily="34"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fade">
                                      <p:cBhvr>
                                        <p:cTn id="16" dur="500"/>
                                        <p:tgtEl>
                                          <p:spTgt spid="2">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52400" y="1636693"/>
            <a:ext cx="8839200" cy="523220"/>
          </a:xfrm>
          <a:prstGeom prst="rect">
            <a:avLst/>
          </a:prstGeom>
          <a:noFill/>
        </p:spPr>
        <p:txBody>
          <a:bodyPr wrap="square" rtlCol="0">
            <a:spAutoFit/>
          </a:bodyPr>
          <a:lstStyle/>
          <a:p>
            <a:r>
              <a:rPr lang="vi-VN" sz="2800" dirty="0" smtClean="0">
                <a:solidFill>
                  <a:srgbClr val="FF0000"/>
                </a:solidFill>
              </a:rPr>
              <a:t>Bước 1: </a:t>
            </a:r>
            <a:r>
              <a:rPr lang="vi-VN" sz="2800" b="1" dirty="0" smtClean="0">
                <a:solidFill>
                  <a:schemeClr val="tx2"/>
                </a:solidFill>
              </a:rPr>
              <a:t>Đọc kĩ ngữ liệu, xác định nội dung chủ yếu</a:t>
            </a:r>
            <a:endParaRPr lang="en-US" sz="2800" b="1" dirty="0">
              <a:solidFill>
                <a:schemeClr val="tx2"/>
              </a:solidFill>
            </a:endParaRPr>
          </a:p>
        </p:txBody>
      </p:sp>
      <p:sp>
        <p:nvSpPr>
          <p:cNvPr id="17" name="TextBox 16"/>
          <p:cNvSpPr txBox="1"/>
          <p:nvPr/>
        </p:nvSpPr>
        <p:spPr>
          <a:xfrm>
            <a:off x="152400" y="2551093"/>
            <a:ext cx="8663346" cy="523220"/>
          </a:xfrm>
          <a:prstGeom prst="rect">
            <a:avLst/>
          </a:prstGeom>
          <a:noFill/>
        </p:spPr>
        <p:txBody>
          <a:bodyPr wrap="square" rtlCol="0">
            <a:spAutoFit/>
          </a:bodyPr>
          <a:lstStyle/>
          <a:p>
            <a:r>
              <a:rPr lang="vi-VN" sz="2800" dirty="0" smtClean="0">
                <a:solidFill>
                  <a:srgbClr val="FF0000"/>
                </a:solidFill>
              </a:rPr>
              <a:t>Bước 2: </a:t>
            </a:r>
            <a:r>
              <a:rPr lang="vi-VN" sz="2800" b="1" dirty="0" smtClean="0">
                <a:solidFill>
                  <a:schemeClr val="tx2"/>
                </a:solidFill>
              </a:rPr>
              <a:t>Xác định </a:t>
            </a:r>
            <a:r>
              <a:rPr lang="en-US" sz="2800" b="1" dirty="0" err="1" smtClean="0">
                <a:solidFill>
                  <a:schemeClr val="tx2"/>
                </a:solidFill>
                <a:latin typeface="Arial" pitchFamily="34" charset="0"/>
                <a:cs typeface="Arial" pitchFamily="34" charset="0"/>
              </a:rPr>
              <a:t>điệp</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ngữ</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và</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dạng</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điệp</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ngữ</a:t>
            </a:r>
            <a:r>
              <a:rPr lang="en-US" sz="2800" b="1" dirty="0" smtClean="0">
                <a:solidFill>
                  <a:schemeClr val="tx2"/>
                </a:solidFill>
                <a:latin typeface="Arial" pitchFamily="34" charset="0"/>
                <a:cs typeface="Arial" pitchFamily="34" charset="0"/>
              </a:rPr>
              <a:t> </a:t>
            </a:r>
            <a:endParaRPr lang="en-US" sz="2800" b="1" dirty="0">
              <a:solidFill>
                <a:schemeClr val="tx2"/>
              </a:solidFill>
              <a:latin typeface="Arial" pitchFamily="34" charset="0"/>
              <a:cs typeface="Arial" pitchFamily="34" charset="0"/>
            </a:endParaRPr>
          </a:p>
        </p:txBody>
      </p:sp>
      <p:sp>
        <p:nvSpPr>
          <p:cNvPr id="18" name="TextBox 17"/>
          <p:cNvSpPr txBox="1"/>
          <p:nvPr/>
        </p:nvSpPr>
        <p:spPr>
          <a:xfrm>
            <a:off x="152400" y="3465493"/>
            <a:ext cx="8839200" cy="1384995"/>
          </a:xfrm>
          <a:prstGeom prst="rect">
            <a:avLst/>
          </a:prstGeom>
          <a:noFill/>
        </p:spPr>
        <p:txBody>
          <a:bodyPr wrap="square" rtlCol="0">
            <a:spAutoFit/>
          </a:bodyPr>
          <a:lstStyle/>
          <a:p>
            <a:r>
              <a:rPr lang="vi-VN" sz="2800" dirty="0" smtClean="0">
                <a:solidFill>
                  <a:srgbClr val="FF0000"/>
                </a:solidFill>
              </a:rPr>
              <a:t>Bước 3: </a:t>
            </a:r>
            <a:r>
              <a:rPr lang="vi-VN" sz="2800" b="1" dirty="0" smtClean="0">
                <a:solidFill>
                  <a:schemeClr val="tx2"/>
                </a:solidFill>
              </a:rPr>
              <a:t>Nêu </a:t>
            </a:r>
            <a:r>
              <a:rPr lang="en-US" sz="2800" b="1" dirty="0" err="1" smtClean="0">
                <a:solidFill>
                  <a:schemeClr val="tx2"/>
                </a:solidFill>
                <a:latin typeface="Arial" pitchFamily="34" charset="0"/>
                <a:cs typeface="Arial" pitchFamily="34" charset="0"/>
              </a:rPr>
              <a:t>hiệu</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quả</a:t>
            </a:r>
            <a:r>
              <a:rPr lang="en-US" sz="2800" b="1" dirty="0" smtClean="0">
                <a:solidFill>
                  <a:schemeClr val="tx2"/>
                </a:solidFill>
                <a:latin typeface="Arial" pitchFamily="34" charset="0"/>
                <a:cs typeface="Arial" pitchFamily="34" charset="0"/>
              </a:rPr>
              <a:t> </a:t>
            </a:r>
            <a:r>
              <a:rPr lang="vi-VN" sz="2800" b="1" dirty="0" smtClean="0">
                <a:solidFill>
                  <a:schemeClr val="tx2"/>
                </a:solidFill>
              </a:rPr>
              <a:t>của </a:t>
            </a:r>
            <a:r>
              <a:rPr lang="en-US" sz="2800" b="1" dirty="0" err="1" smtClean="0">
                <a:solidFill>
                  <a:schemeClr val="tx2"/>
                </a:solidFill>
              </a:rPr>
              <a:t>điệp</a:t>
            </a:r>
            <a:r>
              <a:rPr lang="en-US" sz="2800" b="1" dirty="0" smtClean="0">
                <a:solidFill>
                  <a:schemeClr val="tx2"/>
                </a:solidFill>
              </a:rPr>
              <a:t> </a:t>
            </a:r>
            <a:r>
              <a:rPr lang="en-US" sz="2800" b="1" dirty="0" err="1" smtClean="0">
                <a:solidFill>
                  <a:schemeClr val="tx2"/>
                </a:solidFill>
              </a:rPr>
              <a:t>ngữ</a:t>
            </a:r>
            <a:r>
              <a:rPr lang="en-US" sz="2800" b="1" dirty="0" smtClean="0">
                <a:solidFill>
                  <a:schemeClr val="tx2"/>
                </a:solidFill>
              </a:rPr>
              <a:t> </a:t>
            </a:r>
            <a:r>
              <a:rPr lang="vi-VN" sz="2800" b="1" dirty="0" smtClean="0">
                <a:solidFill>
                  <a:schemeClr val="tx2"/>
                </a:solidFill>
              </a:rPr>
              <a:t>trong việc biểu đạt tư tưởng, tình cảm</a:t>
            </a:r>
            <a:r>
              <a:rPr lang="en-US" sz="2800" b="1" dirty="0">
                <a:solidFill>
                  <a:schemeClr val="tx2"/>
                </a:solidFill>
              </a:rPr>
              <a:t> </a:t>
            </a:r>
            <a:r>
              <a:rPr lang="en-US" sz="2800" b="1" dirty="0" err="1" smtClean="0">
                <a:solidFill>
                  <a:schemeClr val="tx2"/>
                </a:solidFill>
                <a:latin typeface="Arial" pitchFamily="34" charset="0"/>
                <a:cs typeface="Arial" pitchFamily="34" charset="0"/>
              </a:rPr>
              <a:t>của</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nhà</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văn</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hoặc</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tạo</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cảm</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xúc</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cho</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người</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đọc</a:t>
            </a:r>
            <a:r>
              <a:rPr lang="en-US" sz="2800" b="1" dirty="0" smtClean="0">
                <a:solidFill>
                  <a:schemeClr val="tx2"/>
                </a:solidFill>
                <a:latin typeface="Arial" pitchFamily="34" charset="0"/>
                <a:cs typeface="Arial" pitchFamily="34" charset="0"/>
              </a:rPr>
              <a:t>. </a:t>
            </a:r>
            <a:endParaRPr lang="en-US" sz="2800" b="1" dirty="0">
              <a:solidFill>
                <a:schemeClr val="tx2"/>
              </a:solidFill>
              <a:latin typeface="Arial" pitchFamily="34" charset="0"/>
              <a:cs typeface="Arial" pitchFamily="34" charset="0"/>
            </a:endParaRPr>
          </a:p>
        </p:txBody>
      </p:sp>
      <p:sp>
        <p:nvSpPr>
          <p:cNvPr id="19" name="TextBox 18"/>
          <p:cNvSpPr txBox="1"/>
          <p:nvPr/>
        </p:nvSpPr>
        <p:spPr>
          <a:xfrm>
            <a:off x="228600" y="5141893"/>
            <a:ext cx="8587146" cy="954107"/>
          </a:xfrm>
          <a:prstGeom prst="rect">
            <a:avLst/>
          </a:prstGeom>
          <a:noFill/>
        </p:spPr>
        <p:txBody>
          <a:bodyPr wrap="square" rtlCol="0">
            <a:spAutoFit/>
          </a:bodyPr>
          <a:lstStyle/>
          <a:p>
            <a:r>
              <a:rPr lang="vi-VN" sz="2800" dirty="0" smtClean="0">
                <a:solidFill>
                  <a:srgbClr val="FF0000"/>
                </a:solidFill>
              </a:rPr>
              <a:t>Bước 4: </a:t>
            </a:r>
            <a:r>
              <a:rPr lang="en-US" sz="2800" b="1" dirty="0" err="1" smtClean="0">
                <a:solidFill>
                  <a:schemeClr val="tx2"/>
                </a:solidFill>
                <a:latin typeface="Arial" pitchFamily="34" charset="0"/>
                <a:cs typeface="Arial" pitchFamily="34" charset="0"/>
              </a:rPr>
              <a:t>sắp</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xếp</a:t>
            </a:r>
            <a:r>
              <a:rPr lang="en-US" sz="2800" b="1" dirty="0" smtClean="0">
                <a:solidFill>
                  <a:schemeClr val="tx2"/>
                </a:solidFill>
                <a:latin typeface="Arial" pitchFamily="34" charset="0"/>
                <a:cs typeface="Arial" pitchFamily="34" charset="0"/>
              </a:rPr>
              <a:t> ý </a:t>
            </a:r>
            <a:r>
              <a:rPr lang="en-US" sz="2800" b="1" dirty="0" err="1" smtClean="0">
                <a:solidFill>
                  <a:schemeClr val="tx2"/>
                </a:solidFill>
                <a:latin typeface="Arial" pitchFamily="34" charset="0"/>
                <a:cs typeface="Arial" pitchFamily="34" charset="0"/>
              </a:rPr>
              <a:t>và</a:t>
            </a:r>
            <a:r>
              <a:rPr lang="en-US" sz="2800" b="1" dirty="0" smtClean="0">
                <a:solidFill>
                  <a:schemeClr val="tx2"/>
                </a:solidFill>
                <a:latin typeface="Arial" pitchFamily="34" charset="0"/>
                <a:cs typeface="Arial" pitchFamily="34" charset="0"/>
              </a:rPr>
              <a:t> t</a:t>
            </a:r>
            <a:r>
              <a:rPr lang="vi-VN" sz="2800" b="1" dirty="0" smtClean="0">
                <a:solidFill>
                  <a:schemeClr val="tx2"/>
                </a:solidFill>
                <a:latin typeface="Arial" pitchFamily="34" charset="0"/>
                <a:cs typeface="Arial" pitchFamily="34" charset="0"/>
              </a:rPr>
              <a:t>rình bày</a:t>
            </a:r>
            <a:r>
              <a:rPr lang="en-US" sz="2800" b="1" dirty="0" smtClean="0">
                <a:solidFill>
                  <a:schemeClr val="tx2"/>
                </a:solidFill>
                <a:latin typeface="Arial" pitchFamily="34" charset="0"/>
                <a:cs typeface="Arial" pitchFamily="34" charset="0"/>
              </a:rPr>
              <a:t>(</a:t>
            </a:r>
            <a:r>
              <a:rPr lang="en-US" sz="2800" b="1" dirty="0" err="1" smtClean="0">
                <a:solidFill>
                  <a:schemeClr val="tx2"/>
                </a:solidFill>
                <a:latin typeface="Arial" pitchFamily="34" charset="0"/>
                <a:cs typeface="Arial" pitchFamily="34" charset="0"/>
              </a:rPr>
              <a:t>có</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thể</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gạch</a:t>
            </a:r>
            <a:r>
              <a:rPr lang="en-US" sz="2800" b="1" dirty="0" smtClean="0">
                <a:solidFill>
                  <a:schemeClr val="tx2"/>
                </a:solidFill>
                <a:latin typeface="Arial" pitchFamily="34" charset="0"/>
                <a:cs typeface="Arial" pitchFamily="34" charset="0"/>
              </a:rPr>
              <a:t> ý </a:t>
            </a:r>
            <a:r>
              <a:rPr lang="en-US" sz="2800" b="1" dirty="0" err="1" smtClean="0">
                <a:solidFill>
                  <a:schemeClr val="tx2"/>
                </a:solidFill>
                <a:latin typeface="Arial" pitchFamily="34" charset="0"/>
                <a:cs typeface="Arial" pitchFamily="34" charset="0"/>
              </a:rPr>
              <a:t>hoặc</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viết</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thành</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đoạn</a:t>
            </a:r>
            <a:r>
              <a:rPr lang="en-US" sz="2800" b="1" dirty="0" smtClean="0">
                <a:solidFill>
                  <a:schemeClr val="tx2"/>
                </a:solidFill>
                <a:latin typeface="Arial" pitchFamily="34" charset="0"/>
                <a:cs typeface="Arial" pitchFamily="34" charset="0"/>
              </a:rPr>
              <a:t> </a:t>
            </a:r>
            <a:r>
              <a:rPr lang="en-US" sz="2800" b="1" dirty="0" err="1" smtClean="0">
                <a:solidFill>
                  <a:schemeClr val="tx2"/>
                </a:solidFill>
                <a:latin typeface="Arial" pitchFamily="34" charset="0"/>
                <a:cs typeface="Arial" pitchFamily="34" charset="0"/>
              </a:rPr>
              <a:t>văn</a:t>
            </a:r>
            <a:r>
              <a:rPr lang="en-US" sz="2800" b="1" dirty="0" smtClean="0">
                <a:solidFill>
                  <a:schemeClr val="tx2"/>
                </a:solidFill>
                <a:latin typeface="Arial" pitchFamily="34" charset="0"/>
                <a:cs typeface="Arial" pitchFamily="34" charset="0"/>
              </a:rPr>
              <a:t>)</a:t>
            </a:r>
            <a:endParaRPr lang="en-US" sz="2800" b="1" dirty="0">
              <a:solidFill>
                <a:schemeClr val="tx2"/>
              </a:solidFill>
              <a:latin typeface="Arial" pitchFamily="34" charset="0"/>
              <a:cs typeface="Arial" pitchFamily="34" charset="0"/>
            </a:endParaRPr>
          </a:p>
        </p:txBody>
      </p:sp>
      <p:sp>
        <p:nvSpPr>
          <p:cNvPr id="2" name="TextBox 1"/>
          <p:cNvSpPr txBox="1"/>
          <p:nvPr/>
        </p:nvSpPr>
        <p:spPr>
          <a:xfrm>
            <a:off x="1143000" y="425885"/>
            <a:ext cx="7367946" cy="523220"/>
          </a:xfrm>
          <a:prstGeom prst="rect">
            <a:avLst/>
          </a:prstGeom>
          <a:noFill/>
        </p:spPr>
        <p:txBody>
          <a:bodyPr wrap="square" rtlCol="0">
            <a:spAutoFit/>
          </a:bodyPr>
          <a:lstStyle/>
          <a:p>
            <a:r>
              <a:rPr lang="en-US" sz="2800" b="1" dirty="0" smtClean="0">
                <a:latin typeface="Arial" pitchFamily="34" charset="0"/>
                <a:cs typeface="Arial" pitchFamily="34" charset="0"/>
              </a:rPr>
              <a:t>TRÌNH TỰ CÁC BƯỚC LÀM BÀI CẢM THỤ </a:t>
            </a:r>
            <a:endParaRPr lang="en-US" sz="2800" b="1" dirty="0">
              <a:latin typeface="Arial" pitchFamily="34" charset="0"/>
              <a:cs typeface="Arial" pitchFamily="34"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dissolv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dissolve">
                                      <p:cBhvr>
                                        <p:cTn id="2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P spid="18" grpId="0"/>
      <p:bldP spid="19"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latin typeface="+mn-lt"/>
              </a:rPr>
              <a:t>HƯỚNG DẪN VỀ NHÀ</a:t>
            </a:r>
            <a:endParaRPr lang="en-US" b="1" dirty="0">
              <a:latin typeface="+mn-lt"/>
            </a:endParaRPr>
          </a:p>
        </p:txBody>
      </p:sp>
      <p:sp>
        <p:nvSpPr>
          <p:cNvPr id="3" name="Content Placeholder 2"/>
          <p:cNvSpPr>
            <a:spLocks noGrp="1"/>
          </p:cNvSpPr>
          <p:nvPr>
            <p:ph idx="1"/>
          </p:nvPr>
        </p:nvSpPr>
        <p:spPr/>
        <p:txBody>
          <a:bodyPr/>
          <a:lstStyle/>
          <a:p>
            <a:r>
              <a:rPr lang="vi-VN" dirty="0" smtClean="0"/>
              <a:t>Học bài.</a:t>
            </a:r>
          </a:p>
          <a:p>
            <a:r>
              <a:rPr lang="vi-VN" dirty="0" smtClean="0"/>
              <a:t>Làm các bài tập sách giáo khoa.</a:t>
            </a:r>
          </a:p>
          <a:p>
            <a:r>
              <a:rPr lang="vi-VN" dirty="0" smtClean="0"/>
              <a:t>Chuẩn bị nhóm:</a:t>
            </a:r>
          </a:p>
          <a:p>
            <a:pPr>
              <a:buNone/>
            </a:pPr>
            <a:r>
              <a:rPr lang="vi-VN" dirty="0" smtClean="0"/>
              <a:t>- Nhóm 1+2: Phát biểu cảm nghĩ về bài thơ </a:t>
            </a:r>
          </a:p>
          <a:p>
            <a:pPr>
              <a:buNone/>
            </a:pPr>
            <a:r>
              <a:rPr lang="vi-VN" dirty="0" smtClean="0"/>
              <a:t>	“ Cảnh khuya” của Hồ Chí Minh.</a:t>
            </a:r>
          </a:p>
          <a:p>
            <a:pPr>
              <a:buNone/>
            </a:pPr>
            <a:r>
              <a:rPr lang="vi-VN" dirty="0" smtClean="0"/>
              <a:t>- Nhóm 3+4: Phát biểu cảm nghĩ về bài thơ </a:t>
            </a:r>
          </a:p>
          <a:p>
            <a:pPr>
              <a:buNone/>
            </a:pPr>
            <a:r>
              <a:rPr lang="vi-VN" dirty="0" smtClean="0"/>
              <a:t>	“ Rằm tháng giêng” của Hồ Chí Minh</a:t>
            </a:r>
          </a:p>
          <a:p>
            <a:pPr>
              <a:buNone/>
            </a:pPr>
            <a:endParaRPr lang="en-US" dirty="0"/>
          </a:p>
        </p:txBody>
      </p:sp>
    </p:spTree>
  </p:cSld>
  <p:clrMapOvr>
    <a:masterClrMapping/>
  </p:clrMapOvr>
  <p:transition>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752600"/>
            <a:ext cx="7391400" cy="2554545"/>
          </a:xfrm>
          <a:prstGeom prst="rect">
            <a:avLst/>
          </a:prstGeom>
          <a:noFill/>
        </p:spPr>
        <p:txBody>
          <a:bodyPr wrap="square" lIns="91440" tIns="45720" rIns="91440" bIns="45720">
            <a:spAutoFit/>
          </a:bodyPr>
          <a:lstStyle/>
          <a:p>
            <a:pPr algn="ctr"/>
            <a:r>
              <a:rPr lang="vi-VN" sz="8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TRÒ CHƠI  </a:t>
            </a:r>
          </a:p>
          <a:p>
            <a:pPr algn="ctr"/>
            <a:r>
              <a:rPr lang="vi-VN" sz="8000" b="1" dirty="0" smtClean="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rPr>
              <a:t>ĐI TÌM ẨN SỐ</a:t>
            </a:r>
            <a:endParaRPr lang="en-US" sz="8000" b="1" cap="none" spc="0" dirty="0">
              <a:ln w="10541" cmpd="sng">
                <a:solidFill>
                  <a:schemeClr val="accent1">
                    <a:shade val="88000"/>
                    <a:satMod val="110000"/>
                  </a:schemeClr>
                </a:solidFill>
                <a:prstDash val="solid"/>
              </a:ln>
              <a:solidFill>
                <a:srgbClr val="FF0000"/>
              </a:solidFill>
              <a:effectLst/>
              <a:latin typeface="Times New Roman" pitchFamily="18" charset="0"/>
              <a:cs typeface="Times New Roman" pitchFamily="18" charset="0"/>
            </a:endParaRPr>
          </a:p>
        </p:txBody>
      </p:sp>
    </p:spTree>
  </p:cSld>
  <p:clrMapOvr>
    <a:masterClrMapping/>
  </p:clrMapOvr>
  <p:transition>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61095611"/>
      </p:ext>
    </p:extLst>
  </p:cSld>
  <p:clrMapOvr>
    <a:masterClrMapping/>
  </p:clrMapOvr>
  <p:transition>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6600" y="304800"/>
            <a:ext cx="2920671" cy="646331"/>
          </a:xfrm>
          <a:prstGeom prst="rect">
            <a:avLst/>
          </a:prstGeom>
          <a:noFill/>
        </p:spPr>
        <p:txBody>
          <a:bodyPr wrap="none" lIns="91440" tIns="45720" rIns="91440" bIns="45720">
            <a:spAutoFit/>
          </a:bodyPr>
          <a:lstStyle/>
          <a:p>
            <a:pPr algn="ctr"/>
            <a:r>
              <a:rPr lang="en-US" sz="3600" b="1" dirty="0" smtClean="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rPr>
              <a:t>LUẬT CHƠI </a:t>
            </a:r>
            <a:endParaRPr lang="en-US" sz="3600" b="1" cap="none" spc="0" dirty="0">
              <a:ln w="10541" cmpd="sng">
                <a:solidFill>
                  <a:schemeClr val="accent1">
                    <a:shade val="88000"/>
                    <a:satMod val="110000"/>
                  </a:schemeClr>
                </a:solidFill>
                <a:prstDash val="solid"/>
              </a:ln>
              <a:solidFill>
                <a:srgbClr val="FF0000"/>
              </a:solidFill>
              <a:effectLst/>
              <a:latin typeface="Times New Roman" pitchFamily="18" charset="0"/>
              <a:cs typeface="Times New Roman" pitchFamily="18" charset="0"/>
            </a:endParaRPr>
          </a:p>
        </p:txBody>
      </p:sp>
      <p:sp>
        <p:nvSpPr>
          <p:cNvPr id="5" name="TextBox 4"/>
          <p:cNvSpPr txBox="1"/>
          <p:nvPr/>
        </p:nvSpPr>
        <p:spPr>
          <a:xfrm>
            <a:off x="457200" y="3429000"/>
            <a:ext cx="8382000" cy="2923877"/>
          </a:xfrm>
          <a:prstGeom prst="rect">
            <a:avLst/>
          </a:prstGeom>
          <a:noFill/>
        </p:spPr>
        <p:txBody>
          <a:bodyPr wrap="square" rtlCol="0">
            <a:spAutoFit/>
          </a:bodyPr>
          <a:lstStyle/>
          <a:p>
            <a:pPr algn="just"/>
            <a:endParaRPr lang="en-US" sz="2800" dirty="0" smtClean="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r>
              <a:rPr lang="en-US" sz="2400" b="1" i="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Lưu</a:t>
            </a:r>
            <a:r>
              <a:rPr lang="en-US" sz="2400" b="1" dirty="0" smtClean="0">
                <a:solidFill>
                  <a:srgbClr val="0070C0"/>
                </a:solidFill>
                <a:latin typeface="Arial" pitchFamily="34" charset="0"/>
                <a:cs typeface="Arial" pitchFamily="34" charset="0"/>
              </a:rPr>
              <a:t> ý </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Thời</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gian</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suy</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nghĩ</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cho</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mỗi</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câu</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hỏi</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là</a:t>
            </a:r>
            <a:r>
              <a:rPr lang="en-US" sz="2400" b="1" i="1" dirty="0" smtClean="0">
                <a:solidFill>
                  <a:srgbClr val="0070C0"/>
                </a:solidFill>
                <a:latin typeface="Arial" pitchFamily="34" charset="0"/>
                <a:cs typeface="Arial" pitchFamily="34" charset="0"/>
              </a:rPr>
              <a:t> 5 </a:t>
            </a:r>
            <a:r>
              <a:rPr lang="en-US" sz="2400" b="1" i="1" dirty="0" err="1" smtClean="0">
                <a:solidFill>
                  <a:srgbClr val="0070C0"/>
                </a:solidFill>
                <a:latin typeface="Arial" pitchFamily="34" charset="0"/>
                <a:cs typeface="Arial" pitchFamily="34" charset="0"/>
              </a:rPr>
              <a:t>giây</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hết</a:t>
            </a:r>
            <a:r>
              <a:rPr lang="en-US" sz="2400" b="1" i="1" dirty="0" smtClean="0">
                <a:solidFill>
                  <a:srgbClr val="0070C0"/>
                </a:solidFill>
                <a:latin typeface="Arial" pitchFamily="34" charset="0"/>
                <a:cs typeface="Arial" pitchFamily="34" charset="0"/>
              </a:rPr>
              <a:t> 5 </a:t>
            </a:r>
            <a:r>
              <a:rPr lang="en-US" sz="2400" b="1" i="1" dirty="0" err="1" smtClean="0">
                <a:solidFill>
                  <a:srgbClr val="0070C0"/>
                </a:solidFill>
                <a:latin typeface="Arial" pitchFamily="34" charset="0"/>
                <a:cs typeface="Arial" pitchFamily="34" charset="0"/>
              </a:rPr>
              <a:t>giây</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người</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chơi</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không</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có</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đáp</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án</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quyền</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trả</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lời</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sẽ</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dành</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cho</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bạn</a:t>
            </a:r>
            <a:r>
              <a:rPr lang="en-US" sz="2400" b="1" i="1" dirty="0" smtClean="0">
                <a:solidFill>
                  <a:srgbClr val="0070C0"/>
                </a:solidFill>
                <a:latin typeface="Arial" pitchFamily="34" charset="0"/>
                <a:cs typeface="Arial" pitchFamily="34" charset="0"/>
              </a:rPr>
              <a:t> </a:t>
            </a:r>
            <a:r>
              <a:rPr lang="en-US" sz="2400" b="1" i="1" dirty="0" err="1" smtClean="0">
                <a:solidFill>
                  <a:srgbClr val="0070C0"/>
                </a:solidFill>
                <a:latin typeface="Arial" pitchFamily="34" charset="0"/>
                <a:cs typeface="Arial" pitchFamily="34" charset="0"/>
              </a:rPr>
              <a:t>khác</a:t>
            </a:r>
            <a:r>
              <a:rPr lang="en-US" sz="2400" b="1" i="1" dirty="0" smtClean="0">
                <a:solidFill>
                  <a:srgbClr val="0070C0"/>
                </a:solidFill>
                <a:latin typeface="Arial" pitchFamily="34" charset="0"/>
                <a:cs typeface="Arial" pitchFamily="34" charset="0"/>
              </a:rPr>
              <a:t>. </a:t>
            </a:r>
          </a:p>
        </p:txBody>
      </p:sp>
      <p:sp>
        <p:nvSpPr>
          <p:cNvPr id="6" name="TextBox 5"/>
          <p:cNvSpPr txBox="1"/>
          <p:nvPr/>
        </p:nvSpPr>
        <p:spPr>
          <a:xfrm>
            <a:off x="533399" y="1143000"/>
            <a:ext cx="7997505" cy="830997"/>
          </a:xfrm>
          <a:prstGeom prst="rect">
            <a:avLst/>
          </a:prstGeom>
          <a:noFill/>
        </p:spPr>
        <p:txBody>
          <a:bodyPr wrap="square" rtlCol="0">
            <a:spAutoFit/>
          </a:bodyPr>
          <a:lstStyle/>
          <a:p>
            <a:r>
              <a:rPr lang="vi-VN"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Có</a:t>
            </a:r>
            <a:r>
              <a:rPr lang="en-US" sz="2400" b="1" dirty="0" smtClean="0">
                <a:solidFill>
                  <a:srgbClr val="0070C0"/>
                </a:solidFill>
                <a:latin typeface="Arial" pitchFamily="34" charset="0"/>
                <a:cs typeface="Arial" pitchFamily="34" charset="0"/>
              </a:rPr>
              <a:t> 4 ô </a:t>
            </a:r>
            <a:r>
              <a:rPr lang="en-US" sz="2400" b="1" dirty="0" err="1" smtClean="0">
                <a:solidFill>
                  <a:srgbClr val="0070C0"/>
                </a:solidFill>
                <a:latin typeface="Arial" pitchFamily="34" charset="0"/>
                <a:cs typeface="Arial" pitchFamily="34" charset="0"/>
              </a:rPr>
              <a:t>chữ</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hàng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ngang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mỗi</a:t>
            </a:r>
            <a:r>
              <a:rPr lang="en-US" sz="2400" b="1" dirty="0" smtClean="0">
                <a:solidFill>
                  <a:srgbClr val="0070C0"/>
                </a:solidFill>
                <a:latin typeface="Arial" pitchFamily="34" charset="0"/>
                <a:cs typeface="Arial" pitchFamily="34" charset="0"/>
              </a:rPr>
              <a:t> ô </a:t>
            </a:r>
            <a:r>
              <a:rPr lang="en-US" sz="2400" b="1" dirty="0" err="1" smtClean="0">
                <a:solidFill>
                  <a:srgbClr val="0070C0"/>
                </a:solidFill>
                <a:latin typeface="Arial" pitchFamily="34" charset="0"/>
                <a:cs typeface="Arial" pitchFamily="34" charset="0"/>
              </a:rPr>
              <a:t>chữ</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là</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một</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ẩn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số</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Người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chơi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nghe</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gợi</a:t>
            </a:r>
            <a:r>
              <a:rPr lang="en-US" sz="2400" b="1" dirty="0" smtClean="0">
                <a:solidFill>
                  <a:srgbClr val="0070C0"/>
                </a:solidFill>
                <a:latin typeface="Arial" pitchFamily="34" charset="0"/>
                <a:cs typeface="Arial" pitchFamily="34" charset="0"/>
              </a:rPr>
              <a:t> ý </a:t>
            </a:r>
            <a:r>
              <a:rPr lang="en-US" sz="2400" b="1" dirty="0" err="1" smtClean="0">
                <a:solidFill>
                  <a:srgbClr val="0070C0"/>
                </a:solidFill>
                <a:latin typeface="Arial" pitchFamily="34" charset="0"/>
                <a:cs typeface="Arial" pitchFamily="34" charset="0"/>
              </a:rPr>
              <a:t>và</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tìm</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câu</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trả</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lời</a:t>
            </a:r>
            <a:r>
              <a:rPr lang="en-US" sz="2400" b="1" dirty="0" smtClean="0">
                <a:solidFill>
                  <a:srgbClr val="0070C0"/>
                </a:solidFill>
                <a:latin typeface="Arial" pitchFamily="34" charset="0"/>
                <a:cs typeface="Arial" pitchFamily="34" charset="0"/>
              </a:rPr>
              <a:t>.  </a:t>
            </a:r>
            <a:endParaRPr lang="en-US" sz="2400" b="1" dirty="0">
              <a:solidFill>
                <a:srgbClr val="0070C0"/>
              </a:solidFill>
              <a:latin typeface="Arial" pitchFamily="34" charset="0"/>
              <a:cs typeface="Arial" pitchFamily="34" charset="0"/>
            </a:endParaRPr>
          </a:p>
        </p:txBody>
      </p:sp>
      <p:sp>
        <p:nvSpPr>
          <p:cNvPr id="10" name="TextBox 9"/>
          <p:cNvSpPr txBox="1"/>
          <p:nvPr/>
        </p:nvSpPr>
        <p:spPr>
          <a:xfrm>
            <a:off x="457199" y="2293203"/>
            <a:ext cx="8229601" cy="1200329"/>
          </a:xfrm>
          <a:prstGeom prst="rect">
            <a:avLst/>
          </a:prstGeom>
          <a:noFill/>
        </p:spPr>
        <p:txBody>
          <a:bodyPr wrap="square" rtlCol="0">
            <a:spAutoFit/>
          </a:bodyPr>
          <a:lstStyle/>
          <a:p>
            <a:r>
              <a:rPr lang="vi-VN"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Trả</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lời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đúng</a:t>
            </a:r>
            <a:r>
              <a:rPr lang="en-US" sz="2400" b="1" dirty="0" smtClean="0">
                <a:solidFill>
                  <a:srgbClr val="0070C0"/>
                </a:solidFill>
                <a:latin typeface="Arial" pitchFamily="34" charset="0"/>
                <a:cs typeface="Arial" pitchFamily="34" charset="0"/>
              </a:rPr>
              <a:t> ô </a:t>
            </a:r>
            <a:r>
              <a:rPr lang="en-US" sz="2400" b="1" dirty="0" err="1" smtClean="0">
                <a:solidFill>
                  <a:srgbClr val="0070C0"/>
                </a:solidFill>
                <a:latin typeface="Arial" pitchFamily="34" charset="0"/>
                <a:cs typeface="Arial" pitchFamily="34" charset="0"/>
              </a:rPr>
              <a:t>chữ</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bạn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sẽ</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nhận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được</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một</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phần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quà</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Đồng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thời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bạn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cũng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mở</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được</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những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kí</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tự</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gợi</a:t>
            </a:r>
            <a:r>
              <a:rPr lang="en-US" sz="2400" b="1" dirty="0" smtClean="0">
                <a:solidFill>
                  <a:srgbClr val="0070C0"/>
                </a:solidFill>
                <a:latin typeface="Arial" pitchFamily="34" charset="0"/>
                <a:cs typeface="Arial" pitchFamily="34" charset="0"/>
              </a:rPr>
              <a:t> ý </a:t>
            </a:r>
            <a:r>
              <a:rPr lang="en-US" sz="2400" b="1" dirty="0" err="1" smtClean="0">
                <a:solidFill>
                  <a:srgbClr val="0070C0"/>
                </a:solidFill>
                <a:latin typeface="Arial" pitchFamily="34" charset="0"/>
                <a:cs typeface="Arial" pitchFamily="34" charset="0"/>
              </a:rPr>
              <a:t>từ</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chìa</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khóa</a:t>
            </a:r>
            <a:r>
              <a:rPr lang="en-US" sz="2400" b="1" dirty="0" smtClean="0">
                <a:solidFill>
                  <a:srgbClr val="0070C0"/>
                </a:solidFill>
                <a:latin typeface="Arial" pitchFamily="34" charset="0"/>
                <a:cs typeface="Arial" pitchFamily="34" charset="0"/>
              </a:rPr>
              <a:t>.</a:t>
            </a:r>
            <a:endParaRPr lang="en-US" sz="2400" b="1" dirty="0">
              <a:solidFill>
                <a:srgbClr val="0070C0"/>
              </a:solidFill>
              <a:latin typeface="Arial" pitchFamily="34" charset="0"/>
              <a:cs typeface="Arial" pitchFamily="34" charset="0"/>
            </a:endParaRPr>
          </a:p>
        </p:txBody>
      </p:sp>
      <p:sp>
        <p:nvSpPr>
          <p:cNvPr id="12" name="TextBox 11"/>
          <p:cNvSpPr txBox="1"/>
          <p:nvPr/>
        </p:nvSpPr>
        <p:spPr>
          <a:xfrm>
            <a:off x="533400" y="3679448"/>
            <a:ext cx="8001000" cy="1261884"/>
          </a:xfrm>
          <a:prstGeom prst="rect">
            <a:avLst/>
          </a:prstGeom>
          <a:noFill/>
        </p:spPr>
        <p:txBody>
          <a:bodyPr wrap="square" rtlCol="0">
            <a:spAutoFit/>
          </a:bodyPr>
          <a:lstStyle/>
          <a:p>
            <a:r>
              <a:rPr lang="vi-VN"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Hết</a:t>
            </a:r>
            <a:r>
              <a:rPr lang="en-US" sz="2400" b="1" dirty="0" smtClean="0">
                <a:solidFill>
                  <a:srgbClr val="0070C0"/>
                </a:solidFill>
                <a:latin typeface="Arial" pitchFamily="34" charset="0"/>
                <a:cs typeface="Arial" pitchFamily="34" charset="0"/>
              </a:rPr>
              <a:t> 4 ô </a:t>
            </a:r>
            <a:r>
              <a:rPr lang="en-US" sz="2400" b="1" dirty="0" err="1" smtClean="0">
                <a:solidFill>
                  <a:srgbClr val="0070C0"/>
                </a:solidFill>
                <a:latin typeface="Arial" pitchFamily="34" charset="0"/>
                <a:cs typeface="Arial" pitchFamily="34" charset="0"/>
              </a:rPr>
              <a:t>chữ</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hàng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ngang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bạn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được</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quyền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trả</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lời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từ</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chìa</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khóa</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Trả</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lời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đúng</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bạn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sẽ</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nhận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được</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gấp</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đôi</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phần</a:t>
            </a:r>
            <a:r>
              <a:rPr lang="en-US" sz="2400" b="1" dirty="0" smtClean="0">
                <a:solidFill>
                  <a:srgbClr val="0070C0"/>
                </a:solidFill>
                <a:latin typeface="Arial" pitchFamily="34" charset="0"/>
                <a:cs typeface="Arial" pitchFamily="34" charset="0"/>
              </a:rPr>
              <a:t> </a:t>
            </a:r>
            <a:r>
              <a:rPr lang="en-US" sz="2400" b="1" dirty="0" err="1" smtClean="0">
                <a:solidFill>
                  <a:srgbClr val="0070C0"/>
                </a:solidFill>
                <a:latin typeface="Arial" pitchFamily="34" charset="0"/>
                <a:cs typeface="Arial" pitchFamily="34" charset="0"/>
              </a:rPr>
              <a:t>quà</a:t>
            </a:r>
            <a:r>
              <a:rPr lang="en-US" sz="2800" b="1" dirty="0" smtClean="0">
                <a:solidFill>
                  <a:srgbClr val="0070C0"/>
                </a:solidFill>
                <a:latin typeface="Arial" pitchFamily="34" charset="0"/>
                <a:cs typeface="Arial" pitchFamily="34" charset="0"/>
              </a:rPr>
              <a:t>. </a:t>
            </a:r>
            <a:endParaRPr lang="en-US" sz="2800" b="1" dirty="0">
              <a:solidFill>
                <a:srgbClr val="0070C0"/>
              </a:solidFill>
              <a:latin typeface="Arial" pitchFamily="34" charset="0"/>
              <a:cs typeface="Arial" pitchFamily="34" charset="0"/>
            </a:endParaRPr>
          </a:p>
        </p:txBody>
      </p:sp>
      <p:sp>
        <p:nvSpPr>
          <p:cNvPr id="7" name="Right Arrow 6">
            <a:hlinkClick r:id="rId2" action="ppaction://hlinksldjump"/>
          </p:cNvPr>
          <p:cNvSpPr/>
          <p:nvPr/>
        </p:nvSpPr>
        <p:spPr>
          <a:xfrm>
            <a:off x="7848600" y="228600"/>
            <a:ext cx="9906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linds(horizontal)">
                                      <p:cBhvr>
                                        <p:cTn id="11" dur="500"/>
                                        <p:tgtEl>
                                          <p:spTgt spid="10"/>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a:grpSpLocks/>
          </p:cNvGrpSpPr>
          <p:nvPr/>
        </p:nvGrpSpPr>
        <p:grpSpPr bwMode="auto">
          <a:xfrm>
            <a:off x="923925" y="922338"/>
            <a:ext cx="7018338" cy="555625"/>
            <a:chOff x="684729" y="1573363"/>
            <a:chExt cx="7019357" cy="555937"/>
          </a:xfrm>
        </p:grpSpPr>
        <p:sp>
          <p:nvSpPr>
            <p:cNvPr id="4" name="Rounded Rectangle 3"/>
            <p:cNvSpPr/>
            <p:nvPr/>
          </p:nvSpPr>
          <p:spPr>
            <a:xfrm>
              <a:off x="684729" y="1574951"/>
              <a:ext cx="476319"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ounded Rectangle 4"/>
            <p:cNvSpPr/>
            <p:nvPr/>
          </p:nvSpPr>
          <p:spPr>
            <a:xfrm>
              <a:off x="1186452" y="1573363"/>
              <a:ext cx="476319"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ounded Rectangle 5"/>
            <p:cNvSpPr/>
            <p:nvPr/>
          </p:nvSpPr>
          <p:spPr>
            <a:xfrm>
              <a:off x="2693209" y="1586070"/>
              <a:ext cx="477906"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ounded Rectangle 6"/>
            <p:cNvSpPr/>
            <p:nvPr/>
          </p:nvSpPr>
          <p:spPr>
            <a:xfrm>
              <a:off x="1689763" y="1586070"/>
              <a:ext cx="476319"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p:cNvSpPr/>
            <p:nvPr/>
          </p:nvSpPr>
          <p:spPr>
            <a:xfrm>
              <a:off x="2191486"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ounded Rectangle 8"/>
            <p:cNvSpPr/>
            <p:nvPr/>
          </p:nvSpPr>
          <p:spPr>
            <a:xfrm>
              <a:off x="3196519"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ounded Rectangle 9"/>
            <p:cNvSpPr/>
            <p:nvPr/>
          </p:nvSpPr>
          <p:spPr>
            <a:xfrm>
              <a:off x="3710943" y="1584481"/>
              <a:ext cx="477907"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ounded Rectangle 10"/>
            <p:cNvSpPr/>
            <p:nvPr/>
          </p:nvSpPr>
          <p:spPr>
            <a:xfrm>
              <a:off x="4214254"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Rounded Rectangle 11"/>
            <p:cNvSpPr/>
            <p:nvPr/>
          </p:nvSpPr>
          <p:spPr>
            <a:xfrm>
              <a:off x="4717564" y="1586070"/>
              <a:ext cx="477907"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ounded Rectangle 12"/>
            <p:cNvSpPr/>
            <p:nvPr/>
          </p:nvSpPr>
          <p:spPr>
            <a:xfrm>
              <a:off x="5220876"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ounded Rectangle 13"/>
            <p:cNvSpPr/>
            <p:nvPr/>
          </p:nvSpPr>
          <p:spPr>
            <a:xfrm>
              <a:off x="5722598" y="1587658"/>
              <a:ext cx="476319"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ounded Rectangle 14"/>
            <p:cNvSpPr/>
            <p:nvPr/>
          </p:nvSpPr>
          <p:spPr>
            <a:xfrm>
              <a:off x="6225908"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ounded Rectangle 15"/>
            <p:cNvSpPr/>
            <p:nvPr/>
          </p:nvSpPr>
          <p:spPr>
            <a:xfrm>
              <a:off x="6722869"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Rounded Rectangle 16"/>
            <p:cNvSpPr/>
            <p:nvPr/>
          </p:nvSpPr>
          <p:spPr>
            <a:xfrm>
              <a:off x="7227767" y="1584481"/>
              <a:ext cx="476319"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54" name="Group 53"/>
          <p:cNvGrpSpPr/>
          <p:nvPr/>
        </p:nvGrpSpPr>
        <p:grpSpPr>
          <a:xfrm>
            <a:off x="935644" y="922980"/>
            <a:ext cx="7018984" cy="555937"/>
            <a:chOff x="766294" y="2268823"/>
            <a:chExt cx="7018984" cy="555937"/>
          </a:xfrm>
          <a:solidFill>
            <a:schemeClr val="accent1">
              <a:lumMod val="20000"/>
              <a:lumOff val="80000"/>
            </a:schemeClr>
          </a:solidFill>
        </p:grpSpPr>
        <p:sp>
          <p:nvSpPr>
            <p:cNvPr id="21" name="Rounded Rectangle 20"/>
            <p:cNvSpPr/>
            <p:nvPr/>
          </p:nvSpPr>
          <p:spPr>
            <a:xfrm>
              <a:off x="766294" y="2270972"/>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C</a:t>
              </a:r>
            </a:p>
          </p:txBody>
        </p:sp>
        <p:sp>
          <p:nvSpPr>
            <p:cNvPr id="22" name="Rounded Rectangle 21"/>
            <p:cNvSpPr/>
            <p:nvPr/>
          </p:nvSpPr>
          <p:spPr>
            <a:xfrm>
              <a:off x="1268570" y="2281702"/>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H</a:t>
              </a:r>
            </a:p>
          </p:txBody>
        </p:sp>
        <p:sp>
          <p:nvSpPr>
            <p:cNvPr id="23" name="Rounded Rectangle 22"/>
            <p:cNvSpPr/>
            <p:nvPr/>
          </p:nvSpPr>
          <p:spPr>
            <a:xfrm>
              <a:off x="2775398" y="2268823"/>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B</a:t>
              </a:r>
            </a:p>
          </p:txBody>
        </p:sp>
        <p:sp>
          <p:nvSpPr>
            <p:cNvPr id="24" name="Rounded Rectangle 23"/>
            <p:cNvSpPr/>
            <p:nvPr/>
          </p:nvSpPr>
          <p:spPr>
            <a:xfrm>
              <a:off x="1770846" y="2281702"/>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Ớ</a:t>
              </a:r>
            </a:p>
          </p:txBody>
        </p:sp>
        <p:sp>
          <p:nvSpPr>
            <p:cNvPr id="25" name="Rounded Rectangle 24"/>
            <p:cNvSpPr/>
            <p:nvPr/>
          </p:nvSpPr>
          <p:spPr>
            <a:xfrm>
              <a:off x="2273122"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P</a:t>
              </a:r>
            </a:p>
          </p:txBody>
        </p:sp>
        <p:sp>
          <p:nvSpPr>
            <p:cNvPr id="26" name="Rounded Rectangle 25"/>
            <p:cNvSpPr/>
            <p:nvPr/>
          </p:nvSpPr>
          <p:spPr>
            <a:xfrm>
              <a:off x="3277674"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Ể</a:t>
              </a:r>
            </a:p>
          </p:txBody>
        </p:sp>
        <p:sp>
          <p:nvSpPr>
            <p:cNvPr id="27" name="Rounded Rectangle 26"/>
            <p:cNvSpPr/>
            <p:nvPr/>
          </p:nvSpPr>
          <p:spPr>
            <a:xfrm>
              <a:off x="3779950"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M</a:t>
              </a:r>
            </a:p>
          </p:txBody>
        </p:sp>
        <p:sp>
          <p:nvSpPr>
            <p:cNvPr id="28" name="Rounded Rectangle 27"/>
            <p:cNvSpPr/>
            <p:nvPr/>
          </p:nvSpPr>
          <p:spPr>
            <a:xfrm>
              <a:off x="4282226"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Ư</a:t>
              </a:r>
            </a:p>
          </p:txBody>
        </p:sp>
        <p:sp>
          <p:nvSpPr>
            <p:cNvPr id="29" name="Rounded Rectangle 28"/>
            <p:cNvSpPr/>
            <p:nvPr/>
          </p:nvSpPr>
          <p:spPr>
            <a:xfrm>
              <a:off x="4786648" y="2268823"/>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A</a:t>
              </a:r>
            </a:p>
          </p:txBody>
        </p:sp>
        <p:sp>
          <p:nvSpPr>
            <p:cNvPr id="30" name="Rounded Rectangle 29"/>
            <p:cNvSpPr/>
            <p:nvPr/>
          </p:nvSpPr>
          <p:spPr>
            <a:xfrm>
              <a:off x="5288924"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N</a:t>
              </a:r>
            </a:p>
          </p:txBody>
        </p:sp>
        <p:sp>
          <p:nvSpPr>
            <p:cNvPr id="31" name="Rounded Rectangle 30"/>
            <p:cNvSpPr/>
            <p:nvPr/>
          </p:nvSpPr>
          <p:spPr>
            <a:xfrm>
              <a:off x="5791200" y="2283847"/>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G</a:t>
              </a:r>
            </a:p>
          </p:txBody>
        </p:sp>
        <p:sp>
          <p:nvSpPr>
            <p:cNvPr id="32" name="Rounded Rectangle 31"/>
            <p:cNvSpPr/>
            <p:nvPr/>
          </p:nvSpPr>
          <p:spPr>
            <a:xfrm>
              <a:off x="6293476"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U</a:t>
              </a:r>
            </a:p>
          </p:txBody>
        </p:sp>
        <p:sp>
          <p:nvSpPr>
            <p:cNvPr id="33" name="Rounded Rectangle 32"/>
            <p:cNvSpPr/>
            <p:nvPr/>
          </p:nvSpPr>
          <p:spPr>
            <a:xfrm>
              <a:off x="6804338"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Ồ</a:t>
              </a:r>
            </a:p>
          </p:txBody>
        </p:sp>
        <p:sp>
          <p:nvSpPr>
            <p:cNvPr id="34" name="Rounded Rectangle 33"/>
            <p:cNvSpPr/>
            <p:nvPr/>
          </p:nvSpPr>
          <p:spPr>
            <a:xfrm>
              <a:off x="7308760" y="2279554"/>
              <a:ext cx="476518" cy="540913"/>
            </a:xfrm>
            <a:prstGeom prst="roundRect">
              <a:avLst/>
            </a:prstGeom>
            <a:gr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N</a:t>
              </a:r>
            </a:p>
          </p:txBody>
        </p:sp>
      </p:grpSp>
      <p:grpSp>
        <p:nvGrpSpPr>
          <p:cNvPr id="36" name="Group 35"/>
          <p:cNvGrpSpPr>
            <a:grpSpLocks/>
          </p:cNvGrpSpPr>
          <p:nvPr/>
        </p:nvGrpSpPr>
        <p:grpSpPr bwMode="auto">
          <a:xfrm>
            <a:off x="1446213" y="1612900"/>
            <a:ext cx="7523162" cy="555625"/>
            <a:chOff x="965916" y="1566926"/>
            <a:chExt cx="7523406" cy="555937"/>
          </a:xfrm>
        </p:grpSpPr>
        <p:sp>
          <p:nvSpPr>
            <p:cNvPr id="37" name="Rounded Rectangle 36"/>
            <p:cNvSpPr/>
            <p:nvPr/>
          </p:nvSpPr>
          <p:spPr>
            <a:xfrm>
              <a:off x="965916" y="1568515"/>
              <a:ext cx="476265"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ounded Rectangle 37"/>
            <p:cNvSpPr/>
            <p:nvPr/>
          </p:nvSpPr>
          <p:spPr>
            <a:xfrm>
              <a:off x="1467582" y="1566926"/>
              <a:ext cx="477852"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ounded Rectangle 38"/>
            <p:cNvSpPr/>
            <p:nvPr/>
          </p:nvSpPr>
          <p:spPr>
            <a:xfrm>
              <a:off x="2975756" y="1579633"/>
              <a:ext cx="476265"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ounded Rectangle 39"/>
            <p:cNvSpPr/>
            <p:nvPr/>
          </p:nvSpPr>
          <p:spPr>
            <a:xfrm>
              <a:off x="1970836" y="1579633"/>
              <a:ext cx="476265"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ounded Rectangle 40"/>
            <p:cNvSpPr/>
            <p:nvPr/>
          </p:nvSpPr>
          <p:spPr>
            <a:xfrm>
              <a:off x="2472502"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ounded Rectangle 41"/>
            <p:cNvSpPr/>
            <p:nvPr/>
          </p:nvSpPr>
          <p:spPr>
            <a:xfrm>
              <a:off x="3477422"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ounded Rectangle 42"/>
            <p:cNvSpPr/>
            <p:nvPr/>
          </p:nvSpPr>
          <p:spPr>
            <a:xfrm>
              <a:off x="3979089"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4" name="Rounded Rectangle 43"/>
            <p:cNvSpPr/>
            <p:nvPr/>
          </p:nvSpPr>
          <p:spPr>
            <a:xfrm>
              <a:off x="4482342"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ounded Rectangle 44"/>
            <p:cNvSpPr/>
            <p:nvPr/>
          </p:nvSpPr>
          <p:spPr>
            <a:xfrm>
              <a:off x="4985596" y="1579633"/>
              <a:ext cx="477852"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ounded Rectangle 45"/>
            <p:cNvSpPr/>
            <p:nvPr/>
          </p:nvSpPr>
          <p:spPr>
            <a:xfrm>
              <a:off x="5488850"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7" name="Rounded Rectangle 46"/>
            <p:cNvSpPr/>
            <p:nvPr/>
          </p:nvSpPr>
          <p:spPr>
            <a:xfrm>
              <a:off x="5990516" y="1581222"/>
              <a:ext cx="476265"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8" name="Rounded Rectangle 47"/>
            <p:cNvSpPr/>
            <p:nvPr/>
          </p:nvSpPr>
          <p:spPr>
            <a:xfrm>
              <a:off x="6493770"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9" name="Rounded Rectangle 48"/>
            <p:cNvSpPr/>
            <p:nvPr/>
          </p:nvSpPr>
          <p:spPr>
            <a:xfrm>
              <a:off x="6990673"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0" name="Rounded Rectangle 49"/>
            <p:cNvSpPr/>
            <p:nvPr/>
          </p:nvSpPr>
          <p:spPr>
            <a:xfrm>
              <a:off x="7495515"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ounded Rectangle 50"/>
            <p:cNvSpPr/>
            <p:nvPr/>
          </p:nvSpPr>
          <p:spPr>
            <a:xfrm>
              <a:off x="8013057" y="1578045"/>
              <a:ext cx="476265"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56" name="Sun 55"/>
          <p:cNvSpPr/>
          <p:nvPr/>
        </p:nvSpPr>
        <p:spPr>
          <a:xfrm>
            <a:off x="31750" y="812800"/>
            <a:ext cx="676275" cy="658813"/>
          </a:xfrm>
          <a:prstGeom prst="su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a:solidFill>
                  <a:schemeClr val="tx1"/>
                </a:solidFill>
                <a:latin typeface="Arial" panose="020B0604020202020204" pitchFamily="34" charset="0"/>
                <a:cs typeface="Arial" panose="020B0604020202020204" pitchFamily="34" charset="0"/>
              </a:rPr>
              <a:t>1</a:t>
            </a:r>
          </a:p>
        </p:txBody>
      </p:sp>
      <p:sp>
        <p:nvSpPr>
          <p:cNvPr id="57" name="Sun 56"/>
          <p:cNvSpPr/>
          <p:nvPr/>
        </p:nvSpPr>
        <p:spPr>
          <a:xfrm>
            <a:off x="12700" y="1524000"/>
            <a:ext cx="677863" cy="658813"/>
          </a:xfrm>
          <a:prstGeom prst="su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a:solidFill>
                  <a:srgbClr val="FFFF00"/>
                </a:solidFill>
                <a:latin typeface="Arial" panose="020B0604020202020204" pitchFamily="34" charset="0"/>
                <a:cs typeface="Arial" panose="020B0604020202020204" pitchFamily="34" charset="0"/>
              </a:rPr>
              <a:t>2</a:t>
            </a:r>
          </a:p>
        </p:txBody>
      </p:sp>
      <p:sp>
        <p:nvSpPr>
          <p:cNvPr id="58" name="Sun 57"/>
          <p:cNvSpPr/>
          <p:nvPr/>
        </p:nvSpPr>
        <p:spPr>
          <a:xfrm>
            <a:off x="0" y="2282825"/>
            <a:ext cx="677863" cy="658813"/>
          </a:xfrm>
          <a:prstGeom prst="su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a:solidFill>
                  <a:srgbClr val="7030A0"/>
                </a:solidFill>
                <a:latin typeface="Arial" panose="020B0604020202020204" pitchFamily="34" charset="0"/>
                <a:cs typeface="Arial" panose="020B0604020202020204" pitchFamily="34" charset="0"/>
              </a:rPr>
              <a:t>3</a:t>
            </a:r>
          </a:p>
        </p:txBody>
      </p:sp>
      <p:sp>
        <p:nvSpPr>
          <p:cNvPr id="59" name="Sun 58"/>
          <p:cNvSpPr/>
          <p:nvPr/>
        </p:nvSpPr>
        <p:spPr>
          <a:xfrm>
            <a:off x="25400" y="3041650"/>
            <a:ext cx="677863" cy="658813"/>
          </a:xfrm>
          <a:prstGeom prst="su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b="1">
                <a:solidFill>
                  <a:srgbClr val="FF0000"/>
                </a:solidFill>
                <a:latin typeface="Arial" panose="020B0604020202020204" pitchFamily="34" charset="0"/>
                <a:cs typeface="Arial" panose="020B0604020202020204" pitchFamily="34" charset="0"/>
              </a:rPr>
              <a:t>4</a:t>
            </a:r>
          </a:p>
        </p:txBody>
      </p:sp>
      <p:grpSp>
        <p:nvGrpSpPr>
          <p:cNvPr id="64" name="Group 63"/>
          <p:cNvGrpSpPr>
            <a:grpSpLocks/>
          </p:cNvGrpSpPr>
          <p:nvPr/>
        </p:nvGrpSpPr>
        <p:grpSpPr bwMode="auto">
          <a:xfrm>
            <a:off x="914400" y="2329383"/>
            <a:ext cx="7510463" cy="555625"/>
            <a:chOff x="965916" y="1566926"/>
            <a:chExt cx="7510154" cy="555937"/>
          </a:xfrm>
        </p:grpSpPr>
        <p:sp>
          <p:nvSpPr>
            <p:cNvPr id="65" name="Rounded Rectangle 64"/>
            <p:cNvSpPr/>
            <p:nvPr/>
          </p:nvSpPr>
          <p:spPr>
            <a:xfrm>
              <a:off x="965916" y="1568514"/>
              <a:ext cx="476230"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p:cNvSpPr/>
            <p:nvPr/>
          </p:nvSpPr>
          <p:spPr>
            <a:xfrm>
              <a:off x="1467545" y="1566926"/>
              <a:ext cx="477818"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p:cNvSpPr/>
            <p:nvPr/>
          </p:nvSpPr>
          <p:spPr>
            <a:xfrm>
              <a:off x="2975608" y="1579633"/>
              <a:ext cx="476230"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8" name="Rounded Rectangle 67"/>
            <p:cNvSpPr/>
            <p:nvPr/>
          </p:nvSpPr>
          <p:spPr>
            <a:xfrm>
              <a:off x="1970763" y="1566926"/>
              <a:ext cx="476230"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9" name="Rounded Rectangle 68"/>
            <p:cNvSpPr/>
            <p:nvPr/>
          </p:nvSpPr>
          <p:spPr>
            <a:xfrm>
              <a:off x="2472392"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0" name="Rounded Rectangle 69"/>
            <p:cNvSpPr/>
            <p:nvPr/>
          </p:nvSpPr>
          <p:spPr>
            <a:xfrm>
              <a:off x="3477238"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 name="Rounded Rectangle 70"/>
            <p:cNvSpPr/>
            <p:nvPr/>
          </p:nvSpPr>
          <p:spPr>
            <a:xfrm>
              <a:off x="3978867" y="1578044"/>
              <a:ext cx="477818"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2" name="Rounded Rectangle 71"/>
            <p:cNvSpPr/>
            <p:nvPr/>
          </p:nvSpPr>
          <p:spPr>
            <a:xfrm>
              <a:off x="4482084"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3" name="Rounded Rectangle 72"/>
            <p:cNvSpPr/>
            <p:nvPr/>
          </p:nvSpPr>
          <p:spPr>
            <a:xfrm>
              <a:off x="4986889" y="1579633"/>
              <a:ext cx="476230"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4" name="Rounded Rectangle 73"/>
            <p:cNvSpPr/>
            <p:nvPr/>
          </p:nvSpPr>
          <p:spPr>
            <a:xfrm>
              <a:off x="5488518"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5" name="Rounded Rectangle 74"/>
            <p:cNvSpPr/>
            <p:nvPr/>
          </p:nvSpPr>
          <p:spPr>
            <a:xfrm>
              <a:off x="5990147" y="1581221"/>
              <a:ext cx="477817"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6" name="Rounded Rectangle 75"/>
            <p:cNvSpPr/>
            <p:nvPr/>
          </p:nvSpPr>
          <p:spPr>
            <a:xfrm>
              <a:off x="6493364"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7" name="Rounded Rectangle 76"/>
            <p:cNvSpPr/>
            <p:nvPr/>
          </p:nvSpPr>
          <p:spPr>
            <a:xfrm>
              <a:off x="6991818"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8" name="Rounded Rectangle 77"/>
            <p:cNvSpPr/>
            <p:nvPr/>
          </p:nvSpPr>
          <p:spPr>
            <a:xfrm>
              <a:off x="7495035"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9" name="Rounded Rectangle 78"/>
            <p:cNvSpPr/>
            <p:nvPr/>
          </p:nvSpPr>
          <p:spPr>
            <a:xfrm>
              <a:off x="7999840" y="1578044"/>
              <a:ext cx="476230"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3" name="Group 112"/>
          <p:cNvGrpSpPr/>
          <p:nvPr/>
        </p:nvGrpSpPr>
        <p:grpSpPr>
          <a:xfrm>
            <a:off x="1446028" y="1603199"/>
            <a:ext cx="7523406" cy="555937"/>
            <a:chOff x="1448830" y="2372718"/>
            <a:chExt cx="7523406" cy="555937"/>
          </a:xfrm>
          <a:solidFill>
            <a:srgbClr val="CCFFCC"/>
          </a:solidFill>
        </p:grpSpPr>
        <p:sp>
          <p:nvSpPr>
            <p:cNvPr id="81" name="Rounded Rectangle 80"/>
            <p:cNvSpPr/>
            <p:nvPr/>
          </p:nvSpPr>
          <p:spPr>
            <a:xfrm>
              <a:off x="1448830" y="237486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Ế</a:t>
              </a:r>
            </a:p>
          </p:txBody>
        </p:sp>
        <p:sp>
          <p:nvSpPr>
            <p:cNvPr id="82" name="Rounded Rectangle 81"/>
            <p:cNvSpPr/>
            <p:nvPr/>
          </p:nvSpPr>
          <p:spPr>
            <a:xfrm>
              <a:off x="1951106" y="237271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C</a:t>
              </a:r>
            </a:p>
          </p:txBody>
        </p:sp>
        <p:sp>
          <p:nvSpPr>
            <p:cNvPr id="83" name="Rounded Rectangle 82"/>
            <p:cNvSpPr/>
            <p:nvPr/>
          </p:nvSpPr>
          <p:spPr>
            <a:xfrm>
              <a:off x="3457934" y="2385970"/>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G</a:t>
              </a:r>
            </a:p>
          </p:txBody>
        </p:sp>
        <p:sp>
          <p:nvSpPr>
            <p:cNvPr id="84" name="Rounded Rectangle 83"/>
            <p:cNvSpPr/>
            <p:nvPr/>
          </p:nvSpPr>
          <p:spPr>
            <a:xfrm>
              <a:off x="2453382" y="2385970"/>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H</a:t>
              </a:r>
            </a:p>
          </p:txBody>
        </p:sp>
        <p:sp>
          <p:nvSpPr>
            <p:cNvPr id="85" name="Rounded Rectangle 84"/>
            <p:cNvSpPr/>
            <p:nvPr/>
          </p:nvSpPr>
          <p:spPr>
            <a:xfrm>
              <a:off x="2955658"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N</a:t>
              </a:r>
            </a:p>
          </p:txBody>
        </p:sp>
        <p:sp>
          <p:nvSpPr>
            <p:cNvPr id="86" name="Rounded Rectangle 85"/>
            <p:cNvSpPr/>
            <p:nvPr/>
          </p:nvSpPr>
          <p:spPr>
            <a:xfrm>
              <a:off x="3960210"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Ồ</a:t>
              </a:r>
            </a:p>
          </p:txBody>
        </p:sp>
        <p:sp>
          <p:nvSpPr>
            <p:cNvPr id="87" name="Rounded Rectangle 86"/>
            <p:cNvSpPr/>
            <p:nvPr/>
          </p:nvSpPr>
          <p:spPr>
            <a:xfrm>
              <a:off x="4462486"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I</a:t>
              </a:r>
            </a:p>
          </p:txBody>
        </p:sp>
        <p:sp>
          <p:nvSpPr>
            <p:cNvPr id="88" name="Rounded Rectangle 87"/>
            <p:cNvSpPr/>
            <p:nvPr/>
          </p:nvSpPr>
          <p:spPr>
            <a:xfrm>
              <a:off x="4964762"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Đ</a:t>
              </a:r>
            </a:p>
          </p:txBody>
        </p:sp>
        <p:sp>
          <p:nvSpPr>
            <p:cNvPr id="89" name="Rounded Rectangle 88"/>
            <p:cNvSpPr/>
            <p:nvPr/>
          </p:nvSpPr>
          <p:spPr>
            <a:xfrm>
              <a:off x="5469184" y="2385970"/>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Á</a:t>
              </a:r>
            </a:p>
          </p:txBody>
        </p:sp>
        <p:sp>
          <p:nvSpPr>
            <p:cNvPr id="90" name="Rounded Rectangle 89"/>
            <p:cNvSpPr/>
            <p:nvPr/>
          </p:nvSpPr>
          <p:spPr>
            <a:xfrm>
              <a:off x="5971460"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Y</a:t>
              </a:r>
            </a:p>
          </p:txBody>
        </p:sp>
        <p:sp>
          <p:nvSpPr>
            <p:cNvPr id="91" name="Rounded Rectangle 90"/>
            <p:cNvSpPr/>
            <p:nvPr/>
          </p:nvSpPr>
          <p:spPr>
            <a:xfrm>
              <a:off x="6486988" y="2387742"/>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G</a:t>
              </a:r>
            </a:p>
          </p:txBody>
        </p:sp>
        <p:sp>
          <p:nvSpPr>
            <p:cNvPr id="92" name="Rounded Rectangle 91"/>
            <p:cNvSpPr/>
            <p:nvPr/>
          </p:nvSpPr>
          <p:spPr>
            <a:xfrm>
              <a:off x="6989264"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I</a:t>
              </a:r>
            </a:p>
          </p:txBody>
        </p:sp>
        <p:sp>
          <p:nvSpPr>
            <p:cNvPr id="93" name="Rounded Rectangle 92"/>
            <p:cNvSpPr/>
            <p:nvPr/>
          </p:nvSpPr>
          <p:spPr>
            <a:xfrm>
              <a:off x="7483840" y="2387125"/>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Ế</a:t>
              </a:r>
            </a:p>
          </p:txBody>
        </p:sp>
        <p:sp>
          <p:nvSpPr>
            <p:cNvPr id="94" name="Rounded Rectangle 93"/>
            <p:cNvSpPr/>
            <p:nvPr/>
          </p:nvSpPr>
          <p:spPr>
            <a:xfrm>
              <a:off x="7991669"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N</a:t>
              </a:r>
            </a:p>
          </p:txBody>
        </p:sp>
        <p:sp>
          <p:nvSpPr>
            <p:cNvPr id="95" name="Rounded Rectangle 94"/>
            <p:cNvSpPr/>
            <p:nvPr/>
          </p:nvSpPr>
          <p:spPr>
            <a:xfrm>
              <a:off x="8495718" y="2383449"/>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G</a:t>
              </a:r>
            </a:p>
          </p:txBody>
        </p:sp>
      </p:grpSp>
      <p:grpSp>
        <p:nvGrpSpPr>
          <p:cNvPr id="96" name="Group 95"/>
          <p:cNvGrpSpPr/>
          <p:nvPr/>
        </p:nvGrpSpPr>
        <p:grpSpPr>
          <a:xfrm>
            <a:off x="915311" y="2336971"/>
            <a:ext cx="7510154" cy="555937"/>
            <a:chOff x="965916" y="1566926"/>
            <a:chExt cx="7510154" cy="555937"/>
          </a:xfrm>
          <a:solidFill>
            <a:srgbClr val="FFCCFF"/>
          </a:solidFill>
        </p:grpSpPr>
        <p:sp>
          <p:nvSpPr>
            <p:cNvPr id="97" name="Rounded Rectangle 96"/>
            <p:cNvSpPr/>
            <p:nvPr/>
          </p:nvSpPr>
          <p:spPr>
            <a:xfrm>
              <a:off x="965916" y="1569075"/>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M</a:t>
              </a:r>
            </a:p>
          </p:txBody>
        </p:sp>
        <p:sp>
          <p:nvSpPr>
            <p:cNvPr id="98" name="Rounded Rectangle 97"/>
            <p:cNvSpPr/>
            <p:nvPr/>
          </p:nvSpPr>
          <p:spPr>
            <a:xfrm>
              <a:off x="1468192" y="1566926"/>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Ộ</a:t>
              </a:r>
            </a:p>
          </p:txBody>
        </p:sp>
        <p:sp>
          <p:nvSpPr>
            <p:cNvPr id="99" name="Rounded Rectangle 98"/>
            <p:cNvSpPr/>
            <p:nvPr/>
          </p:nvSpPr>
          <p:spPr>
            <a:xfrm>
              <a:off x="2975020" y="158017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Ắ</a:t>
              </a:r>
            </a:p>
          </p:txBody>
        </p:sp>
        <p:sp>
          <p:nvSpPr>
            <p:cNvPr id="100" name="Rounded Rectangle 99"/>
            <p:cNvSpPr/>
            <p:nvPr/>
          </p:nvSpPr>
          <p:spPr>
            <a:xfrm>
              <a:off x="1970468" y="1566926"/>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T</a:t>
              </a:r>
            </a:p>
          </p:txBody>
        </p:sp>
        <p:sp>
          <p:nvSpPr>
            <p:cNvPr id="101" name="Rounded Rectangle 100"/>
            <p:cNvSpPr/>
            <p:nvPr/>
          </p:nvSpPr>
          <p:spPr>
            <a:xfrm>
              <a:off x="2472744"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N</a:t>
              </a:r>
            </a:p>
          </p:txBody>
        </p:sp>
        <p:sp>
          <p:nvSpPr>
            <p:cNvPr id="102" name="Rounded Rectangle 101"/>
            <p:cNvSpPr/>
            <p:nvPr/>
          </p:nvSpPr>
          <p:spPr>
            <a:xfrm>
              <a:off x="3477296"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N</a:t>
              </a:r>
            </a:p>
          </p:txBody>
        </p:sp>
        <p:sp>
          <p:nvSpPr>
            <p:cNvPr id="103" name="Rounded Rectangle 102"/>
            <p:cNvSpPr/>
            <p:nvPr/>
          </p:nvSpPr>
          <p:spPr>
            <a:xfrm>
              <a:off x="3979572"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G</a:t>
              </a:r>
            </a:p>
          </p:txBody>
        </p:sp>
        <p:sp>
          <p:nvSpPr>
            <p:cNvPr id="104" name="Rounded Rectangle 103"/>
            <p:cNvSpPr/>
            <p:nvPr/>
          </p:nvSpPr>
          <p:spPr>
            <a:xfrm>
              <a:off x="4481848"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H</a:t>
              </a:r>
            </a:p>
          </p:txBody>
        </p:sp>
        <p:sp>
          <p:nvSpPr>
            <p:cNvPr id="105" name="Rounded Rectangle 104"/>
            <p:cNvSpPr/>
            <p:nvPr/>
          </p:nvSpPr>
          <p:spPr>
            <a:xfrm>
              <a:off x="4986270" y="158017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A</a:t>
              </a:r>
            </a:p>
          </p:txBody>
        </p:sp>
        <p:sp>
          <p:nvSpPr>
            <p:cNvPr id="106" name="Rounded Rectangle 105"/>
            <p:cNvSpPr/>
            <p:nvPr/>
          </p:nvSpPr>
          <p:spPr>
            <a:xfrm>
              <a:off x="5488546"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I</a:t>
              </a:r>
            </a:p>
          </p:txBody>
        </p:sp>
        <p:sp>
          <p:nvSpPr>
            <p:cNvPr id="107" name="Rounded Rectangle 106"/>
            <p:cNvSpPr/>
            <p:nvPr/>
          </p:nvSpPr>
          <p:spPr>
            <a:xfrm>
              <a:off x="5990822" y="1581950"/>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S</a:t>
              </a:r>
            </a:p>
          </p:txBody>
        </p:sp>
        <p:sp>
          <p:nvSpPr>
            <p:cNvPr id="108" name="Rounded Rectangle 107"/>
            <p:cNvSpPr/>
            <p:nvPr/>
          </p:nvSpPr>
          <p:spPr>
            <a:xfrm>
              <a:off x="6493098"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Ư</a:t>
              </a:r>
            </a:p>
          </p:txBody>
        </p:sp>
        <p:sp>
          <p:nvSpPr>
            <p:cNvPr id="109" name="Rounded Rectangle 108"/>
            <p:cNvSpPr/>
            <p:nvPr/>
          </p:nvSpPr>
          <p:spPr>
            <a:xfrm>
              <a:off x="6991081"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Ơ</a:t>
              </a:r>
            </a:p>
          </p:txBody>
        </p:sp>
        <p:sp>
          <p:nvSpPr>
            <p:cNvPr id="110" name="Rounded Rectangle 109"/>
            <p:cNvSpPr/>
            <p:nvPr/>
          </p:nvSpPr>
          <p:spPr>
            <a:xfrm>
              <a:off x="7495503"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N</a:t>
              </a:r>
            </a:p>
          </p:txBody>
        </p:sp>
        <p:sp>
          <p:nvSpPr>
            <p:cNvPr id="111" name="Rounded Rectangle 110"/>
            <p:cNvSpPr/>
            <p:nvPr/>
          </p:nvSpPr>
          <p:spPr>
            <a:xfrm>
              <a:off x="7999552"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G</a:t>
              </a:r>
            </a:p>
          </p:txBody>
        </p:sp>
      </p:grpSp>
      <p:grpSp>
        <p:nvGrpSpPr>
          <p:cNvPr id="115" name="Group 114"/>
          <p:cNvGrpSpPr>
            <a:grpSpLocks/>
          </p:cNvGrpSpPr>
          <p:nvPr/>
        </p:nvGrpSpPr>
        <p:grpSpPr bwMode="auto">
          <a:xfrm>
            <a:off x="1922463" y="3063173"/>
            <a:ext cx="6000750" cy="555625"/>
            <a:chOff x="1970468" y="1566926"/>
            <a:chExt cx="6001553" cy="555937"/>
          </a:xfrm>
        </p:grpSpPr>
        <p:sp>
          <p:nvSpPr>
            <p:cNvPr id="118" name="Rounded Rectangle 117"/>
            <p:cNvSpPr/>
            <p:nvPr/>
          </p:nvSpPr>
          <p:spPr>
            <a:xfrm>
              <a:off x="2975489" y="1579633"/>
              <a:ext cx="476314"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9" name="Rounded Rectangle 118"/>
            <p:cNvSpPr/>
            <p:nvPr/>
          </p:nvSpPr>
          <p:spPr>
            <a:xfrm>
              <a:off x="1970468" y="1566926"/>
              <a:ext cx="476314"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0" name="Rounded Rectangle 119"/>
            <p:cNvSpPr/>
            <p:nvPr/>
          </p:nvSpPr>
          <p:spPr>
            <a:xfrm>
              <a:off x="2472185"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1" name="Rounded Rectangle 120"/>
            <p:cNvSpPr/>
            <p:nvPr/>
          </p:nvSpPr>
          <p:spPr>
            <a:xfrm>
              <a:off x="3477207"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 name="Rounded Rectangle 121"/>
            <p:cNvSpPr/>
            <p:nvPr/>
          </p:nvSpPr>
          <p:spPr>
            <a:xfrm>
              <a:off x="3978924" y="1578044"/>
              <a:ext cx="477902"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3" name="Rounded Rectangle 122"/>
            <p:cNvSpPr/>
            <p:nvPr/>
          </p:nvSpPr>
          <p:spPr>
            <a:xfrm>
              <a:off x="4482229"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4" name="Rounded Rectangle 123"/>
            <p:cNvSpPr/>
            <p:nvPr/>
          </p:nvSpPr>
          <p:spPr>
            <a:xfrm>
              <a:off x="4985533" y="1579633"/>
              <a:ext cx="477902" cy="5416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5" name="Rounded Rectangle 124"/>
            <p:cNvSpPr/>
            <p:nvPr/>
          </p:nvSpPr>
          <p:spPr>
            <a:xfrm>
              <a:off x="5488839"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6" name="Rounded Rectangle 125"/>
            <p:cNvSpPr/>
            <p:nvPr/>
          </p:nvSpPr>
          <p:spPr>
            <a:xfrm>
              <a:off x="5990556" y="1581221"/>
              <a:ext cx="476314" cy="54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7" name="Rounded Rectangle 126"/>
            <p:cNvSpPr/>
            <p:nvPr/>
          </p:nvSpPr>
          <p:spPr>
            <a:xfrm>
              <a:off x="6493860"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8" name="Rounded Rectangle 127"/>
            <p:cNvSpPr/>
            <p:nvPr/>
          </p:nvSpPr>
          <p:spPr>
            <a:xfrm>
              <a:off x="6990815"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9" name="Rounded Rectangle 128"/>
            <p:cNvSpPr/>
            <p:nvPr/>
          </p:nvSpPr>
          <p:spPr>
            <a:xfrm>
              <a:off x="7495707" y="1578044"/>
              <a:ext cx="476314" cy="540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31" name="Group 130"/>
          <p:cNvGrpSpPr/>
          <p:nvPr/>
        </p:nvGrpSpPr>
        <p:grpSpPr>
          <a:xfrm>
            <a:off x="1925684" y="3076565"/>
            <a:ext cx="6001553" cy="555937"/>
            <a:chOff x="1970468" y="1566926"/>
            <a:chExt cx="6001553" cy="555937"/>
          </a:xfrm>
          <a:noFill/>
        </p:grpSpPr>
        <p:sp>
          <p:nvSpPr>
            <p:cNvPr id="134" name="Rounded Rectangle 133"/>
            <p:cNvSpPr/>
            <p:nvPr/>
          </p:nvSpPr>
          <p:spPr>
            <a:xfrm>
              <a:off x="2975020" y="158017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I</a:t>
              </a:r>
            </a:p>
          </p:txBody>
        </p:sp>
        <p:sp>
          <p:nvSpPr>
            <p:cNvPr id="135" name="Rounded Rectangle 134"/>
            <p:cNvSpPr/>
            <p:nvPr/>
          </p:nvSpPr>
          <p:spPr>
            <a:xfrm>
              <a:off x="1970468" y="1566926"/>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Đ</a:t>
              </a:r>
            </a:p>
          </p:txBody>
        </p:sp>
        <p:sp>
          <p:nvSpPr>
            <p:cNvPr id="136" name="Rounded Rectangle 135"/>
            <p:cNvSpPr/>
            <p:nvPr/>
          </p:nvSpPr>
          <p:spPr>
            <a:xfrm>
              <a:off x="2472744"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Ó</a:t>
              </a:r>
            </a:p>
          </p:txBody>
        </p:sp>
        <p:sp>
          <p:nvSpPr>
            <p:cNvPr id="137" name="Rounded Rectangle 136"/>
            <p:cNvSpPr/>
            <p:nvPr/>
          </p:nvSpPr>
          <p:spPr>
            <a:xfrm>
              <a:off x="3477296"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M</a:t>
              </a:r>
            </a:p>
          </p:txBody>
        </p:sp>
        <p:sp>
          <p:nvSpPr>
            <p:cNvPr id="138" name="Rounded Rectangle 137"/>
            <p:cNvSpPr/>
            <p:nvPr/>
          </p:nvSpPr>
          <p:spPr>
            <a:xfrm>
              <a:off x="3979572"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Ò</a:t>
              </a:r>
            </a:p>
          </p:txBody>
        </p:sp>
        <p:sp>
          <p:nvSpPr>
            <p:cNvPr id="139" name="Rounded Rectangle 138"/>
            <p:cNvSpPr/>
            <p:nvPr/>
          </p:nvSpPr>
          <p:spPr>
            <a:xfrm>
              <a:off x="4481848"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N</a:t>
              </a:r>
            </a:p>
          </p:txBody>
        </p:sp>
        <p:sp>
          <p:nvSpPr>
            <p:cNvPr id="140" name="Rounded Rectangle 139"/>
            <p:cNvSpPr/>
            <p:nvPr/>
          </p:nvSpPr>
          <p:spPr>
            <a:xfrm>
              <a:off x="4986270" y="158017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Đ</a:t>
              </a:r>
            </a:p>
          </p:txBody>
        </p:sp>
        <p:sp>
          <p:nvSpPr>
            <p:cNvPr id="141" name="Rounded Rectangle 140"/>
            <p:cNvSpPr/>
            <p:nvPr/>
          </p:nvSpPr>
          <p:spPr>
            <a:xfrm>
              <a:off x="5488546"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Ó</a:t>
              </a:r>
            </a:p>
          </p:txBody>
        </p:sp>
        <p:sp>
          <p:nvSpPr>
            <p:cNvPr id="142" name="Rounded Rectangle 141"/>
            <p:cNvSpPr/>
            <p:nvPr/>
          </p:nvSpPr>
          <p:spPr>
            <a:xfrm>
              <a:off x="5990822" y="1581950"/>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I</a:t>
              </a:r>
            </a:p>
          </p:txBody>
        </p:sp>
        <p:sp>
          <p:nvSpPr>
            <p:cNvPr id="143" name="Rounded Rectangle 142"/>
            <p:cNvSpPr/>
            <p:nvPr/>
          </p:nvSpPr>
          <p:spPr>
            <a:xfrm>
              <a:off x="6493098"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M</a:t>
              </a:r>
            </a:p>
          </p:txBody>
        </p:sp>
        <p:sp>
          <p:nvSpPr>
            <p:cNvPr id="144" name="Rounded Rectangle 143"/>
            <p:cNvSpPr/>
            <p:nvPr/>
          </p:nvSpPr>
          <p:spPr>
            <a:xfrm>
              <a:off x="6991081"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Ỏ</a:t>
              </a:r>
            </a:p>
          </p:txBody>
        </p:sp>
        <p:sp>
          <p:nvSpPr>
            <p:cNvPr id="145" name="Rounded Rectangle 144"/>
            <p:cNvSpPr/>
            <p:nvPr/>
          </p:nvSpPr>
          <p:spPr>
            <a:xfrm>
              <a:off x="7495503"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chemeClr val="tx1"/>
                  </a:solidFill>
                  <a:latin typeface="Arial" panose="020B0604020202020204" pitchFamily="34" charset="0"/>
                  <a:cs typeface="Arial" panose="020B0604020202020204" pitchFamily="34" charset="0"/>
                </a:rPr>
                <a:t>I</a:t>
              </a:r>
            </a:p>
          </p:txBody>
        </p:sp>
      </p:grpSp>
      <p:sp>
        <p:nvSpPr>
          <p:cNvPr id="166" name="Rectangle 165"/>
          <p:cNvSpPr/>
          <p:nvPr/>
        </p:nvSpPr>
        <p:spPr>
          <a:xfrm>
            <a:off x="724629" y="49803"/>
            <a:ext cx="5155429" cy="769441"/>
          </a:xfrm>
          <a:prstGeom prst="rect">
            <a:avLst/>
          </a:prstGeom>
          <a:noFill/>
          <a:ln w="38100" cmpd="tri">
            <a:solidFill>
              <a:schemeClr val="accent6">
                <a:lumMod val="75000"/>
              </a:schemeClr>
            </a:solidFill>
            <a:prstDash val="dash"/>
          </a:ln>
        </p:spPr>
        <p:txBody>
          <a:bodyPr>
            <a:spAutoFit/>
          </a:bodyPr>
          <a:lstStyle/>
          <a:p>
            <a:pPr algn="ctr" eaLnBrk="1" fontAlgn="auto" hangingPunct="1">
              <a:spcBef>
                <a:spcPts val="0"/>
              </a:spcBef>
              <a:spcAft>
                <a:spcPts val="0"/>
              </a:spcAft>
              <a:defRPr/>
            </a:pPr>
            <a:r>
              <a:rPr lang="en-US" sz="4400" b="1" smtClean="0">
                <a:ln w="12700">
                  <a:solidFill>
                    <a:schemeClr val="tx2">
                      <a:lumMod val="75000"/>
                    </a:schemeClr>
                  </a:solidFill>
                  <a:prstDash val="solid"/>
                </a:ln>
                <a:solidFill>
                  <a:srgbClr val="FF6600"/>
                </a:solidFill>
                <a:effectLst>
                  <a:outerShdw dist="38100" dir="2640000" algn="bl" rotWithShape="0">
                    <a:schemeClr val="tx2">
                      <a:lumMod val="75000"/>
                    </a:schemeClr>
                  </a:outerShdw>
                </a:effectLst>
              </a:rPr>
              <a:t>ĐI TÌM ẨN SỐ</a:t>
            </a:r>
            <a:endParaRPr lang="en-US" sz="4400" b="1">
              <a:ln w="12700">
                <a:solidFill>
                  <a:schemeClr val="tx2">
                    <a:lumMod val="75000"/>
                  </a:schemeClr>
                </a:solidFill>
                <a:prstDash val="solid"/>
              </a:ln>
              <a:solidFill>
                <a:srgbClr val="FF6600"/>
              </a:solidFill>
              <a:effectLst>
                <a:outerShdw dist="38100" dir="2640000" algn="bl" rotWithShape="0">
                  <a:schemeClr val="tx2">
                    <a:lumMod val="75000"/>
                  </a:schemeClr>
                </a:outerShdw>
              </a:effectLst>
              <a:latin typeface="+mn-lt"/>
            </a:endParaRPr>
          </a:p>
        </p:txBody>
      </p:sp>
      <p:sp>
        <p:nvSpPr>
          <p:cNvPr id="167" name="Pentagon 166">
            <a:hlinkClick r:id="rId5" action="ppaction://hlinksldjump"/>
          </p:cNvPr>
          <p:cNvSpPr/>
          <p:nvPr/>
        </p:nvSpPr>
        <p:spPr>
          <a:xfrm>
            <a:off x="6550025" y="84138"/>
            <a:ext cx="2324100" cy="739775"/>
          </a:xfrm>
          <a:prstGeom prst="homePlate">
            <a:avLst/>
          </a:prstGeom>
        </p:spPr>
        <p:style>
          <a:lnRef idx="1">
            <a:schemeClr val="accent6"/>
          </a:lnRef>
          <a:fillRef idx="2">
            <a:schemeClr val="accent6"/>
          </a:fillRef>
          <a:effectRef idx="1">
            <a:schemeClr val="accent6"/>
          </a:effectRef>
          <a:fontRef idx="minor">
            <a:schemeClr val="dk1"/>
          </a:fontRef>
        </p:style>
        <p:txBody>
          <a:bodyPr anchor="ctr"/>
          <a:lstStyle/>
          <a:p>
            <a:pPr algn="ctr" eaLnBrk="1" fontAlgn="auto" hangingPunct="1">
              <a:spcBef>
                <a:spcPts val="0"/>
              </a:spcBef>
              <a:spcAft>
                <a:spcPts val="0"/>
              </a:spcAft>
              <a:defRPr/>
            </a:pPr>
            <a:r>
              <a:rPr lang="en-US" sz="2400" b="1" dirty="0">
                <a:solidFill>
                  <a:srgbClr val="FF6600"/>
                </a:solidFill>
                <a:latin typeface="Arial" panose="020B0604020202020204" pitchFamily="34" charset="0"/>
                <a:cs typeface="Arial" panose="020B0604020202020204" pitchFamily="34" charset="0"/>
              </a:rPr>
              <a:t>LUẬT CHƠI</a:t>
            </a:r>
          </a:p>
        </p:txBody>
      </p:sp>
      <p:grpSp>
        <p:nvGrpSpPr>
          <p:cNvPr id="168" name="Group 167"/>
          <p:cNvGrpSpPr/>
          <p:nvPr/>
        </p:nvGrpSpPr>
        <p:grpSpPr>
          <a:xfrm>
            <a:off x="2772790" y="4009658"/>
            <a:ext cx="3994596" cy="554165"/>
            <a:chOff x="1970468" y="1566926"/>
            <a:chExt cx="3994596" cy="554165"/>
          </a:xfrm>
          <a:solidFill>
            <a:srgbClr val="FFFF00"/>
          </a:solidFill>
        </p:grpSpPr>
        <p:sp>
          <p:nvSpPr>
            <p:cNvPr id="169" name="Rounded Rectangle 168"/>
            <p:cNvSpPr/>
            <p:nvPr/>
          </p:nvSpPr>
          <p:spPr>
            <a:xfrm>
              <a:off x="2975020" y="158017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À</a:t>
              </a:r>
            </a:p>
          </p:txBody>
        </p:sp>
        <p:sp>
          <p:nvSpPr>
            <p:cNvPr id="170" name="Rounded Rectangle 169"/>
            <p:cNvSpPr/>
            <p:nvPr/>
          </p:nvSpPr>
          <p:spPr>
            <a:xfrm>
              <a:off x="1970468" y="1566926"/>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T</a:t>
              </a:r>
            </a:p>
          </p:txBody>
        </p:sp>
        <p:sp>
          <p:nvSpPr>
            <p:cNvPr id="171" name="Rounded Rectangle 170"/>
            <p:cNvSpPr/>
            <p:nvPr/>
          </p:nvSpPr>
          <p:spPr>
            <a:xfrm>
              <a:off x="2472744"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H</a:t>
              </a:r>
            </a:p>
          </p:txBody>
        </p:sp>
        <p:sp>
          <p:nvSpPr>
            <p:cNvPr id="172" name="Rounded Rectangle 171"/>
            <p:cNvSpPr/>
            <p:nvPr/>
          </p:nvSpPr>
          <p:spPr>
            <a:xfrm>
              <a:off x="3477296"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N</a:t>
              </a:r>
            </a:p>
          </p:txBody>
        </p:sp>
        <p:sp>
          <p:nvSpPr>
            <p:cNvPr id="173" name="Rounded Rectangle 172"/>
            <p:cNvSpPr/>
            <p:nvPr/>
          </p:nvSpPr>
          <p:spPr>
            <a:xfrm>
              <a:off x="3979572"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H</a:t>
              </a:r>
            </a:p>
          </p:txBody>
        </p:sp>
        <p:sp>
          <p:nvSpPr>
            <p:cNvPr id="174" name="Rounded Rectangle 173"/>
            <p:cNvSpPr/>
            <p:nvPr/>
          </p:nvSpPr>
          <p:spPr>
            <a:xfrm>
              <a:off x="4481848"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N</a:t>
              </a:r>
            </a:p>
          </p:txBody>
        </p:sp>
        <p:sp>
          <p:nvSpPr>
            <p:cNvPr id="175" name="Rounded Rectangle 174"/>
            <p:cNvSpPr/>
            <p:nvPr/>
          </p:nvSpPr>
          <p:spPr>
            <a:xfrm>
              <a:off x="4986270" y="1580178"/>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G</a:t>
              </a:r>
            </a:p>
          </p:txBody>
        </p:sp>
        <p:sp>
          <p:nvSpPr>
            <p:cNvPr id="176" name="Rounded Rectangle 175"/>
            <p:cNvSpPr/>
            <p:nvPr/>
          </p:nvSpPr>
          <p:spPr>
            <a:xfrm>
              <a:off x="5488546" y="1577657"/>
              <a:ext cx="476518" cy="54091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FF0000"/>
                  </a:solidFill>
                  <a:latin typeface="Arial" panose="020B0604020202020204" pitchFamily="34" charset="0"/>
                  <a:cs typeface="Arial" panose="020B0604020202020204" pitchFamily="34" charset="0"/>
                </a:rPr>
                <a:t>Ữ</a:t>
              </a:r>
            </a:p>
          </p:txBody>
        </p:sp>
      </p:grpSp>
      <p:grpSp>
        <p:nvGrpSpPr>
          <p:cNvPr id="35" name="Group 34"/>
          <p:cNvGrpSpPr/>
          <p:nvPr/>
        </p:nvGrpSpPr>
        <p:grpSpPr>
          <a:xfrm>
            <a:off x="794480" y="3278983"/>
            <a:ext cx="8044659" cy="3579017"/>
            <a:chOff x="429948" y="3114478"/>
            <a:chExt cx="7924606" cy="3579017"/>
          </a:xfrm>
        </p:grpSpPr>
        <p:sp>
          <p:nvSpPr>
            <p:cNvPr id="114" name="TextBox 113"/>
            <p:cNvSpPr txBox="1">
              <a:spLocks noChangeArrowheads="1"/>
            </p:cNvSpPr>
            <p:nvPr/>
          </p:nvSpPr>
          <p:spPr bwMode="auto">
            <a:xfrm>
              <a:off x="429948" y="4877613"/>
              <a:ext cx="3602781"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2800" dirty="0" err="1">
                  <a:latin typeface="Arial" panose="020B0604020202020204" pitchFamily="34" charset="0"/>
                  <a:cs typeface="Arial" panose="020B0604020202020204" pitchFamily="34" charset="0"/>
                </a:rPr>
                <a:t>Bức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tranh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gọi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liên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tưởng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đến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thành</a:t>
              </a:r>
              <a:r>
                <a:rPr lang="en-US" sz="2800" dirty="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ngữ</a:t>
              </a:r>
              <a:r>
                <a:rPr lang="en-US" sz="2800" dirty="0" smtClean="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nào</a:t>
              </a:r>
              <a:r>
                <a:rPr lang="en-US" sz="2800" dirty="0">
                  <a:latin typeface="Arial" panose="020B0604020202020204" pitchFamily="34" charset="0"/>
                  <a:cs typeface="Arial" panose="020B0604020202020204" pitchFamily="34" charset="0"/>
                </a:rPr>
                <a:t>?</a:t>
              </a:r>
            </a:p>
          </p:txBody>
        </p:sp>
        <p:pic>
          <p:nvPicPr>
            <p:cNvPr id="20" name="Picture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2862" y="3114478"/>
              <a:ext cx="4701692" cy="3526269"/>
            </a:xfrm>
            <a:prstGeom prst="rect">
              <a:avLst/>
            </a:prstGeom>
          </p:spPr>
        </p:pic>
      </p:grpSp>
      <p:grpSp>
        <p:nvGrpSpPr>
          <p:cNvPr id="150" name="Group 149"/>
          <p:cNvGrpSpPr/>
          <p:nvPr/>
        </p:nvGrpSpPr>
        <p:grpSpPr>
          <a:xfrm>
            <a:off x="280988" y="4953000"/>
            <a:ext cx="8863012" cy="1038089"/>
            <a:chOff x="293634" y="4524511"/>
            <a:chExt cx="8863012" cy="1038089"/>
          </a:xfrm>
        </p:grpSpPr>
        <p:sp>
          <p:nvSpPr>
            <p:cNvPr id="63" name="TextBox 62"/>
            <p:cNvSpPr txBox="1">
              <a:spLocks noChangeArrowheads="1"/>
            </p:cNvSpPr>
            <p:nvPr/>
          </p:nvSpPr>
          <p:spPr bwMode="auto">
            <a:xfrm>
              <a:off x="293634" y="4524511"/>
              <a:ext cx="886301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2800" dirty="0" err="1">
                  <a:latin typeface="Arial" panose="020B0604020202020204" pitchFamily="34" charset="0"/>
                  <a:cs typeface="Arial" panose="020B0604020202020204" pitchFamily="34" charset="0"/>
                </a:rPr>
                <a:t>Bạn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hãy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nghe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đoạn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tìm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thành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ngữ</a:t>
              </a:r>
              <a:r>
                <a:rPr lang="en-US" sz="2800" dirty="0">
                  <a:latin typeface="Arial" panose="020B0604020202020204" pitchFamily="34" charset="0"/>
                  <a:cs typeface="Arial" panose="020B0604020202020204" pitchFamily="34" charset="0"/>
                </a:rPr>
                <a:t> </a:t>
              </a:r>
            </a:p>
            <a:p>
              <a:pPr eaLnBrk="1" hangingPunct="1"/>
              <a:r>
                <a:rPr lang="en-US" sz="2800" dirty="0" err="1">
                  <a:latin typeface="Arial" panose="020B0604020202020204" pitchFamily="34" charset="0"/>
                  <a:cs typeface="Arial" panose="020B0604020202020204" pitchFamily="34" charset="0"/>
                </a:rPr>
                <a:t>có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đoạn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a:t>
              </a:r>
            </a:p>
          </p:txBody>
        </p:sp>
        <p:pic>
          <p:nvPicPr>
            <p:cNvPr id="149" name="KhucHatSongQue-AnhTho_3zpmd (mp3cut.net).mp3">
              <a:hlinkClick r:id="" action="ppaction://media"/>
            </p:cNvPr>
            <p:cNvPicPr>
              <a:picLocks noRot="1" noChangeAspect="1"/>
            </p:cNvPicPr>
            <p:nvPr>
              <a:audioFile r:link="rId3"/>
            </p:nvPr>
          </p:nvPicPr>
          <p:blipFill>
            <a:blip r:embed="rId7"/>
            <a:stretch>
              <a:fillRect/>
            </a:stretch>
          </p:blipFill>
          <p:spPr>
            <a:xfrm>
              <a:off x="4267200" y="4953000"/>
              <a:ext cx="609600" cy="609600"/>
            </a:xfrm>
            <a:prstGeom prst="rect">
              <a:avLst/>
            </a:prstGeom>
          </p:spPr>
        </p:pic>
      </p:grpSp>
      <p:grpSp>
        <p:nvGrpSpPr>
          <p:cNvPr id="152" name="Group 151"/>
          <p:cNvGrpSpPr/>
          <p:nvPr/>
        </p:nvGrpSpPr>
        <p:grpSpPr>
          <a:xfrm>
            <a:off x="279400" y="5334000"/>
            <a:ext cx="8864600" cy="1066800"/>
            <a:chOff x="279400" y="5334000"/>
            <a:chExt cx="8864600" cy="1066800"/>
          </a:xfrm>
        </p:grpSpPr>
        <p:sp>
          <p:nvSpPr>
            <p:cNvPr id="164" name="TextBox 163"/>
            <p:cNvSpPr txBox="1">
              <a:spLocks noChangeArrowheads="1"/>
            </p:cNvSpPr>
            <p:nvPr/>
          </p:nvSpPr>
          <p:spPr bwMode="auto">
            <a:xfrm>
              <a:off x="279400" y="5334000"/>
              <a:ext cx="88646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2800" dirty="0" err="1">
                  <a:latin typeface="Arial" panose="020B0604020202020204" pitchFamily="34" charset="0"/>
                  <a:cs typeface="Arial" panose="020B0604020202020204" pitchFamily="34" charset="0"/>
                </a:rPr>
                <a:t>Bạn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hãy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nghe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đoạn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tìm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thành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ngữ</a:t>
              </a:r>
              <a:r>
                <a:rPr lang="en-US" sz="2800" dirty="0">
                  <a:latin typeface="Arial" panose="020B0604020202020204" pitchFamily="34" charset="0"/>
                  <a:cs typeface="Arial" panose="020B0604020202020204" pitchFamily="34" charset="0"/>
                </a:rPr>
                <a:t> </a:t>
              </a:r>
            </a:p>
            <a:p>
              <a:pPr eaLnBrk="1" hangingPunct="1"/>
              <a:r>
                <a:rPr lang="en-US" sz="2800" dirty="0" err="1">
                  <a:latin typeface="Arial" panose="020B0604020202020204" pitchFamily="34" charset="0"/>
                  <a:cs typeface="Arial" panose="020B0604020202020204" pitchFamily="34" charset="0"/>
                </a:rPr>
                <a:t>có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đoạn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a:t>
              </a:r>
            </a:p>
          </p:txBody>
        </p:sp>
        <p:pic>
          <p:nvPicPr>
            <p:cNvPr id="151" name="Giang Biên Quê Tôi (mp3cut.net).mp3">
              <a:hlinkClick r:id="" action="ppaction://media"/>
            </p:cNvPr>
            <p:cNvPicPr>
              <a:picLocks noRot="1" noChangeAspect="1"/>
            </p:cNvPicPr>
            <p:nvPr>
              <a:audioFile r:link="rId2"/>
            </p:nvPr>
          </p:nvPicPr>
          <p:blipFill>
            <a:blip r:embed="rId8"/>
            <a:stretch>
              <a:fillRect/>
            </a:stretch>
          </p:blipFill>
          <p:spPr>
            <a:xfrm>
              <a:off x="4267200" y="5791200"/>
              <a:ext cx="609600" cy="609600"/>
            </a:xfrm>
            <a:prstGeom prst="rect">
              <a:avLst/>
            </a:prstGeom>
          </p:spPr>
        </p:pic>
      </p:grpSp>
      <p:grpSp>
        <p:nvGrpSpPr>
          <p:cNvPr id="154" name="Group 153"/>
          <p:cNvGrpSpPr/>
          <p:nvPr/>
        </p:nvGrpSpPr>
        <p:grpSpPr>
          <a:xfrm>
            <a:off x="533400" y="5257800"/>
            <a:ext cx="7391400" cy="685800"/>
            <a:chOff x="533400" y="5334000"/>
            <a:chExt cx="7391400" cy="685800"/>
          </a:xfrm>
        </p:grpSpPr>
        <p:sp>
          <p:nvSpPr>
            <p:cNvPr id="3089" name="TextBox 164"/>
            <p:cNvSpPr txBox="1">
              <a:spLocks noChangeArrowheads="1"/>
            </p:cNvSpPr>
            <p:nvPr/>
          </p:nvSpPr>
          <p:spPr bwMode="auto">
            <a:xfrm>
              <a:off x="533400" y="5334000"/>
              <a:ext cx="6880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2800" dirty="0" err="1">
                  <a:latin typeface="Arial" panose="020B0604020202020204" pitchFamily="34" charset="0"/>
                  <a:cs typeface="Arial" panose="020B0604020202020204" pitchFamily="34" charset="0"/>
                </a:rPr>
                <a:t>Tìm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thành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ngữ</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thơ</a:t>
              </a:r>
              <a:r>
                <a:rPr lang="en-US" sz="2800" dirty="0" smtClean="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sau</a:t>
              </a:r>
              <a:r>
                <a:rPr lang="en-US" sz="2800" dirty="0">
                  <a:latin typeface="Arial" panose="020B0604020202020204" pitchFamily="34" charset="0"/>
                  <a:cs typeface="Arial" panose="020B0604020202020204" pitchFamily="34" charset="0"/>
                </a:rPr>
                <a:t>?</a:t>
              </a:r>
            </a:p>
          </p:txBody>
        </p:sp>
        <p:pic>
          <p:nvPicPr>
            <p:cNvPr id="153" name="Bếp Lửa -- thơ Bằng Việt (mp3cut.net).mp3">
              <a:hlinkClick r:id="" action="ppaction://media"/>
            </p:cNvPr>
            <p:cNvPicPr>
              <a:picLocks noRot="1" noChangeAspect="1"/>
            </p:cNvPicPr>
            <p:nvPr>
              <a:audioFile r:link="rId1"/>
            </p:nvPr>
          </p:nvPicPr>
          <p:blipFill>
            <a:blip r:embed="rId9"/>
            <a:stretch>
              <a:fillRect/>
            </a:stretch>
          </p:blipFill>
          <p:spPr>
            <a:xfrm>
              <a:off x="7315200" y="5410200"/>
              <a:ext cx="609600" cy="609600"/>
            </a:xfrm>
            <a:prstGeom prst="rect">
              <a:avLst/>
            </a:prstGeom>
          </p:spPr>
        </p:pic>
      </p:grpSp>
    </p:spTree>
    <p:extLst>
      <p:ext uri="{BB962C8B-B14F-4D97-AF65-F5344CB8AC3E}">
        <p14:creationId xmlns:p14="http://schemas.microsoft.com/office/powerpoint/2010/main" val="1070467828"/>
      </p:ext>
    </p:extLst>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mph" presetSubtype="0" repeatCount="indefinite" fill="hold" grpId="0" nodeType="withEffect">
                                  <p:stCondLst>
                                    <p:cond delay="0"/>
                                  </p:stCondLst>
                                  <p:childTnLst>
                                    <p:animClr clrSpc="hsl" dir="cw">
                                      <p:cBhvr override="childStyle">
                                        <p:cTn id="6" dur="500" fill="hold"/>
                                        <p:tgtEl>
                                          <p:spTgt spid="166"/>
                                        </p:tgtEl>
                                        <p:attrNameLst>
                                          <p:attrName>style.color</p:attrName>
                                        </p:attrNameLst>
                                      </p:cBhvr>
                                      <p:by>
                                        <p:hsl h="-7200000" s="0" l="0"/>
                                      </p:by>
                                    </p:animClr>
                                    <p:animClr clrSpc="hsl" dir="cw">
                                      <p:cBhvr>
                                        <p:cTn id="7" dur="500" fill="hold"/>
                                        <p:tgtEl>
                                          <p:spTgt spid="166"/>
                                        </p:tgtEl>
                                        <p:attrNameLst>
                                          <p:attrName>fillcolor</p:attrName>
                                        </p:attrNameLst>
                                      </p:cBhvr>
                                      <p:by>
                                        <p:hsl h="-7200000" s="0" l="0"/>
                                      </p:by>
                                    </p:animClr>
                                    <p:animClr clrSpc="hsl" dir="cw">
                                      <p:cBhvr>
                                        <p:cTn id="8" dur="500" fill="hold"/>
                                        <p:tgtEl>
                                          <p:spTgt spid="166"/>
                                        </p:tgtEl>
                                        <p:attrNameLst>
                                          <p:attrName>stroke.color</p:attrName>
                                        </p:attrNameLst>
                                      </p:cBhvr>
                                      <p:by>
                                        <p:hsl h="-7200000" s="0" l="0"/>
                                      </p:by>
                                    </p:animClr>
                                    <p:set>
                                      <p:cBhvr>
                                        <p:cTn id="9" dur="500" fill="hold"/>
                                        <p:tgtEl>
                                          <p:spTgt spid="16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 restart="whenNotActive" fill="hold" evtFilter="cancelBubble" nodeType="interactiveSeq">
                <p:stCondLst>
                  <p:cond evt="onClick" delay="0">
                    <p:tgtEl>
                      <p:spTgt spid="53"/>
                    </p:tgtEl>
                  </p:cond>
                </p:stCondLst>
                <p:endSync evt="end" delay="0">
                  <p:rtn val="all"/>
                </p:endSync>
                <p:childTnLst>
                  <p:par>
                    <p:cTn id="11" fill="hold">
                      <p:stCondLst>
                        <p:cond delay="0"/>
                      </p:stCondLst>
                      <p:childTnLst>
                        <p:par>
                          <p:cTn id="12" fill="hold">
                            <p:stCondLst>
                              <p:cond delay="0"/>
                            </p:stCondLst>
                            <p:childTnLst>
                              <p:par>
                                <p:cTn id="13" presetID="9" presetClass="exit" presetSubtype="0" fill="hold" nodeType="clickEffect">
                                  <p:stCondLst>
                                    <p:cond delay="0"/>
                                  </p:stCondLst>
                                  <p:childTnLst>
                                    <p:animEffect transition="out" filter="dissolve">
                                      <p:cBhvr>
                                        <p:cTn id="14" dur="500"/>
                                        <p:tgtEl>
                                          <p:spTgt spid="53"/>
                                        </p:tgtEl>
                                      </p:cBhvr>
                                    </p:animEffect>
                                    <p:set>
                                      <p:cBhvr>
                                        <p:cTn id="15" dur="1" fill="hold">
                                          <p:stCondLst>
                                            <p:cond delay="499"/>
                                          </p:stCondLst>
                                        </p:cTn>
                                        <p:tgtEl>
                                          <p:spTgt spid="53"/>
                                        </p:tgtEl>
                                        <p:attrNameLst>
                                          <p:attrName>style.visibility</p:attrName>
                                        </p:attrNameLst>
                                      </p:cBhvr>
                                      <p:to>
                                        <p:strVal val="hidden"/>
                                      </p:to>
                                    </p:set>
                                  </p:childTnLst>
                                </p:cTn>
                              </p:par>
                              <p:par>
                                <p:cTn id="16" presetID="9" presetClass="entr" presetSubtype="0" fill="hold" nodeType="with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dissolve">
                                      <p:cBhvr>
                                        <p:cTn id="18" dur="500"/>
                                        <p:tgtEl>
                                          <p:spTgt spid="54"/>
                                        </p:tgtEl>
                                      </p:cBhvr>
                                    </p:animEffect>
                                  </p:childTnLst>
                                </p:cTn>
                              </p:par>
                            </p:childTnLst>
                          </p:cTn>
                        </p:par>
                      </p:childTnLst>
                    </p:cTn>
                  </p:par>
                </p:childTnLst>
              </p:cTn>
              <p:nextCondLst>
                <p:cond evt="onClick" delay="0">
                  <p:tgtEl>
                    <p:spTgt spid="53"/>
                  </p:tgtEl>
                </p:cond>
              </p:nextCondLst>
            </p:seq>
            <p:seq concurrent="1" nextAc="seek">
              <p:cTn id="19" restart="whenNotActive" fill="hold" evtFilter="cancelBubble" nodeType="interactiveSeq">
                <p:stCondLst>
                  <p:cond evt="onClick" delay="0">
                    <p:tgtEl>
                      <p:spTgt spid="36"/>
                    </p:tgtEl>
                  </p:cond>
                </p:stCondLst>
                <p:endSync evt="end" delay="0">
                  <p:rtn val="all"/>
                </p:endSync>
                <p:childTnLst>
                  <p:par>
                    <p:cTn id="20" fill="hold">
                      <p:stCondLst>
                        <p:cond delay="0"/>
                      </p:stCondLst>
                      <p:childTnLst>
                        <p:par>
                          <p:cTn id="21" fill="hold">
                            <p:stCondLst>
                              <p:cond delay="0"/>
                            </p:stCondLst>
                            <p:childTnLst>
                              <p:par>
                                <p:cTn id="22" presetID="9" presetClass="exit" presetSubtype="0" fill="hold" nodeType="clickEffect">
                                  <p:stCondLst>
                                    <p:cond delay="0"/>
                                  </p:stCondLst>
                                  <p:childTnLst>
                                    <p:animEffect transition="out" filter="dissolve">
                                      <p:cBhvr>
                                        <p:cTn id="23" dur="500"/>
                                        <p:tgtEl>
                                          <p:spTgt spid="36"/>
                                        </p:tgtEl>
                                      </p:cBhvr>
                                    </p:animEffect>
                                    <p:set>
                                      <p:cBhvr>
                                        <p:cTn id="24" dur="1" fill="hold">
                                          <p:stCondLst>
                                            <p:cond delay="499"/>
                                          </p:stCondLst>
                                        </p:cTn>
                                        <p:tgtEl>
                                          <p:spTgt spid="36"/>
                                        </p:tgtEl>
                                        <p:attrNameLst>
                                          <p:attrName>style.visibility</p:attrName>
                                        </p:attrNameLst>
                                      </p:cBhvr>
                                      <p:to>
                                        <p:strVal val="hidden"/>
                                      </p:to>
                                    </p:set>
                                  </p:childTnLst>
                                </p:cTn>
                              </p:par>
                              <p:par>
                                <p:cTn id="25" presetID="9" presetClass="entr" presetSubtype="0" fill="hold" nodeType="withEffect">
                                  <p:stCondLst>
                                    <p:cond delay="0"/>
                                  </p:stCondLst>
                                  <p:childTnLst>
                                    <p:set>
                                      <p:cBhvr>
                                        <p:cTn id="26" dur="1" fill="hold">
                                          <p:stCondLst>
                                            <p:cond delay="0"/>
                                          </p:stCondLst>
                                        </p:cTn>
                                        <p:tgtEl>
                                          <p:spTgt spid="113"/>
                                        </p:tgtEl>
                                        <p:attrNameLst>
                                          <p:attrName>style.visibility</p:attrName>
                                        </p:attrNameLst>
                                      </p:cBhvr>
                                      <p:to>
                                        <p:strVal val="visible"/>
                                      </p:to>
                                    </p:set>
                                    <p:animEffect transition="in" filter="dissolve">
                                      <p:cBhvr>
                                        <p:cTn id="27" dur="500"/>
                                        <p:tgtEl>
                                          <p:spTgt spid="113"/>
                                        </p:tgtEl>
                                      </p:cBhvr>
                                    </p:animEffect>
                                  </p:childTnLst>
                                </p:cTn>
                              </p:par>
                            </p:childTnLst>
                          </p:cTn>
                        </p:par>
                      </p:childTnLst>
                    </p:cTn>
                  </p:par>
                </p:childTnLst>
              </p:cTn>
              <p:nextCondLst>
                <p:cond evt="onClick" delay="0">
                  <p:tgtEl>
                    <p:spTgt spid="36"/>
                  </p:tgtEl>
                </p:cond>
              </p:nextCondLst>
            </p:seq>
            <p:seq concurrent="1" nextAc="seek">
              <p:cTn id="28" restart="whenNotActive" fill="hold" evtFilter="cancelBubble" nodeType="interactiveSeq">
                <p:stCondLst>
                  <p:cond evt="onClick" delay="0">
                    <p:tgtEl>
                      <p:spTgt spid="64"/>
                    </p:tgtEl>
                  </p:cond>
                </p:stCondLst>
                <p:endSync evt="end" delay="0">
                  <p:rtn val="all"/>
                </p:endSync>
                <p:childTnLst>
                  <p:par>
                    <p:cTn id="29" fill="hold">
                      <p:stCondLst>
                        <p:cond delay="0"/>
                      </p:stCondLst>
                      <p:childTnLst>
                        <p:par>
                          <p:cTn id="30" fill="hold">
                            <p:stCondLst>
                              <p:cond delay="0"/>
                            </p:stCondLst>
                            <p:childTnLst>
                              <p:par>
                                <p:cTn id="31" presetID="9" presetClass="exit" presetSubtype="0" fill="hold" nodeType="clickEffect">
                                  <p:stCondLst>
                                    <p:cond delay="0"/>
                                  </p:stCondLst>
                                  <p:childTnLst>
                                    <p:animEffect transition="out" filter="dissolve">
                                      <p:cBhvr>
                                        <p:cTn id="32" dur="500"/>
                                        <p:tgtEl>
                                          <p:spTgt spid="64"/>
                                        </p:tgtEl>
                                      </p:cBhvr>
                                    </p:animEffect>
                                    <p:set>
                                      <p:cBhvr>
                                        <p:cTn id="33" dur="1" fill="hold">
                                          <p:stCondLst>
                                            <p:cond delay="499"/>
                                          </p:stCondLst>
                                        </p:cTn>
                                        <p:tgtEl>
                                          <p:spTgt spid="64"/>
                                        </p:tgtEl>
                                        <p:attrNameLst>
                                          <p:attrName>style.visibility</p:attrName>
                                        </p:attrNameLst>
                                      </p:cBhvr>
                                      <p:to>
                                        <p:strVal val="hidden"/>
                                      </p:to>
                                    </p:set>
                                  </p:childTnLst>
                                </p:cTn>
                              </p:par>
                              <p:par>
                                <p:cTn id="34" presetID="9" presetClass="entr" presetSubtype="0" fill="hold" nodeType="withEffect">
                                  <p:stCondLst>
                                    <p:cond delay="0"/>
                                  </p:stCondLst>
                                  <p:childTnLst>
                                    <p:set>
                                      <p:cBhvr>
                                        <p:cTn id="35" dur="1" fill="hold">
                                          <p:stCondLst>
                                            <p:cond delay="0"/>
                                          </p:stCondLst>
                                        </p:cTn>
                                        <p:tgtEl>
                                          <p:spTgt spid="96"/>
                                        </p:tgtEl>
                                        <p:attrNameLst>
                                          <p:attrName>style.visibility</p:attrName>
                                        </p:attrNameLst>
                                      </p:cBhvr>
                                      <p:to>
                                        <p:strVal val="visible"/>
                                      </p:to>
                                    </p:set>
                                    <p:animEffect transition="in" filter="dissolve">
                                      <p:cBhvr>
                                        <p:cTn id="36" dur="500"/>
                                        <p:tgtEl>
                                          <p:spTgt spid="96"/>
                                        </p:tgtEl>
                                      </p:cBhvr>
                                    </p:animEffect>
                                  </p:childTnLst>
                                </p:cTn>
                              </p:par>
                            </p:childTnLst>
                          </p:cTn>
                        </p:par>
                      </p:childTnLst>
                    </p:cTn>
                  </p:par>
                </p:childTnLst>
              </p:cTn>
              <p:nextCondLst>
                <p:cond evt="onClick" delay="0">
                  <p:tgtEl>
                    <p:spTgt spid="64"/>
                  </p:tgtEl>
                </p:cond>
              </p:nextCondLst>
            </p:seq>
            <p:seq concurrent="1" nextAc="seek">
              <p:cTn id="37" restart="whenNotActive" fill="hold" evtFilter="cancelBubble" nodeType="interactiveSeq">
                <p:stCondLst>
                  <p:cond evt="onClick" delay="0">
                    <p:tgtEl>
                      <p:spTgt spid="115"/>
                    </p:tgtEl>
                  </p:cond>
                </p:stCondLst>
                <p:endSync evt="end" delay="0">
                  <p:rtn val="all"/>
                </p:endSync>
                <p:childTnLst>
                  <p:par>
                    <p:cTn id="38" fill="hold">
                      <p:stCondLst>
                        <p:cond delay="0"/>
                      </p:stCondLst>
                      <p:childTnLst>
                        <p:par>
                          <p:cTn id="39" fill="hold">
                            <p:stCondLst>
                              <p:cond delay="0"/>
                            </p:stCondLst>
                            <p:childTnLst>
                              <p:par>
                                <p:cTn id="40" presetID="9" presetClass="exit" presetSubtype="0" fill="hold" nodeType="clickEffect">
                                  <p:stCondLst>
                                    <p:cond delay="0"/>
                                  </p:stCondLst>
                                  <p:childTnLst>
                                    <p:animEffect transition="out" filter="dissolve">
                                      <p:cBhvr>
                                        <p:cTn id="41" dur="500"/>
                                        <p:tgtEl>
                                          <p:spTgt spid="115"/>
                                        </p:tgtEl>
                                      </p:cBhvr>
                                    </p:animEffect>
                                    <p:set>
                                      <p:cBhvr>
                                        <p:cTn id="42" dur="1" fill="hold">
                                          <p:stCondLst>
                                            <p:cond delay="499"/>
                                          </p:stCondLst>
                                        </p:cTn>
                                        <p:tgtEl>
                                          <p:spTgt spid="115"/>
                                        </p:tgtEl>
                                        <p:attrNameLst>
                                          <p:attrName>style.visibility</p:attrName>
                                        </p:attrNameLst>
                                      </p:cBhvr>
                                      <p:to>
                                        <p:strVal val="hidden"/>
                                      </p:to>
                                    </p:set>
                                  </p:childTnLst>
                                </p:cTn>
                              </p:par>
                              <p:par>
                                <p:cTn id="43" presetID="9" presetClass="entr" presetSubtype="0" fill="hold" nodeType="withEffect">
                                  <p:stCondLst>
                                    <p:cond delay="0"/>
                                  </p:stCondLst>
                                  <p:childTnLst>
                                    <p:set>
                                      <p:cBhvr>
                                        <p:cTn id="44" dur="1" fill="hold">
                                          <p:stCondLst>
                                            <p:cond delay="0"/>
                                          </p:stCondLst>
                                        </p:cTn>
                                        <p:tgtEl>
                                          <p:spTgt spid="131"/>
                                        </p:tgtEl>
                                        <p:attrNameLst>
                                          <p:attrName>style.visibility</p:attrName>
                                        </p:attrNameLst>
                                      </p:cBhvr>
                                      <p:to>
                                        <p:strVal val="visible"/>
                                      </p:to>
                                    </p:set>
                                    <p:animEffect transition="in" filter="dissolve">
                                      <p:cBhvr>
                                        <p:cTn id="45" dur="500"/>
                                        <p:tgtEl>
                                          <p:spTgt spid="131"/>
                                        </p:tgtEl>
                                      </p:cBhvr>
                                    </p:animEffect>
                                  </p:childTnLst>
                                </p:cTn>
                              </p:par>
                            </p:childTnLst>
                          </p:cTn>
                        </p:par>
                      </p:childTnLst>
                    </p:cTn>
                  </p:par>
                </p:childTnLst>
              </p:cTn>
              <p:nextCondLst>
                <p:cond evt="onClick" delay="0">
                  <p:tgtEl>
                    <p:spTgt spid="115"/>
                  </p:tgtEl>
                </p:cond>
              </p:nextCondLst>
            </p:seq>
            <p:seq concurrent="1" nextAc="seek">
              <p:cTn id="46" restart="whenNotActive" fill="hold" evtFilter="cancelBubble" nodeType="interactiveSeq">
                <p:stCondLst>
                  <p:cond evt="onClick" delay="0">
                    <p:tgtEl>
                      <p:spTgt spid="166"/>
                    </p:tgtEl>
                  </p:cond>
                </p:stCondLst>
                <p:endSync evt="end" delay="0">
                  <p:rtn val="all"/>
                </p:endSync>
                <p:childTnLst>
                  <p:par>
                    <p:cTn id="47" fill="hold">
                      <p:stCondLst>
                        <p:cond delay="0"/>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68"/>
                                        </p:tgtEl>
                                        <p:attrNameLst>
                                          <p:attrName>style.visibility</p:attrName>
                                        </p:attrNameLst>
                                      </p:cBhvr>
                                      <p:to>
                                        <p:strVal val="visible"/>
                                      </p:to>
                                    </p:set>
                                    <p:animEffect transition="in" filter="fade">
                                      <p:cBhvr>
                                        <p:cTn id="51" dur="500"/>
                                        <p:tgtEl>
                                          <p:spTgt spid="168"/>
                                        </p:tgtEl>
                                      </p:cBhvr>
                                    </p:animEffect>
                                  </p:childTnLst>
                                </p:cTn>
                              </p:par>
                            </p:childTnLst>
                          </p:cTn>
                        </p:par>
                      </p:childTnLst>
                    </p:cTn>
                  </p:par>
                </p:childTnLst>
              </p:cTn>
              <p:nextCondLst>
                <p:cond evt="onClick" delay="0">
                  <p:tgtEl>
                    <p:spTgt spid="166"/>
                  </p:tgtEl>
                </p:cond>
              </p:nextCondLst>
            </p:seq>
            <p:seq concurrent="1" nextAc="seek">
              <p:cTn id="52" restart="whenNotActive" fill="hold" evtFilter="cancelBubble" nodeType="interactiveSeq">
                <p:stCondLst>
                  <p:cond evt="onClick" delay="0">
                    <p:tgtEl>
                      <p:spTgt spid="57"/>
                    </p:tgtEl>
                  </p:cond>
                </p:stCondLst>
                <p:endSync evt="end" delay="0">
                  <p:rtn val="all"/>
                </p:endSync>
                <p:childTnLst>
                  <p:par>
                    <p:cTn id="53" fill="hold">
                      <p:stCondLst>
                        <p:cond delay="0"/>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35"/>
                                        </p:tgtEl>
                                        <p:attrNameLst>
                                          <p:attrName>style.visibility</p:attrName>
                                        </p:attrNameLst>
                                      </p:cBhvr>
                                      <p:to>
                                        <p:strVal val="visible"/>
                                      </p:to>
                                    </p:set>
                                    <p:animEffect transition="in" filter="wipe(down)">
                                      <p:cBhvr>
                                        <p:cTn id="57" dur="500"/>
                                        <p:tgtEl>
                                          <p:spTgt spid="35"/>
                                        </p:tgtEl>
                                      </p:cBhvr>
                                    </p:animEffect>
                                  </p:childTnLst>
                                </p:cTn>
                              </p:par>
                            </p:childTnLst>
                          </p:cTn>
                        </p:par>
                        <p:par>
                          <p:cTn id="58" fill="hold">
                            <p:stCondLst>
                              <p:cond delay="500"/>
                            </p:stCondLst>
                            <p:childTnLst>
                              <p:par>
                                <p:cTn id="59" presetID="9" presetClass="exit" presetSubtype="0" fill="hold" nodeType="afterEffect">
                                  <p:stCondLst>
                                    <p:cond delay="25000"/>
                                  </p:stCondLst>
                                  <p:childTnLst>
                                    <p:animEffect transition="out" filter="dissolve">
                                      <p:cBhvr>
                                        <p:cTn id="60" dur="500"/>
                                        <p:tgtEl>
                                          <p:spTgt spid="35"/>
                                        </p:tgtEl>
                                      </p:cBhvr>
                                    </p:animEffect>
                                    <p:set>
                                      <p:cBhvr>
                                        <p:cTn id="61" dur="1" fill="hold">
                                          <p:stCondLst>
                                            <p:cond delay="499"/>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62" restart="whenNotActive" fill="hold" evtFilter="cancelBubble" nodeType="interactiveSeq">
                <p:stCondLst>
                  <p:cond evt="onClick" delay="0">
                    <p:tgtEl>
                      <p:spTgt spid="56"/>
                    </p:tgtEl>
                  </p:cond>
                </p:stCondLst>
                <p:endSync evt="end" delay="0">
                  <p:rtn val="all"/>
                </p:endSync>
                <p:childTnLst>
                  <p:par>
                    <p:cTn id="63" fill="hold">
                      <p:stCondLst>
                        <p:cond delay="0"/>
                      </p:stCondLst>
                      <p:childTnLst>
                        <p:par>
                          <p:cTn id="64" fill="hold">
                            <p:stCondLst>
                              <p:cond delay="0"/>
                            </p:stCondLst>
                            <p:childTnLst>
                              <p:par>
                                <p:cTn id="65" presetID="5" presetClass="entr" presetSubtype="10" fill="hold" nodeType="clickEffect">
                                  <p:stCondLst>
                                    <p:cond delay="0"/>
                                  </p:stCondLst>
                                  <p:childTnLst>
                                    <p:set>
                                      <p:cBhvr>
                                        <p:cTn id="66" dur="1" fill="hold">
                                          <p:stCondLst>
                                            <p:cond delay="0"/>
                                          </p:stCondLst>
                                        </p:cTn>
                                        <p:tgtEl>
                                          <p:spTgt spid="150"/>
                                        </p:tgtEl>
                                        <p:attrNameLst>
                                          <p:attrName>style.visibility</p:attrName>
                                        </p:attrNameLst>
                                      </p:cBhvr>
                                      <p:to>
                                        <p:strVal val="visible"/>
                                      </p:to>
                                    </p:set>
                                    <p:animEffect transition="in" filter="checkerboard(across)">
                                      <p:cBhvr>
                                        <p:cTn id="67" dur="500"/>
                                        <p:tgtEl>
                                          <p:spTgt spid="150"/>
                                        </p:tgtEl>
                                      </p:cBhvr>
                                    </p:animEffect>
                                  </p:childTnLst>
                                </p:cTn>
                              </p:par>
                            </p:childTnLst>
                          </p:cTn>
                        </p:par>
                        <p:par>
                          <p:cTn id="68" fill="hold">
                            <p:stCondLst>
                              <p:cond delay="500"/>
                            </p:stCondLst>
                            <p:childTnLst>
                              <p:par>
                                <p:cTn id="69" presetID="3" presetClass="exit" presetSubtype="10" fill="hold" nodeType="afterEffect">
                                  <p:stCondLst>
                                    <p:cond delay="20000"/>
                                  </p:stCondLst>
                                  <p:childTnLst>
                                    <p:animEffect transition="out" filter="blinds(horizontal)">
                                      <p:cBhvr>
                                        <p:cTn id="70" dur="500"/>
                                        <p:tgtEl>
                                          <p:spTgt spid="150"/>
                                        </p:tgtEl>
                                      </p:cBhvr>
                                    </p:animEffect>
                                    <p:set>
                                      <p:cBhvr>
                                        <p:cTn id="71" dur="1" fill="hold">
                                          <p:stCondLst>
                                            <p:cond delay="499"/>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72" restart="whenNotActive" fill="hold" evtFilter="cancelBubble" nodeType="interactiveSeq">
                <p:stCondLst>
                  <p:cond evt="onClick" delay="0">
                    <p:tgtEl>
                      <p:spTgt spid="58"/>
                    </p:tgtEl>
                  </p:cond>
                </p:stCondLst>
                <p:endSync evt="end" delay="0">
                  <p:rtn val="all"/>
                </p:endSync>
                <p:childTnLst>
                  <p:par>
                    <p:cTn id="73" fill="hold">
                      <p:stCondLst>
                        <p:cond delay="0"/>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152"/>
                                        </p:tgtEl>
                                        <p:attrNameLst>
                                          <p:attrName>style.visibility</p:attrName>
                                        </p:attrNameLst>
                                      </p:cBhvr>
                                      <p:to>
                                        <p:strVal val="visible"/>
                                      </p:to>
                                    </p:set>
                                    <p:animEffect transition="in" filter="box(in)">
                                      <p:cBhvr>
                                        <p:cTn id="77" dur="500"/>
                                        <p:tgtEl>
                                          <p:spTgt spid="152"/>
                                        </p:tgtEl>
                                      </p:cBhvr>
                                    </p:animEffect>
                                  </p:childTnLst>
                                </p:cTn>
                              </p:par>
                            </p:childTnLst>
                          </p:cTn>
                        </p:par>
                        <p:par>
                          <p:cTn id="78" fill="hold">
                            <p:stCondLst>
                              <p:cond delay="500"/>
                            </p:stCondLst>
                            <p:childTnLst>
                              <p:par>
                                <p:cTn id="79" presetID="9" presetClass="exit" presetSubtype="0" fill="hold" nodeType="afterEffect">
                                  <p:stCondLst>
                                    <p:cond delay="20000"/>
                                  </p:stCondLst>
                                  <p:childTnLst>
                                    <p:animEffect transition="out" filter="dissolve">
                                      <p:cBhvr>
                                        <p:cTn id="80" dur="500"/>
                                        <p:tgtEl>
                                          <p:spTgt spid="152"/>
                                        </p:tgtEl>
                                      </p:cBhvr>
                                    </p:animEffect>
                                    <p:set>
                                      <p:cBhvr>
                                        <p:cTn id="81" dur="1" fill="hold">
                                          <p:stCondLst>
                                            <p:cond delay="499"/>
                                          </p:stCondLst>
                                        </p:cTn>
                                        <p:tgtEl>
                                          <p:spTgt spid="152"/>
                                        </p:tgtEl>
                                        <p:attrNameLst>
                                          <p:attrName>style.visibility</p:attrName>
                                        </p:attrNameLst>
                                      </p:cBhvr>
                                      <p:to>
                                        <p:strVal val="hidden"/>
                                      </p:to>
                                    </p:set>
                                  </p:childTnLst>
                                </p:cTn>
                              </p:par>
                            </p:childTnLst>
                          </p:cTn>
                        </p:par>
                      </p:childTnLst>
                    </p:cTn>
                  </p:par>
                </p:childTnLst>
              </p:cTn>
              <p:nextCondLst>
                <p:cond evt="onClick" delay="0">
                  <p:tgtEl>
                    <p:spTgt spid="58"/>
                  </p:tgtEl>
                </p:cond>
              </p:nextCondLst>
            </p:seq>
            <p:seq concurrent="1" nextAc="seek">
              <p:cTn id="82" restart="whenNotActive" fill="hold" evtFilter="cancelBubble" nodeType="interactiveSeq">
                <p:stCondLst>
                  <p:cond evt="onClick" delay="0">
                    <p:tgtEl>
                      <p:spTgt spid="59"/>
                    </p:tgtEl>
                  </p:cond>
                </p:stCondLst>
                <p:endSync evt="end" delay="0">
                  <p:rtn val="all"/>
                </p:endSync>
                <p:childTnLst>
                  <p:par>
                    <p:cTn id="83" fill="hold">
                      <p:stCondLst>
                        <p:cond delay="0"/>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154"/>
                                        </p:tgtEl>
                                        <p:attrNameLst>
                                          <p:attrName>style.visibility</p:attrName>
                                        </p:attrNameLst>
                                      </p:cBhvr>
                                      <p:to>
                                        <p:strVal val="visible"/>
                                      </p:to>
                                    </p:set>
                                    <p:animEffect transition="in" filter="dissolve">
                                      <p:cBhvr>
                                        <p:cTn id="87" dur="500"/>
                                        <p:tgtEl>
                                          <p:spTgt spid="154"/>
                                        </p:tgtEl>
                                      </p:cBhvr>
                                    </p:animEffect>
                                  </p:childTnLst>
                                </p:cTn>
                              </p:par>
                            </p:childTnLst>
                          </p:cTn>
                        </p:par>
                        <p:par>
                          <p:cTn id="88" fill="hold">
                            <p:stCondLst>
                              <p:cond delay="500"/>
                            </p:stCondLst>
                            <p:childTnLst>
                              <p:par>
                                <p:cTn id="89" presetID="2" presetClass="exit" presetSubtype="4" fill="hold" nodeType="afterEffect">
                                  <p:stCondLst>
                                    <p:cond delay="20000"/>
                                  </p:stCondLst>
                                  <p:childTnLst>
                                    <p:anim calcmode="lin" valueType="num">
                                      <p:cBhvr additive="base">
                                        <p:cTn id="90" dur="500"/>
                                        <p:tgtEl>
                                          <p:spTgt spid="154"/>
                                        </p:tgtEl>
                                        <p:attrNameLst>
                                          <p:attrName>ppt_x</p:attrName>
                                        </p:attrNameLst>
                                      </p:cBhvr>
                                      <p:tavLst>
                                        <p:tav tm="0">
                                          <p:val>
                                            <p:strVal val="ppt_x"/>
                                          </p:val>
                                        </p:tav>
                                        <p:tav tm="100000">
                                          <p:val>
                                            <p:strVal val="ppt_x"/>
                                          </p:val>
                                        </p:tav>
                                      </p:tavLst>
                                    </p:anim>
                                    <p:anim calcmode="lin" valueType="num">
                                      <p:cBhvr additive="base">
                                        <p:cTn id="91" dur="500"/>
                                        <p:tgtEl>
                                          <p:spTgt spid="154"/>
                                        </p:tgtEl>
                                        <p:attrNameLst>
                                          <p:attrName>ppt_y</p:attrName>
                                        </p:attrNameLst>
                                      </p:cBhvr>
                                      <p:tavLst>
                                        <p:tav tm="0">
                                          <p:val>
                                            <p:strVal val="ppt_y"/>
                                          </p:val>
                                        </p:tav>
                                        <p:tav tm="100000">
                                          <p:val>
                                            <p:strVal val="1+ppt_h/2"/>
                                          </p:val>
                                        </p:tav>
                                      </p:tavLst>
                                    </p:anim>
                                    <p:set>
                                      <p:cBhvr>
                                        <p:cTn id="92" dur="1" fill="hold">
                                          <p:stCondLst>
                                            <p:cond delay="499"/>
                                          </p:stCondLst>
                                        </p:cTn>
                                        <p:tgtEl>
                                          <p:spTgt spid="154"/>
                                        </p:tgtEl>
                                        <p:attrNameLst>
                                          <p:attrName>style.visibility</p:attrName>
                                        </p:attrNameLst>
                                      </p:cBhvr>
                                      <p:to>
                                        <p:strVal val="hidden"/>
                                      </p:to>
                                    </p:set>
                                  </p:childTnLst>
                                </p:cTn>
                              </p:par>
                            </p:childTnLst>
                          </p:cTn>
                        </p:par>
                      </p:childTnLst>
                    </p:cTn>
                  </p:par>
                </p:childTnLst>
              </p:cTn>
              <p:nextCondLst>
                <p:cond evt="onClick" delay="0">
                  <p:tgtEl>
                    <p:spTgt spid="59"/>
                  </p:tgtEl>
                </p:cond>
              </p:nextCondLst>
            </p:seq>
          </p:childTnLst>
        </p:cTn>
      </p:par>
    </p:tnLst>
    <p:bldLst>
      <p:bldP spid="1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1" name="Rounded Rectangle 30"/>
          <p:cNvSpPr/>
          <p:nvPr/>
        </p:nvSpPr>
        <p:spPr>
          <a:xfrm>
            <a:off x="1921870" y="2874421"/>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solidFill>
                  <a:srgbClr val="002060"/>
                </a:solidFill>
                <a:latin typeface="Arial" panose="020B0604020202020204" pitchFamily="34" charset="0"/>
                <a:cs typeface="Arial" panose="020B0604020202020204" pitchFamily="34" charset="0"/>
              </a:rPr>
              <a:t>I</a:t>
            </a:r>
          </a:p>
        </p:txBody>
      </p:sp>
      <p:sp>
        <p:nvSpPr>
          <p:cNvPr id="32" name="Rounded Rectangle 31"/>
          <p:cNvSpPr/>
          <p:nvPr/>
        </p:nvSpPr>
        <p:spPr>
          <a:xfrm>
            <a:off x="582647" y="2854441"/>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solidFill>
                  <a:srgbClr val="002060"/>
                </a:solidFill>
                <a:latin typeface="Arial" panose="020B0604020202020204" pitchFamily="34" charset="0"/>
                <a:cs typeface="Arial" panose="020B0604020202020204" pitchFamily="34" charset="0"/>
              </a:rPr>
              <a:t>Đ</a:t>
            </a:r>
          </a:p>
        </p:txBody>
      </p:sp>
      <p:sp>
        <p:nvSpPr>
          <p:cNvPr id="33" name="Rounded Rectangle 32"/>
          <p:cNvSpPr/>
          <p:nvPr/>
        </p:nvSpPr>
        <p:spPr>
          <a:xfrm>
            <a:off x="1252259"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solidFill>
                  <a:srgbClr val="002060"/>
                </a:solidFill>
                <a:latin typeface="Arial" panose="020B0604020202020204" pitchFamily="34" charset="0"/>
                <a:cs typeface="Arial" panose="020B0604020202020204" pitchFamily="34" charset="0"/>
              </a:rPr>
              <a:t>Ó</a:t>
            </a:r>
          </a:p>
        </p:txBody>
      </p:sp>
      <p:sp>
        <p:nvSpPr>
          <p:cNvPr id="34" name="Rounded Rectangle 33"/>
          <p:cNvSpPr/>
          <p:nvPr/>
        </p:nvSpPr>
        <p:spPr>
          <a:xfrm>
            <a:off x="2591482"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M</a:t>
            </a:r>
          </a:p>
        </p:txBody>
      </p:sp>
      <p:sp>
        <p:nvSpPr>
          <p:cNvPr id="35" name="Rounded Rectangle 34"/>
          <p:cNvSpPr/>
          <p:nvPr/>
        </p:nvSpPr>
        <p:spPr>
          <a:xfrm>
            <a:off x="3261094"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Ò</a:t>
            </a:r>
          </a:p>
        </p:txBody>
      </p:sp>
      <p:sp>
        <p:nvSpPr>
          <p:cNvPr id="36" name="Rounded Rectangle 35"/>
          <p:cNvSpPr/>
          <p:nvPr/>
        </p:nvSpPr>
        <p:spPr>
          <a:xfrm>
            <a:off x="3930706"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solidFill>
                  <a:srgbClr val="002060"/>
                </a:solidFill>
                <a:latin typeface="Arial" panose="020B0604020202020204" pitchFamily="34" charset="0"/>
                <a:cs typeface="Arial" panose="020B0604020202020204" pitchFamily="34" charset="0"/>
              </a:rPr>
              <a:t>N</a:t>
            </a:r>
          </a:p>
        </p:txBody>
      </p:sp>
      <p:sp>
        <p:nvSpPr>
          <p:cNvPr id="37" name="Rounded Rectangle 36"/>
          <p:cNvSpPr/>
          <p:nvPr/>
        </p:nvSpPr>
        <p:spPr>
          <a:xfrm>
            <a:off x="4603178" y="2874421"/>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Đ</a:t>
            </a:r>
          </a:p>
        </p:txBody>
      </p:sp>
      <p:sp>
        <p:nvSpPr>
          <p:cNvPr id="38" name="Rounded Rectangle 37"/>
          <p:cNvSpPr/>
          <p:nvPr/>
        </p:nvSpPr>
        <p:spPr>
          <a:xfrm>
            <a:off x="5272790"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solidFill>
                  <a:srgbClr val="002060"/>
                </a:solidFill>
                <a:latin typeface="Arial" panose="020B0604020202020204" pitchFamily="34" charset="0"/>
                <a:cs typeface="Arial" panose="020B0604020202020204" pitchFamily="34" charset="0"/>
              </a:rPr>
              <a:t>Ó</a:t>
            </a:r>
          </a:p>
        </p:txBody>
      </p:sp>
      <p:sp>
        <p:nvSpPr>
          <p:cNvPr id="39" name="Rounded Rectangle 38"/>
          <p:cNvSpPr/>
          <p:nvPr/>
        </p:nvSpPr>
        <p:spPr>
          <a:xfrm>
            <a:off x="5942402" y="2877093"/>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I</a:t>
            </a:r>
          </a:p>
        </p:txBody>
      </p:sp>
      <p:sp>
        <p:nvSpPr>
          <p:cNvPr id="40" name="Rounded Rectangle 39"/>
          <p:cNvSpPr/>
          <p:nvPr/>
        </p:nvSpPr>
        <p:spPr>
          <a:xfrm>
            <a:off x="6612014"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M</a:t>
            </a:r>
          </a:p>
        </p:txBody>
      </p:sp>
      <p:sp>
        <p:nvSpPr>
          <p:cNvPr id="41" name="Rounded Rectangle 40"/>
          <p:cNvSpPr/>
          <p:nvPr/>
        </p:nvSpPr>
        <p:spPr>
          <a:xfrm>
            <a:off x="7275902"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Ỏ</a:t>
            </a:r>
          </a:p>
        </p:txBody>
      </p:sp>
      <p:sp>
        <p:nvSpPr>
          <p:cNvPr id="42" name="Rounded Rectangle 41"/>
          <p:cNvSpPr/>
          <p:nvPr/>
        </p:nvSpPr>
        <p:spPr>
          <a:xfrm>
            <a:off x="7948375" y="2870620"/>
            <a:ext cx="635272" cy="81554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solidFill>
                  <a:srgbClr val="002060"/>
                </a:solidFill>
                <a:latin typeface="Arial" panose="020B0604020202020204" pitchFamily="34" charset="0"/>
                <a:cs typeface="Arial" panose="020B0604020202020204" pitchFamily="34" charset="0"/>
              </a:rPr>
              <a:t>I</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32"/>
                                        </p:tgtEl>
                                        <p:attrNameLst>
                                          <p:attrName>style.color</p:attrName>
                                        </p:attrNameLst>
                                      </p:cBhvr>
                                      <p:to>
                                        <a:srgbClr val="FF0000"/>
                                      </p:to>
                                    </p:animClr>
                                  </p:childTnLst>
                                </p:cTn>
                              </p:par>
                              <p:par>
                                <p:cTn id="7" presetID="3" presetClass="emph" presetSubtype="2" fill="hold" grpId="0" nodeType="withEffect">
                                  <p:stCondLst>
                                    <p:cond delay="0"/>
                                  </p:stCondLst>
                                  <p:childTnLst>
                                    <p:animClr clrSpc="rgb" dir="cw">
                                      <p:cBhvr override="childStyle">
                                        <p:cTn id="8" dur="2000" fill="hold"/>
                                        <p:tgtEl>
                                          <p:spTgt spid="33"/>
                                        </p:tgtEl>
                                        <p:attrNameLst>
                                          <p:attrName>style.color</p:attrName>
                                        </p:attrNameLst>
                                      </p:cBhvr>
                                      <p:to>
                                        <a:srgbClr val="FF0000"/>
                                      </p:to>
                                    </p:animClr>
                                  </p:childTnLst>
                                </p:cTn>
                              </p:par>
                              <p:par>
                                <p:cTn id="9" presetID="3" presetClass="emph" presetSubtype="2" fill="hold" grpId="0" nodeType="withEffect">
                                  <p:stCondLst>
                                    <p:cond delay="0"/>
                                  </p:stCondLst>
                                  <p:childTnLst>
                                    <p:animClr clrSpc="rgb" dir="cw">
                                      <p:cBhvr override="childStyle">
                                        <p:cTn id="10" dur="2000" fill="hold"/>
                                        <p:tgtEl>
                                          <p:spTgt spid="31"/>
                                        </p:tgtEl>
                                        <p:attrNameLst>
                                          <p:attrName>style.color</p:attrName>
                                        </p:attrNameLst>
                                      </p:cBhvr>
                                      <p:to>
                                        <a:srgbClr val="FF0000"/>
                                      </p:to>
                                    </p:animClr>
                                  </p:childTnLst>
                                </p:cTn>
                              </p:par>
                              <p:par>
                                <p:cTn id="11" presetID="3" presetClass="emph" presetSubtype="2" fill="hold" grpId="0" nodeType="withEffect">
                                  <p:stCondLst>
                                    <p:cond delay="0"/>
                                  </p:stCondLst>
                                  <p:childTnLst>
                                    <p:animClr clrSpc="rgb" dir="cw">
                                      <p:cBhvr override="childStyle">
                                        <p:cTn id="12" dur="2000" fill="hold"/>
                                        <p:tgtEl>
                                          <p:spTgt spid="37"/>
                                        </p:tgtEl>
                                        <p:attrNameLst>
                                          <p:attrName>style.color</p:attrName>
                                        </p:attrNameLst>
                                      </p:cBhvr>
                                      <p:to>
                                        <a:srgbClr val="FF0000"/>
                                      </p:to>
                                    </p:animClr>
                                  </p:childTnLst>
                                </p:cTn>
                              </p:par>
                              <p:par>
                                <p:cTn id="13" presetID="3" presetClass="emph" presetSubtype="2" fill="hold" grpId="0" nodeType="withEffect">
                                  <p:stCondLst>
                                    <p:cond delay="0"/>
                                  </p:stCondLst>
                                  <p:childTnLst>
                                    <p:animClr clrSpc="rgb" dir="cw">
                                      <p:cBhvr override="childStyle">
                                        <p:cTn id="14" dur="2000" fill="hold"/>
                                        <p:tgtEl>
                                          <p:spTgt spid="38"/>
                                        </p:tgtEl>
                                        <p:attrNameLst>
                                          <p:attrName>style.color</p:attrName>
                                        </p:attrNameLst>
                                      </p:cBhvr>
                                      <p:to>
                                        <a:srgbClr val="FF0000"/>
                                      </p:to>
                                    </p:animClr>
                                  </p:childTnLst>
                                </p:cTn>
                              </p:par>
                              <p:par>
                                <p:cTn id="15" presetID="3" presetClass="emph" presetSubtype="2" fill="hold" grpId="0" nodeType="withEffect">
                                  <p:stCondLst>
                                    <p:cond delay="0"/>
                                  </p:stCondLst>
                                  <p:childTnLst>
                                    <p:animClr clrSpc="rgb" dir="cw">
                                      <p:cBhvr override="childStyle">
                                        <p:cTn id="16" dur="2000" fill="hold"/>
                                        <p:tgtEl>
                                          <p:spTgt spid="39"/>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7" grpId="0" animBg="1"/>
      <p:bldP spid="38" grpId="0" animBg="1"/>
      <p:bldP spid="3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6600" y="1295400"/>
            <a:ext cx="2865208" cy="923330"/>
          </a:xfrm>
          <a:prstGeom prst="rect">
            <a:avLst/>
          </a:prstGeom>
          <a:noFill/>
        </p:spPr>
        <p:txBody>
          <a:bodyPr wrap="non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TIẾT  55</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
        <p:nvSpPr>
          <p:cNvPr id="5" name="Rectangle 4"/>
          <p:cNvSpPr/>
          <p:nvPr/>
        </p:nvSpPr>
        <p:spPr>
          <a:xfrm>
            <a:off x="1752600" y="2743200"/>
            <a:ext cx="6192144"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9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ĐIỆP NGỮ</a:t>
            </a:r>
            <a:endParaRPr lang="en-US" sz="9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581400"/>
            <a:ext cx="5562600" cy="2923877"/>
          </a:xfrm>
          <a:prstGeom prst="rect">
            <a:avLst/>
          </a:prstGeom>
          <a:noFill/>
        </p:spPr>
        <p:txBody>
          <a:bodyPr wrap="square" rtlCol="0">
            <a:spAutoFit/>
          </a:bodyPr>
          <a:lstStyle/>
          <a:p>
            <a:pPr marL="342900" indent="-342900"/>
            <a:r>
              <a:rPr lang="en-US" sz="2600" dirty="0" smtClean="0">
                <a:latin typeface="Arial" pitchFamily="34" charset="0"/>
                <a:cs typeface="Arial" pitchFamily="34" charset="0"/>
              </a:rPr>
              <a:t>b. </a:t>
            </a:r>
            <a:r>
              <a:rPr lang="en-US" sz="2600" dirty="0" err="1" smtClean="0">
                <a:latin typeface="Arial" pitchFamily="34" charset="0"/>
                <a:cs typeface="Arial" pitchFamily="34" charset="0"/>
              </a:rPr>
              <a:t>Cháu</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chiến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đấu</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hôm</a:t>
            </a:r>
            <a:r>
              <a:rPr lang="en-US" sz="2600" dirty="0" smtClean="0">
                <a:latin typeface="Arial" pitchFamily="34" charset="0"/>
                <a:cs typeface="Arial" pitchFamily="34" charset="0"/>
              </a:rPr>
              <a:t> nay</a:t>
            </a:r>
          </a:p>
          <a:p>
            <a:pPr marL="342900" indent="-34290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lòng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yêu</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Tổ</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quốc</a:t>
            </a:r>
            <a:endParaRPr lang="en-US" sz="2600" dirty="0" smtClean="0">
              <a:latin typeface="Arial" pitchFamily="34" charset="0"/>
              <a:cs typeface="Arial" pitchFamily="34" charset="0"/>
            </a:endParaRPr>
          </a:p>
          <a:p>
            <a:pPr marL="342900" indent="-34290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xóm</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làng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thân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thuộc</a:t>
            </a:r>
            <a:endParaRPr lang="en-US" sz="2600" dirty="0" smtClean="0">
              <a:latin typeface="Arial" pitchFamily="34" charset="0"/>
              <a:cs typeface="Arial" pitchFamily="34" charset="0"/>
            </a:endParaRPr>
          </a:p>
          <a:p>
            <a:pPr marL="342900" indent="-342900"/>
            <a:r>
              <a:rPr lang="en-US" sz="2600" dirty="0">
                <a:latin typeface="Arial" pitchFamily="34" charset="0"/>
                <a:cs typeface="Arial" pitchFamily="34" charset="0"/>
              </a:rPr>
              <a:t> </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Bà</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ơi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cũng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bà</a:t>
            </a:r>
            <a:endParaRPr lang="en-US" sz="2600" dirty="0" smtClean="0">
              <a:latin typeface="Arial" pitchFamily="34" charset="0"/>
              <a:cs typeface="Arial" pitchFamily="34" charset="0"/>
            </a:endParaRPr>
          </a:p>
          <a:p>
            <a:pPr marL="342900" indent="-34290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tiếng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gà</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cục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tác</a:t>
            </a:r>
            <a:r>
              <a:rPr lang="en-US" sz="2600" dirty="0" smtClean="0">
                <a:latin typeface="Arial" pitchFamily="34" charset="0"/>
                <a:cs typeface="Arial" pitchFamily="34" charset="0"/>
              </a:rPr>
              <a:t> </a:t>
            </a:r>
          </a:p>
          <a:p>
            <a:pPr marL="342900" indent="-342900"/>
            <a:r>
              <a:rPr lang="en-US" sz="2600" dirty="0">
                <a:latin typeface="Arial" pitchFamily="34" charset="0"/>
                <a:cs typeface="Arial" pitchFamily="34" charset="0"/>
              </a:rPr>
              <a:t> </a:t>
            </a:r>
            <a:r>
              <a:rPr lang="en-US" sz="2600" dirty="0" smtClean="0">
                <a:latin typeface="Arial" pitchFamily="34" charset="0"/>
                <a:cs typeface="Arial" pitchFamily="34" charset="0"/>
              </a:rPr>
              <a:t>    Ổ </a:t>
            </a:r>
            <a:r>
              <a:rPr lang="en-US" sz="2600" dirty="0" err="1" smtClean="0">
                <a:latin typeface="Arial" pitchFamily="34" charset="0"/>
                <a:cs typeface="Arial" pitchFamily="34" charset="0"/>
              </a:rPr>
              <a:t>trứng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hồng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tuổi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thơ</a:t>
            </a:r>
            <a:r>
              <a:rPr lang="en-US" sz="2600" dirty="0" smtClean="0">
                <a:latin typeface="Arial" pitchFamily="34" charset="0"/>
                <a:cs typeface="Arial" pitchFamily="34" charset="0"/>
              </a:rPr>
              <a:t>.</a:t>
            </a:r>
          </a:p>
          <a:p>
            <a:pPr marL="342900" indent="-342900"/>
            <a:r>
              <a:rPr lang="en-US" sz="2600" dirty="0">
                <a:latin typeface="Arial" pitchFamily="34" charset="0"/>
                <a:cs typeface="Arial" pitchFamily="34" charset="0"/>
              </a:rPr>
              <a:t> </a:t>
            </a:r>
            <a:r>
              <a:rPr lang="en-US" sz="2600" dirty="0" smtClean="0">
                <a:latin typeface="Arial" pitchFamily="34" charset="0"/>
                <a:cs typeface="Arial" pitchFamily="34" charset="0"/>
              </a:rPr>
              <a:t>                  </a:t>
            </a:r>
            <a:r>
              <a:rPr lang="en-US" sz="2600" i="1" dirty="0" smtClean="0">
                <a:latin typeface="Arial" pitchFamily="34" charset="0"/>
                <a:cs typeface="Arial" pitchFamily="34" charset="0"/>
              </a:rPr>
              <a:t>( </a:t>
            </a:r>
            <a:r>
              <a:rPr lang="en-US" sz="2600" i="1" dirty="0" err="1" smtClean="0">
                <a:latin typeface="Arial" pitchFamily="34" charset="0"/>
                <a:cs typeface="Arial" pitchFamily="34" charset="0"/>
              </a:rPr>
              <a:t>Xuân</a:t>
            </a:r>
            <a:r>
              <a:rPr lang="en-US" sz="2600" i="1" dirty="0" smtClean="0">
                <a:latin typeface="Arial" pitchFamily="34" charset="0"/>
                <a:cs typeface="Arial" pitchFamily="34" charset="0"/>
              </a:rPr>
              <a:t> </a:t>
            </a:r>
            <a:r>
              <a:rPr lang="en-US" sz="2600" i="1" dirty="0" err="1" smtClean="0">
                <a:latin typeface="Arial" pitchFamily="34" charset="0"/>
                <a:cs typeface="Arial" pitchFamily="34" charset="0"/>
              </a:rPr>
              <a:t>Quỳnh</a:t>
            </a:r>
            <a:r>
              <a:rPr lang="en-US" sz="2600" i="1" dirty="0" smtClean="0">
                <a:latin typeface="Arial" pitchFamily="34" charset="0"/>
                <a:cs typeface="Arial" pitchFamily="34" charset="0"/>
              </a:rPr>
              <a:t> </a:t>
            </a:r>
            <a:r>
              <a:rPr lang="en-US" sz="2800" i="1" dirty="0" smtClean="0">
                <a:latin typeface="Arial" pitchFamily="34" charset="0"/>
                <a:cs typeface="Arial" pitchFamily="34" charset="0"/>
              </a:rPr>
              <a:t>) </a:t>
            </a:r>
            <a:endParaRPr lang="en-US" sz="2800" i="1" dirty="0">
              <a:latin typeface="Arial" pitchFamily="34" charset="0"/>
              <a:cs typeface="Arial" pitchFamily="34" charset="0"/>
            </a:endParaRPr>
          </a:p>
        </p:txBody>
      </p:sp>
      <p:sp>
        <p:nvSpPr>
          <p:cNvPr id="28" name="Rectangle 27"/>
          <p:cNvSpPr/>
          <p:nvPr/>
        </p:nvSpPr>
        <p:spPr>
          <a:xfrm>
            <a:off x="364760" y="3960090"/>
            <a:ext cx="500458" cy="492443"/>
          </a:xfrm>
          <a:prstGeom prst="rect">
            <a:avLst/>
          </a:prstGeom>
        </p:spPr>
        <p:txBody>
          <a:bodyPr wrap="none">
            <a:spAutoFit/>
          </a:bodyPr>
          <a:lstStyle/>
          <a:p>
            <a:r>
              <a:rPr lang="en-US" sz="2600" dirty="0" err="1" smtClean="0">
                <a:latin typeface="Arial" pitchFamily="34" charset="0"/>
                <a:cs typeface="Arial" pitchFamily="34" charset="0"/>
              </a:rPr>
              <a:t>Vì</a:t>
            </a:r>
            <a:endParaRPr lang="en-US" sz="2600" dirty="0">
              <a:latin typeface="Arial" pitchFamily="34" charset="0"/>
              <a:cs typeface="Arial" pitchFamily="34" charset="0"/>
            </a:endParaRPr>
          </a:p>
        </p:txBody>
      </p:sp>
      <p:sp>
        <p:nvSpPr>
          <p:cNvPr id="37" name="Rectangle 36"/>
          <p:cNvSpPr/>
          <p:nvPr/>
        </p:nvSpPr>
        <p:spPr>
          <a:xfrm>
            <a:off x="381000" y="4330910"/>
            <a:ext cx="500458" cy="492443"/>
          </a:xfrm>
          <a:prstGeom prst="rect">
            <a:avLst/>
          </a:prstGeom>
        </p:spPr>
        <p:txBody>
          <a:bodyPr wrap="none">
            <a:spAutoFit/>
          </a:bodyPr>
          <a:lstStyle/>
          <a:p>
            <a:r>
              <a:rPr lang="en-US" sz="2600" dirty="0" err="1" smtClean="0">
                <a:latin typeface="Arial" pitchFamily="34" charset="0"/>
                <a:cs typeface="Arial" pitchFamily="34" charset="0"/>
              </a:rPr>
              <a:t>Vì</a:t>
            </a:r>
            <a:endParaRPr lang="en-US" sz="2600" dirty="0">
              <a:latin typeface="Arial" pitchFamily="34" charset="0"/>
              <a:cs typeface="Arial" pitchFamily="34" charset="0"/>
            </a:endParaRPr>
          </a:p>
        </p:txBody>
      </p:sp>
      <p:sp>
        <p:nvSpPr>
          <p:cNvPr id="39" name="Rectangle 38"/>
          <p:cNvSpPr/>
          <p:nvPr/>
        </p:nvSpPr>
        <p:spPr>
          <a:xfrm>
            <a:off x="2133600" y="4752070"/>
            <a:ext cx="444352" cy="492443"/>
          </a:xfrm>
          <a:prstGeom prst="rect">
            <a:avLst/>
          </a:prstGeom>
        </p:spPr>
        <p:txBody>
          <a:bodyPr wrap="none">
            <a:spAutoFit/>
          </a:bodyPr>
          <a:lstStyle/>
          <a:p>
            <a:r>
              <a:rPr lang="en-US" sz="2600" dirty="0" err="1" smtClean="0">
                <a:latin typeface="Arial" pitchFamily="34" charset="0"/>
                <a:cs typeface="Arial" pitchFamily="34" charset="0"/>
              </a:rPr>
              <a:t>vì</a:t>
            </a:r>
            <a:endParaRPr lang="en-US" sz="2600" dirty="0">
              <a:latin typeface="Arial" pitchFamily="34" charset="0"/>
              <a:cs typeface="Arial" pitchFamily="34" charset="0"/>
            </a:endParaRPr>
          </a:p>
        </p:txBody>
      </p:sp>
      <p:sp>
        <p:nvSpPr>
          <p:cNvPr id="40" name="Rectangle 39"/>
          <p:cNvSpPr/>
          <p:nvPr/>
        </p:nvSpPr>
        <p:spPr>
          <a:xfrm>
            <a:off x="457200" y="5154120"/>
            <a:ext cx="500458" cy="492443"/>
          </a:xfrm>
          <a:prstGeom prst="rect">
            <a:avLst/>
          </a:prstGeom>
        </p:spPr>
        <p:txBody>
          <a:bodyPr wrap="none">
            <a:spAutoFit/>
          </a:bodyPr>
          <a:lstStyle/>
          <a:p>
            <a:r>
              <a:rPr lang="en-US" sz="2600" dirty="0" err="1" smtClean="0">
                <a:latin typeface="Arial" pitchFamily="34" charset="0"/>
                <a:cs typeface="Arial" pitchFamily="34" charset="0"/>
              </a:rPr>
              <a:t>Vì</a:t>
            </a:r>
            <a:endParaRPr lang="en-US" sz="2600" dirty="0"/>
          </a:p>
        </p:txBody>
      </p:sp>
      <p:sp>
        <p:nvSpPr>
          <p:cNvPr id="14" name="TextBox 13"/>
          <p:cNvSpPr txBox="1"/>
          <p:nvPr/>
        </p:nvSpPr>
        <p:spPr>
          <a:xfrm>
            <a:off x="0" y="304801"/>
            <a:ext cx="4724400" cy="4555093"/>
          </a:xfrm>
          <a:prstGeom prst="rect">
            <a:avLst/>
          </a:prstGeom>
          <a:noFill/>
        </p:spPr>
        <p:txBody>
          <a:bodyPr wrap="square" rtlCol="0">
            <a:spAutoFit/>
          </a:bodyPr>
          <a:lstStyle/>
          <a:p>
            <a:pPr marL="514350" indent="-514350">
              <a:buAutoNum type="alphaLcPeriod"/>
            </a:pPr>
            <a:r>
              <a:rPr lang="en-US" sz="2600" dirty="0" err="1" smtClean="0">
                <a:latin typeface="Arial" pitchFamily="34" charset="0"/>
                <a:cs typeface="Arial" pitchFamily="34" charset="0"/>
              </a:rPr>
              <a:t>Trên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đường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hành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quân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xa</a:t>
            </a:r>
            <a:endParaRPr lang="en-US" sz="2600" dirty="0" smtClean="0">
              <a:latin typeface="Arial" pitchFamily="34" charset="0"/>
              <a:cs typeface="Arial" pitchFamily="34" charset="0"/>
            </a:endParaRPr>
          </a:p>
          <a:p>
            <a:pPr marL="514350" indent="-51435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Dừng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chân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bên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xóm</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nhỏ</a:t>
            </a:r>
            <a:endParaRPr lang="en-US" sz="2600" dirty="0" smtClean="0">
              <a:latin typeface="Arial" pitchFamily="34" charset="0"/>
              <a:cs typeface="Arial" pitchFamily="34" charset="0"/>
            </a:endParaRPr>
          </a:p>
          <a:p>
            <a:pPr marL="514350" indent="-51435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Tiếng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gà</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ai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nhảy</a:t>
            </a:r>
            <a:r>
              <a:rPr lang="en-US" sz="2600" dirty="0" smtClean="0">
                <a:latin typeface="Arial" pitchFamily="34" charset="0"/>
                <a:cs typeface="Arial" pitchFamily="34" charset="0"/>
              </a:rPr>
              <a:t> ổ</a:t>
            </a:r>
          </a:p>
          <a:p>
            <a:pPr marL="514350" indent="-51435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Cục</a:t>
            </a:r>
            <a:r>
              <a:rPr lang="en-US" sz="2600" dirty="0" smtClean="0">
                <a:latin typeface="Arial" pitchFamily="34" charset="0"/>
                <a:cs typeface="Arial" pitchFamily="34" charset="0"/>
              </a:rPr>
              <a:t>…</a:t>
            </a:r>
            <a:r>
              <a:rPr lang="en-US" sz="2600" dirty="0" err="1" smtClean="0">
                <a:latin typeface="Arial" pitchFamily="34" charset="0"/>
                <a:cs typeface="Arial" pitchFamily="34" charset="0"/>
              </a:rPr>
              <a:t>cục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tác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cục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ta</a:t>
            </a:r>
            <a:endParaRPr lang="en-US" sz="2600" dirty="0" smtClean="0">
              <a:latin typeface="Arial" pitchFamily="34" charset="0"/>
              <a:cs typeface="Arial" pitchFamily="34" charset="0"/>
            </a:endParaRPr>
          </a:p>
          <a:p>
            <a:pPr marL="514350" indent="-51435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xao</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động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nắng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trưa</a:t>
            </a:r>
            <a:endParaRPr lang="en-US" sz="2600" dirty="0" smtClean="0">
              <a:latin typeface="Arial" pitchFamily="34" charset="0"/>
              <a:cs typeface="Arial" pitchFamily="34" charset="0"/>
            </a:endParaRPr>
          </a:p>
          <a:p>
            <a:pPr marL="514350" indent="-51435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bàn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chân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đỡ</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mỏi</a:t>
            </a:r>
            <a:endParaRPr lang="en-US" sz="2600" dirty="0" smtClean="0">
              <a:latin typeface="Arial" pitchFamily="34" charset="0"/>
              <a:cs typeface="Arial" pitchFamily="34" charset="0"/>
            </a:endParaRPr>
          </a:p>
          <a:p>
            <a:pPr marL="514350" indent="-514350"/>
            <a:r>
              <a:rPr lang="en-US" sz="2600" dirty="0" smtClean="0">
                <a:latin typeface="Arial" pitchFamily="34" charset="0"/>
                <a:cs typeface="Arial" pitchFamily="34" charset="0"/>
              </a:rPr>
              <a:t>                </a:t>
            </a:r>
            <a:r>
              <a:rPr lang="en-US" sz="2600" dirty="0" err="1" smtClean="0">
                <a:latin typeface="Arial" pitchFamily="34" charset="0"/>
                <a:cs typeface="Arial" pitchFamily="34" charset="0"/>
              </a:rPr>
              <a:t>gọi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tuổi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thơ</a:t>
            </a:r>
            <a:r>
              <a:rPr lang="en-US" sz="2600" dirty="0" smtClean="0">
                <a:latin typeface="Arial" pitchFamily="34" charset="0"/>
                <a:cs typeface="Arial" pitchFamily="34" charset="0"/>
              </a:rPr>
              <a:t>.</a:t>
            </a:r>
            <a:endParaRPr lang="vi-VN" sz="2600" dirty="0" smtClean="0">
              <a:latin typeface="Arial" pitchFamily="34" charset="0"/>
              <a:cs typeface="Arial" pitchFamily="34" charset="0"/>
            </a:endParaRPr>
          </a:p>
          <a:p>
            <a:pPr marL="514350" indent="-514350"/>
            <a:r>
              <a:rPr lang="vi-VN" sz="2600" i="1" dirty="0" smtClean="0">
                <a:latin typeface="Arial" pitchFamily="34" charset="0"/>
                <a:cs typeface="Arial" pitchFamily="34" charset="0"/>
              </a:rPr>
              <a:t>			</a:t>
            </a:r>
            <a:r>
              <a:rPr lang="en-US" sz="2600" i="1" dirty="0" smtClean="0">
                <a:latin typeface="Arial" pitchFamily="34" charset="0"/>
                <a:cs typeface="Arial" pitchFamily="34" charset="0"/>
              </a:rPr>
              <a:t>( </a:t>
            </a:r>
            <a:r>
              <a:rPr lang="en-US" sz="2600" i="1" dirty="0" err="1" smtClean="0">
                <a:latin typeface="Arial" pitchFamily="34" charset="0"/>
                <a:cs typeface="Arial" pitchFamily="34" charset="0"/>
              </a:rPr>
              <a:t>Xuân</a:t>
            </a:r>
            <a:r>
              <a:rPr lang="en-US" sz="2600" i="1" dirty="0" smtClean="0">
                <a:latin typeface="Arial" pitchFamily="34" charset="0"/>
                <a:cs typeface="Arial" pitchFamily="34" charset="0"/>
              </a:rPr>
              <a:t> </a:t>
            </a:r>
            <a:r>
              <a:rPr lang="en-US" sz="2600" i="1" dirty="0" err="1" smtClean="0">
                <a:latin typeface="Arial" pitchFamily="34" charset="0"/>
                <a:cs typeface="Arial" pitchFamily="34" charset="0"/>
              </a:rPr>
              <a:t>Quỳnh</a:t>
            </a:r>
            <a:r>
              <a:rPr lang="en-US" sz="2600" i="1" dirty="0" smtClean="0">
                <a:latin typeface="Arial" pitchFamily="34" charset="0"/>
                <a:cs typeface="Arial" pitchFamily="34" charset="0"/>
              </a:rPr>
              <a:t> </a:t>
            </a:r>
            <a:r>
              <a:rPr lang="en-US" sz="2800" i="1" dirty="0" smtClean="0">
                <a:latin typeface="Arial" pitchFamily="34" charset="0"/>
                <a:cs typeface="Arial" pitchFamily="34" charset="0"/>
              </a:rPr>
              <a:t>)</a:t>
            </a:r>
            <a:r>
              <a:rPr lang="en-US" sz="2600" dirty="0" smtClean="0">
                <a:latin typeface="Arial" pitchFamily="34" charset="0"/>
                <a:cs typeface="Arial" pitchFamily="34" charset="0"/>
              </a:rPr>
              <a:t> </a:t>
            </a:r>
          </a:p>
          <a:p>
            <a:pPr marL="514350" indent="-514350"/>
            <a:endParaRPr lang="en-US" sz="2600" dirty="0" smtClean="0">
              <a:latin typeface="Arial" pitchFamily="34" charset="0"/>
              <a:cs typeface="Arial" pitchFamily="34" charset="0"/>
            </a:endParaRPr>
          </a:p>
          <a:p>
            <a:pPr marL="514350" indent="-514350"/>
            <a:endParaRPr lang="en-US" sz="2600" b="1" dirty="0" smtClean="0">
              <a:latin typeface="Arial" pitchFamily="34" charset="0"/>
              <a:cs typeface="Arial" pitchFamily="34" charset="0"/>
            </a:endParaRPr>
          </a:p>
          <a:p>
            <a:pPr marL="514350" indent="-514350"/>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
        <p:nvSpPr>
          <p:cNvPr id="2" name="Rectangle 1"/>
          <p:cNvSpPr/>
          <p:nvPr/>
        </p:nvSpPr>
        <p:spPr>
          <a:xfrm>
            <a:off x="587282" y="2692740"/>
            <a:ext cx="982961" cy="492443"/>
          </a:xfrm>
          <a:prstGeom prst="rect">
            <a:avLst/>
          </a:prstGeom>
        </p:spPr>
        <p:txBody>
          <a:bodyPr wrap="none">
            <a:spAutoFit/>
          </a:bodyPr>
          <a:lstStyle/>
          <a:p>
            <a:r>
              <a:rPr lang="en-US" sz="2600" dirty="0" err="1">
                <a:latin typeface="Arial" pitchFamily="34" charset="0"/>
                <a:cs typeface="Arial" pitchFamily="34" charset="0"/>
              </a:rPr>
              <a:t>Nghe</a:t>
            </a:r>
            <a:endParaRPr lang="en-US" sz="2600" dirty="0"/>
          </a:p>
        </p:txBody>
      </p:sp>
      <p:sp>
        <p:nvSpPr>
          <p:cNvPr id="9" name="Rectangle 8"/>
          <p:cNvSpPr/>
          <p:nvPr/>
        </p:nvSpPr>
        <p:spPr>
          <a:xfrm>
            <a:off x="568393" y="2296114"/>
            <a:ext cx="982961" cy="492443"/>
          </a:xfrm>
          <a:prstGeom prst="rect">
            <a:avLst/>
          </a:prstGeom>
        </p:spPr>
        <p:txBody>
          <a:bodyPr wrap="none">
            <a:spAutoFit/>
          </a:bodyPr>
          <a:lstStyle/>
          <a:p>
            <a:r>
              <a:rPr lang="en-US" sz="2600" dirty="0" err="1">
                <a:latin typeface="Arial" pitchFamily="34" charset="0"/>
                <a:cs typeface="Arial" pitchFamily="34" charset="0"/>
              </a:rPr>
              <a:t>Nghe</a:t>
            </a:r>
            <a:endParaRPr lang="en-US" sz="2600" dirty="0"/>
          </a:p>
        </p:txBody>
      </p:sp>
      <p:sp>
        <p:nvSpPr>
          <p:cNvPr id="10" name="Rectangle 9"/>
          <p:cNvSpPr/>
          <p:nvPr/>
        </p:nvSpPr>
        <p:spPr>
          <a:xfrm>
            <a:off x="568394" y="1913691"/>
            <a:ext cx="982961" cy="492443"/>
          </a:xfrm>
          <a:prstGeom prst="rect">
            <a:avLst/>
          </a:prstGeom>
        </p:spPr>
        <p:txBody>
          <a:bodyPr wrap="none">
            <a:spAutoFit/>
          </a:bodyPr>
          <a:lstStyle/>
          <a:p>
            <a:r>
              <a:rPr lang="en-US" sz="2600" dirty="0" err="1">
                <a:latin typeface="Arial" pitchFamily="34" charset="0"/>
                <a:cs typeface="Arial" pitchFamily="34" charset="0"/>
              </a:rPr>
              <a:t>Nghe</a:t>
            </a:r>
            <a:endParaRPr lang="en-US" sz="2600" dirty="0"/>
          </a:p>
        </p:txBody>
      </p:sp>
      <p:sp>
        <p:nvSpPr>
          <p:cNvPr id="13" name="TextBox 12"/>
          <p:cNvSpPr txBox="1"/>
          <p:nvPr/>
        </p:nvSpPr>
        <p:spPr>
          <a:xfrm>
            <a:off x="4648200" y="914400"/>
            <a:ext cx="4113627" cy="461665"/>
          </a:xfrm>
          <a:prstGeom prst="rect">
            <a:avLst/>
          </a:prstGeom>
          <a:noFill/>
        </p:spPr>
        <p:txBody>
          <a:bodyPr wrap="none" rtlCol="0">
            <a:spAutoFit/>
          </a:bodyPr>
          <a:lstStyle/>
          <a:p>
            <a:r>
              <a:rPr lang="vi-VN" sz="2400" dirty="0" smtClean="0"/>
              <a:t>Từ </a:t>
            </a:r>
            <a:r>
              <a:rPr lang="vi-VN" sz="2400" b="1" dirty="0" smtClean="0">
                <a:solidFill>
                  <a:srgbClr val="FF0000"/>
                </a:solidFill>
              </a:rPr>
              <a:t>“nghe” </a:t>
            </a:r>
            <a:r>
              <a:rPr lang="vi-VN" sz="2400" dirty="0" smtClean="0"/>
              <a:t>được l</a:t>
            </a:r>
            <a:r>
              <a:rPr lang="en-US" sz="2400" dirty="0" smtClean="0"/>
              <a:t>ặ</a:t>
            </a:r>
            <a:r>
              <a:rPr lang="vi-VN" sz="2400" dirty="0" smtClean="0"/>
              <a:t>p lại</a:t>
            </a:r>
            <a:r>
              <a:rPr lang="en-US" sz="2400" dirty="0" smtClean="0"/>
              <a:t> 3</a:t>
            </a:r>
            <a:r>
              <a:rPr lang="vi-VN" sz="2400" dirty="0" smtClean="0"/>
              <a:t> lần</a:t>
            </a:r>
          </a:p>
        </p:txBody>
      </p:sp>
      <p:sp>
        <p:nvSpPr>
          <p:cNvPr id="15" name="TextBox 14"/>
          <p:cNvSpPr txBox="1"/>
          <p:nvPr/>
        </p:nvSpPr>
        <p:spPr>
          <a:xfrm>
            <a:off x="4648200" y="1524000"/>
            <a:ext cx="4495800" cy="1569660"/>
          </a:xfrm>
          <a:prstGeom prst="rect">
            <a:avLst/>
          </a:prstGeom>
          <a:noFill/>
        </p:spPr>
        <p:txBody>
          <a:bodyPr wrap="square" rtlCol="0">
            <a:spAutoFit/>
          </a:bodyPr>
          <a:lstStyle/>
          <a:p>
            <a:r>
              <a:rPr lang="vi-VN" sz="2400" b="1" dirty="0" smtClean="0">
                <a:solidFill>
                  <a:srgbClr val="0070C0"/>
                </a:solidFill>
              </a:rPr>
              <a:t>=&gt; Tác dụng: Nhấn mạnh cảm xúc của người chiến sĩ khi nghe thấy</a:t>
            </a:r>
            <a:r>
              <a:rPr lang="en-US" sz="2400" b="1" dirty="0" smtClean="0">
                <a:solidFill>
                  <a:srgbClr val="0070C0"/>
                </a:solidFill>
              </a:rPr>
              <a:t> </a:t>
            </a:r>
            <a:r>
              <a:rPr lang="en-US" sz="2400" b="1" dirty="0" err="1" smtClean="0">
                <a:solidFill>
                  <a:srgbClr val="0070C0"/>
                </a:solidFill>
              </a:rPr>
              <a:t>âm</a:t>
            </a:r>
            <a:r>
              <a:rPr lang="en-US" sz="2400" b="1" dirty="0" smtClean="0">
                <a:solidFill>
                  <a:srgbClr val="0070C0"/>
                </a:solidFill>
              </a:rPr>
              <a:t> </a:t>
            </a:r>
            <a:r>
              <a:rPr lang="en-US" sz="2400" b="1" dirty="0" err="1" smtClean="0">
                <a:solidFill>
                  <a:srgbClr val="0070C0"/>
                </a:solidFill>
              </a:rPr>
              <a:t>thanh</a:t>
            </a:r>
            <a:r>
              <a:rPr lang="vi-VN" sz="2400" b="1" dirty="0" smtClean="0">
                <a:solidFill>
                  <a:srgbClr val="0070C0"/>
                </a:solidFill>
              </a:rPr>
              <a:t> tiếng gà</a:t>
            </a:r>
            <a:r>
              <a:rPr lang="en-US" sz="2400" b="1" dirty="0" smtClean="0">
                <a:solidFill>
                  <a:srgbClr val="0070C0"/>
                </a:solidFill>
              </a:rPr>
              <a:t> </a:t>
            </a:r>
            <a:r>
              <a:rPr lang="vi-VN" sz="2400" b="1" dirty="0" smtClean="0">
                <a:solidFill>
                  <a:srgbClr val="0070C0"/>
                </a:solidFill>
              </a:rPr>
              <a:t>.</a:t>
            </a:r>
          </a:p>
        </p:txBody>
      </p:sp>
      <p:sp>
        <p:nvSpPr>
          <p:cNvPr id="17" name="TextBox 16"/>
          <p:cNvSpPr txBox="1"/>
          <p:nvPr/>
        </p:nvSpPr>
        <p:spPr>
          <a:xfrm>
            <a:off x="4648200" y="3886200"/>
            <a:ext cx="3635932" cy="461665"/>
          </a:xfrm>
          <a:prstGeom prst="rect">
            <a:avLst/>
          </a:prstGeom>
          <a:noFill/>
        </p:spPr>
        <p:txBody>
          <a:bodyPr wrap="none" rtlCol="0">
            <a:spAutoFit/>
          </a:bodyPr>
          <a:lstStyle/>
          <a:p>
            <a:r>
              <a:rPr lang="vi-VN" sz="2400" dirty="0" smtClean="0"/>
              <a:t>Từ </a:t>
            </a:r>
            <a:r>
              <a:rPr lang="vi-VN" sz="2400" b="1" dirty="0" smtClean="0">
                <a:solidFill>
                  <a:srgbClr val="FF0000"/>
                </a:solidFill>
              </a:rPr>
              <a:t>“vì” </a:t>
            </a:r>
            <a:r>
              <a:rPr lang="vi-VN" sz="2400" dirty="0" smtClean="0"/>
              <a:t>được l</a:t>
            </a:r>
            <a:r>
              <a:rPr lang="en-US" sz="2400" dirty="0" smtClean="0"/>
              <a:t>ặ</a:t>
            </a:r>
            <a:r>
              <a:rPr lang="vi-VN" sz="2400" dirty="0" smtClean="0"/>
              <a:t>p lại </a:t>
            </a:r>
            <a:r>
              <a:rPr lang="en-US" sz="2400" dirty="0" smtClean="0"/>
              <a:t>4 </a:t>
            </a:r>
            <a:r>
              <a:rPr lang="vi-VN" sz="2400" dirty="0" smtClean="0"/>
              <a:t>lần</a:t>
            </a:r>
          </a:p>
        </p:txBody>
      </p:sp>
      <p:sp>
        <p:nvSpPr>
          <p:cNvPr id="18" name="TextBox 17"/>
          <p:cNvSpPr txBox="1"/>
          <p:nvPr/>
        </p:nvSpPr>
        <p:spPr>
          <a:xfrm>
            <a:off x="4648200" y="4419600"/>
            <a:ext cx="4495800" cy="1200329"/>
          </a:xfrm>
          <a:prstGeom prst="rect">
            <a:avLst/>
          </a:prstGeom>
          <a:noFill/>
        </p:spPr>
        <p:txBody>
          <a:bodyPr wrap="square" rtlCol="0">
            <a:spAutoFit/>
          </a:bodyPr>
          <a:lstStyle/>
          <a:p>
            <a:r>
              <a:rPr lang="vi-VN" sz="2400" b="1" dirty="0" smtClean="0">
                <a:solidFill>
                  <a:srgbClr val="0070C0"/>
                </a:solidFill>
              </a:rPr>
              <a:t>=&gt; Tác dụng: Khẳng định mục đích chiến đấu cao cả của người chiến sĩ.</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500"/>
                                        <p:tgtEl>
                                          <p:spTgt spid="1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00"/>
                                        <p:tgtEl>
                                          <p:spTgt spid="2"/>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down)">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500"/>
                                        <p:tgtEl>
                                          <p:spTgt spid="6"/>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8">
                                            <p:txEl>
                                              <p:pRg st="0" end="0"/>
                                            </p:txEl>
                                          </p:spTgt>
                                        </p:tgtEl>
                                        <p:attrNameLst>
                                          <p:attrName>style.visibility</p:attrName>
                                        </p:attrNameLst>
                                      </p:cBhvr>
                                      <p:to>
                                        <p:strVal val="visible"/>
                                      </p:to>
                                    </p:set>
                                    <p:animEffect transition="in" filter="box(in)">
                                      <p:cBhvr>
                                        <p:cTn id="24" dur="500"/>
                                        <p:tgtEl>
                                          <p:spTgt spid="28">
                                            <p:txEl>
                                              <p:pRg st="0" end="0"/>
                                            </p:txEl>
                                          </p:spTgt>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37">
                                            <p:txEl>
                                              <p:pRg st="0" end="0"/>
                                            </p:txEl>
                                          </p:spTgt>
                                        </p:tgtEl>
                                        <p:attrNameLst>
                                          <p:attrName>style.visibility</p:attrName>
                                        </p:attrNameLst>
                                      </p:cBhvr>
                                      <p:to>
                                        <p:strVal val="visible"/>
                                      </p:to>
                                    </p:set>
                                    <p:animEffect transition="in" filter="box(in)">
                                      <p:cBhvr>
                                        <p:cTn id="27" dur="500"/>
                                        <p:tgtEl>
                                          <p:spTgt spid="37">
                                            <p:txEl>
                                              <p:pRg st="0" end="0"/>
                                            </p:txEl>
                                          </p:spTgt>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39">
                                            <p:txEl>
                                              <p:pRg st="0" end="0"/>
                                            </p:txEl>
                                          </p:spTgt>
                                        </p:tgtEl>
                                        <p:attrNameLst>
                                          <p:attrName>style.visibility</p:attrName>
                                        </p:attrNameLst>
                                      </p:cBhvr>
                                      <p:to>
                                        <p:strVal val="visible"/>
                                      </p:to>
                                    </p:set>
                                    <p:animEffect transition="in" filter="box(in)">
                                      <p:cBhvr>
                                        <p:cTn id="30" dur="500"/>
                                        <p:tgtEl>
                                          <p:spTgt spid="39">
                                            <p:txEl>
                                              <p:pRg st="0" end="0"/>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40">
                                            <p:txEl>
                                              <p:pRg st="0" end="0"/>
                                            </p:txEl>
                                          </p:spTgt>
                                        </p:tgtEl>
                                        <p:attrNameLst>
                                          <p:attrName>style.visibility</p:attrName>
                                        </p:attrNameLst>
                                      </p:cBhvr>
                                      <p:to>
                                        <p:strVal val="visible"/>
                                      </p:to>
                                    </p:set>
                                    <p:animEffect transition="in" filter="barn(inVertical)">
                                      <p:cBhvr>
                                        <p:cTn id="33" dur="500"/>
                                        <p:tgtEl>
                                          <p:spTgt spid="40">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mph" presetSubtype="2" fill="hold" grpId="1" nodeType="clickEffect">
                                  <p:stCondLst>
                                    <p:cond delay="0"/>
                                  </p:stCondLst>
                                  <p:childTnLst>
                                    <p:animClr clrSpc="rgb" dir="cw">
                                      <p:cBhvr override="childStyle">
                                        <p:cTn id="37" dur="2000" fill="hold"/>
                                        <p:tgtEl>
                                          <p:spTgt spid="10"/>
                                        </p:tgtEl>
                                        <p:attrNameLst>
                                          <p:attrName>style.color</p:attrName>
                                        </p:attrNameLst>
                                      </p:cBhvr>
                                      <p:to>
                                        <a:srgbClr val="FF0000"/>
                                      </p:to>
                                    </p:animClr>
                                  </p:childTnLst>
                                </p:cTn>
                              </p:par>
                              <p:par>
                                <p:cTn id="38" presetID="3" presetClass="emph" presetSubtype="2" fill="hold" grpId="1" nodeType="withEffect">
                                  <p:stCondLst>
                                    <p:cond delay="0"/>
                                  </p:stCondLst>
                                  <p:childTnLst>
                                    <p:animClr clrSpc="rgb" dir="cw">
                                      <p:cBhvr override="childStyle">
                                        <p:cTn id="39" dur="2000" fill="hold"/>
                                        <p:tgtEl>
                                          <p:spTgt spid="2"/>
                                        </p:tgtEl>
                                        <p:attrNameLst>
                                          <p:attrName>style.color</p:attrName>
                                        </p:attrNameLst>
                                      </p:cBhvr>
                                      <p:to>
                                        <a:srgbClr val="FF0000"/>
                                      </p:to>
                                    </p:animClr>
                                  </p:childTnLst>
                                </p:cTn>
                              </p:par>
                              <p:par>
                                <p:cTn id="40" presetID="3" presetClass="emph" presetSubtype="2" fill="hold" grpId="1" nodeType="withEffect">
                                  <p:stCondLst>
                                    <p:cond delay="0"/>
                                  </p:stCondLst>
                                  <p:childTnLst>
                                    <p:animClr clrSpc="rgb" dir="cw">
                                      <p:cBhvr override="childStyle">
                                        <p:cTn id="41" dur="2000" fill="hold"/>
                                        <p:tgtEl>
                                          <p:spTgt spid="9"/>
                                        </p:tgtEl>
                                        <p:attrNameLst>
                                          <p:attrName>style.color</p:attrName>
                                        </p:attrNameLst>
                                      </p:cBhvr>
                                      <p:to>
                                        <a:srgbClr val="FF0000"/>
                                      </p:to>
                                    </p:animClr>
                                  </p:childTnLst>
                                </p:cTn>
                              </p:par>
                            </p:childTnLst>
                          </p:cTn>
                        </p:par>
                      </p:childTnLst>
                    </p:cTn>
                  </p:par>
                  <p:par>
                    <p:cTn id="42" fill="hold">
                      <p:stCondLst>
                        <p:cond delay="indefinite"/>
                      </p:stCondLst>
                      <p:childTnLst>
                        <p:par>
                          <p:cTn id="43" fill="hold">
                            <p:stCondLst>
                              <p:cond delay="0"/>
                            </p:stCondLst>
                            <p:childTnLst>
                              <p:par>
                                <p:cTn id="44" presetID="3" presetClass="emph" presetSubtype="2" fill="hold" nodeType="clickEffect">
                                  <p:stCondLst>
                                    <p:cond delay="0"/>
                                  </p:stCondLst>
                                  <p:childTnLst>
                                    <p:animClr clrSpc="rgb" dir="cw">
                                      <p:cBhvr override="childStyle">
                                        <p:cTn id="45" dur="500" fill="hold"/>
                                        <p:tgtEl>
                                          <p:spTgt spid="37">
                                            <p:txEl>
                                              <p:pRg st="0" end="0"/>
                                            </p:txEl>
                                          </p:spTgt>
                                        </p:tgtEl>
                                        <p:attrNameLst>
                                          <p:attrName>style.color</p:attrName>
                                        </p:attrNameLst>
                                      </p:cBhvr>
                                      <p:to>
                                        <a:srgbClr val="EE0600"/>
                                      </p:to>
                                    </p:animClr>
                                  </p:childTnLst>
                                </p:cTn>
                              </p:par>
                              <p:par>
                                <p:cTn id="46" presetID="3" presetClass="emph" presetSubtype="2" fill="hold" nodeType="withEffect">
                                  <p:stCondLst>
                                    <p:cond delay="0"/>
                                  </p:stCondLst>
                                  <p:childTnLst>
                                    <p:animClr clrSpc="rgb" dir="cw">
                                      <p:cBhvr override="childStyle">
                                        <p:cTn id="47" dur="500" fill="hold"/>
                                        <p:tgtEl>
                                          <p:spTgt spid="28">
                                            <p:txEl>
                                              <p:pRg st="0" end="0"/>
                                            </p:txEl>
                                          </p:spTgt>
                                        </p:tgtEl>
                                        <p:attrNameLst>
                                          <p:attrName>style.color</p:attrName>
                                        </p:attrNameLst>
                                      </p:cBhvr>
                                      <p:to>
                                        <a:srgbClr val="EE0600"/>
                                      </p:to>
                                    </p:animClr>
                                  </p:childTnLst>
                                </p:cTn>
                              </p:par>
                              <p:par>
                                <p:cTn id="48" presetID="3" presetClass="emph" presetSubtype="2" fill="hold" nodeType="withEffect">
                                  <p:stCondLst>
                                    <p:cond delay="0"/>
                                  </p:stCondLst>
                                  <p:childTnLst>
                                    <p:animClr clrSpc="rgb" dir="cw">
                                      <p:cBhvr override="childStyle">
                                        <p:cTn id="49" dur="500" fill="hold"/>
                                        <p:tgtEl>
                                          <p:spTgt spid="39">
                                            <p:txEl>
                                              <p:pRg st="0" end="0"/>
                                            </p:txEl>
                                          </p:spTgt>
                                        </p:tgtEl>
                                        <p:attrNameLst>
                                          <p:attrName>style.color</p:attrName>
                                        </p:attrNameLst>
                                      </p:cBhvr>
                                      <p:to>
                                        <a:srgbClr val="EE0600"/>
                                      </p:to>
                                    </p:animClr>
                                  </p:childTnLst>
                                </p:cTn>
                              </p:par>
                              <p:par>
                                <p:cTn id="50" presetID="3" presetClass="emph" presetSubtype="2" fill="hold" nodeType="withEffect">
                                  <p:stCondLst>
                                    <p:cond delay="0"/>
                                  </p:stCondLst>
                                  <p:childTnLst>
                                    <p:animClr clrSpc="rgb" dir="cw">
                                      <p:cBhvr override="childStyle">
                                        <p:cTn id="51" dur="500" fill="hold"/>
                                        <p:tgtEl>
                                          <p:spTgt spid="40">
                                            <p:txEl>
                                              <p:pRg st="0" end="0"/>
                                            </p:txEl>
                                          </p:spTgt>
                                        </p:tgtEl>
                                        <p:attrNameLst>
                                          <p:attrName>style.color</p:attrName>
                                        </p:attrNameLst>
                                      </p:cBhvr>
                                      <p:to>
                                        <a:srgbClr val="EE0600"/>
                                      </p:to>
                                    </p:animClr>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dissolve">
                                      <p:cBhvr>
                                        <p:cTn id="56" dur="500"/>
                                        <p:tgtEl>
                                          <p:spTgt spid="13"/>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dissolve">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dissolve">
                                      <p:cBhvr>
                                        <p:cTn id="64" dur="500"/>
                                        <p:tgtEl>
                                          <p:spTgt spid="18"/>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dissolve">
                                      <p:cBhvr>
                                        <p:cTn id="6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8" grpId="0" build="allAtOnce"/>
      <p:bldP spid="37" grpId="0" build="allAtOnce"/>
      <p:bldP spid="39" grpId="0" build="allAtOnce"/>
      <p:bldP spid="40" grpId="0" build="allAtOnce"/>
      <p:bldP spid="14" grpId="0"/>
      <p:bldP spid="2" grpId="0"/>
      <p:bldP spid="2" grpId="1"/>
      <p:bldP spid="9" grpId="0"/>
      <p:bldP spid="9" grpId="1"/>
      <p:bldP spid="10" grpId="0"/>
      <p:bldP spid="10" grpId="1"/>
      <p:bldP spid="13" grpId="0"/>
      <p:bldP spid="15"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1828800"/>
            <a:ext cx="1600200" cy="16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latin typeface="Arial" panose="020B0604020202020204" pitchFamily="34" charset="0"/>
                <a:cs typeface="Arial" panose="020B0604020202020204" pitchFamily="34" charset="0"/>
              </a:rPr>
              <a:t>ĐIỆP NGỮ</a:t>
            </a:r>
            <a:endParaRPr lang="en-US" sz="3200" b="1" dirty="0">
              <a:solidFill>
                <a:srgbClr val="FF0000"/>
              </a:solidFill>
              <a:latin typeface="Arial" panose="020B0604020202020204" pitchFamily="34" charset="0"/>
              <a:cs typeface="Arial" panose="020B0604020202020204" pitchFamily="34" charset="0"/>
            </a:endParaRPr>
          </a:p>
        </p:txBody>
      </p:sp>
      <p:cxnSp>
        <p:nvCxnSpPr>
          <p:cNvPr id="6" name="Straight Arrow Connector 5"/>
          <p:cNvCxnSpPr>
            <a:stCxn id="4" idx="3"/>
            <a:endCxn id="13" idx="1"/>
          </p:cNvCxnSpPr>
          <p:nvPr/>
        </p:nvCxnSpPr>
        <p:spPr>
          <a:xfrm flipV="1">
            <a:off x="1905000" y="1104900"/>
            <a:ext cx="609600" cy="15240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 idx="3"/>
            <a:endCxn id="17" idx="1"/>
          </p:cNvCxnSpPr>
          <p:nvPr/>
        </p:nvCxnSpPr>
        <p:spPr>
          <a:xfrm>
            <a:off x="1905000" y="2628900"/>
            <a:ext cx="487045" cy="716915"/>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3"/>
            <a:endCxn id="20" idx="1"/>
          </p:cNvCxnSpPr>
          <p:nvPr/>
        </p:nvCxnSpPr>
        <p:spPr>
          <a:xfrm>
            <a:off x="1905000" y="2628900"/>
            <a:ext cx="564515" cy="28194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2514600" y="838200"/>
            <a:ext cx="1981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latin typeface="Arial" panose="020B0604020202020204" pitchFamily="34" charset="0"/>
                <a:cs typeface="Arial" panose="020B0604020202020204" pitchFamily="34" charset="0"/>
              </a:rPr>
              <a:t>HÌNH THỨC</a:t>
            </a:r>
            <a:endParaRPr lang="en-US" sz="2400" b="1" dirty="0">
              <a:latin typeface="Arial" panose="020B0604020202020204" pitchFamily="34" charset="0"/>
              <a:cs typeface="Arial" panose="020B0604020202020204" pitchFamily="34" charset="0"/>
            </a:endParaRPr>
          </a:p>
        </p:txBody>
      </p:sp>
      <p:sp>
        <p:nvSpPr>
          <p:cNvPr id="17" name="Rounded Rectangle 16"/>
          <p:cNvSpPr/>
          <p:nvPr/>
        </p:nvSpPr>
        <p:spPr>
          <a:xfrm>
            <a:off x="2392180" y="3079230"/>
            <a:ext cx="1905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latin typeface="Arial" panose="020B0604020202020204" pitchFamily="34" charset="0"/>
                <a:cs typeface="Arial" panose="020B0604020202020204" pitchFamily="34" charset="0"/>
              </a:rPr>
              <a:t>CẤU TẠO</a:t>
            </a:r>
            <a:endParaRPr lang="en-US" sz="2400" b="1" dirty="0">
              <a:latin typeface="Arial" panose="020B0604020202020204" pitchFamily="34" charset="0"/>
              <a:cs typeface="Arial" panose="020B0604020202020204" pitchFamily="34" charset="0"/>
            </a:endParaRPr>
          </a:p>
        </p:txBody>
      </p:sp>
      <p:sp>
        <p:nvSpPr>
          <p:cNvPr id="20" name="Rounded Rectangle 19"/>
          <p:cNvSpPr/>
          <p:nvPr/>
        </p:nvSpPr>
        <p:spPr>
          <a:xfrm>
            <a:off x="2469630" y="5181600"/>
            <a:ext cx="1905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latin typeface="Arial" panose="020B0604020202020204" pitchFamily="34" charset="0"/>
                <a:cs typeface="Arial" panose="020B0604020202020204" pitchFamily="34" charset="0"/>
              </a:rPr>
              <a:t>TÁC DỤNG</a:t>
            </a:r>
            <a:endParaRPr lang="en-US" sz="2400" b="1" dirty="0">
              <a:latin typeface="Arial" panose="020B0604020202020204" pitchFamily="34" charset="0"/>
              <a:cs typeface="Arial" panose="020B0604020202020204" pitchFamily="34" charset="0"/>
            </a:endParaRPr>
          </a:p>
        </p:txBody>
      </p:sp>
      <p:sp>
        <p:nvSpPr>
          <p:cNvPr id="26" name="TextBox 25"/>
          <p:cNvSpPr txBox="1"/>
          <p:nvPr/>
        </p:nvSpPr>
        <p:spPr>
          <a:xfrm>
            <a:off x="5615869" y="356120"/>
            <a:ext cx="2994731" cy="461665"/>
          </a:xfrm>
          <a:prstGeom prst="rect">
            <a:avLst/>
          </a:prstGeom>
          <a:noFill/>
        </p:spPr>
        <p:txBody>
          <a:bodyPr wrap="none" rtlCol="0">
            <a:spAutoFit/>
          </a:bodyPr>
          <a:lstStyle/>
          <a:p>
            <a:r>
              <a:rPr lang="en-US" sz="2400" dirty="0" err="1" smtClean="0">
                <a:latin typeface="Arial" panose="020B0604020202020204" pitchFamily="34" charset="0"/>
                <a:cs typeface="Arial" panose="020B0604020202020204" pitchFamily="34" charset="0"/>
              </a:rPr>
              <a:t>Cách</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lặp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lại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từ</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ngữ</a:t>
            </a:r>
            <a:endParaRPr lang="en-US" sz="2400" dirty="0">
              <a:latin typeface="Arial" panose="020B0604020202020204" pitchFamily="34" charset="0"/>
              <a:cs typeface="Arial" panose="020B0604020202020204" pitchFamily="34" charset="0"/>
            </a:endParaRPr>
          </a:p>
        </p:txBody>
      </p:sp>
      <p:sp>
        <p:nvSpPr>
          <p:cNvPr id="27" name="TextBox 26"/>
          <p:cNvSpPr txBox="1"/>
          <p:nvPr/>
        </p:nvSpPr>
        <p:spPr>
          <a:xfrm>
            <a:off x="5410200" y="2514600"/>
            <a:ext cx="1758815" cy="461665"/>
          </a:xfrm>
          <a:prstGeom prst="rect">
            <a:avLst/>
          </a:prstGeom>
          <a:noFill/>
        </p:spPr>
        <p:txBody>
          <a:bodyPr wrap="none" rtlCol="0">
            <a:spAutoFit/>
          </a:bodyPr>
          <a:lstStyle/>
          <a:p>
            <a:r>
              <a:rPr lang="en-US" sz="2400" dirty="0" err="1" smtClean="0">
                <a:latin typeface="Arial" panose="020B0604020202020204" pitchFamily="34" charset="0"/>
                <a:cs typeface="Arial" panose="020B0604020202020204" pitchFamily="34" charset="0"/>
              </a:rPr>
              <a:t>Lặp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một</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từ</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28" name="TextBox 27"/>
          <p:cNvSpPr txBox="1"/>
          <p:nvPr/>
        </p:nvSpPr>
        <p:spPr>
          <a:xfrm>
            <a:off x="5486400" y="3200400"/>
            <a:ext cx="1931939" cy="461665"/>
          </a:xfrm>
          <a:prstGeom prst="rect">
            <a:avLst/>
          </a:prstGeom>
          <a:noFill/>
        </p:spPr>
        <p:txBody>
          <a:bodyPr wrap="none" rtlCol="0">
            <a:spAutoFit/>
          </a:bodyPr>
          <a:lstStyle/>
          <a:p>
            <a:r>
              <a:rPr lang="en-US" sz="2400" dirty="0" err="1" smtClean="0">
                <a:latin typeface="Arial" panose="020B0604020202020204" pitchFamily="34" charset="0"/>
                <a:cs typeface="Arial" panose="020B0604020202020204" pitchFamily="34" charset="0"/>
              </a:rPr>
              <a:t>Lặp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một</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ngữ</a:t>
            </a:r>
            <a:endParaRPr lang="en-US" sz="2400" dirty="0">
              <a:latin typeface="Arial" panose="020B0604020202020204" pitchFamily="34" charset="0"/>
              <a:cs typeface="Arial" panose="020B0604020202020204" pitchFamily="34" charset="0"/>
            </a:endParaRPr>
          </a:p>
        </p:txBody>
      </p:sp>
      <p:sp>
        <p:nvSpPr>
          <p:cNvPr id="29" name="TextBox 28"/>
          <p:cNvSpPr txBox="1"/>
          <p:nvPr/>
        </p:nvSpPr>
        <p:spPr>
          <a:xfrm>
            <a:off x="5457670" y="3993630"/>
            <a:ext cx="1879041" cy="461665"/>
          </a:xfrm>
          <a:prstGeom prst="rect">
            <a:avLst/>
          </a:prstGeom>
          <a:noFill/>
        </p:spPr>
        <p:txBody>
          <a:bodyPr wrap="none" rtlCol="0">
            <a:spAutoFit/>
          </a:bodyPr>
          <a:lstStyle/>
          <a:p>
            <a:r>
              <a:rPr lang="en-US" sz="2400" dirty="0" err="1" smtClean="0">
                <a:latin typeface="Arial" panose="020B0604020202020204" pitchFamily="34" charset="0"/>
                <a:cs typeface="Arial" panose="020B0604020202020204" pitchFamily="34" charset="0"/>
              </a:rPr>
              <a:t>Lặp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một</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câu</a:t>
            </a:r>
            <a:endParaRPr lang="en-US" sz="2400" dirty="0">
              <a:latin typeface="Arial" panose="020B0604020202020204" pitchFamily="34" charset="0"/>
              <a:cs typeface="Arial" panose="020B0604020202020204" pitchFamily="34" charset="0"/>
            </a:endParaRPr>
          </a:p>
        </p:txBody>
      </p:sp>
      <p:sp>
        <p:nvSpPr>
          <p:cNvPr id="30" name="TextBox 29"/>
          <p:cNvSpPr txBox="1"/>
          <p:nvPr/>
        </p:nvSpPr>
        <p:spPr>
          <a:xfrm>
            <a:off x="5517686" y="4800600"/>
            <a:ext cx="2864314" cy="830997"/>
          </a:xfrm>
          <a:prstGeom prst="rect">
            <a:avLst/>
          </a:prstGeom>
          <a:noFill/>
        </p:spPr>
        <p:txBody>
          <a:bodyPr wrap="square" rtlCol="0">
            <a:spAutoFit/>
          </a:bodyPr>
          <a:lstStyle/>
          <a:p>
            <a:r>
              <a:rPr lang="en-US" sz="2400" dirty="0" err="1" smtClean="0">
                <a:latin typeface="Arial" panose="020B0604020202020204" pitchFamily="34" charset="0"/>
                <a:cs typeface="Arial" panose="020B0604020202020204" pitchFamily="34" charset="0"/>
              </a:rPr>
              <a:t>Nhấn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mạnh,làm</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nổi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bật</a:t>
            </a:r>
            <a:r>
              <a:rPr lang="en-US" sz="2400" dirty="0" smtClean="0">
                <a:latin typeface="Arial" panose="020B0604020202020204" pitchFamily="34" charset="0"/>
                <a:cs typeface="Arial" panose="020B0604020202020204" pitchFamily="34" charset="0"/>
              </a:rPr>
              <a:t> ý</a:t>
            </a:r>
            <a:endParaRPr lang="en-US" sz="2400" dirty="0">
              <a:latin typeface="Arial" panose="020B0604020202020204" pitchFamily="34" charset="0"/>
              <a:cs typeface="Arial" panose="020B0604020202020204" pitchFamily="34" charset="0"/>
            </a:endParaRPr>
          </a:p>
        </p:txBody>
      </p:sp>
      <p:sp>
        <p:nvSpPr>
          <p:cNvPr id="31" name="TextBox 30"/>
          <p:cNvSpPr txBox="1"/>
          <p:nvPr/>
        </p:nvSpPr>
        <p:spPr>
          <a:xfrm>
            <a:off x="5517686" y="5715000"/>
            <a:ext cx="3196709" cy="830997"/>
          </a:xfrm>
          <a:prstGeom prst="rect">
            <a:avLst/>
          </a:prstGeom>
          <a:noFill/>
        </p:spPr>
        <p:txBody>
          <a:bodyPr wrap="none" rtlCol="0">
            <a:spAutoFit/>
          </a:bodyPr>
          <a:lstStyle/>
          <a:p>
            <a:r>
              <a:rPr lang="en-US" sz="2400" dirty="0" err="1" smtClean="0">
                <a:latin typeface="Arial" panose="020B0604020202020204" pitchFamily="34" charset="0"/>
                <a:cs typeface="Arial" panose="020B0604020202020204" pitchFamily="34" charset="0"/>
              </a:rPr>
              <a:t>khẳng</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định</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gây</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cảm</a:t>
            </a:r>
            <a:r>
              <a:rPr lang="en-US" sz="2400" dirty="0" smtClean="0">
                <a:latin typeface="Arial" panose="020B0604020202020204" pitchFamily="34" charset="0"/>
                <a:cs typeface="Arial" panose="020B0604020202020204" pitchFamily="34" charset="0"/>
              </a:rPr>
              <a:t> </a:t>
            </a:r>
          </a:p>
          <a:p>
            <a:r>
              <a:rPr lang="en-US" sz="2400" dirty="0" err="1" smtClean="0">
                <a:latin typeface="Arial" panose="020B0604020202020204" pitchFamily="34" charset="0"/>
                <a:cs typeface="Arial" panose="020B0604020202020204" pitchFamily="34" charset="0"/>
              </a:rPr>
              <a:t>xúc</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mạnh</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cxnSp>
        <p:nvCxnSpPr>
          <p:cNvPr id="38" name="Straight Arrow Connector 37"/>
          <p:cNvCxnSpPr>
            <a:stCxn id="17" idx="3"/>
            <a:endCxn id="28" idx="1"/>
          </p:cNvCxnSpPr>
          <p:nvPr/>
        </p:nvCxnSpPr>
        <p:spPr>
          <a:xfrm>
            <a:off x="4297180" y="3345930"/>
            <a:ext cx="1189220" cy="85303"/>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7" idx="3"/>
            <a:endCxn id="27" idx="1"/>
          </p:cNvCxnSpPr>
          <p:nvPr/>
        </p:nvCxnSpPr>
        <p:spPr>
          <a:xfrm flipV="1">
            <a:off x="4297180" y="2745433"/>
            <a:ext cx="1113020" cy="600497"/>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7" idx="3"/>
            <a:endCxn id="29" idx="1"/>
          </p:cNvCxnSpPr>
          <p:nvPr/>
        </p:nvCxnSpPr>
        <p:spPr>
          <a:xfrm>
            <a:off x="4297180" y="3345930"/>
            <a:ext cx="1160780" cy="87884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20" idx="3"/>
            <a:endCxn id="30" idx="1"/>
          </p:cNvCxnSpPr>
          <p:nvPr/>
        </p:nvCxnSpPr>
        <p:spPr>
          <a:xfrm flipV="1">
            <a:off x="4374630" y="5216099"/>
            <a:ext cx="1143056" cy="232201"/>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20" idx="3"/>
            <a:endCxn id="31" idx="1"/>
          </p:cNvCxnSpPr>
          <p:nvPr/>
        </p:nvCxnSpPr>
        <p:spPr>
          <a:xfrm>
            <a:off x="4374630" y="5448300"/>
            <a:ext cx="1143056" cy="682199"/>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V="1">
            <a:off x="4495800" y="685800"/>
            <a:ext cx="1146175" cy="4191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2" name="Straight Arrow Connector 1"/>
          <p:cNvCxnSpPr/>
          <p:nvPr/>
        </p:nvCxnSpPr>
        <p:spPr>
          <a:xfrm>
            <a:off x="4495800" y="1143000"/>
            <a:ext cx="1189355" cy="3429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3" name="TextBox 25"/>
          <p:cNvSpPr txBox="1"/>
          <p:nvPr/>
        </p:nvSpPr>
        <p:spPr>
          <a:xfrm>
            <a:off x="5638800" y="1219200"/>
            <a:ext cx="3505200" cy="829945"/>
          </a:xfrm>
          <a:prstGeom prst="rect">
            <a:avLst/>
          </a:prstGeom>
          <a:noFill/>
        </p:spPr>
        <p:txBody>
          <a:bodyPr wrap="square" rtlCol="0">
            <a:spAutoFit/>
          </a:bodyPr>
          <a:lstStyle/>
          <a:p>
            <a:r>
              <a:rPr lang="en-US" sz="2400" dirty="0" err="1" smtClean="0">
                <a:latin typeface="Arial" panose="020B0604020202020204" pitchFamily="34" charset="0"/>
                <a:cs typeface="Arial" panose="020B0604020202020204" pitchFamily="34" charset="0"/>
              </a:rPr>
              <a:t>Từ</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ngữ</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lặp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lại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gọi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là</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điệp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ngữ</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box(in)">
                                      <p:cBhvr>
                                        <p:cTn id="11" dur="500"/>
                                        <p:tgtEl>
                                          <p:spTgt spid="13"/>
                                        </p:tgtEl>
                                      </p:cBhvr>
                                    </p:animEffect>
                                  </p:childTnLst>
                                </p:cTn>
                              </p:par>
                            </p:childTnLst>
                          </p:cTn>
                        </p:par>
                        <p:par>
                          <p:cTn id="12" fill="hold">
                            <p:stCondLst>
                              <p:cond delay="1000"/>
                            </p:stCondLst>
                            <p:childTnLst>
                              <p:par>
                                <p:cTn id="13" presetID="8" presetClass="entr" presetSubtype="16"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amond(in)">
                                      <p:cBhvr>
                                        <p:cTn id="15" dur="2000"/>
                                        <p:tgtEl>
                                          <p:spTgt spid="6"/>
                                        </p:tgtEl>
                                      </p:cBhvr>
                                    </p:animEffect>
                                  </p:childTnLst>
                                </p:cTn>
                              </p:par>
                            </p:childTnLst>
                          </p:cTn>
                        </p:par>
                        <p:par>
                          <p:cTn id="16" fill="hold">
                            <p:stCondLst>
                              <p:cond delay="3000"/>
                            </p:stCondLst>
                            <p:childTnLst>
                              <p:par>
                                <p:cTn id="17" presetID="8" presetClass="entr" presetSubtype="16" fill="hold"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diamond(in)">
                                      <p:cBhvr>
                                        <p:cTn id="19" dur="2000"/>
                                        <p:tgtEl>
                                          <p:spTgt spid="12"/>
                                        </p:tgtEl>
                                      </p:cBhvr>
                                    </p:animEffect>
                                  </p:childTnLst>
                                </p:cTn>
                              </p:par>
                            </p:childTnLst>
                          </p:cTn>
                        </p:par>
                        <p:par>
                          <p:cTn id="20" fill="hold">
                            <p:stCondLst>
                              <p:cond delay="5000"/>
                            </p:stCondLst>
                            <p:childTnLst>
                              <p:par>
                                <p:cTn id="21" presetID="4" presetClass="entr" presetSubtype="16" fill="hold" grpId="0" nodeType="after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box(in)">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48"/>
                                        </p:tgtEl>
                                        <p:attrNameLst>
                                          <p:attrName>style.visibility</p:attrName>
                                        </p:attrNameLst>
                                      </p:cBhvr>
                                      <p:to>
                                        <p:strVal val="visible"/>
                                      </p:to>
                                    </p:set>
                                    <p:animEffect transition="in" filter="blinds(horizontal)">
                                      <p:cBhvr>
                                        <p:cTn id="28" dur="500"/>
                                        <p:tgtEl>
                                          <p:spTgt spid="48"/>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blinds(horizontal)">
                                      <p:cBhvr>
                                        <p:cTn id="31" dur="500"/>
                                        <p:tgtEl>
                                          <p:spTgt spid="2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blinds(horizontal)">
                                      <p:cBhvr>
                                        <p:cTn id="36" dur="500"/>
                                        <p:tgtEl>
                                          <p:spTgt spid="2"/>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blinds(horizontal)">
                                      <p:cBhvr>
                                        <p:cTn id="39" dur="500"/>
                                        <p:tgtEl>
                                          <p:spTgt spid="3"/>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blinds(horizontal)">
                                      <p:cBhvr>
                                        <p:cTn id="44" dur="500"/>
                                        <p:tgtEl>
                                          <p:spTgt spid="30"/>
                                        </p:tgtEl>
                                      </p:cBhvr>
                                    </p:animEffect>
                                  </p:childTnLst>
                                </p:cTn>
                              </p:par>
                              <p:par>
                                <p:cTn id="45" presetID="3" presetClass="entr" presetSubtype="10" fill="hold" nodeType="with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blinds(horizontal)">
                                      <p:cBhvr>
                                        <p:cTn id="47" dur="500"/>
                                        <p:tgtEl>
                                          <p:spTgt spid="4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blinds(horizontal)">
                                      <p:cBhvr>
                                        <p:cTn id="52" dur="500"/>
                                        <p:tgtEl>
                                          <p:spTgt spid="31"/>
                                        </p:tgtEl>
                                      </p:cBhvr>
                                    </p:animEffect>
                                  </p:childTnLst>
                                </p:cTn>
                              </p:par>
                              <p:par>
                                <p:cTn id="53" presetID="3" presetClass="entr" presetSubtype="10" fill="hold" nodeType="withEffect">
                                  <p:stCondLst>
                                    <p:cond delay="0"/>
                                  </p:stCondLst>
                                  <p:childTnLst>
                                    <p:set>
                                      <p:cBhvr>
                                        <p:cTn id="54" dur="1" fill="hold">
                                          <p:stCondLst>
                                            <p:cond delay="0"/>
                                          </p:stCondLst>
                                        </p:cTn>
                                        <p:tgtEl>
                                          <p:spTgt spid="46"/>
                                        </p:tgtEl>
                                        <p:attrNameLst>
                                          <p:attrName>style.visibility</p:attrName>
                                        </p:attrNameLst>
                                      </p:cBhvr>
                                      <p:to>
                                        <p:strVal val="visible"/>
                                      </p:to>
                                    </p:set>
                                    <p:animEffect transition="in" filter="blinds(horizontal)">
                                      <p:cBhvr>
                                        <p:cTn id="55" dur="500"/>
                                        <p:tgtEl>
                                          <p:spTgt spid="46"/>
                                        </p:tgtEl>
                                      </p:cBhvr>
                                    </p:animEffect>
                                  </p:childTnLst>
                                </p:cTn>
                              </p:par>
                              <p:par>
                                <p:cTn id="56" presetID="8" presetClass="entr" presetSubtype="16" fill="hold"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diamond(in)">
                                      <p:cBhvr>
                                        <p:cTn id="58" dur="2000"/>
                                        <p:tgtEl>
                                          <p:spTgt spid="10"/>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box(in)">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blinds(horizontal)">
                                      <p:cBhvr>
                                        <p:cTn id="68" dur="500"/>
                                        <p:tgtEl>
                                          <p:spTgt spid="27"/>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nodeType="clickEffect">
                                  <p:stCondLst>
                                    <p:cond delay="0"/>
                                  </p:stCondLst>
                                  <p:childTnLst>
                                    <p:set>
                                      <p:cBhvr>
                                        <p:cTn id="72" dur="1" fill="hold">
                                          <p:stCondLst>
                                            <p:cond delay="0"/>
                                          </p:stCondLst>
                                        </p:cTn>
                                        <p:tgtEl>
                                          <p:spTgt spid="38"/>
                                        </p:tgtEl>
                                        <p:attrNameLst>
                                          <p:attrName>style.visibility</p:attrName>
                                        </p:attrNameLst>
                                      </p:cBhvr>
                                      <p:to>
                                        <p:strVal val="visible"/>
                                      </p:to>
                                    </p:set>
                                    <p:animEffect transition="in" filter="blinds(horizontal)">
                                      <p:cBhvr>
                                        <p:cTn id="73" dur="500"/>
                                        <p:tgtEl>
                                          <p:spTgt spid="38"/>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28"/>
                                        </p:tgtEl>
                                        <p:attrNameLst>
                                          <p:attrName>style.visibility</p:attrName>
                                        </p:attrNameLst>
                                      </p:cBhvr>
                                      <p:to>
                                        <p:strVal val="visible"/>
                                      </p:to>
                                    </p:set>
                                    <p:animEffect transition="in" filter="blinds(horizontal)">
                                      <p:cBhvr>
                                        <p:cTn id="76" dur="500"/>
                                        <p:tgtEl>
                                          <p:spTgt spid="28"/>
                                        </p:tgtEl>
                                      </p:cBhvr>
                                    </p:animEffect>
                                  </p:childTnLst>
                                </p:cTn>
                              </p:par>
                              <p:par>
                                <p:cTn id="77" presetID="3" presetClass="entr" presetSubtype="10" fill="hold" nodeType="withEffect">
                                  <p:stCondLst>
                                    <p:cond delay="0"/>
                                  </p:stCondLst>
                                  <p:childTnLst>
                                    <p:set>
                                      <p:cBhvr>
                                        <p:cTn id="78" dur="1" fill="hold">
                                          <p:stCondLst>
                                            <p:cond delay="0"/>
                                          </p:stCondLst>
                                        </p:cTn>
                                        <p:tgtEl>
                                          <p:spTgt spid="40"/>
                                        </p:tgtEl>
                                        <p:attrNameLst>
                                          <p:attrName>style.visibility</p:attrName>
                                        </p:attrNameLst>
                                      </p:cBhvr>
                                      <p:to>
                                        <p:strVal val="visible"/>
                                      </p:to>
                                    </p:set>
                                    <p:animEffect transition="in" filter="blinds(horizontal)">
                                      <p:cBhvr>
                                        <p:cTn id="79" dur="500"/>
                                        <p:tgtEl>
                                          <p:spTgt spid="40"/>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blinds(horizontal)">
                                      <p:cBhvr>
                                        <p:cTn id="84" dur="500"/>
                                        <p:tgtEl>
                                          <p:spTgt spid="29"/>
                                        </p:tgtEl>
                                      </p:cBhvr>
                                    </p:animEffect>
                                  </p:childTnLst>
                                </p:cTn>
                              </p:par>
                              <p:par>
                                <p:cTn id="85" presetID="3" presetClass="entr" presetSubtype="10" fill="hold" nodeType="withEffect">
                                  <p:stCondLst>
                                    <p:cond delay="0"/>
                                  </p:stCondLst>
                                  <p:childTnLst>
                                    <p:set>
                                      <p:cBhvr>
                                        <p:cTn id="86" dur="1" fill="hold">
                                          <p:stCondLst>
                                            <p:cond delay="0"/>
                                          </p:stCondLst>
                                        </p:cTn>
                                        <p:tgtEl>
                                          <p:spTgt spid="42"/>
                                        </p:tgtEl>
                                        <p:attrNameLst>
                                          <p:attrName>style.visibility</p:attrName>
                                        </p:attrNameLst>
                                      </p:cBhvr>
                                      <p:to>
                                        <p:strVal val="visible"/>
                                      </p:to>
                                    </p:set>
                                    <p:animEffect transition="in" filter="blinds(horizontal)">
                                      <p:cBhvr>
                                        <p:cTn id="8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bldLvl="0" animBg="1"/>
      <p:bldP spid="17" grpId="0" bldLvl="0" animBg="1"/>
      <p:bldP spid="20" grpId="0" bldLvl="0" animBg="1"/>
      <p:bldP spid="26" grpId="0"/>
      <p:bldP spid="27" grpId="0"/>
      <p:bldP spid="28" grpId="0"/>
      <p:bldP spid="29" grpId="0"/>
      <p:bldP spid="30" grpId="0"/>
      <p:bldP spid="31"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09811"/>
            <a:ext cx="8305800" cy="2578719"/>
          </a:xfrm>
          <a:prstGeom prst="rect">
            <a:avLst/>
          </a:prstGeom>
          <a:noFill/>
        </p:spPr>
        <p:txBody>
          <a:bodyPr wrap="square" rtlCol="0">
            <a:spAutoFit/>
          </a:bodyPr>
          <a:lstStyle/>
          <a:p>
            <a:pPr>
              <a:spcAft>
                <a:spcPts val="600"/>
              </a:spcAft>
            </a:pPr>
            <a:r>
              <a:rPr lang="en-US" sz="2200" b="1" dirty="0" err="1" smtClean="0">
                <a:solidFill>
                  <a:srgbClr val="0070C0"/>
                </a:solidFill>
                <a:latin typeface="Arial" pitchFamily="34" charset="0"/>
                <a:cs typeface="Arial" pitchFamily="34" charset="0"/>
              </a:rPr>
              <a:t>Đọc</a:t>
            </a:r>
            <a:r>
              <a:rPr lang="en-US" sz="2200" b="1" dirty="0" smtClean="0">
                <a:solidFill>
                  <a:srgbClr val="0070C0"/>
                </a:solidFill>
                <a:latin typeface="Arial" pitchFamily="34" charset="0"/>
                <a:cs typeface="Arial" pitchFamily="34" charset="0"/>
              </a:rPr>
              <a:t> </a:t>
            </a:r>
            <a:r>
              <a:rPr lang="en-US" sz="2200" b="1" dirty="0" err="1" smtClean="0">
                <a:solidFill>
                  <a:srgbClr val="0070C0"/>
                </a:solidFill>
                <a:latin typeface="Arial" pitchFamily="34" charset="0"/>
                <a:cs typeface="Arial" pitchFamily="34" charset="0"/>
              </a:rPr>
              <a:t>kĩ</a:t>
            </a:r>
            <a:r>
              <a:rPr lang="en-US" sz="2200" b="1" dirty="0" smtClean="0">
                <a:solidFill>
                  <a:srgbClr val="0070C0"/>
                </a:solidFill>
                <a:latin typeface="Arial" pitchFamily="34" charset="0"/>
                <a:cs typeface="Arial" pitchFamily="34" charset="0"/>
              </a:rPr>
              <a:t> </a:t>
            </a:r>
            <a:r>
              <a:rPr lang="en-US" sz="2200" b="1" dirty="0" err="1" smtClean="0">
                <a:solidFill>
                  <a:srgbClr val="0070C0"/>
                </a:solidFill>
                <a:latin typeface="Arial" pitchFamily="34" charset="0"/>
                <a:cs typeface="Arial" pitchFamily="34" charset="0"/>
              </a:rPr>
              <a:t>hai</a:t>
            </a:r>
            <a:r>
              <a:rPr lang="en-US" sz="2200" b="1" dirty="0" smtClean="0">
                <a:solidFill>
                  <a:srgbClr val="0070C0"/>
                </a:solidFill>
                <a:latin typeface="Arial" pitchFamily="34" charset="0"/>
                <a:cs typeface="Arial" pitchFamily="34" charset="0"/>
              </a:rPr>
              <a:t> </a:t>
            </a:r>
            <a:r>
              <a:rPr lang="en-US" sz="2200" b="1" dirty="0" err="1" smtClean="0">
                <a:solidFill>
                  <a:srgbClr val="0070C0"/>
                </a:solidFill>
                <a:latin typeface="Arial" pitchFamily="34" charset="0"/>
                <a:cs typeface="Arial" pitchFamily="34" charset="0"/>
              </a:rPr>
              <a:t>đoạn</a:t>
            </a:r>
            <a:r>
              <a:rPr lang="en-US" sz="2200" b="1" dirty="0" smtClean="0">
                <a:solidFill>
                  <a:srgbClr val="0070C0"/>
                </a:solidFill>
                <a:latin typeface="Arial" pitchFamily="34" charset="0"/>
                <a:cs typeface="Arial" pitchFamily="34" charset="0"/>
              </a:rPr>
              <a:t> </a:t>
            </a:r>
            <a:r>
              <a:rPr lang="en-US" sz="2200" b="1" dirty="0" err="1" smtClean="0">
                <a:solidFill>
                  <a:srgbClr val="0070C0"/>
                </a:solidFill>
                <a:latin typeface="Arial" pitchFamily="34" charset="0"/>
                <a:cs typeface="Arial" pitchFamily="34" charset="0"/>
              </a:rPr>
              <a:t>văn</a:t>
            </a:r>
            <a:r>
              <a:rPr lang="en-US" sz="2200" b="1" dirty="0" smtClean="0">
                <a:solidFill>
                  <a:srgbClr val="0070C0"/>
                </a:solidFill>
                <a:latin typeface="Arial" pitchFamily="34" charset="0"/>
                <a:cs typeface="Arial" pitchFamily="34" charset="0"/>
              </a:rPr>
              <a:t> </a:t>
            </a:r>
            <a:r>
              <a:rPr lang="en-US" sz="2200" b="1" dirty="0" err="1" smtClean="0">
                <a:solidFill>
                  <a:srgbClr val="0070C0"/>
                </a:solidFill>
                <a:latin typeface="Arial" pitchFamily="34" charset="0"/>
                <a:cs typeface="Arial" pitchFamily="34" charset="0"/>
              </a:rPr>
              <a:t>sau</a:t>
            </a:r>
            <a:r>
              <a:rPr lang="en-US" sz="2200" b="1" dirty="0" smtClean="0">
                <a:solidFill>
                  <a:srgbClr val="0070C0"/>
                </a:solidFill>
                <a:latin typeface="Arial" pitchFamily="34" charset="0"/>
                <a:cs typeface="Arial" pitchFamily="34" charset="0"/>
              </a:rPr>
              <a:t>:</a:t>
            </a:r>
          </a:p>
          <a:p>
            <a:pPr algn="just">
              <a:lnSpc>
                <a:spcPct val="120000"/>
              </a:lnSpc>
              <a:spcAft>
                <a:spcPts val="600"/>
              </a:spcAft>
              <a:buNone/>
            </a:pPr>
            <a:r>
              <a:rPr lang="en-US" sz="2200" b="1" u="sng" dirty="0" err="1" smtClean="0">
                <a:latin typeface="Arial" pitchFamily="34" charset="0"/>
                <a:cs typeface="Arial" pitchFamily="34" charset="0"/>
              </a:rPr>
              <a:t>Đoạn</a:t>
            </a:r>
            <a:r>
              <a:rPr lang="en-US" sz="2200" b="1" u="sng" dirty="0" smtClean="0">
                <a:latin typeface="Arial" pitchFamily="34" charset="0"/>
                <a:cs typeface="Arial" pitchFamily="34" charset="0"/>
              </a:rPr>
              <a:t> 1</a:t>
            </a:r>
            <a:r>
              <a:rPr lang="en-US" sz="2200" b="1" dirty="0" smtClean="0">
                <a:latin typeface="Arial" pitchFamily="34" charset="0"/>
                <a:cs typeface="Arial" pitchFamily="34" charset="0"/>
              </a:rPr>
              <a:t>: </a:t>
            </a:r>
            <a:r>
              <a:rPr lang="en-US" sz="2200" b="1" i="1" dirty="0" smtClean="0">
                <a:solidFill>
                  <a:schemeClr val="tx2">
                    <a:lumMod val="75000"/>
                  </a:schemeClr>
                </a:solidFill>
                <a:latin typeface="Arial" pitchFamily="34" charset="0"/>
                <a:cs typeface="Arial" pitchFamily="34" charset="0"/>
              </a:rPr>
              <a:t>“</a:t>
            </a:r>
            <a:r>
              <a:rPr lang="en-US" sz="2200" b="1" i="1" dirty="0" err="1" smtClean="0">
                <a:solidFill>
                  <a:schemeClr val="tx2">
                    <a:lumMod val="75000"/>
                  </a:schemeClr>
                </a:solidFill>
                <a:latin typeface="Arial" pitchFamily="34" charset="0"/>
                <a:cs typeface="Arial" pitchFamily="34" charset="0"/>
              </a:rPr>
              <a:t>Tre</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giữ</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làng</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giữ</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nước</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giữ</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mái</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nhà</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tranh</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giữ</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đồng</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lúa</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chín</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Tre</a:t>
            </a:r>
            <a:r>
              <a:rPr lang="en-US" sz="2200" b="1" i="1" dirty="0" smtClean="0">
                <a:solidFill>
                  <a:schemeClr val="tx2">
                    <a:lumMod val="75000"/>
                  </a:schemeClr>
                </a:solidFill>
                <a:latin typeface="Arial" pitchFamily="34" charset="0"/>
                <a:cs typeface="Arial" pitchFamily="34" charset="0"/>
              </a:rPr>
              <a:t> hi </a:t>
            </a:r>
            <a:r>
              <a:rPr lang="en-US" sz="2200" b="1" i="1" dirty="0" err="1" smtClean="0">
                <a:solidFill>
                  <a:schemeClr val="tx2">
                    <a:lumMod val="75000"/>
                  </a:schemeClr>
                </a:solidFill>
                <a:latin typeface="Arial" pitchFamily="34" charset="0"/>
                <a:cs typeface="Arial" pitchFamily="34" charset="0"/>
              </a:rPr>
              <a:t>sinh</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để</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bảo</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vệ</a:t>
            </a:r>
            <a:r>
              <a:rPr lang="en-US" sz="2200" b="1" i="1" dirty="0" smtClean="0">
                <a:solidFill>
                  <a:schemeClr val="tx2">
                    <a:lumMod val="75000"/>
                  </a:schemeClr>
                </a:solidFill>
                <a:latin typeface="Arial" pitchFamily="34" charset="0"/>
                <a:cs typeface="Arial" pitchFamily="34" charset="0"/>
              </a:rPr>
              <a:t> con </a:t>
            </a:r>
            <a:r>
              <a:rPr lang="en-US" sz="2200" b="1" i="1" dirty="0" err="1" smtClean="0">
                <a:solidFill>
                  <a:schemeClr val="tx2">
                    <a:lumMod val="75000"/>
                  </a:schemeClr>
                </a:solidFill>
                <a:latin typeface="Arial" pitchFamily="34" charset="0"/>
                <a:cs typeface="Arial" pitchFamily="34" charset="0"/>
              </a:rPr>
              <a:t>người</a:t>
            </a:r>
            <a:r>
              <a:rPr lang="en-US" sz="2200" b="1" i="1" dirty="0" smtClean="0">
                <a:solidFill>
                  <a:schemeClr val="tx2">
                    <a:lumMod val="75000"/>
                  </a:schemeClr>
                </a:solidFill>
                <a:latin typeface="Arial" pitchFamily="34" charset="0"/>
                <a:cs typeface="Arial" pitchFamily="34" charset="0"/>
              </a:rPr>
              <a:t>.</a:t>
            </a:r>
            <a:r>
              <a:rPr lang="vi-VN" sz="2200" b="1" i="1" dirty="0" smtClean="0">
                <a:solidFill>
                  <a:schemeClr val="tx2">
                    <a:lumMod val="75000"/>
                  </a:schemeClr>
                </a:solidFill>
                <a:latin typeface="Arial" pitchFamily="34" charset="0"/>
                <a:cs typeface="Arial" pitchFamily="34" charset="0"/>
              </a:rPr>
              <a:t>..”</a:t>
            </a:r>
            <a:endParaRPr lang="en-US" sz="2200" b="1" dirty="0" smtClean="0">
              <a:solidFill>
                <a:schemeClr val="tx2">
                  <a:lumMod val="75000"/>
                </a:schemeClr>
              </a:solidFill>
              <a:latin typeface="Arial" pitchFamily="34" charset="0"/>
              <a:cs typeface="Arial" pitchFamily="34" charset="0"/>
            </a:endParaRPr>
          </a:p>
          <a:p>
            <a:pPr algn="just">
              <a:lnSpc>
                <a:spcPct val="120000"/>
              </a:lnSpc>
              <a:spcAft>
                <a:spcPts val="600"/>
              </a:spcAft>
              <a:buNone/>
            </a:pPr>
            <a:r>
              <a:rPr lang="en-US" sz="2200" b="1" u="sng" dirty="0" err="1" smtClean="0">
                <a:solidFill>
                  <a:schemeClr val="tx1">
                    <a:lumMod val="75000"/>
                    <a:lumOff val="25000"/>
                  </a:schemeClr>
                </a:solidFill>
                <a:latin typeface="Arial" pitchFamily="34" charset="0"/>
                <a:cs typeface="Arial" pitchFamily="34" charset="0"/>
              </a:rPr>
              <a:t>Đoạn</a:t>
            </a:r>
            <a:r>
              <a:rPr lang="en-US" sz="2200" b="1" u="sng" dirty="0" smtClean="0">
                <a:solidFill>
                  <a:schemeClr val="tx1">
                    <a:lumMod val="75000"/>
                    <a:lumOff val="25000"/>
                  </a:schemeClr>
                </a:solidFill>
                <a:latin typeface="Arial" pitchFamily="34" charset="0"/>
                <a:cs typeface="Arial" pitchFamily="34" charset="0"/>
              </a:rPr>
              <a:t> 2</a:t>
            </a:r>
            <a:r>
              <a:rPr lang="en-US" sz="2200" dirty="0" smtClean="0">
                <a:latin typeface="Arial" pitchFamily="34" charset="0"/>
                <a:cs typeface="Arial" pitchFamily="34" charset="0"/>
              </a:rPr>
              <a:t>: </a:t>
            </a:r>
            <a:r>
              <a:rPr lang="en-US" sz="2200" b="1" i="1" dirty="0" smtClean="0">
                <a:solidFill>
                  <a:schemeClr val="tx2">
                    <a:lumMod val="75000"/>
                  </a:schemeClr>
                </a:solidFill>
                <a:latin typeface="Arial" pitchFamily="34" charset="0"/>
                <a:cs typeface="Arial" pitchFamily="34" charset="0"/>
              </a:rPr>
              <a:t>“</a:t>
            </a:r>
            <a:r>
              <a:rPr lang="en-US" sz="2200" b="1" i="1" dirty="0" err="1" smtClean="0">
                <a:solidFill>
                  <a:schemeClr val="tx2">
                    <a:lumMod val="75000"/>
                  </a:schemeClr>
                </a:solidFill>
                <a:latin typeface="Arial" pitchFamily="34" charset="0"/>
                <a:cs typeface="Arial" pitchFamily="34" charset="0"/>
              </a:rPr>
              <a:t>Phía</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sau</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nhà</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em</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có</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một</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mảnh</a:t>
            </a:r>
            <a:r>
              <a:rPr lang="en-US" sz="2200" b="1" i="1" dirty="0" smtClean="0">
                <a:solidFill>
                  <a:schemeClr val="tx2">
                    <a:lumMod val="75000"/>
                  </a:schemeClr>
                </a:solidFill>
                <a:latin typeface="Arial" pitchFamily="34" charset="0"/>
                <a:cs typeface="Arial" pitchFamily="34" charset="0"/>
              </a:rPr>
              <a:t> v</a:t>
            </a:r>
            <a:r>
              <a:rPr lang="vi-VN" sz="2200" b="1" i="1" dirty="0" smtClean="0">
                <a:solidFill>
                  <a:schemeClr val="tx2">
                    <a:lumMod val="75000"/>
                  </a:schemeClr>
                </a:solidFill>
                <a:latin typeface="Arial" pitchFamily="34" charset="0"/>
                <a:cs typeface="Arial" pitchFamily="34" charset="0"/>
              </a:rPr>
              <a:t>ư</a:t>
            </a:r>
            <a:r>
              <a:rPr lang="en-US" sz="2200" b="1" i="1" dirty="0" err="1" smtClean="0">
                <a:solidFill>
                  <a:schemeClr val="tx2">
                    <a:lumMod val="75000"/>
                  </a:schemeClr>
                </a:solidFill>
                <a:latin typeface="Arial" pitchFamily="34" charset="0"/>
                <a:cs typeface="Arial" pitchFamily="34" charset="0"/>
              </a:rPr>
              <a:t>ờn</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Mảnh</a:t>
            </a:r>
            <a:r>
              <a:rPr lang="en-US" sz="2200" b="1" i="1" dirty="0" smtClean="0">
                <a:solidFill>
                  <a:schemeClr val="tx2">
                    <a:lumMod val="75000"/>
                  </a:schemeClr>
                </a:solidFill>
                <a:latin typeface="Arial" pitchFamily="34" charset="0"/>
                <a:cs typeface="Arial" pitchFamily="34" charset="0"/>
              </a:rPr>
              <a:t> v</a:t>
            </a:r>
            <a:r>
              <a:rPr lang="vi-VN" sz="2200" b="1" i="1" dirty="0" smtClean="0">
                <a:solidFill>
                  <a:schemeClr val="tx2">
                    <a:lumMod val="75000"/>
                  </a:schemeClr>
                </a:solidFill>
                <a:latin typeface="Arial" pitchFamily="34" charset="0"/>
                <a:cs typeface="Arial" pitchFamily="34" charset="0"/>
              </a:rPr>
              <a:t>ư</a:t>
            </a:r>
            <a:r>
              <a:rPr lang="en-US" sz="2200" b="1" i="1" dirty="0" err="1" smtClean="0">
                <a:solidFill>
                  <a:schemeClr val="tx2">
                    <a:lumMod val="75000"/>
                  </a:schemeClr>
                </a:solidFill>
                <a:latin typeface="Arial" pitchFamily="34" charset="0"/>
                <a:cs typeface="Arial" pitchFamily="34" charset="0"/>
              </a:rPr>
              <a:t>ờn</a:t>
            </a:r>
            <a:r>
              <a:rPr lang="en-US" sz="2200" b="1" i="1" dirty="0" smtClean="0">
                <a:solidFill>
                  <a:schemeClr val="tx2">
                    <a:lumMod val="75000"/>
                  </a:schemeClr>
                </a:solidFill>
                <a:latin typeface="Arial" pitchFamily="34" charset="0"/>
                <a:cs typeface="Arial" pitchFamily="34" charset="0"/>
              </a:rPr>
              <a:t> ở </a:t>
            </a:r>
            <a:r>
              <a:rPr lang="en-US" sz="2200" b="1" i="1" dirty="0" err="1" smtClean="0">
                <a:solidFill>
                  <a:schemeClr val="tx2">
                    <a:lumMod val="75000"/>
                  </a:schemeClr>
                </a:solidFill>
                <a:latin typeface="Arial" pitchFamily="34" charset="0"/>
                <a:cs typeface="Arial" pitchFamily="34" charset="0"/>
              </a:rPr>
              <a:t>phía</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sau</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nhà</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em</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em</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trồng</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rất</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nhiều</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loài</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hoa</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Em</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trồng</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hoa</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cúc</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Em</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trồng</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hoa</a:t>
            </a:r>
            <a:r>
              <a:rPr lang="en-US" sz="2200" b="1" i="1" dirty="0" smtClean="0">
                <a:solidFill>
                  <a:schemeClr val="tx2">
                    <a:lumMod val="75000"/>
                  </a:schemeClr>
                </a:solidFill>
                <a:latin typeface="Arial" pitchFamily="34" charset="0"/>
                <a:cs typeface="Arial" pitchFamily="34" charset="0"/>
              </a:rPr>
              <a:t> </a:t>
            </a:r>
            <a:r>
              <a:rPr lang="en-US" sz="2200" b="1" i="1" dirty="0" err="1" smtClean="0">
                <a:solidFill>
                  <a:schemeClr val="tx2">
                    <a:lumMod val="75000"/>
                  </a:schemeClr>
                </a:solidFill>
                <a:latin typeface="Arial" pitchFamily="34" charset="0"/>
                <a:cs typeface="Arial" pitchFamily="34" charset="0"/>
              </a:rPr>
              <a:t>th</a:t>
            </a:r>
            <a:r>
              <a:rPr lang="vi-VN" sz="2200" b="1" i="1" dirty="0" smtClean="0">
                <a:solidFill>
                  <a:schemeClr val="tx2">
                    <a:lumMod val="75000"/>
                  </a:schemeClr>
                </a:solidFill>
                <a:latin typeface="Arial" pitchFamily="34" charset="0"/>
                <a:cs typeface="Arial" pitchFamily="34" charset="0"/>
              </a:rPr>
              <a:t>ư</a:t>
            </a:r>
            <a:r>
              <a:rPr lang="en-US" sz="2200" b="1" i="1" dirty="0" err="1" smtClean="0">
                <a:solidFill>
                  <a:schemeClr val="tx2">
                    <a:lumMod val="75000"/>
                  </a:schemeClr>
                </a:solidFill>
                <a:latin typeface="Arial" pitchFamily="34" charset="0"/>
                <a:cs typeface="Arial" pitchFamily="34" charset="0"/>
              </a:rPr>
              <a:t>ợc</a:t>
            </a:r>
            <a:r>
              <a:rPr lang="en-US" sz="2200" b="1" i="1" dirty="0" smtClean="0">
                <a:solidFill>
                  <a:schemeClr val="tx2">
                    <a:lumMod val="75000"/>
                  </a:schemeClr>
                </a:solidFill>
                <a:latin typeface="Arial" pitchFamily="34" charset="0"/>
                <a:cs typeface="Arial" pitchFamily="34" charset="0"/>
              </a:rPr>
              <a:t> d</a:t>
            </a:r>
            <a:r>
              <a:rPr lang="vi-VN" sz="2200" b="1" i="1" dirty="0" smtClean="0">
                <a:solidFill>
                  <a:schemeClr val="tx2">
                    <a:lumMod val="75000"/>
                  </a:schemeClr>
                </a:solidFill>
                <a:latin typeface="Arial" pitchFamily="34" charset="0"/>
                <a:cs typeface="Arial" pitchFamily="34" charset="0"/>
              </a:rPr>
              <a:t>ư</a:t>
            </a:r>
            <a:r>
              <a:rPr lang="en-US" sz="2200" b="1" i="1" dirty="0" err="1" smtClean="0">
                <a:solidFill>
                  <a:schemeClr val="tx2">
                    <a:lumMod val="75000"/>
                  </a:schemeClr>
                </a:solidFill>
                <a:latin typeface="Arial" pitchFamily="34" charset="0"/>
                <a:cs typeface="Arial" pitchFamily="34" charset="0"/>
              </a:rPr>
              <a:t>ợc</a:t>
            </a:r>
            <a:r>
              <a:rPr lang="vi-VN" sz="2200" b="1" i="1" dirty="0" smtClean="0">
                <a:solidFill>
                  <a:schemeClr val="tx2">
                    <a:lumMod val="75000"/>
                  </a:schemeClr>
                </a:solidFill>
                <a:latin typeface="Arial" pitchFamily="34" charset="0"/>
                <a:cs typeface="Arial" pitchFamily="34" charset="0"/>
              </a:rPr>
              <a:t> </a:t>
            </a:r>
            <a:r>
              <a:rPr lang="en-US" sz="2200" b="1" i="1" dirty="0" smtClean="0">
                <a:solidFill>
                  <a:schemeClr val="tx2">
                    <a:lumMod val="75000"/>
                  </a:schemeClr>
                </a:solidFill>
                <a:latin typeface="Arial" pitchFamily="34" charset="0"/>
                <a:cs typeface="Arial" pitchFamily="34" charset="0"/>
              </a:rPr>
              <a:t>…”</a:t>
            </a:r>
          </a:p>
        </p:txBody>
      </p:sp>
      <p:pic>
        <p:nvPicPr>
          <p:cNvPr id="3" name="Picture 31" descr="Cau hoi"/>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352800"/>
            <a:ext cx="1295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90600" y="3510815"/>
            <a:ext cx="7696200" cy="978729"/>
          </a:xfrm>
          <a:prstGeom prst="rect">
            <a:avLst/>
          </a:prstGeom>
          <a:solidFill>
            <a:schemeClr val="accent3">
              <a:lumMod val="60000"/>
              <a:lumOff val="40000"/>
            </a:schemeClr>
          </a:solidFill>
        </p:spPr>
        <p:txBody>
          <a:bodyPr wrap="square" rtlCol="0">
            <a:spAutoFit/>
          </a:bodyPr>
          <a:lstStyle/>
          <a:p>
            <a:pPr algn="just">
              <a:lnSpc>
                <a:spcPct val="120000"/>
              </a:lnSpc>
              <a:buNone/>
            </a:pPr>
            <a:r>
              <a:rPr lang="en-US" sz="2400" b="1" dirty="0" err="1">
                <a:solidFill>
                  <a:srgbClr val="0070C0"/>
                </a:solidFill>
                <a:latin typeface="Arial" pitchFamily="34" charset="0"/>
                <a:cs typeface="Arial" pitchFamily="34" charset="0"/>
              </a:rPr>
              <a:t>Có</a:t>
            </a:r>
            <a:r>
              <a:rPr lang="en-US" sz="2400" b="1" dirty="0">
                <a:solidFill>
                  <a:srgbClr val="0070C0"/>
                </a:solidFill>
                <a:latin typeface="Arial" pitchFamily="34" charset="0"/>
                <a:cs typeface="Arial" pitchFamily="34" charset="0"/>
              </a:rPr>
              <a:t> ý </a:t>
            </a:r>
            <a:r>
              <a:rPr lang="en-US" sz="2400" b="1" dirty="0" err="1">
                <a:solidFill>
                  <a:srgbClr val="0070C0"/>
                </a:solidFill>
                <a:latin typeface="Arial" pitchFamily="34" charset="0"/>
                <a:cs typeface="Arial" pitchFamily="34" charset="0"/>
              </a:rPr>
              <a:t>kiến</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cho</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rằng</a:t>
            </a:r>
            <a:r>
              <a:rPr lang="en-US" sz="2400" b="1" dirty="0">
                <a:solidFill>
                  <a:srgbClr val="0070C0"/>
                </a:solidFill>
                <a:latin typeface="Arial" pitchFamily="34" charset="0"/>
                <a:cs typeface="Arial" pitchFamily="34" charset="0"/>
              </a:rPr>
              <a:t> : </a:t>
            </a:r>
            <a:r>
              <a:rPr lang="en-US" sz="2400" b="1" dirty="0" err="1">
                <a:solidFill>
                  <a:srgbClr val="FF0000"/>
                </a:solidFill>
                <a:latin typeface="Arial" pitchFamily="34" charset="0"/>
                <a:cs typeface="Arial" pitchFamily="34" charset="0"/>
              </a:rPr>
              <a:t>hai</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đoạn</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văn</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đều</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sử</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dụng</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điệp</a:t>
            </a:r>
            <a:r>
              <a:rPr lang="en-US" sz="2400" b="1" dirty="0">
                <a:solidFill>
                  <a:srgbClr val="FF0000"/>
                </a:solidFill>
                <a:latin typeface="Arial" pitchFamily="34" charset="0"/>
                <a:cs typeface="Arial" pitchFamily="34" charset="0"/>
              </a:rPr>
              <a:t> </a:t>
            </a:r>
            <a:r>
              <a:rPr lang="en-US" sz="2400" b="1" dirty="0" err="1">
                <a:solidFill>
                  <a:srgbClr val="FF0000"/>
                </a:solidFill>
                <a:latin typeface="Arial" pitchFamily="34" charset="0"/>
                <a:cs typeface="Arial" pitchFamily="34" charset="0"/>
              </a:rPr>
              <a:t>ngữ</a:t>
            </a:r>
            <a:r>
              <a:rPr lang="en-US" sz="2400" b="1" dirty="0">
                <a:solidFill>
                  <a:srgbClr val="FF0000"/>
                </a:solidFill>
                <a:latin typeface="Arial" pitchFamily="34" charset="0"/>
                <a:cs typeface="Arial" pitchFamily="34" charset="0"/>
              </a:rPr>
              <a:t> </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Em</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có</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đồng</a:t>
            </a:r>
            <a:r>
              <a:rPr lang="en-US" sz="2400" b="1" dirty="0">
                <a:solidFill>
                  <a:srgbClr val="0070C0"/>
                </a:solidFill>
                <a:latin typeface="Arial" pitchFamily="34" charset="0"/>
                <a:cs typeface="Arial" pitchFamily="34" charset="0"/>
              </a:rPr>
              <a:t> ý </a:t>
            </a:r>
            <a:r>
              <a:rPr lang="en-US" sz="2400" b="1" dirty="0" err="1">
                <a:solidFill>
                  <a:srgbClr val="0070C0"/>
                </a:solidFill>
                <a:latin typeface="Arial" pitchFamily="34" charset="0"/>
                <a:cs typeface="Arial" pitchFamily="34" charset="0"/>
              </a:rPr>
              <a:t>với</a:t>
            </a:r>
            <a:r>
              <a:rPr lang="en-US" sz="2400" b="1" dirty="0">
                <a:solidFill>
                  <a:srgbClr val="0070C0"/>
                </a:solidFill>
                <a:latin typeface="Arial" pitchFamily="34" charset="0"/>
                <a:cs typeface="Arial" pitchFamily="34" charset="0"/>
              </a:rPr>
              <a:t> ý </a:t>
            </a:r>
            <a:r>
              <a:rPr lang="en-US" sz="2400" b="1" dirty="0" err="1">
                <a:solidFill>
                  <a:srgbClr val="0070C0"/>
                </a:solidFill>
                <a:latin typeface="Arial" pitchFamily="34" charset="0"/>
                <a:cs typeface="Arial" pitchFamily="34" charset="0"/>
              </a:rPr>
              <a:t>kiến</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đó</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không</a:t>
            </a:r>
            <a:r>
              <a:rPr lang="en-US" sz="2400" b="1" dirty="0">
                <a:solidFill>
                  <a:srgbClr val="0070C0"/>
                </a:solidFill>
                <a:latin typeface="Arial" pitchFamily="34" charset="0"/>
                <a:cs typeface="Arial" pitchFamily="34" charset="0"/>
              </a:rPr>
              <a:t> ? </a:t>
            </a:r>
            <a:r>
              <a:rPr lang="en-US" sz="2400" b="1" dirty="0" err="1">
                <a:solidFill>
                  <a:srgbClr val="0070C0"/>
                </a:solidFill>
                <a:latin typeface="Arial" pitchFamily="34" charset="0"/>
                <a:cs typeface="Arial" pitchFamily="34" charset="0"/>
              </a:rPr>
              <a:t>Vì</a:t>
            </a:r>
            <a:r>
              <a:rPr lang="en-US" sz="2400" b="1" dirty="0">
                <a:solidFill>
                  <a:srgbClr val="0070C0"/>
                </a:solidFill>
                <a:latin typeface="Arial" pitchFamily="34" charset="0"/>
                <a:cs typeface="Arial" pitchFamily="34" charset="0"/>
              </a:rPr>
              <a:t> </a:t>
            </a:r>
            <a:r>
              <a:rPr lang="en-US" sz="2400" b="1" dirty="0" err="1">
                <a:solidFill>
                  <a:srgbClr val="0070C0"/>
                </a:solidFill>
                <a:latin typeface="Arial" pitchFamily="34" charset="0"/>
                <a:cs typeface="Arial" pitchFamily="34" charset="0"/>
              </a:rPr>
              <a:t>sao</a:t>
            </a:r>
            <a:r>
              <a:rPr lang="en-US" sz="2400" b="1" dirty="0">
                <a:solidFill>
                  <a:srgbClr val="0070C0"/>
                </a:solidFill>
                <a:latin typeface="Arial" pitchFamily="34" charset="0"/>
                <a:cs typeface="Arial" pitchFamily="34" charset="0"/>
              </a:rPr>
              <a:t> </a:t>
            </a:r>
            <a:r>
              <a:rPr lang="en-US" sz="2400" b="1" dirty="0" smtClean="0">
                <a:solidFill>
                  <a:srgbClr val="0070C0"/>
                </a:solidFill>
                <a:latin typeface="Arial" pitchFamily="34" charset="0"/>
                <a:cs typeface="Arial" pitchFamily="34" charset="0"/>
              </a:rPr>
              <a:t>?</a:t>
            </a:r>
            <a:endParaRPr lang="en-US" sz="2400" b="1" dirty="0">
              <a:solidFill>
                <a:srgbClr val="0070C0"/>
              </a:solidFill>
              <a:latin typeface="Arial" pitchFamily="34" charset="0"/>
              <a:cs typeface="Arial" pitchFamily="34" charset="0"/>
            </a:endParaRPr>
          </a:p>
        </p:txBody>
      </p:sp>
      <p:sp>
        <p:nvSpPr>
          <p:cNvPr id="4" name="TextBox 3"/>
          <p:cNvSpPr txBox="1"/>
          <p:nvPr/>
        </p:nvSpPr>
        <p:spPr>
          <a:xfrm>
            <a:off x="2133600" y="4728576"/>
            <a:ext cx="4648200" cy="1200329"/>
          </a:xfrm>
          <a:prstGeom prst="rect">
            <a:avLst/>
          </a:prstGeom>
          <a:noFill/>
        </p:spPr>
        <p:txBody>
          <a:bodyPr wrap="square" rtlCol="0">
            <a:spAutoFit/>
          </a:bodyPr>
          <a:lstStyle/>
          <a:p>
            <a:pPr marL="285750" indent="-285750" algn="just">
              <a:buFontTx/>
              <a:buChar char="-"/>
            </a:pPr>
            <a:r>
              <a:rPr lang="en-US" sz="2400" b="1" dirty="0" err="1" smtClean="0">
                <a:latin typeface="Arial" pitchFamily="34" charset="0"/>
                <a:cs typeface="Arial" pitchFamily="34" charset="0"/>
              </a:rPr>
              <a:t>Thảo</a:t>
            </a:r>
            <a:r>
              <a:rPr lang="en-US" sz="2400" b="1" dirty="0" smtClean="0">
                <a:latin typeface="Arial" pitchFamily="34" charset="0"/>
                <a:cs typeface="Arial" pitchFamily="34" charset="0"/>
              </a:rPr>
              <a:t> </a:t>
            </a:r>
            <a:r>
              <a:rPr lang="en-US" sz="2400" b="1" dirty="0" err="1">
                <a:latin typeface="Arial" pitchFamily="34" charset="0"/>
                <a:cs typeface="Arial" pitchFamily="34" charset="0"/>
              </a:rPr>
              <a:t>luận</a:t>
            </a:r>
            <a:r>
              <a:rPr lang="en-US" sz="2400" b="1" dirty="0">
                <a:latin typeface="Arial" pitchFamily="34" charset="0"/>
                <a:cs typeface="Arial" pitchFamily="34" charset="0"/>
              </a:rPr>
              <a:t> </a:t>
            </a:r>
            <a:r>
              <a:rPr lang="en-US" sz="2400" b="1" dirty="0" err="1">
                <a:latin typeface="Arial" pitchFamily="34" charset="0"/>
                <a:cs typeface="Arial" pitchFamily="34" charset="0"/>
              </a:rPr>
              <a:t>nhóm</a:t>
            </a:r>
            <a:r>
              <a:rPr lang="en-US" sz="2400" b="1" dirty="0">
                <a:latin typeface="Arial" pitchFamily="34" charset="0"/>
                <a:cs typeface="Arial" pitchFamily="34" charset="0"/>
              </a:rPr>
              <a:t> </a:t>
            </a:r>
            <a:r>
              <a:rPr lang="en-US" sz="2400" b="1" dirty="0" err="1" smtClean="0">
                <a:latin typeface="Arial" pitchFamily="34" charset="0"/>
                <a:cs typeface="Arial" pitchFamily="34" charset="0"/>
              </a:rPr>
              <a:t>lớn</a:t>
            </a:r>
            <a:r>
              <a:rPr lang="en-US" sz="2400" b="1" dirty="0" smtClean="0">
                <a:latin typeface="Arial" pitchFamily="34" charset="0"/>
                <a:cs typeface="Arial" pitchFamily="34" charset="0"/>
              </a:rPr>
              <a:t>.</a:t>
            </a:r>
          </a:p>
          <a:p>
            <a:pPr marL="285750" indent="-285750" algn="just">
              <a:buFontTx/>
              <a:buChar char="-"/>
            </a:pPr>
            <a:r>
              <a:rPr lang="en-US" sz="2400" b="1" dirty="0" err="1" smtClean="0">
                <a:latin typeface="Arial" pitchFamily="34" charset="0"/>
                <a:cs typeface="Arial" pitchFamily="34" charset="0"/>
              </a:rPr>
              <a:t>Thời</a:t>
            </a:r>
            <a:r>
              <a:rPr lang="en-US" sz="2400" b="1" dirty="0" smtClean="0">
                <a:latin typeface="Arial" pitchFamily="34" charset="0"/>
                <a:cs typeface="Arial" pitchFamily="34" charset="0"/>
              </a:rPr>
              <a:t> </a:t>
            </a:r>
            <a:r>
              <a:rPr lang="en-US" sz="2400" b="1" dirty="0" err="1">
                <a:latin typeface="Arial" pitchFamily="34" charset="0"/>
                <a:cs typeface="Arial" pitchFamily="34" charset="0"/>
              </a:rPr>
              <a:t>gian</a:t>
            </a:r>
            <a:r>
              <a:rPr lang="en-US" sz="2400" b="1" dirty="0">
                <a:latin typeface="Arial" pitchFamily="34" charset="0"/>
                <a:cs typeface="Arial" pitchFamily="34" charset="0"/>
              </a:rPr>
              <a:t> : 3 </a:t>
            </a:r>
            <a:r>
              <a:rPr lang="en-US" sz="2400" b="1" dirty="0" err="1">
                <a:latin typeface="Arial" pitchFamily="34" charset="0"/>
                <a:cs typeface="Arial" pitchFamily="34" charset="0"/>
              </a:rPr>
              <a:t>phút</a:t>
            </a:r>
            <a:r>
              <a:rPr lang="en-US" sz="2400" b="1" dirty="0">
                <a:latin typeface="Arial" pitchFamily="34" charset="0"/>
                <a:cs typeface="Arial" pitchFamily="34" charset="0"/>
              </a:rPr>
              <a:t> </a:t>
            </a:r>
          </a:p>
          <a:p>
            <a:pPr algn="just"/>
            <a:r>
              <a:rPr lang="en-US" sz="2400" b="1" dirty="0" smtClean="0">
                <a:latin typeface="Arial" pitchFamily="34" charset="0"/>
                <a:cs typeface="Arial" pitchFamily="34" charset="0"/>
              </a:rPr>
              <a:t>-  </a:t>
            </a:r>
            <a:r>
              <a:rPr lang="en-US" sz="2400" b="1" dirty="0" err="1">
                <a:latin typeface="Arial" pitchFamily="34" charset="0"/>
                <a:cs typeface="Arial" pitchFamily="34" charset="0"/>
              </a:rPr>
              <a:t>Đại</a:t>
            </a:r>
            <a:r>
              <a:rPr lang="en-US" sz="2400" b="1" dirty="0">
                <a:latin typeface="Arial" pitchFamily="34" charset="0"/>
                <a:cs typeface="Arial" pitchFamily="34" charset="0"/>
              </a:rPr>
              <a:t> </a:t>
            </a:r>
            <a:r>
              <a:rPr lang="en-US" sz="2400" b="1" dirty="0" err="1">
                <a:latin typeface="Arial" pitchFamily="34" charset="0"/>
                <a:cs typeface="Arial" pitchFamily="34" charset="0"/>
              </a:rPr>
              <a:t>diện</a:t>
            </a:r>
            <a:r>
              <a:rPr lang="en-US" sz="2400" b="1" dirty="0">
                <a:latin typeface="Arial" pitchFamily="34" charset="0"/>
                <a:cs typeface="Arial" pitchFamily="34" charset="0"/>
              </a:rPr>
              <a:t> </a:t>
            </a:r>
            <a:r>
              <a:rPr lang="en-US" sz="2400" b="1" dirty="0" err="1">
                <a:latin typeface="Arial" pitchFamily="34" charset="0"/>
                <a:cs typeface="Arial" pitchFamily="34" charset="0"/>
              </a:rPr>
              <a:t>nhóm</a:t>
            </a:r>
            <a:r>
              <a:rPr lang="en-US" sz="2400" b="1" dirty="0">
                <a:latin typeface="Arial" pitchFamily="34" charset="0"/>
                <a:cs typeface="Arial" pitchFamily="34" charset="0"/>
              </a:rPr>
              <a:t> </a:t>
            </a:r>
            <a:r>
              <a:rPr lang="en-US" sz="2400" b="1" dirty="0" err="1">
                <a:latin typeface="Arial" pitchFamily="34" charset="0"/>
                <a:cs typeface="Arial" pitchFamily="34" charset="0"/>
              </a:rPr>
              <a:t>trình</a:t>
            </a:r>
            <a:r>
              <a:rPr lang="en-US" sz="2400" b="1" dirty="0">
                <a:latin typeface="Arial" pitchFamily="34" charset="0"/>
                <a:cs typeface="Arial" pitchFamily="34" charset="0"/>
              </a:rPr>
              <a:t> </a:t>
            </a:r>
            <a:r>
              <a:rPr lang="en-US" sz="2400" b="1" dirty="0" err="1">
                <a:latin typeface="Arial" pitchFamily="34" charset="0"/>
                <a:cs typeface="Arial" pitchFamily="34" charset="0"/>
              </a:rPr>
              <a:t>bày</a:t>
            </a:r>
            <a:r>
              <a:rPr lang="en-US" sz="2400" b="1" dirty="0">
                <a:latin typeface="Arial" pitchFamily="34" charset="0"/>
                <a:cs typeface="Arial" pitchFamily="34" charset="0"/>
              </a:rPr>
              <a:t>. </a:t>
            </a:r>
            <a:endParaRPr lang="en-US" sz="2400" dirty="0">
              <a:latin typeface="Arial" pitchFamily="34" charset="0"/>
              <a:cs typeface="Arial" pitchFamily="34"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linds(horizontal)">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980" y="457200"/>
            <a:ext cx="4542020" cy="1569660"/>
          </a:xfrm>
          <a:prstGeom prst="rect">
            <a:avLst/>
          </a:prstGeom>
          <a:solidFill>
            <a:schemeClr val="accent3">
              <a:lumMod val="60000"/>
              <a:lumOff val="40000"/>
            </a:schemeClr>
          </a:solidFill>
        </p:spPr>
        <p:txBody>
          <a:bodyPr wrap="square">
            <a:spAutoFit/>
          </a:bodyPr>
          <a:lstStyle/>
          <a:p>
            <a:pPr algn="just">
              <a:lnSpc>
                <a:spcPct val="120000"/>
              </a:lnSpc>
              <a:spcAft>
                <a:spcPts val="600"/>
              </a:spcAft>
              <a:buNone/>
              <a:tabLst>
                <a:tab pos="630238" algn="l"/>
              </a:tabLst>
            </a:pPr>
            <a:r>
              <a:rPr lang="en-US" sz="2000" b="1" u="sng" dirty="0" err="1" smtClean="0">
                <a:latin typeface="Arial" pitchFamily="34" charset="0"/>
                <a:cs typeface="Arial" pitchFamily="34" charset="0"/>
              </a:rPr>
              <a:t>Đoạn</a:t>
            </a:r>
            <a:r>
              <a:rPr lang="en-US" sz="2000" b="1" u="sng" dirty="0" smtClean="0">
                <a:latin typeface="Arial" pitchFamily="34" charset="0"/>
                <a:cs typeface="Arial" pitchFamily="34" charset="0"/>
              </a:rPr>
              <a:t> 1</a:t>
            </a:r>
            <a:r>
              <a:rPr lang="en-US" sz="2000" b="1" dirty="0" smtClean="0">
                <a:latin typeface="Arial" pitchFamily="34" charset="0"/>
                <a:cs typeface="Arial" pitchFamily="34" charset="0"/>
              </a:rPr>
              <a:t>: </a:t>
            </a:r>
            <a:r>
              <a:rPr lang="en-US" sz="2000" b="1" i="1" dirty="0" smtClean="0">
                <a:latin typeface="Arial" pitchFamily="34" charset="0"/>
                <a:cs typeface="Arial" pitchFamily="34" charset="0"/>
              </a:rPr>
              <a:t>“</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làng</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nước</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mái</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nhà</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tranh</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đồng</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lúa</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chín</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smtClean="0">
                <a:latin typeface="Arial" pitchFamily="34" charset="0"/>
                <a:cs typeface="Arial" pitchFamily="34" charset="0"/>
              </a:rPr>
              <a:t>hi </a:t>
            </a:r>
            <a:r>
              <a:rPr lang="en-US" sz="2000" b="1" i="1" dirty="0" err="1" smtClean="0">
                <a:latin typeface="Arial" pitchFamily="34" charset="0"/>
                <a:cs typeface="Arial" pitchFamily="34" charset="0"/>
              </a:rPr>
              <a:t>sinh</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để</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bảo</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vệ</a:t>
            </a:r>
            <a:r>
              <a:rPr lang="en-US" sz="2000" b="1" i="1" dirty="0" smtClean="0">
                <a:latin typeface="Arial" pitchFamily="34" charset="0"/>
                <a:cs typeface="Arial" pitchFamily="34" charset="0"/>
              </a:rPr>
              <a:t> con </a:t>
            </a:r>
            <a:r>
              <a:rPr lang="en-US" sz="2000" b="1" i="1" dirty="0" err="1" smtClean="0">
                <a:latin typeface="Arial" pitchFamily="34" charset="0"/>
                <a:cs typeface="Arial" pitchFamily="34" charset="0"/>
              </a:rPr>
              <a:t>người</a:t>
            </a:r>
            <a:r>
              <a:rPr lang="en-US" sz="2000" b="1" i="1" dirty="0" smtClean="0">
                <a:latin typeface="Arial" pitchFamily="34" charset="0"/>
                <a:cs typeface="Arial" pitchFamily="34" charset="0"/>
              </a:rPr>
              <a:t>. </a:t>
            </a:r>
            <a:endParaRPr lang="en-US" sz="2000" b="1" dirty="0" smtClean="0">
              <a:latin typeface="Arial" pitchFamily="34" charset="0"/>
              <a:cs typeface="Arial" pitchFamily="34" charset="0"/>
            </a:endParaRPr>
          </a:p>
        </p:txBody>
      </p:sp>
      <p:sp>
        <p:nvSpPr>
          <p:cNvPr id="5" name="Rectangle 4"/>
          <p:cNvSpPr/>
          <p:nvPr/>
        </p:nvSpPr>
        <p:spPr>
          <a:xfrm>
            <a:off x="4648200" y="473440"/>
            <a:ext cx="4267200" cy="1938992"/>
          </a:xfrm>
          <a:prstGeom prst="rect">
            <a:avLst/>
          </a:prstGeom>
          <a:solidFill>
            <a:schemeClr val="accent3">
              <a:lumMod val="60000"/>
              <a:lumOff val="40000"/>
            </a:schemeClr>
          </a:solidFill>
        </p:spPr>
        <p:txBody>
          <a:bodyPr wrap="square">
            <a:spAutoFit/>
          </a:bodyPr>
          <a:lstStyle/>
          <a:p>
            <a:pPr algn="just">
              <a:lnSpc>
                <a:spcPct val="120000"/>
              </a:lnSpc>
              <a:spcAft>
                <a:spcPts val="600"/>
              </a:spcAft>
              <a:buNone/>
            </a:pPr>
            <a:r>
              <a:rPr lang="en-US" sz="2000" b="1" u="sng" dirty="0" err="1" smtClean="0">
                <a:latin typeface="Arial" pitchFamily="34" charset="0"/>
                <a:cs typeface="Arial" pitchFamily="34" charset="0"/>
              </a:rPr>
              <a:t>Đoạn</a:t>
            </a:r>
            <a:r>
              <a:rPr lang="en-US" sz="2000" b="1" u="sng" dirty="0" smtClean="0">
                <a:latin typeface="Arial" pitchFamily="34" charset="0"/>
                <a:cs typeface="Arial" pitchFamily="34" charset="0"/>
              </a:rPr>
              <a:t> 2</a:t>
            </a:r>
            <a:r>
              <a:rPr lang="en-US" sz="2000" dirty="0" smtClean="0">
                <a:latin typeface="Arial" pitchFamily="34" charset="0"/>
                <a:cs typeface="Arial" pitchFamily="34" charset="0"/>
              </a:rPr>
              <a:t>: </a:t>
            </a:r>
            <a:r>
              <a:rPr lang="en-US" sz="2000" b="1" i="1" dirty="0" smtClean="0">
                <a:latin typeface="Arial" pitchFamily="34" charset="0"/>
                <a:cs typeface="Arial" pitchFamily="34" charset="0"/>
              </a:rPr>
              <a:t>“</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có</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một</a:t>
            </a:r>
            <a:r>
              <a:rPr lang="vi-VN" sz="2000" b="1" i="1" dirty="0" smtClean="0">
                <a:latin typeface="Arial" pitchFamily="34" charset="0"/>
                <a:cs typeface="Arial" pitchFamily="34" charset="0"/>
              </a:rPr>
              <a:t>	               </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smtClean="0">
                <a:latin typeface="Arial" pitchFamily="34" charset="0"/>
                <a:cs typeface="Arial" pitchFamily="34" charset="0"/>
              </a:rPr>
              <a:t>ở</a:t>
            </a:r>
            <a:r>
              <a:rPr lang="vi-VN" sz="2000" b="1" i="1" dirty="0" smtClean="0">
                <a:latin typeface="Arial" pitchFamily="34" charset="0"/>
                <a:cs typeface="Arial" pitchFamily="34" charset="0"/>
              </a:rPr>
              <a:t>              	                 </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rất</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nhiều</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loài</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hoa</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hoa</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cúc</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hoa</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th</a:t>
            </a:r>
            <a:r>
              <a:rPr lang="vi-VN" sz="2000" b="1" i="1" dirty="0" smtClean="0">
                <a:latin typeface="Arial" pitchFamily="34" charset="0"/>
                <a:cs typeface="Arial" pitchFamily="34" charset="0"/>
              </a:rPr>
              <a:t>ư</a:t>
            </a:r>
            <a:r>
              <a:rPr lang="en-US" sz="2000" b="1" i="1" dirty="0" err="1" smtClean="0">
                <a:latin typeface="Arial" pitchFamily="34" charset="0"/>
                <a:cs typeface="Arial" pitchFamily="34" charset="0"/>
              </a:rPr>
              <a:t>ợc</a:t>
            </a:r>
            <a:r>
              <a:rPr lang="en-US" sz="2000" b="1" i="1" dirty="0" smtClean="0">
                <a:latin typeface="Arial" pitchFamily="34" charset="0"/>
                <a:cs typeface="Arial" pitchFamily="34" charset="0"/>
              </a:rPr>
              <a:t> d</a:t>
            </a:r>
            <a:r>
              <a:rPr lang="vi-VN" sz="2000" b="1" i="1" dirty="0" smtClean="0">
                <a:latin typeface="Arial" pitchFamily="34" charset="0"/>
                <a:cs typeface="Arial" pitchFamily="34" charset="0"/>
              </a:rPr>
              <a:t>ư</a:t>
            </a:r>
            <a:r>
              <a:rPr lang="en-US" sz="2000" b="1" i="1" dirty="0" err="1" smtClean="0">
                <a:latin typeface="Arial" pitchFamily="34" charset="0"/>
                <a:cs typeface="Arial" pitchFamily="34" charset="0"/>
              </a:rPr>
              <a:t>ợc</a:t>
            </a:r>
            <a:r>
              <a:rPr lang="en-US" sz="2000" b="1" i="1" dirty="0" smtClean="0">
                <a:latin typeface="Arial" pitchFamily="34" charset="0"/>
                <a:cs typeface="Arial" pitchFamily="34" charset="0"/>
              </a:rPr>
              <a:t>. …”</a:t>
            </a:r>
          </a:p>
        </p:txBody>
      </p:sp>
      <p:cxnSp>
        <p:nvCxnSpPr>
          <p:cNvPr id="7" name="Straight Connector 6"/>
          <p:cNvCxnSpPr/>
          <p:nvPr/>
        </p:nvCxnSpPr>
        <p:spPr>
          <a:xfrm rot="5400000">
            <a:off x="2551906" y="4610100"/>
            <a:ext cx="4039394" cy="79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59830" y="2971800"/>
            <a:ext cx="4038600" cy="830997"/>
          </a:xfrm>
          <a:prstGeom prst="rect">
            <a:avLst/>
          </a:prstGeom>
          <a:noFill/>
        </p:spPr>
        <p:txBody>
          <a:bodyPr wrap="square" rtlCol="0">
            <a:spAutoFit/>
          </a:bodyPr>
          <a:lstStyle/>
          <a:p>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Nhấn</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mạnh</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khẳng</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đinh</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vai</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trò</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của</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cây</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tre</a:t>
            </a:r>
            <a:r>
              <a:rPr lang="en-US" sz="2400" b="1" dirty="0" smtClean="0">
                <a:solidFill>
                  <a:schemeClr val="accent1">
                    <a:lumMod val="75000"/>
                  </a:schemeClr>
                </a:solidFill>
                <a:latin typeface="Arial" pitchFamily="34" charset="0"/>
                <a:cs typeface="Arial" pitchFamily="34" charset="0"/>
              </a:rPr>
              <a:t>.</a:t>
            </a:r>
            <a:endParaRPr lang="en-US" sz="2400" b="1" dirty="0">
              <a:solidFill>
                <a:schemeClr val="accent1">
                  <a:lumMod val="75000"/>
                </a:schemeClr>
              </a:solidFill>
              <a:latin typeface="Arial" pitchFamily="34" charset="0"/>
              <a:cs typeface="Arial" pitchFamily="34" charset="0"/>
            </a:endParaRPr>
          </a:p>
        </p:txBody>
      </p:sp>
      <p:sp>
        <p:nvSpPr>
          <p:cNvPr id="18" name="Rectangle 17"/>
          <p:cNvSpPr/>
          <p:nvPr/>
        </p:nvSpPr>
        <p:spPr>
          <a:xfrm>
            <a:off x="4800601" y="3038010"/>
            <a:ext cx="4114799" cy="830997"/>
          </a:xfrm>
          <a:prstGeom prst="rect">
            <a:avLst/>
          </a:prstGeom>
        </p:spPr>
        <p:txBody>
          <a:bodyPr wrap="square">
            <a:spAutoFit/>
          </a:bodyPr>
          <a:lstStyle/>
          <a:p>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Câu</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văn</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rườm</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rà</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nặng</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nề</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tối</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nghĩa</a:t>
            </a:r>
            <a:r>
              <a:rPr lang="en-US" sz="2400" b="1" dirty="0" smtClean="0">
                <a:solidFill>
                  <a:schemeClr val="accent1">
                    <a:lumMod val="75000"/>
                  </a:schemeClr>
                </a:solidFill>
                <a:latin typeface="Arial" pitchFamily="34" charset="0"/>
                <a:cs typeface="Arial" pitchFamily="34" charset="0"/>
              </a:rPr>
              <a:t>.</a:t>
            </a:r>
            <a:endParaRPr lang="en-US" sz="2400" b="1" dirty="0">
              <a:solidFill>
                <a:schemeClr val="accent1">
                  <a:lumMod val="75000"/>
                </a:schemeClr>
              </a:solidFill>
              <a:latin typeface="Arial" pitchFamily="34" charset="0"/>
              <a:cs typeface="Arial" pitchFamily="34" charset="0"/>
            </a:endParaRPr>
          </a:p>
        </p:txBody>
      </p:sp>
      <p:sp>
        <p:nvSpPr>
          <p:cNvPr id="19" name="TextBox 18"/>
          <p:cNvSpPr txBox="1"/>
          <p:nvPr/>
        </p:nvSpPr>
        <p:spPr>
          <a:xfrm>
            <a:off x="304800" y="4588240"/>
            <a:ext cx="3962400" cy="461665"/>
          </a:xfrm>
          <a:prstGeom prst="rect">
            <a:avLst/>
          </a:prstGeom>
          <a:noFill/>
        </p:spPr>
        <p:txBody>
          <a:bodyPr wrap="square" rtlCol="0">
            <a:spAutoFit/>
          </a:bodyPr>
          <a:lstStyle/>
          <a:p>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Được</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dùng</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có</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chủ</a:t>
            </a:r>
            <a:r>
              <a:rPr lang="en-US" sz="2400" b="1" dirty="0" smtClean="0">
                <a:solidFill>
                  <a:schemeClr val="accent1">
                    <a:lumMod val="75000"/>
                  </a:schemeClr>
                </a:solidFill>
                <a:latin typeface="Arial" pitchFamily="34" charset="0"/>
                <a:cs typeface="Arial" pitchFamily="34" charset="0"/>
              </a:rPr>
              <a:t> ý. </a:t>
            </a:r>
            <a:endParaRPr lang="en-US" sz="2400" b="1" dirty="0">
              <a:solidFill>
                <a:schemeClr val="accent1">
                  <a:lumMod val="75000"/>
                </a:schemeClr>
              </a:solidFill>
              <a:latin typeface="Arial" pitchFamily="34" charset="0"/>
              <a:cs typeface="Arial" pitchFamily="34" charset="0"/>
            </a:endParaRPr>
          </a:p>
        </p:txBody>
      </p:sp>
      <p:sp>
        <p:nvSpPr>
          <p:cNvPr id="20" name="TextBox 19"/>
          <p:cNvSpPr txBox="1"/>
          <p:nvPr/>
        </p:nvSpPr>
        <p:spPr>
          <a:xfrm>
            <a:off x="4800600" y="4572000"/>
            <a:ext cx="3962400" cy="830997"/>
          </a:xfrm>
          <a:prstGeom prst="rect">
            <a:avLst/>
          </a:prstGeom>
          <a:noFill/>
        </p:spPr>
        <p:txBody>
          <a:bodyPr wrap="square" rtlCol="0">
            <a:spAutoFit/>
          </a:bodyPr>
          <a:lstStyle/>
          <a:p>
            <a:r>
              <a:rPr lang="en-US" sz="2400" b="1" dirty="0" smtClean="0">
                <a:solidFill>
                  <a:schemeClr val="accent1">
                    <a:lumMod val="75000"/>
                  </a:schemeClr>
                </a:solidFill>
                <a:latin typeface="Arial" pitchFamily="34" charset="0"/>
                <a:cs typeface="Arial" pitchFamily="34" charset="0"/>
              </a:rPr>
              <a:t>- Do </a:t>
            </a:r>
            <a:r>
              <a:rPr lang="en-US" sz="2400" b="1" dirty="0" err="1" smtClean="0">
                <a:solidFill>
                  <a:schemeClr val="accent1">
                    <a:lumMod val="75000"/>
                  </a:schemeClr>
                </a:solidFill>
                <a:latin typeface="Arial" pitchFamily="34" charset="0"/>
                <a:cs typeface="Arial" pitchFamily="34" charset="0"/>
              </a:rPr>
              <a:t>vô</a:t>
            </a:r>
            <a:r>
              <a:rPr lang="en-US" sz="2400" b="1" dirty="0" smtClean="0">
                <a:solidFill>
                  <a:schemeClr val="accent1">
                    <a:lumMod val="75000"/>
                  </a:schemeClr>
                </a:solidFill>
                <a:latin typeface="Arial" pitchFamily="34" charset="0"/>
                <a:cs typeface="Arial" pitchFamily="34" charset="0"/>
              </a:rPr>
              <a:t> ý, </a:t>
            </a:r>
            <a:r>
              <a:rPr lang="en-US" sz="2400" b="1" dirty="0" err="1" smtClean="0">
                <a:solidFill>
                  <a:schemeClr val="accent1">
                    <a:lumMod val="75000"/>
                  </a:schemeClr>
                </a:solidFill>
                <a:latin typeface="Arial" pitchFamily="34" charset="0"/>
                <a:cs typeface="Arial" pitchFamily="34" charset="0"/>
              </a:rPr>
              <a:t>năng</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lực</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diễn</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đạt</a:t>
            </a:r>
            <a:r>
              <a:rPr lang="en-US" sz="2400" b="1" dirty="0" smtClean="0">
                <a:solidFill>
                  <a:schemeClr val="accent1">
                    <a:lumMod val="75000"/>
                  </a:schemeClr>
                </a:solidFill>
                <a:latin typeface="Arial" pitchFamily="34" charset="0"/>
                <a:cs typeface="Arial" pitchFamily="34" charset="0"/>
              </a:rPr>
              <a:t> </a:t>
            </a:r>
            <a:r>
              <a:rPr lang="en-US" sz="2400" b="1" dirty="0" err="1" smtClean="0">
                <a:solidFill>
                  <a:schemeClr val="accent1">
                    <a:lumMod val="75000"/>
                  </a:schemeClr>
                </a:solidFill>
                <a:latin typeface="Arial" pitchFamily="34" charset="0"/>
                <a:cs typeface="Arial" pitchFamily="34" charset="0"/>
              </a:rPr>
              <a:t>yếu</a:t>
            </a:r>
            <a:r>
              <a:rPr lang="en-US" sz="2400" b="1" dirty="0" smtClean="0">
                <a:solidFill>
                  <a:schemeClr val="accent1">
                    <a:lumMod val="75000"/>
                  </a:schemeClr>
                </a:solidFill>
                <a:latin typeface="Arial" pitchFamily="34" charset="0"/>
                <a:cs typeface="Arial" pitchFamily="34" charset="0"/>
              </a:rPr>
              <a:t>.</a:t>
            </a:r>
            <a:endParaRPr lang="en-US" sz="2400" b="1" dirty="0">
              <a:solidFill>
                <a:schemeClr val="accent1">
                  <a:lumMod val="75000"/>
                </a:schemeClr>
              </a:solidFill>
              <a:latin typeface="Arial" pitchFamily="34" charset="0"/>
              <a:cs typeface="Arial" pitchFamily="34" charset="0"/>
            </a:endParaRPr>
          </a:p>
        </p:txBody>
      </p:sp>
      <p:sp>
        <p:nvSpPr>
          <p:cNvPr id="21" name="Right Arrow 20"/>
          <p:cNvSpPr/>
          <p:nvPr/>
        </p:nvSpPr>
        <p:spPr>
          <a:xfrm>
            <a:off x="457200" y="5867400"/>
            <a:ext cx="838200" cy="3048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lumMod val="75000"/>
                </a:schemeClr>
              </a:solidFill>
            </a:endParaRPr>
          </a:p>
        </p:txBody>
      </p:sp>
      <p:sp>
        <p:nvSpPr>
          <p:cNvPr id="22" name="TextBox 21"/>
          <p:cNvSpPr txBox="1"/>
          <p:nvPr/>
        </p:nvSpPr>
        <p:spPr>
          <a:xfrm>
            <a:off x="1295400" y="5725180"/>
            <a:ext cx="3124200" cy="523220"/>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Phép</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điệp</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ngữ</a:t>
            </a:r>
            <a:r>
              <a:rPr lang="en-US" sz="2800" dirty="0" smtClean="0">
                <a:solidFill>
                  <a:srgbClr val="FF0000"/>
                </a:solidFill>
                <a:latin typeface="Times New Roman" pitchFamily="18" charset="0"/>
                <a:cs typeface="Times New Roman" pitchFamily="18" charset="0"/>
              </a:rPr>
              <a:t> </a:t>
            </a:r>
            <a:endParaRPr lang="en-US" sz="2800" dirty="0">
              <a:solidFill>
                <a:srgbClr val="FF0000"/>
              </a:solidFill>
              <a:latin typeface="Times New Roman" pitchFamily="18" charset="0"/>
              <a:cs typeface="Times New Roman" pitchFamily="18" charset="0"/>
            </a:endParaRPr>
          </a:p>
        </p:txBody>
      </p:sp>
      <p:sp>
        <p:nvSpPr>
          <p:cNvPr id="23" name="Right Arrow 22"/>
          <p:cNvSpPr/>
          <p:nvPr/>
        </p:nvSpPr>
        <p:spPr>
          <a:xfrm>
            <a:off x="4724400" y="5943600"/>
            <a:ext cx="762000" cy="3048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5715000" y="5801380"/>
            <a:ext cx="3124200" cy="523220"/>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Lỗi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lặp</a:t>
            </a:r>
            <a:r>
              <a:rPr lang="en-US" sz="2800" dirty="0" smtClean="0">
                <a:solidFill>
                  <a:srgbClr val="FF0000"/>
                </a:solidFill>
                <a:latin typeface="Times New Roman" pitchFamily="18" charset="0"/>
                <a:cs typeface="Times New Roman" pitchFamily="18" charset="0"/>
              </a:rPr>
              <a:t> </a:t>
            </a:r>
            <a:endParaRPr lang="en-US" sz="2800" dirty="0">
              <a:solidFill>
                <a:srgbClr val="FF0000"/>
              </a:solidFill>
              <a:latin typeface="Times New Roman" pitchFamily="18" charset="0"/>
              <a:cs typeface="Times New Roman" pitchFamily="18" charset="0"/>
            </a:endParaRPr>
          </a:p>
        </p:txBody>
      </p:sp>
      <p:sp>
        <p:nvSpPr>
          <p:cNvPr id="25" name="Rectangle 24"/>
          <p:cNvSpPr/>
          <p:nvPr/>
        </p:nvSpPr>
        <p:spPr>
          <a:xfrm>
            <a:off x="1371600" y="473440"/>
            <a:ext cx="1130631" cy="400110"/>
          </a:xfrm>
          <a:prstGeom prst="rect">
            <a:avLst/>
          </a:prstGeom>
        </p:spPr>
        <p:txBody>
          <a:bodyPr wrap="none">
            <a:spAutoFit/>
          </a:bodyPr>
          <a:lstStyle/>
          <a:p>
            <a:r>
              <a:rPr lang="en-US" sz="2000" b="1" i="1" dirty="0" err="1" smtClean="0">
                <a:latin typeface="Arial" pitchFamily="34" charset="0"/>
                <a:cs typeface="Arial" pitchFamily="34" charset="0"/>
              </a:rPr>
              <a:t>Tre</a:t>
            </a:r>
            <a:r>
              <a:rPr lang="en-US" sz="2000" b="1" i="1" dirty="0" smtClean="0">
                <a:latin typeface="Arial" pitchFamily="34" charset="0"/>
                <a:cs typeface="Arial" pitchFamily="34" charset="0"/>
              </a:rPr>
              <a:t> </a:t>
            </a:r>
            <a:r>
              <a:rPr lang="vi-VN" sz="2000" b="1" i="1" dirty="0" smtClean="0">
                <a:latin typeface="Arial" pitchFamily="34" charset="0"/>
                <a:cs typeface="Arial" pitchFamily="34" charset="0"/>
              </a:rPr>
              <a:t> </a:t>
            </a:r>
            <a:r>
              <a:rPr lang="en-US" sz="2000" b="1" i="1" dirty="0" err="1" smtClean="0">
                <a:latin typeface="Arial" pitchFamily="34" charset="0"/>
                <a:cs typeface="Arial" pitchFamily="34" charset="0"/>
              </a:rPr>
              <a:t>giữ</a:t>
            </a:r>
            <a:endParaRPr lang="en-US" sz="2000" dirty="0"/>
          </a:p>
        </p:txBody>
      </p:sp>
      <p:sp>
        <p:nvSpPr>
          <p:cNvPr id="26" name="Rectangle 25"/>
          <p:cNvSpPr/>
          <p:nvPr/>
        </p:nvSpPr>
        <p:spPr>
          <a:xfrm>
            <a:off x="3170420" y="487180"/>
            <a:ext cx="665567" cy="400110"/>
          </a:xfrm>
          <a:prstGeom prst="rect">
            <a:avLst/>
          </a:prstGeom>
        </p:spPr>
        <p:txBody>
          <a:bodyPr wrap="none">
            <a:spAutoFit/>
          </a:bodyPr>
          <a:lstStyle/>
          <a:p>
            <a:r>
              <a:rPr lang="en-US" sz="2000" b="1" i="1" dirty="0" err="1" smtClean="0">
                <a:latin typeface="Arial" pitchFamily="34" charset="0"/>
                <a:cs typeface="Arial" pitchFamily="34" charset="0"/>
              </a:rPr>
              <a:t>giữ</a:t>
            </a:r>
            <a:r>
              <a:rPr lang="en-US" sz="2000" b="1" i="1" dirty="0" smtClean="0">
                <a:latin typeface="Arial" pitchFamily="34" charset="0"/>
                <a:cs typeface="Arial" pitchFamily="34" charset="0"/>
              </a:rPr>
              <a:t> </a:t>
            </a:r>
            <a:endParaRPr lang="en-US" sz="2000" dirty="0"/>
          </a:p>
        </p:txBody>
      </p:sp>
      <p:sp>
        <p:nvSpPr>
          <p:cNvPr id="27" name="Rectangle 26"/>
          <p:cNvSpPr/>
          <p:nvPr/>
        </p:nvSpPr>
        <p:spPr>
          <a:xfrm>
            <a:off x="104930" y="869430"/>
            <a:ext cx="808220" cy="400110"/>
          </a:xfrm>
          <a:prstGeom prst="rect">
            <a:avLst/>
          </a:prstGeom>
        </p:spPr>
        <p:txBody>
          <a:bodyPr wrap="square">
            <a:spAutoFit/>
          </a:bodyPr>
          <a:lstStyle/>
          <a:p>
            <a:r>
              <a:rPr lang="en-US" sz="2000" b="1" i="1" dirty="0" err="1" smtClean="0">
                <a:latin typeface="Arial" pitchFamily="34" charset="0"/>
                <a:cs typeface="Arial" pitchFamily="34" charset="0"/>
              </a:rPr>
              <a:t>giữ</a:t>
            </a:r>
            <a:r>
              <a:rPr lang="en-US" sz="2000" b="1" i="1" dirty="0" smtClean="0">
                <a:latin typeface="Arial" pitchFamily="34" charset="0"/>
                <a:cs typeface="Arial" pitchFamily="34" charset="0"/>
              </a:rPr>
              <a:t> </a:t>
            </a:r>
            <a:endParaRPr lang="en-US" sz="2000" dirty="0"/>
          </a:p>
        </p:txBody>
      </p:sp>
      <p:sp>
        <p:nvSpPr>
          <p:cNvPr id="28" name="Rectangle 27"/>
          <p:cNvSpPr/>
          <p:nvPr/>
        </p:nvSpPr>
        <p:spPr>
          <a:xfrm>
            <a:off x="2664500" y="854440"/>
            <a:ext cx="808220" cy="400110"/>
          </a:xfrm>
          <a:prstGeom prst="rect">
            <a:avLst/>
          </a:prstGeom>
        </p:spPr>
        <p:txBody>
          <a:bodyPr wrap="square">
            <a:spAutoFit/>
          </a:bodyPr>
          <a:lstStyle/>
          <a:p>
            <a:r>
              <a:rPr lang="en-US" sz="2000" b="1" i="1" dirty="0" err="1" smtClean="0">
                <a:latin typeface="Arial" pitchFamily="34" charset="0"/>
                <a:cs typeface="Arial" pitchFamily="34" charset="0"/>
              </a:rPr>
              <a:t>giữ</a:t>
            </a:r>
            <a:r>
              <a:rPr lang="en-US" sz="2000" b="1" i="1" dirty="0" smtClean="0">
                <a:latin typeface="Arial" pitchFamily="34" charset="0"/>
                <a:cs typeface="Arial" pitchFamily="34" charset="0"/>
              </a:rPr>
              <a:t> </a:t>
            </a:r>
            <a:endParaRPr lang="en-US" sz="2000" dirty="0"/>
          </a:p>
        </p:txBody>
      </p:sp>
      <p:sp>
        <p:nvSpPr>
          <p:cNvPr id="29" name="Rectangle 28"/>
          <p:cNvSpPr/>
          <p:nvPr/>
        </p:nvSpPr>
        <p:spPr>
          <a:xfrm>
            <a:off x="838200" y="1219200"/>
            <a:ext cx="579198" cy="400110"/>
          </a:xfrm>
          <a:prstGeom prst="rect">
            <a:avLst/>
          </a:prstGeom>
        </p:spPr>
        <p:txBody>
          <a:bodyPr wrap="none">
            <a:spAutoFit/>
          </a:bodyPr>
          <a:lstStyle/>
          <a:p>
            <a:r>
              <a:rPr lang="en-US" sz="2000" b="1" i="1" dirty="0" err="1" smtClean="0">
                <a:latin typeface="Arial" pitchFamily="34" charset="0"/>
                <a:cs typeface="Arial" pitchFamily="34" charset="0"/>
              </a:rPr>
              <a:t>Tre</a:t>
            </a:r>
            <a:endParaRPr lang="en-US" sz="2000" dirty="0"/>
          </a:p>
        </p:txBody>
      </p:sp>
      <p:sp>
        <p:nvSpPr>
          <p:cNvPr id="30" name="Rectangle 29"/>
          <p:cNvSpPr/>
          <p:nvPr/>
        </p:nvSpPr>
        <p:spPr>
          <a:xfrm>
            <a:off x="5973580" y="503420"/>
            <a:ext cx="2207656" cy="400110"/>
          </a:xfrm>
          <a:prstGeom prst="rect">
            <a:avLst/>
          </a:prstGeom>
        </p:spPr>
        <p:txBody>
          <a:bodyPr wrap="none">
            <a:spAutoFit/>
          </a:bodyPr>
          <a:lstStyle/>
          <a:p>
            <a:r>
              <a:rPr lang="en-US" sz="2000" b="1" i="1" dirty="0" err="1" smtClean="0">
                <a:latin typeface="Arial" pitchFamily="34" charset="0"/>
                <a:cs typeface="Arial" pitchFamily="34" charset="0"/>
              </a:rPr>
              <a:t>Phía</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sau</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nhà</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em</a:t>
            </a:r>
            <a:endParaRPr lang="en-US" sz="2000" dirty="0"/>
          </a:p>
        </p:txBody>
      </p:sp>
      <p:sp>
        <p:nvSpPr>
          <p:cNvPr id="31" name="Rectangle 30"/>
          <p:cNvSpPr/>
          <p:nvPr/>
        </p:nvSpPr>
        <p:spPr>
          <a:xfrm>
            <a:off x="5181600" y="883170"/>
            <a:ext cx="1593706" cy="400110"/>
          </a:xfrm>
          <a:prstGeom prst="rect">
            <a:avLst/>
          </a:prstGeom>
        </p:spPr>
        <p:txBody>
          <a:bodyPr wrap="none">
            <a:spAutoFit/>
          </a:bodyPr>
          <a:lstStyle/>
          <a:p>
            <a:r>
              <a:rPr lang="en-US" sz="2000" b="1" i="1" dirty="0" err="1" smtClean="0">
                <a:latin typeface="Arial" pitchFamily="34" charset="0"/>
                <a:cs typeface="Arial" pitchFamily="34" charset="0"/>
              </a:rPr>
              <a:t>mảnh</a:t>
            </a:r>
            <a:r>
              <a:rPr lang="en-US" sz="2000" b="1" i="1" dirty="0" smtClean="0">
                <a:latin typeface="Arial" pitchFamily="34" charset="0"/>
                <a:cs typeface="Arial" pitchFamily="34" charset="0"/>
              </a:rPr>
              <a:t> v</a:t>
            </a:r>
            <a:r>
              <a:rPr lang="vi-VN" sz="2000" b="1" i="1" dirty="0" smtClean="0">
                <a:latin typeface="Arial" pitchFamily="34" charset="0"/>
                <a:cs typeface="Arial" pitchFamily="34" charset="0"/>
              </a:rPr>
              <a:t>ư</a:t>
            </a:r>
            <a:r>
              <a:rPr lang="en-US" sz="2000" b="1" i="1" dirty="0" err="1" smtClean="0">
                <a:latin typeface="Arial" pitchFamily="34" charset="0"/>
                <a:cs typeface="Arial" pitchFamily="34" charset="0"/>
              </a:rPr>
              <a:t>ờn</a:t>
            </a:r>
            <a:endParaRPr lang="en-US" sz="2000" dirty="0"/>
          </a:p>
        </p:txBody>
      </p:sp>
      <p:sp>
        <p:nvSpPr>
          <p:cNvPr id="32" name="Rectangle 31"/>
          <p:cNvSpPr/>
          <p:nvPr/>
        </p:nvSpPr>
        <p:spPr>
          <a:xfrm>
            <a:off x="6768060" y="883170"/>
            <a:ext cx="1579278" cy="400110"/>
          </a:xfrm>
          <a:prstGeom prst="rect">
            <a:avLst/>
          </a:prstGeom>
        </p:spPr>
        <p:txBody>
          <a:bodyPr wrap="none">
            <a:spAutoFit/>
          </a:bodyPr>
          <a:lstStyle/>
          <a:p>
            <a:r>
              <a:rPr lang="vi-VN" sz="2000" b="1" i="1" dirty="0" smtClean="0">
                <a:latin typeface="Arial" pitchFamily="34" charset="0"/>
                <a:cs typeface="Arial" pitchFamily="34" charset="0"/>
              </a:rPr>
              <a:t>M</a:t>
            </a:r>
            <a:r>
              <a:rPr lang="en-US" sz="2000" b="1" i="1" dirty="0" err="1" smtClean="0">
                <a:latin typeface="Arial" pitchFamily="34" charset="0"/>
                <a:cs typeface="Arial" pitchFamily="34" charset="0"/>
              </a:rPr>
              <a:t>ảnh</a:t>
            </a:r>
            <a:r>
              <a:rPr lang="en-US" sz="2000" b="1" i="1" dirty="0" smtClean="0">
                <a:latin typeface="Arial" pitchFamily="34" charset="0"/>
                <a:cs typeface="Arial" pitchFamily="34" charset="0"/>
              </a:rPr>
              <a:t> v</a:t>
            </a:r>
            <a:r>
              <a:rPr lang="vi-VN" sz="2000" b="1" i="1" dirty="0" smtClean="0">
                <a:latin typeface="Arial" pitchFamily="34" charset="0"/>
                <a:cs typeface="Arial" pitchFamily="34" charset="0"/>
              </a:rPr>
              <a:t>ư</a:t>
            </a:r>
            <a:r>
              <a:rPr lang="en-US" sz="2000" b="1" i="1" dirty="0" err="1" smtClean="0">
                <a:latin typeface="Arial" pitchFamily="34" charset="0"/>
                <a:cs typeface="Arial" pitchFamily="34" charset="0"/>
              </a:rPr>
              <a:t>ờn</a:t>
            </a:r>
            <a:endParaRPr lang="en-US" sz="2000" dirty="0"/>
          </a:p>
        </p:txBody>
      </p:sp>
      <p:sp>
        <p:nvSpPr>
          <p:cNvPr id="34" name="Rectangle 33"/>
          <p:cNvSpPr/>
          <p:nvPr/>
        </p:nvSpPr>
        <p:spPr>
          <a:xfrm>
            <a:off x="4696920" y="1249180"/>
            <a:ext cx="2313480" cy="400110"/>
          </a:xfrm>
          <a:prstGeom prst="rect">
            <a:avLst/>
          </a:prstGeom>
        </p:spPr>
        <p:txBody>
          <a:bodyPr wrap="square">
            <a:spAutoFit/>
          </a:bodyPr>
          <a:lstStyle/>
          <a:p>
            <a:r>
              <a:rPr lang="vi-VN" sz="2000" b="1" i="1" dirty="0" smtClean="0">
                <a:latin typeface="Arial" pitchFamily="34" charset="0"/>
                <a:cs typeface="Arial" pitchFamily="34" charset="0"/>
              </a:rPr>
              <a:t>p</a:t>
            </a:r>
            <a:r>
              <a:rPr lang="en-US" sz="2000" b="1" i="1" dirty="0" err="1" smtClean="0">
                <a:latin typeface="Arial" pitchFamily="34" charset="0"/>
                <a:cs typeface="Arial" pitchFamily="34" charset="0"/>
              </a:rPr>
              <a:t>hía</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sau</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nhà</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em</a:t>
            </a:r>
            <a:endParaRPr lang="en-US" sz="2000" dirty="0"/>
          </a:p>
        </p:txBody>
      </p:sp>
      <p:sp>
        <p:nvSpPr>
          <p:cNvPr id="35" name="Rectangle 34"/>
          <p:cNvSpPr/>
          <p:nvPr/>
        </p:nvSpPr>
        <p:spPr>
          <a:xfrm>
            <a:off x="6521970" y="1615190"/>
            <a:ext cx="1380506" cy="400110"/>
          </a:xfrm>
          <a:prstGeom prst="rect">
            <a:avLst/>
          </a:prstGeom>
        </p:spPr>
        <p:txBody>
          <a:bodyPr wrap="none">
            <a:spAutoFit/>
          </a:bodyPr>
          <a:lstStyle/>
          <a:p>
            <a:r>
              <a:rPr lang="vi-VN" sz="2000" b="1" i="1" dirty="0" smtClean="0">
                <a:latin typeface="Arial" pitchFamily="34" charset="0"/>
                <a:cs typeface="Arial" pitchFamily="34" charset="0"/>
              </a:rPr>
              <a:t>E</a:t>
            </a:r>
            <a:r>
              <a:rPr lang="en-US" sz="2000" b="1" i="1" dirty="0" smtClean="0">
                <a:latin typeface="Arial" pitchFamily="34" charset="0"/>
                <a:cs typeface="Arial" pitchFamily="34" charset="0"/>
              </a:rPr>
              <a:t>m </a:t>
            </a:r>
            <a:r>
              <a:rPr lang="en-US" sz="2000" b="1" i="1" dirty="0" err="1" smtClean="0">
                <a:latin typeface="Arial" pitchFamily="34" charset="0"/>
                <a:cs typeface="Arial" pitchFamily="34" charset="0"/>
              </a:rPr>
              <a:t>trồng</a:t>
            </a:r>
            <a:r>
              <a:rPr lang="en-US" sz="2000" b="1" i="1" dirty="0" smtClean="0">
                <a:latin typeface="Arial" pitchFamily="34" charset="0"/>
                <a:cs typeface="Arial" pitchFamily="34" charset="0"/>
              </a:rPr>
              <a:t> </a:t>
            </a:r>
            <a:endParaRPr lang="en-US" sz="2000" dirty="0"/>
          </a:p>
        </p:txBody>
      </p:sp>
      <p:sp>
        <p:nvSpPr>
          <p:cNvPr id="36" name="Rectangle 35"/>
          <p:cNvSpPr/>
          <p:nvPr/>
        </p:nvSpPr>
        <p:spPr>
          <a:xfrm>
            <a:off x="6934200" y="1234190"/>
            <a:ext cx="1351652" cy="400110"/>
          </a:xfrm>
          <a:prstGeom prst="rect">
            <a:avLst/>
          </a:prstGeom>
        </p:spPr>
        <p:txBody>
          <a:bodyPr wrap="none">
            <a:spAutoFit/>
          </a:bodyPr>
          <a:lstStyle/>
          <a:p>
            <a:r>
              <a:rPr lang="en-US" sz="2000" b="1" i="1" dirty="0" err="1" smtClean="0">
                <a:latin typeface="Arial" pitchFamily="34" charset="0"/>
                <a:cs typeface="Arial" pitchFamily="34" charset="0"/>
              </a:rPr>
              <a:t>em</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trồng</a:t>
            </a:r>
            <a:r>
              <a:rPr lang="en-US" sz="2000" b="1" i="1" dirty="0" smtClean="0">
                <a:latin typeface="Arial" pitchFamily="34" charset="0"/>
                <a:cs typeface="Arial" pitchFamily="34" charset="0"/>
              </a:rPr>
              <a:t> </a:t>
            </a:r>
            <a:endParaRPr lang="en-US" sz="2000" dirty="0"/>
          </a:p>
        </p:txBody>
      </p:sp>
      <p:sp>
        <p:nvSpPr>
          <p:cNvPr id="37" name="Rectangle 36"/>
          <p:cNvSpPr/>
          <p:nvPr/>
        </p:nvSpPr>
        <p:spPr>
          <a:xfrm>
            <a:off x="4725650" y="1981200"/>
            <a:ext cx="1380506" cy="400110"/>
          </a:xfrm>
          <a:prstGeom prst="rect">
            <a:avLst/>
          </a:prstGeom>
        </p:spPr>
        <p:txBody>
          <a:bodyPr wrap="none">
            <a:spAutoFit/>
          </a:bodyPr>
          <a:lstStyle/>
          <a:p>
            <a:r>
              <a:rPr lang="vi-VN" sz="2000" b="1" i="1" dirty="0" smtClean="0">
                <a:latin typeface="Arial" pitchFamily="34" charset="0"/>
                <a:cs typeface="Arial" pitchFamily="34" charset="0"/>
              </a:rPr>
              <a:t>E</a:t>
            </a:r>
            <a:r>
              <a:rPr lang="en-US" sz="2000" b="1" i="1" dirty="0" smtClean="0">
                <a:latin typeface="Arial" pitchFamily="34" charset="0"/>
                <a:cs typeface="Arial" pitchFamily="34" charset="0"/>
              </a:rPr>
              <a:t>m </a:t>
            </a:r>
            <a:r>
              <a:rPr lang="en-US" sz="2000" b="1" i="1" dirty="0" err="1" smtClean="0">
                <a:latin typeface="Arial" pitchFamily="34" charset="0"/>
                <a:cs typeface="Arial" pitchFamily="34" charset="0"/>
              </a:rPr>
              <a:t>trồng</a:t>
            </a:r>
            <a:r>
              <a:rPr lang="en-US" sz="2000" b="1" i="1" dirty="0" smtClean="0">
                <a:latin typeface="Arial" pitchFamily="34" charset="0"/>
                <a:cs typeface="Arial" pitchFamily="34" charset="0"/>
              </a:rPr>
              <a:t> </a:t>
            </a:r>
            <a:endParaRPr lang="en-US" sz="2000" dirty="0"/>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25"/>
                                        </p:tgtEl>
                                        <p:attrNameLst>
                                          <p:attrName>style.color</p:attrName>
                                        </p:attrNameLst>
                                      </p:cBhvr>
                                      <p:to>
                                        <a:srgbClr val="FF0000"/>
                                      </p:to>
                                    </p:animClr>
                                  </p:childTnLst>
                                </p:cTn>
                              </p:par>
                              <p:par>
                                <p:cTn id="7" presetID="3" presetClass="emph" presetSubtype="2" fill="hold" grpId="0" nodeType="withEffect">
                                  <p:stCondLst>
                                    <p:cond delay="0"/>
                                  </p:stCondLst>
                                  <p:childTnLst>
                                    <p:animClr clrSpc="rgb" dir="cw">
                                      <p:cBhvr override="childStyle">
                                        <p:cTn id="8" dur="2000" fill="hold"/>
                                        <p:tgtEl>
                                          <p:spTgt spid="26"/>
                                        </p:tgtEl>
                                        <p:attrNameLst>
                                          <p:attrName>style.color</p:attrName>
                                        </p:attrNameLst>
                                      </p:cBhvr>
                                      <p:to>
                                        <a:srgbClr val="FF0000"/>
                                      </p:to>
                                    </p:animClr>
                                  </p:childTnLst>
                                </p:cTn>
                              </p:par>
                              <p:par>
                                <p:cTn id="9" presetID="3" presetClass="emph" presetSubtype="2" fill="hold" grpId="0" nodeType="withEffect">
                                  <p:stCondLst>
                                    <p:cond delay="0"/>
                                  </p:stCondLst>
                                  <p:childTnLst>
                                    <p:animClr clrSpc="rgb" dir="cw">
                                      <p:cBhvr override="childStyle">
                                        <p:cTn id="10" dur="2000" fill="hold"/>
                                        <p:tgtEl>
                                          <p:spTgt spid="27"/>
                                        </p:tgtEl>
                                        <p:attrNameLst>
                                          <p:attrName>style.color</p:attrName>
                                        </p:attrNameLst>
                                      </p:cBhvr>
                                      <p:to>
                                        <a:srgbClr val="FF0000"/>
                                      </p:to>
                                    </p:animClr>
                                  </p:childTnLst>
                                </p:cTn>
                              </p:par>
                              <p:par>
                                <p:cTn id="11" presetID="3" presetClass="emph" presetSubtype="2" fill="hold" grpId="0" nodeType="withEffect">
                                  <p:stCondLst>
                                    <p:cond delay="0"/>
                                  </p:stCondLst>
                                  <p:childTnLst>
                                    <p:animClr clrSpc="rgb" dir="cw">
                                      <p:cBhvr override="childStyle">
                                        <p:cTn id="12" dur="2000" fill="hold"/>
                                        <p:tgtEl>
                                          <p:spTgt spid="28"/>
                                        </p:tgtEl>
                                        <p:attrNameLst>
                                          <p:attrName>style.color</p:attrName>
                                        </p:attrNameLst>
                                      </p:cBhvr>
                                      <p:to>
                                        <a:srgbClr val="FF0000"/>
                                      </p:to>
                                    </p:animClr>
                                  </p:childTnLst>
                                </p:cTn>
                              </p:par>
                              <p:par>
                                <p:cTn id="13" presetID="3" presetClass="emph" presetSubtype="2" fill="hold" grpId="0" nodeType="withEffect">
                                  <p:stCondLst>
                                    <p:cond delay="0"/>
                                  </p:stCondLst>
                                  <p:childTnLst>
                                    <p:animClr clrSpc="rgb" dir="cw">
                                      <p:cBhvr override="childStyle">
                                        <p:cTn id="14" dur="2000" fill="hold"/>
                                        <p:tgtEl>
                                          <p:spTgt spid="29"/>
                                        </p:tgtEl>
                                        <p:attrNameLst>
                                          <p:attrName>style.color</p:attrName>
                                        </p:attrNameLst>
                                      </p:cBhvr>
                                      <p:to>
                                        <a:srgbClr val="FF0000"/>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30"/>
                                        </p:tgtEl>
                                        <p:attrNameLst>
                                          <p:attrName>style.color</p:attrName>
                                        </p:attrNameLst>
                                      </p:cBhvr>
                                      <p:to>
                                        <a:srgbClr val="FF0000"/>
                                      </p:to>
                                    </p:animClr>
                                  </p:childTnLst>
                                </p:cTn>
                              </p:par>
                              <p:par>
                                <p:cTn id="19" presetID="3" presetClass="emph" presetSubtype="2" fill="hold" grpId="0" nodeType="withEffect">
                                  <p:stCondLst>
                                    <p:cond delay="0"/>
                                  </p:stCondLst>
                                  <p:childTnLst>
                                    <p:animClr clrSpc="rgb" dir="cw">
                                      <p:cBhvr override="childStyle">
                                        <p:cTn id="20" dur="2000" fill="hold"/>
                                        <p:tgtEl>
                                          <p:spTgt spid="31"/>
                                        </p:tgtEl>
                                        <p:attrNameLst>
                                          <p:attrName>style.color</p:attrName>
                                        </p:attrNameLst>
                                      </p:cBhvr>
                                      <p:to>
                                        <a:srgbClr val="FF0000"/>
                                      </p:to>
                                    </p:animClr>
                                  </p:childTnLst>
                                </p:cTn>
                              </p:par>
                              <p:par>
                                <p:cTn id="21" presetID="3" presetClass="emph" presetSubtype="2" fill="hold" grpId="0" nodeType="withEffect">
                                  <p:stCondLst>
                                    <p:cond delay="0"/>
                                  </p:stCondLst>
                                  <p:childTnLst>
                                    <p:animClr clrSpc="rgb" dir="cw">
                                      <p:cBhvr override="childStyle">
                                        <p:cTn id="22" dur="2000" fill="hold"/>
                                        <p:tgtEl>
                                          <p:spTgt spid="32"/>
                                        </p:tgtEl>
                                        <p:attrNameLst>
                                          <p:attrName>style.color</p:attrName>
                                        </p:attrNameLst>
                                      </p:cBhvr>
                                      <p:to>
                                        <a:srgbClr val="FF0000"/>
                                      </p:to>
                                    </p:animClr>
                                  </p:childTnLst>
                                </p:cTn>
                              </p:par>
                              <p:par>
                                <p:cTn id="23" presetID="3" presetClass="emph" presetSubtype="2" fill="hold" grpId="0" nodeType="withEffect">
                                  <p:stCondLst>
                                    <p:cond delay="0"/>
                                  </p:stCondLst>
                                  <p:childTnLst>
                                    <p:animClr clrSpc="rgb" dir="cw">
                                      <p:cBhvr override="childStyle">
                                        <p:cTn id="24" dur="2000" fill="hold"/>
                                        <p:tgtEl>
                                          <p:spTgt spid="34"/>
                                        </p:tgtEl>
                                        <p:attrNameLst>
                                          <p:attrName>style.color</p:attrName>
                                        </p:attrNameLst>
                                      </p:cBhvr>
                                      <p:to>
                                        <a:srgbClr val="FF0000"/>
                                      </p:to>
                                    </p:animClr>
                                  </p:childTnLst>
                                </p:cTn>
                              </p:par>
                              <p:par>
                                <p:cTn id="25" presetID="3" presetClass="emph" presetSubtype="2" fill="hold" grpId="0" nodeType="withEffect">
                                  <p:stCondLst>
                                    <p:cond delay="0"/>
                                  </p:stCondLst>
                                  <p:childTnLst>
                                    <p:animClr clrSpc="rgb" dir="cw">
                                      <p:cBhvr override="childStyle">
                                        <p:cTn id="26" dur="2000" fill="hold"/>
                                        <p:tgtEl>
                                          <p:spTgt spid="35"/>
                                        </p:tgtEl>
                                        <p:attrNameLst>
                                          <p:attrName>style.color</p:attrName>
                                        </p:attrNameLst>
                                      </p:cBhvr>
                                      <p:to>
                                        <a:srgbClr val="FF0000"/>
                                      </p:to>
                                    </p:animClr>
                                  </p:childTnLst>
                                </p:cTn>
                              </p:par>
                              <p:par>
                                <p:cTn id="27" presetID="3" presetClass="emph" presetSubtype="2" fill="hold" grpId="0" nodeType="withEffect">
                                  <p:stCondLst>
                                    <p:cond delay="0"/>
                                  </p:stCondLst>
                                  <p:childTnLst>
                                    <p:animClr clrSpc="rgb" dir="cw">
                                      <p:cBhvr override="childStyle">
                                        <p:cTn id="28" dur="2000" fill="hold"/>
                                        <p:tgtEl>
                                          <p:spTgt spid="36"/>
                                        </p:tgtEl>
                                        <p:attrNameLst>
                                          <p:attrName>style.color</p:attrName>
                                        </p:attrNameLst>
                                      </p:cBhvr>
                                      <p:to>
                                        <a:srgbClr val="FF0000"/>
                                      </p:to>
                                    </p:animClr>
                                  </p:childTnLst>
                                </p:cTn>
                              </p:par>
                              <p:par>
                                <p:cTn id="29" presetID="3" presetClass="emph" presetSubtype="2" fill="hold" grpId="0" nodeType="withEffect">
                                  <p:stCondLst>
                                    <p:cond delay="0"/>
                                  </p:stCondLst>
                                  <p:childTnLst>
                                    <p:animClr clrSpc="rgb" dir="cw">
                                      <p:cBhvr override="childStyle">
                                        <p:cTn id="30" dur="2000" fill="hold"/>
                                        <p:tgtEl>
                                          <p:spTgt spid="37"/>
                                        </p:tgtEl>
                                        <p:attrNameLst>
                                          <p:attrName>style.color</p:attrName>
                                        </p:attrNameLst>
                                      </p:cBhvr>
                                      <p:to>
                                        <a:srgbClr val="FF0000"/>
                                      </p:to>
                                    </p:animClr>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linds(horizontal)">
                                      <p:cBhvr>
                                        <p:cTn id="35" dur="500"/>
                                        <p:tgtEl>
                                          <p:spTgt spid="16"/>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blinds(horizontal)">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par>
                                <p:cTn id="45" presetID="3" presetClass="entr" presetSubtype="1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blinds(horizontal)">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checkerboard(across)">
                                      <p:cBhvr>
                                        <p:cTn id="52" dur="500"/>
                                        <p:tgtEl>
                                          <p:spTgt spid="21"/>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checkerboard(across)">
                                      <p:cBhvr>
                                        <p:cTn id="55" dur="500"/>
                                        <p:tgtEl>
                                          <p:spTgt spid="22"/>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23"/>
                                        </p:tgtEl>
                                        <p:attrNameLst>
                                          <p:attrName>style.visibility</p:attrName>
                                        </p:attrNameLst>
                                      </p:cBhvr>
                                      <p:to>
                                        <p:strVal val="visible"/>
                                      </p:to>
                                    </p:set>
                                    <p:animEffect transition="in" filter="checkerboard(across)">
                                      <p:cBhvr>
                                        <p:cTn id="58" dur="500"/>
                                        <p:tgtEl>
                                          <p:spTgt spid="23"/>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checkerboard(across)">
                                      <p:cBhvr>
                                        <p:cTn id="61" dur="500"/>
                                        <p:tgtEl>
                                          <p:spTgt spid="24"/>
                                        </p:tgtEl>
                                      </p:cBhvr>
                                    </p:animEffect>
                                  </p:childTnLst>
                                </p:cTn>
                              </p:par>
                              <p:par>
                                <p:cTn id="62" presetID="22" presetClass="emph" presetSubtype="0" fill="hold" grpId="1" nodeType="withEffect">
                                  <p:stCondLst>
                                    <p:cond delay="0"/>
                                  </p:stCondLst>
                                  <p:childTnLst>
                                    <p:animClr clrSpc="hsl" dir="cw">
                                      <p:cBhvr override="childStyle">
                                        <p:cTn id="63" dur="500" fill="hold"/>
                                        <p:tgtEl>
                                          <p:spTgt spid="22"/>
                                        </p:tgtEl>
                                        <p:attrNameLst>
                                          <p:attrName>style.color</p:attrName>
                                        </p:attrNameLst>
                                      </p:cBhvr>
                                      <p:by>
                                        <p:hsl h="-7200000" s="0" l="0"/>
                                      </p:by>
                                    </p:animClr>
                                    <p:animClr clrSpc="hsl" dir="cw">
                                      <p:cBhvr>
                                        <p:cTn id="64" dur="500" fill="hold"/>
                                        <p:tgtEl>
                                          <p:spTgt spid="22"/>
                                        </p:tgtEl>
                                        <p:attrNameLst>
                                          <p:attrName>fillcolor</p:attrName>
                                        </p:attrNameLst>
                                      </p:cBhvr>
                                      <p:by>
                                        <p:hsl h="-7200000" s="0" l="0"/>
                                      </p:by>
                                    </p:animClr>
                                    <p:animClr clrSpc="hsl" dir="cw">
                                      <p:cBhvr>
                                        <p:cTn id="65" dur="500" fill="hold"/>
                                        <p:tgtEl>
                                          <p:spTgt spid="22"/>
                                        </p:tgtEl>
                                        <p:attrNameLst>
                                          <p:attrName>stroke.color</p:attrName>
                                        </p:attrNameLst>
                                      </p:cBhvr>
                                      <p:by>
                                        <p:hsl h="-7200000" s="0" l="0"/>
                                      </p:by>
                                    </p:animClr>
                                    <p:set>
                                      <p:cBhvr>
                                        <p:cTn id="66" dur="500" fill="hold"/>
                                        <p:tgtEl>
                                          <p:spTgt spid="22"/>
                                        </p:tgtEl>
                                        <p:attrNameLst>
                                          <p:attrName>fill.type</p:attrName>
                                        </p:attrNameLst>
                                      </p:cBhvr>
                                      <p:to>
                                        <p:strVal val="solid"/>
                                      </p:to>
                                    </p:set>
                                  </p:childTnLst>
                                </p:cTn>
                              </p:par>
                              <p:par>
                                <p:cTn id="67" presetID="22" presetClass="emph" presetSubtype="0" fill="hold" grpId="1" nodeType="withEffect">
                                  <p:stCondLst>
                                    <p:cond delay="0"/>
                                  </p:stCondLst>
                                  <p:childTnLst>
                                    <p:animClr clrSpc="hsl" dir="cw">
                                      <p:cBhvr override="childStyle">
                                        <p:cTn id="68" dur="500" fill="hold"/>
                                        <p:tgtEl>
                                          <p:spTgt spid="24"/>
                                        </p:tgtEl>
                                        <p:attrNameLst>
                                          <p:attrName>style.color</p:attrName>
                                        </p:attrNameLst>
                                      </p:cBhvr>
                                      <p:by>
                                        <p:hsl h="-7200000" s="0" l="0"/>
                                      </p:by>
                                    </p:animClr>
                                    <p:animClr clrSpc="hsl" dir="cw">
                                      <p:cBhvr>
                                        <p:cTn id="69" dur="500" fill="hold"/>
                                        <p:tgtEl>
                                          <p:spTgt spid="24"/>
                                        </p:tgtEl>
                                        <p:attrNameLst>
                                          <p:attrName>fillcolor</p:attrName>
                                        </p:attrNameLst>
                                      </p:cBhvr>
                                      <p:by>
                                        <p:hsl h="-7200000" s="0" l="0"/>
                                      </p:by>
                                    </p:animClr>
                                    <p:animClr clrSpc="hsl" dir="cw">
                                      <p:cBhvr>
                                        <p:cTn id="70" dur="500" fill="hold"/>
                                        <p:tgtEl>
                                          <p:spTgt spid="24"/>
                                        </p:tgtEl>
                                        <p:attrNameLst>
                                          <p:attrName>stroke.color</p:attrName>
                                        </p:attrNameLst>
                                      </p:cBhvr>
                                      <p:by>
                                        <p:hsl h="-7200000" s="0" l="0"/>
                                      </p:by>
                                    </p:animClr>
                                    <p:set>
                                      <p:cBhvr>
                                        <p:cTn id="71" dur="500" fill="hold"/>
                                        <p:tgtEl>
                                          <p:spTgt spid="2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p:bldP spid="20" grpId="0"/>
      <p:bldP spid="21" grpId="0" animBg="1"/>
      <p:bldP spid="22" grpId="0"/>
      <p:bldP spid="22" grpId="1"/>
      <p:bldP spid="23" grpId="0" animBg="1"/>
      <p:bldP spid="24" grpId="0"/>
      <p:bldP spid="24" grpId="1"/>
      <p:bldP spid="25" grpId="0"/>
      <p:bldP spid="26" grpId="0"/>
      <p:bldP spid="27" grpId="0"/>
      <p:bldP spid="28" grpId="0"/>
      <p:bldP spid="29" grpId="0"/>
      <p:bldP spid="30" grpId="0"/>
      <p:bldP spid="31" grpId="0"/>
      <p:bldP spid="32" grpId="0"/>
      <p:bldP spid="34" grpId="0"/>
      <p:bldP spid="35" grpId="0"/>
      <p:bldP spid="36" grpId="0"/>
      <p:bldP spid="37"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SCORM_RATE_SLIDES" val="0"/>
  <p:tag name="ISPRING_SCORM_RATE_QUIZZES" val="0"/>
  <p:tag name="ISPRING_SCORM_PASSING_SCORE" val="0.000000"/>
  <p:tag name="ISPRING_ULTRA_SCORM_COURSE_ID" val="845C8F30-6D3F-4BE2-AD2B-6B1B8518F93E"/>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Repository"/>
  <p:tag name="ISPRING_OUTPUT_FOLDER" val="C:\Users\User\Desktop\elearning"/>
  <p:tag name="ISPRING_PRESENTATION_TITLE" val="van 7- tiet 5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3145</TotalTime>
  <Words>1389</Words>
  <Application>Microsoft Office PowerPoint</Application>
  <PresentationFormat>On-screen Show (4:3)</PresentationFormat>
  <Paragraphs>272</Paragraphs>
  <Slides>21</Slides>
  <Notes>1</Notes>
  <HiddenSlides>0</HiddenSlides>
  <MMClips>3</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DẪN VỀ NHÀ</vt:lpstr>
      <vt:lpstr>PowerPoint Presentation</vt:lpstr>
      <vt:lpstr>PowerPoint Presentation</vt:lpstr>
    </vt:vector>
  </TitlesOfParts>
  <Company>andongnhi.violet.vn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van 7- tiet 55</dc:title>
  <dc:creator>andongnhi</dc:creator>
  <cp:lastModifiedBy>User</cp:lastModifiedBy>
  <cp:revision>132</cp:revision>
  <dcterms:created xsi:type="dcterms:W3CDTF">2017-11-01T15:20:01Z</dcterms:created>
  <dcterms:modified xsi:type="dcterms:W3CDTF">2018-02-26T09:31:41Z</dcterms:modified>
</cp:coreProperties>
</file>