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1" r:id="rId2"/>
    <p:sldId id="266" r:id="rId3"/>
    <p:sldId id="272" r:id="rId4"/>
    <p:sldId id="273" r:id="rId5"/>
    <p:sldId id="274" r:id="rId6"/>
    <p:sldId id="258" r:id="rId7"/>
    <p:sldId id="275" r:id="rId8"/>
    <p:sldId id="263" r:id="rId9"/>
    <p:sldId id="260" r:id="rId10"/>
    <p:sldId id="261" r:id="rId11"/>
    <p:sldId id="267" r:id="rId12"/>
    <p:sldId id="268" r:id="rId13"/>
    <p:sldId id="262" r:id="rId14"/>
    <p:sldId id="270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B0EEB-3858-479C-9BFC-12886E97EFCE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9C2918-D2D8-4904-BD76-C089A7EC37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693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C2918-D2D8-4904-BD76-C089A7EC37E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344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C2918-D2D8-4904-BD76-C089A7EC37E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140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C2918-D2D8-4904-BD76-C089A7EC37E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6860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C2918-D2D8-4904-BD76-C089A7EC37E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2565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C2918-D2D8-4904-BD76-C089A7EC37E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374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C2918-D2D8-4904-BD76-C089A7EC37E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393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C2918-D2D8-4904-BD76-C089A7EC37E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639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C2918-D2D8-4904-BD76-C089A7EC37E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38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C2918-D2D8-4904-BD76-C089A7EC37E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98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C2918-D2D8-4904-BD76-C089A7EC37E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041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C2918-D2D8-4904-BD76-C089A7EC37E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032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C2918-D2D8-4904-BD76-C089A7EC37E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629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C2918-D2D8-4904-BD76-C089A7EC37E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8834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C2918-D2D8-4904-BD76-C089A7EC37E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05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08DF-B67F-4BA6-9EDD-6159EE94A8C6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EA54-53A2-4014-AC7C-76558085A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08DF-B67F-4BA6-9EDD-6159EE94A8C6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EA54-53A2-4014-AC7C-76558085A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08DF-B67F-4BA6-9EDD-6159EE94A8C6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EA54-53A2-4014-AC7C-76558085A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08DF-B67F-4BA6-9EDD-6159EE94A8C6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EA54-53A2-4014-AC7C-76558085A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08DF-B67F-4BA6-9EDD-6159EE94A8C6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EA54-53A2-4014-AC7C-76558085A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08DF-B67F-4BA6-9EDD-6159EE94A8C6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EA54-53A2-4014-AC7C-76558085A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08DF-B67F-4BA6-9EDD-6159EE94A8C6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EA54-53A2-4014-AC7C-76558085A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08DF-B67F-4BA6-9EDD-6159EE94A8C6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EA54-53A2-4014-AC7C-76558085A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08DF-B67F-4BA6-9EDD-6159EE94A8C6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EA54-53A2-4014-AC7C-76558085A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08DF-B67F-4BA6-9EDD-6159EE94A8C6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EA54-53A2-4014-AC7C-76558085A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908DF-B67F-4BA6-9EDD-6159EE94A8C6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6EA54-53A2-4014-AC7C-76558085A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908DF-B67F-4BA6-9EDD-6159EE94A8C6}" type="datetimeFigureOut">
              <a:rPr lang="en-US" smtClean="0"/>
              <a:pPr/>
              <a:t>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6EA54-53A2-4014-AC7C-76558085AC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TONG%20HOP%20THI%20GVG\V&#7873;%20mi&#7873;n%20c&#7893;%20t&#237;ch_cut_1.mp4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2" descr="49296896_comic%20paper%20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805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" name="WordArt 3"/>
          <p:cNvSpPr>
            <a:spLocks noChangeArrowheads="1" noChangeShapeType="1" noTextEdit="1"/>
          </p:cNvSpPr>
          <p:nvPr/>
        </p:nvSpPr>
        <p:spPr bwMode="auto">
          <a:xfrm>
            <a:off x="127454" y="1274335"/>
            <a:ext cx="6801685" cy="3048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2">
              <a:avLst>
                <a:gd name="adj1" fmla="val 13005"/>
                <a:gd name="adj2" fmla="val 181"/>
              </a:avLst>
            </a:prstTxWarp>
          </a:bodyPr>
          <a:lstStyle/>
          <a:p>
            <a:pPr algn="ctr"/>
            <a:r>
              <a:rPr lang="vi-VN" sz="4400" b="1" i="1" kern="10" dirty="0">
                <a:solidFill>
                  <a:srgbClr val="7030A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Nhiệt liệt chào mừng các thầy cô </a:t>
            </a:r>
          </a:p>
          <a:p>
            <a:pPr algn="ctr"/>
            <a:r>
              <a:rPr lang="vi-VN" sz="4400" b="1" i="1" kern="10" dirty="0">
                <a:solidFill>
                  <a:srgbClr val="7030A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về dự giờ </a:t>
            </a:r>
            <a:r>
              <a:rPr lang="en-US" sz="4400" b="1" i="1" kern="10" dirty="0" err="1" smtClean="0">
                <a:solidFill>
                  <a:srgbClr val="7030A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4400" b="1" i="1" kern="10" dirty="0" smtClean="0">
                <a:solidFill>
                  <a:srgbClr val="7030A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6B</a:t>
            </a:r>
            <a:endParaRPr lang="en-US" sz="4400" b="1" i="1" kern="10" dirty="0">
              <a:solidFill>
                <a:srgbClr val="7030A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3" name="TextBox 20"/>
          <p:cNvSpPr txBox="1">
            <a:spLocks noChangeArrowheads="1"/>
          </p:cNvSpPr>
          <p:nvPr/>
        </p:nvSpPr>
        <p:spPr bwMode="auto">
          <a:xfrm>
            <a:off x="168275" y="136525"/>
            <a:ext cx="5791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 i="1" dirty="0">
                <a:solidFill>
                  <a:srgbClr val="FF0000"/>
                </a:solidFill>
              </a:rPr>
              <a:t>TRƯỜNG THCS </a:t>
            </a:r>
            <a:r>
              <a:rPr lang="en-US" sz="2400" b="1" i="1" dirty="0" smtClean="0">
                <a:solidFill>
                  <a:srgbClr val="FF0000"/>
                </a:solidFill>
              </a:rPr>
              <a:t>GIANG BIÊN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27454" y="5962331"/>
            <a:ext cx="5011737" cy="523220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</a:rPr>
              <a:t>Giáo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bg2">
                    <a:lumMod val="10000"/>
                  </a:schemeClr>
                </a:solidFill>
              </a:rPr>
              <a:t>viên</a:t>
            </a:r>
            <a:r>
              <a:rPr lang="en-US" sz="2800" b="1" dirty="0">
                <a:solidFill>
                  <a:schemeClr val="bg2">
                    <a:lumMod val="10000"/>
                  </a:schemeClr>
                </a:solidFill>
              </a:rPr>
              <a:t>: </a:t>
            </a:r>
            <a:r>
              <a:rPr lang="en-US" sz="2800" b="1" dirty="0" err="1" smtClean="0">
                <a:solidFill>
                  <a:schemeClr val="bg2">
                    <a:lumMod val="10000"/>
                  </a:schemeClr>
                </a:solidFill>
              </a:rPr>
              <a:t>Đàm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bg2">
                    <a:lumMod val="10000"/>
                  </a:schemeClr>
                </a:solidFill>
              </a:rPr>
              <a:t>Thị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bg2">
                    <a:lumMod val="10000"/>
                  </a:schemeClr>
                </a:solidFill>
              </a:rPr>
              <a:t>Bích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bg2">
                    <a:lumMod val="10000"/>
                  </a:schemeClr>
                </a:solidFill>
              </a:rPr>
              <a:t>Ngọc</a:t>
            </a:r>
            <a:endParaRPr lang="en-US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65" name="Picture 7" descr="heart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7102" y="3429000"/>
            <a:ext cx="2924175" cy="229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" name="Picture 12" descr="heart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0"/>
            <a:ext cx="2924175" cy="229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" name="Picture 13" descr="heart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56038"/>
            <a:ext cx="71755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" name="Picture 15" descr="heart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9825" y="2362200"/>
            <a:ext cx="2924175" cy="229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" name="Picture 16" descr="ImageX[49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731494">
            <a:off x="8208169" y="2401094"/>
            <a:ext cx="793750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17" descr="ImageX[49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47067">
            <a:off x="5849938" y="6097588"/>
            <a:ext cx="7366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Picture 18" descr="ImageX[49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504200">
            <a:off x="5781675" y="3344863"/>
            <a:ext cx="793750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" name="Picture 19" descr="ImageX[49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50978">
            <a:off x="4818063" y="4054475"/>
            <a:ext cx="73660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" name="Picture 20" descr="ImageX[49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731494">
            <a:off x="7273132" y="4274343"/>
            <a:ext cx="793750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" name="Picture 21" descr="ImageX[49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731494">
            <a:off x="5976144" y="4956969"/>
            <a:ext cx="793750" cy="84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31181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mph" presetSubtype="2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2" grpId="1" animBg="1"/>
      <p:bldP spid="63" grpId="0"/>
      <p:bldP spid="6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3048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 SÁNH TRUYỀN THUYẾT VÀ CỔ TÍCH </a:t>
            </a:r>
            <a:endParaRPr lang="en-US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914400"/>
          <a:ext cx="7736840" cy="565149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133600"/>
                <a:gridCol w="2895600"/>
                <a:gridCol w="2707640"/>
              </a:tblGrid>
              <a:tr h="812800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TRUYỀN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THUYẾT 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CỔ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TÍCH 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89654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Arial" pitchFamily="34" charset="0"/>
                          <a:cs typeface="Arial" pitchFamily="34" charset="0"/>
                        </a:rPr>
                        <a:t>GIỐNG  </a:t>
                      </a:r>
                      <a:endParaRPr lang="en-US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là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truyện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dân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gian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có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yếu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tố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tưởng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tượng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kì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ảo</a:t>
                      </a:r>
                      <a:endParaRPr lang="en-US" sz="20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68827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Arial" pitchFamily="34" charset="0"/>
                          <a:cs typeface="Arial" pitchFamily="34" charset="0"/>
                        </a:rPr>
                        <a:t>KHÁC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20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Tx/>
                        <a:buChar char="-"/>
                      </a:pPr>
                      <a:r>
                        <a:rPr lang="en-US" sz="2000" b="1" dirty="0" err="1" smtClean="0">
                          <a:latin typeface="Arial" pitchFamily="34" charset="0"/>
                          <a:cs typeface="Arial" pitchFamily="34" charset="0"/>
                        </a:rPr>
                        <a:t>Kể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về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các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nhân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vật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các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sự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kiện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trong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quá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khứ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.</a:t>
                      </a:r>
                    </a:p>
                    <a:p>
                      <a:pPr algn="just">
                        <a:buFontTx/>
                        <a:buNone/>
                      </a:pPr>
                      <a:endParaRPr lang="en-US" sz="20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Tính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chất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tưởng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tượng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kì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ảo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có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cốt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lõi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sự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thật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lịch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sử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20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20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Thể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hiện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thái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độ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cách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đánh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giá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của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nhân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dân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FontTx/>
                        <a:buChar char="-"/>
                      </a:pP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Kể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về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cuộc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đời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của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một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số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kiểu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nhân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vật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quen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thuộc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pPr algn="just">
                        <a:buFontTx/>
                        <a:buChar char="-"/>
                      </a:pPr>
                      <a:endParaRPr lang="en-US" sz="20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Giàu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yếu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tố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hoang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đường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mang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tính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tưởng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tượng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bay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bổng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20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>
                        <a:buFontTx/>
                        <a:buChar char="-"/>
                      </a:pP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Thể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hiện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niềm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tin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cái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thiện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chiến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thắng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cái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ác</a:t>
                      </a:r>
                      <a:endParaRPr lang="en-US" sz="20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0" y="2438400"/>
            <a:ext cx="600177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LUYỆN TẬP </a:t>
            </a:r>
            <a:endParaRPr lang="en-US" sz="9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        </a:t>
            </a:r>
          </a:p>
          <a:p>
            <a:pPr>
              <a:buNone/>
            </a:pPr>
            <a:r>
              <a:rPr lang="en-US" dirty="0" smtClean="0"/>
              <a:t>                  </a:t>
            </a:r>
            <a:r>
              <a:rPr lang="en-US" b="1" dirty="0" err="1" smtClean="0"/>
              <a:t>Bài</a:t>
            </a:r>
            <a:r>
              <a:rPr lang="en-US" b="1" dirty="0" smtClean="0"/>
              <a:t> 1: </a:t>
            </a:r>
            <a:r>
              <a:rPr lang="en-US" b="1" dirty="0" err="1" smtClean="0"/>
              <a:t>Kể</a:t>
            </a:r>
            <a:r>
              <a:rPr lang="en-US" b="1" dirty="0" smtClean="0"/>
              <a:t> </a:t>
            </a:r>
            <a:r>
              <a:rPr lang="en-US" b="1" dirty="0" err="1" smtClean="0"/>
              <a:t>chuyện</a:t>
            </a:r>
            <a:r>
              <a:rPr lang="en-US" b="1" dirty="0" smtClean="0"/>
              <a:t> </a:t>
            </a:r>
            <a:r>
              <a:rPr lang="en-US" b="1" dirty="0" err="1" smtClean="0"/>
              <a:t>theo</a:t>
            </a:r>
            <a:r>
              <a:rPr lang="en-US" b="1" dirty="0" smtClean="0"/>
              <a:t> </a:t>
            </a:r>
            <a:r>
              <a:rPr lang="en-US" b="1" dirty="0" err="1" smtClean="0"/>
              <a:t>tranh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Users\RedDevil86\Desktop\thi 2014\s1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523875"/>
            <a:ext cx="2551113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 descr="C:\Users\RedDevil86\Desktop\thi 2014\s3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1963" y="533400"/>
            <a:ext cx="2636837" cy="291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6" descr="C:\Users\RedDevil86\Desktop\thi 2014\s6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6688" y="3962400"/>
            <a:ext cx="2670175" cy="254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8" descr="C:\Users\RedDevil86\Desktop\thi 2014\s11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24600" y="3846513"/>
            <a:ext cx="2514600" cy="285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9" name="Picture 9" descr="C:\Users\RedDevil86\Desktop\thi 2014\s10.jpe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67400" y="533400"/>
            <a:ext cx="28956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0" name="Picture 10" descr="C:\Users\RedDevil86\Desktop\thi 2014\s12.jpe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124200" y="3886200"/>
            <a:ext cx="304800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305800" cy="55165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err="1" smtClean="0"/>
              <a:t>Bài</a:t>
            </a:r>
            <a:r>
              <a:rPr lang="en-US" dirty="0" smtClean="0"/>
              <a:t> 2: </a:t>
            </a:r>
            <a:r>
              <a:rPr lang="en-US" dirty="0" err="1" smtClean="0"/>
              <a:t>Nêu</a:t>
            </a:r>
            <a:r>
              <a:rPr lang="en-US" dirty="0" smtClean="0"/>
              <a:t> </a:t>
            </a:r>
            <a:r>
              <a:rPr lang="en-US" dirty="0" err="1" smtClean="0"/>
              <a:t>cảm</a:t>
            </a:r>
            <a:r>
              <a:rPr lang="en-US" dirty="0" smtClean="0"/>
              <a:t> </a:t>
            </a:r>
            <a:r>
              <a:rPr lang="en-US" dirty="0" err="1" smtClean="0"/>
              <a:t>nhận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chi </a:t>
            </a:r>
            <a:r>
              <a:rPr lang="en-US" dirty="0" err="1" smtClean="0"/>
              <a:t>tiết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Về miền cổ tích_cut_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8600" y="228600"/>
            <a:ext cx="8763000" cy="647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2438400"/>
            <a:ext cx="8414611" cy="108100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  <a:spcBef>
                <a:spcPts val="1800"/>
              </a:spcBef>
              <a:spcAft>
                <a:spcPts val="1800"/>
              </a:spcAft>
            </a:pPr>
            <a:r>
              <a:rPr lang="vi-VN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ÔN TẬP TRUYỆN DÂN GIAN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52800" y="1219200"/>
            <a:ext cx="242245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vi-VN" sz="4800" b="1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TIẾT 54</a:t>
            </a:r>
            <a:endParaRPr lang="en-US" sz="4800" b="1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905000" y="648980"/>
            <a:ext cx="53340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 smtClean="0"/>
              <a:t>TRUYỆN DÂN GIAN</a:t>
            </a:r>
            <a:endParaRPr lang="en-US" sz="40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457200" y="2979662"/>
            <a:ext cx="1828800" cy="228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6934200" y="2979662"/>
            <a:ext cx="1828800" cy="228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2590800" y="2979662"/>
            <a:ext cx="1828800" cy="228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4724400" y="2979662"/>
            <a:ext cx="1828800" cy="228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457200" y="2984922"/>
            <a:ext cx="1828800" cy="228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/>
              <a:t>TRUYỀN THUYẾT</a:t>
            </a:r>
            <a:endParaRPr lang="en-US" sz="2800" b="1" dirty="0"/>
          </a:p>
        </p:txBody>
      </p:sp>
      <p:sp>
        <p:nvSpPr>
          <p:cNvPr id="13" name="Rounded Rectangle 12"/>
          <p:cNvSpPr/>
          <p:nvPr/>
        </p:nvSpPr>
        <p:spPr>
          <a:xfrm>
            <a:off x="4724400" y="2971800"/>
            <a:ext cx="1828800" cy="228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/>
              <a:t>NGỤ </a:t>
            </a:r>
            <a:r>
              <a:rPr lang="vi-VN" sz="2800" b="1" dirty="0" smtClean="0"/>
              <a:t>NGÔN</a:t>
            </a:r>
            <a:endParaRPr lang="en-US" sz="2800" b="1" dirty="0"/>
          </a:p>
        </p:txBody>
      </p:sp>
      <p:sp>
        <p:nvSpPr>
          <p:cNvPr id="14" name="Rounded Rectangle 13"/>
          <p:cNvSpPr/>
          <p:nvPr/>
        </p:nvSpPr>
        <p:spPr>
          <a:xfrm>
            <a:off x="2580294" y="2969156"/>
            <a:ext cx="1828800" cy="228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/>
              <a:t>CỔ TÍCH</a:t>
            </a:r>
            <a:endParaRPr lang="en-US" sz="2800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6934200" y="2971800"/>
            <a:ext cx="1828800" cy="228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/>
              <a:t>TRUYỆN CƯỜI </a:t>
            </a:r>
            <a:endParaRPr lang="en-US" sz="2800" b="1" dirty="0"/>
          </a:p>
        </p:txBody>
      </p:sp>
      <p:cxnSp>
        <p:nvCxnSpPr>
          <p:cNvPr id="17" name="Straight Connector 16"/>
          <p:cNvCxnSpPr>
            <a:stCxn id="6" idx="2"/>
          </p:cNvCxnSpPr>
          <p:nvPr/>
        </p:nvCxnSpPr>
        <p:spPr>
          <a:xfrm rot="5400000">
            <a:off x="4286890" y="2077090"/>
            <a:ext cx="57022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371600" y="2349064"/>
            <a:ext cx="6477000" cy="1313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2" idx="0"/>
          </p:cNvCxnSpPr>
          <p:nvPr/>
        </p:nvCxnSpPr>
        <p:spPr>
          <a:xfrm rot="5400000">
            <a:off x="1057602" y="2670924"/>
            <a:ext cx="627996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15" idx="0"/>
          </p:cNvCxnSpPr>
          <p:nvPr/>
        </p:nvCxnSpPr>
        <p:spPr>
          <a:xfrm rot="5400000">
            <a:off x="7543800" y="2667000"/>
            <a:ext cx="6096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4" idx="0"/>
          </p:cNvCxnSpPr>
          <p:nvPr/>
        </p:nvCxnSpPr>
        <p:spPr>
          <a:xfrm rot="5400000">
            <a:off x="3189894" y="2664356"/>
            <a:ext cx="6096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13" idx="0"/>
          </p:cNvCxnSpPr>
          <p:nvPr/>
        </p:nvCxnSpPr>
        <p:spPr>
          <a:xfrm rot="5400000">
            <a:off x="5334000" y="2667000"/>
            <a:ext cx="6096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3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4" grpId="0" animBg="1"/>
      <p:bldP spid="1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533400"/>
            <a:ext cx="8153400" cy="5791200"/>
          </a:xfrm>
          <a:prstGeom prst="roundRect">
            <a:avLst/>
          </a:prstGeom>
          <a:noFill/>
          <a:ln w="127000" cmpd="dbl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67484" y="1752600"/>
            <a:ext cx="5716565" cy="9233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AI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TINH</a:t>
            </a:r>
            <a:r>
              <a:rPr lang="vi-VN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AI </a:t>
            </a:r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NHANH</a:t>
            </a:r>
            <a:endParaRPr lang="en-U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HỆ THỐNG CÁC VĂN BẢN TRUYỆN TRUYỀN THUYẾT VÀ CỐ TÍCH ĐÃ HỌC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990601"/>
          <a:ext cx="8686800" cy="520194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752749"/>
                <a:gridCol w="2363699"/>
                <a:gridCol w="1731326"/>
                <a:gridCol w="3839026"/>
              </a:tblGrid>
              <a:tr h="33425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STT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Arial" pitchFamily="34" charset="0"/>
                          <a:cs typeface="Arial" pitchFamily="34" charset="0"/>
                        </a:rPr>
                        <a:t>Tên</a:t>
                      </a:r>
                      <a:r>
                        <a:rPr lang="en-US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văn</a:t>
                      </a:r>
                      <a:r>
                        <a:rPr lang="en-US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bản</a:t>
                      </a:r>
                      <a:r>
                        <a:rPr lang="en-US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 smtClean="0">
                          <a:latin typeface="Arial" pitchFamily="34" charset="0"/>
                          <a:cs typeface="Arial" pitchFamily="34" charset="0"/>
                        </a:rPr>
                        <a:t>Thể</a:t>
                      </a:r>
                      <a:r>
                        <a:rPr lang="en-US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loại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Ý</a:t>
                      </a:r>
                      <a:r>
                        <a:rPr lang="en-US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nghĩa</a:t>
                      </a:r>
                      <a:r>
                        <a:rPr lang="en-US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văn</a:t>
                      </a:r>
                      <a:r>
                        <a:rPr lang="en-US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bản</a:t>
                      </a:r>
                      <a:r>
                        <a:rPr lang="en-US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499100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err="1" smtClean="0">
                          <a:latin typeface="Arial" pitchFamily="34" charset="0"/>
                          <a:cs typeface="Arial" pitchFamily="34" charset="0"/>
                        </a:rPr>
                        <a:t>Thánh</a:t>
                      </a:r>
                      <a:r>
                        <a:rPr lang="en-US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Gióng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err="1" smtClean="0">
                          <a:latin typeface="Arial" pitchFamily="34" charset="0"/>
                          <a:cs typeface="Arial" pitchFamily="34" charset="0"/>
                        </a:rPr>
                        <a:t>Truyền</a:t>
                      </a:r>
                      <a:r>
                        <a:rPr lang="en-US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thuyết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Thể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hiện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quan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niệm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của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nhân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dân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về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người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anh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hùng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cứu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nước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chống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giặc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ngoại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xâm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</a:t>
                      </a:r>
                    </a:p>
                    <a:p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Thể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hiện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ước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mơ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của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nhân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dân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về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sức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mạnh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tự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cường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của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dân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tộc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062246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Sơn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Tinh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,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Thủy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Tinh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latin typeface="Arial" pitchFamily="34" charset="0"/>
                          <a:cs typeface="Arial" pitchFamily="34" charset="0"/>
                        </a:rPr>
                        <a:t>Truyền</a:t>
                      </a:r>
                      <a:r>
                        <a:rPr lang="en-US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thuyết</a:t>
                      </a:r>
                      <a:endParaRPr lang="en-US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Giải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thích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hiện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tượng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mưa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gió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bão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lụt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</a:p>
                    <a:p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Phản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ánh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sức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mạnh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và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mơ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ước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chế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ngự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thiên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tai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của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nhân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dân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ca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ngợi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công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lao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dựng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nước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của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các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vua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Hùng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270162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Thạch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Sanh</a:t>
                      </a:r>
                      <a:r>
                        <a:rPr lang="en-US" sz="1400" b="1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 smtClean="0">
                          <a:latin typeface="Arial" pitchFamily="34" charset="0"/>
                          <a:cs typeface="Arial" pitchFamily="34" charset="0"/>
                        </a:rPr>
                        <a:t>Cổ</a:t>
                      </a:r>
                      <a:r>
                        <a:rPr lang="en-US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tích</a:t>
                      </a:r>
                      <a:r>
                        <a:rPr lang="en-US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-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Thể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hiện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ước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mơ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niềm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tin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của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nhân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dân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về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đạo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đức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công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lí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xã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hội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</a:p>
                    <a:p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Thể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hiện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tư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tưởng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nhân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đạo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yêu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hòa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bình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của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nhân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dân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ta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</a:t>
                      </a:r>
                      <a:endParaRPr lang="en-US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036184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Em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bé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thông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minh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Cổ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tích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Đề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cao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sự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thông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minh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và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trí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khôn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dân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gian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</a:p>
                    <a:p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Tạo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nên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tiếng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cười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vui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vẻ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hồn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nhiên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trong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cuộc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sống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hàng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ngày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</a:t>
                      </a: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0" y="152400"/>
            <a:ext cx="287771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NHÓM </a:t>
            </a: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1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rial" pitchFamily="34" charset="0"/>
                <a:cs typeface="Arial" pitchFamily="34" charset="0"/>
              </a:rPr>
              <a:t> 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219200"/>
            <a:ext cx="8382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Nội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dung: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Trình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bày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đặc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truyện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truyền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thuyết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truyện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cổ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tích</a:t>
            </a:r>
            <a:endParaRPr lang="en-US" sz="28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200000"/>
              </a:lnSpc>
            </a:pP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trình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bày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Nguyễn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Yên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Chi</a:t>
            </a:r>
          </a:p>
          <a:p>
            <a:pPr>
              <a:lnSpc>
                <a:spcPct val="200000"/>
              </a:lnSpc>
            </a:pP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           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Nguyễn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Phương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Thảo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286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ĐẶC ĐIỂM CUẢ TRUYỆN TRUYỀN THUYẾT, CỔ TÍCH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914399"/>
          <a:ext cx="8763000" cy="577596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85055"/>
                <a:gridCol w="3472745"/>
                <a:gridCol w="3505200"/>
              </a:tblGrid>
              <a:tr h="589287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TRUYỀN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THUYẾT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CỔ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TÍCH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620514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Nội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dung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Là</a:t>
                      </a:r>
                      <a:r>
                        <a:rPr lang="en-US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truyện</a:t>
                      </a:r>
                      <a:r>
                        <a:rPr lang="en-US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kể</a:t>
                      </a:r>
                      <a:r>
                        <a:rPr lang="en-US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về</a:t>
                      </a:r>
                      <a:r>
                        <a:rPr lang="en-US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các</a:t>
                      </a:r>
                      <a:r>
                        <a:rPr lang="en-US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nhân</a:t>
                      </a:r>
                      <a:r>
                        <a:rPr lang="en-US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vật</a:t>
                      </a:r>
                      <a:r>
                        <a:rPr lang="en-US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và</a:t>
                      </a:r>
                      <a:r>
                        <a:rPr lang="en-US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sự</a:t>
                      </a:r>
                      <a:r>
                        <a:rPr lang="en-US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kiện</a:t>
                      </a:r>
                      <a:r>
                        <a:rPr lang="en-US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lịch</a:t>
                      </a:r>
                      <a:r>
                        <a:rPr lang="en-US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sử</a:t>
                      </a:r>
                      <a:r>
                        <a:rPr lang="en-US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trong</a:t>
                      </a:r>
                      <a:r>
                        <a:rPr lang="en-US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thời</a:t>
                      </a:r>
                      <a:r>
                        <a:rPr lang="en-US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quá</a:t>
                      </a:r>
                      <a:r>
                        <a:rPr lang="en-US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khứ</a:t>
                      </a:r>
                      <a:r>
                        <a:rPr lang="en-US" sz="18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Là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truyện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kể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về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các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cuộc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đời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số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phận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của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một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số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kiểu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nhân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vật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quen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thuộc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người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mồ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côi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người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mang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lốt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xấu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xí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người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dũng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sĩ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…) 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71941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Nghệ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thuật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Có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những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chi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tiết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tưởng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tượng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kì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ảo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just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Có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cơ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sở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lịch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sử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cốt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lõi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sự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thật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lịch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sử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Có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nhiều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chi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tiết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tưởng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tượng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kì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ảo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71941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Mục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đích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sáng</a:t>
                      </a:r>
                      <a:r>
                        <a:rPr lang="en-US" sz="2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tác</a:t>
                      </a:r>
                      <a:r>
                        <a:rPr lang="en-US" sz="2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Thể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hiện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thái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độ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và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cách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đánh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giá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của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nhân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dân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đối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với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sự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kiện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và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nhân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vật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trong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lịch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sử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Thể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hiện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ước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mơ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niềm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tin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của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nhân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dân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về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chiến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thắng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cuối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cùng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của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lẽ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phải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,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của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cái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thiện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. 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71941">
                <a:tc>
                  <a:txBody>
                    <a:bodyPr/>
                    <a:lstStyle/>
                    <a:p>
                      <a:pPr algn="ctr"/>
                      <a:r>
                        <a:rPr lang="en-US" sz="2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Tâm</a:t>
                      </a:r>
                      <a:r>
                        <a:rPr lang="en-US" sz="2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lí</a:t>
                      </a:r>
                      <a:r>
                        <a:rPr lang="en-US" sz="2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thưởng</a:t>
                      </a:r>
                      <a:r>
                        <a:rPr lang="en-US" sz="2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thức</a:t>
                      </a:r>
                      <a:r>
                        <a:rPr lang="en-US" sz="2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Người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kể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người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nghe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tin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câu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chuyện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là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có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thật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dù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truyện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có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những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chi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tiết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tưởng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tượng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kì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ảo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Người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kể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người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nghe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không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tin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câu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chuyện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là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có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thật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1447800"/>
            <a:ext cx="8077200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hãy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so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sánh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truyện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truyền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thuyết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truyện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cổ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? 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2895600"/>
            <a:ext cx="7924800" cy="1685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Thảo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luận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nhóm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10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học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sinh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Thời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: 3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phút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Đại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diện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nhóm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trình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bày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ISPRING_SCORM_RATE_QUIZZES" val="0"/>
  <p:tag name="ISPRING_SCORM_PASSING_SCORE" val="0.000000"/>
  <p:tag name="ISPRING_ULTRA_SCORM_COURSE_ID" val="F8D3C35F-D9CC-4F9E-8AA6-268E029AC4CA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Repository"/>
  <p:tag name="ISPRING_OUTPUT_FOLDER" val="C:\Users\User\Desktop\elearning"/>
  <p:tag name="ISPRING_PRESENTATION_TITLE" val="van 6- on tap truyen dan gian"/>
  <p:tag name="ISPRING_FIRST_PUBLI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</TotalTime>
  <Words>619</Words>
  <Application>Microsoft Office PowerPoint</Application>
  <PresentationFormat>On-screen Show (4:3)</PresentationFormat>
  <Paragraphs>99</Paragraphs>
  <Slides>14</Slides>
  <Notes>14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andongnhi.violet.vn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 6- on tap truyen dan gian</dc:title>
  <dc:creator>andongnhi</dc:creator>
  <cp:lastModifiedBy>User</cp:lastModifiedBy>
  <cp:revision>19</cp:revision>
  <dcterms:created xsi:type="dcterms:W3CDTF">2017-11-06T19:08:39Z</dcterms:created>
  <dcterms:modified xsi:type="dcterms:W3CDTF">2018-02-26T09:31:29Z</dcterms:modified>
</cp:coreProperties>
</file>