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66" r:id="rId2"/>
    <p:sldId id="378" r:id="rId3"/>
    <p:sldId id="365" r:id="rId4"/>
    <p:sldId id="341" r:id="rId5"/>
    <p:sldId id="384" r:id="rId6"/>
    <p:sldId id="379" r:id="rId7"/>
    <p:sldId id="382" r:id="rId8"/>
    <p:sldId id="298" r:id="rId9"/>
    <p:sldId id="296" r:id="rId10"/>
    <p:sldId id="346" r:id="rId11"/>
    <p:sldId id="383" r:id="rId12"/>
    <p:sldId id="380" r:id="rId13"/>
    <p:sldId id="350" r:id="rId14"/>
    <p:sldId id="294" r:id="rId15"/>
    <p:sldId id="363" r:id="rId16"/>
    <p:sldId id="362" r:id="rId17"/>
    <p:sldId id="281" r:id="rId18"/>
    <p:sldId id="303" r:id="rId19"/>
    <p:sldId id="368" r:id="rId20"/>
    <p:sldId id="304" r:id="rId21"/>
    <p:sldId id="353" r:id="rId22"/>
    <p:sldId id="359" r:id="rId23"/>
    <p:sldId id="369" r:id="rId24"/>
    <p:sldId id="385" r:id="rId25"/>
    <p:sldId id="377" r:id="rId26"/>
    <p:sldId id="370" r:id="rId27"/>
    <p:sldId id="371" r:id="rId28"/>
    <p:sldId id="372" r:id="rId29"/>
    <p:sldId id="373" r:id="rId30"/>
    <p:sldId id="374" r:id="rId31"/>
    <p:sldId id="375" r:id="rId32"/>
    <p:sldId id="376" r:id="rId33"/>
  </p:sldIdLst>
  <p:sldSz cx="9144000" cy="6858000" type="screen4x3"/>
  <p:notesSz cx="6858000" cy="9144000"/>
  <p:custDataLst>
    <p:tags r:id="rId3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143D-35C3-41DF-BD6E-F4B9BF3F6A3A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A11DA-AB77-482B-8A3A-5A55FE76A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44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222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447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812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4101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8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6329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163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2422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5212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364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656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711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3722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915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549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562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2521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7356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776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3483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257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86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796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30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111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31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329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32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79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040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646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19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082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680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A11DA-AB77-482B-8A3A-5A55FE76ACCF}" type="slidenum">
              <a:rPr lang="vi-VN" smtClean="0"/>
              <a:pPr/>
              <a:t>9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7CC5-B91E-48A7-9B00-E1171857C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871C-B7B5-4064-8D81-2B4FF14EECE5}" type="datetimeFigureOut">
              <a:rPr lang="vi-VN" smtClean="0"/>
              <a:pPr/>
              <a:t>26/02/2018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E4BD0-D7A9-40DD-BC78-1417347BABC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file:///D:\hoi%20giang%20ctinh\xu&#226;n%20hung%202\HONG%20DAM%20DAU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thi%20su%202017\khung-hoang-kinh-te-Mi.wmv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hi%20su%202017\tu%20chon%208\nuoc%20my%20chuan.avi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31.xml"/><Relationship Id="rId7" Type="http://schemas.openxmlformats.org/officeDocument/2006/relationships/slide" Target="slide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thi%20su%202017\tu%20chon%208\nuoc%20my%20chuan.avi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HONG DAM DAU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icture1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214686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Times New Roman" pitchFamily="18" charset="0"/>
            </a:endParaRPr>
          </a:p>
        </p:txBody>
      </p:sp>
      <p:pic>
        <p:nvPicPr>
          <p:cNvPr id="4101" name="Picture 5" descr="Picture6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4572000"/>
            <a:ext cx="14446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285720" y="6072206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200" smtClean="0">
                <a:solidFill>
                  <a:srgbClr val="FF0000"/>
                </a:solidFill>
                <a:latin typeface=".VnTimeH" pitchFamily="34" charset="0"/>
              </a:rPr>
              <a:t>: </a:t>
            </a:r>
            <a:r>
              <a:rPr lang="en-US" sz="3200">
                <a:solidFill>
                  <a:srgbClr val="FF0000"/>
                </a:solidFill>
              </a:rPr>
              <a:t>Nguyễn Thị Huê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Times New Roman" pitchFamily="18" charset="0"/>
            </a:endParaRP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838200" y="304800"/>
            <a:ext cx="7924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PHÒNG GIÁO DỤC </a:t>
            </a:r>
            <a:r>
              <a:rPr lang="en-US" sz="2800" b="1" i="1">
                <a:solidFill>
                  <a:srgbClr val="FF0000"/>
                </a:solidFill>
                <a:latin typeface=".VnTimeH" pitchFamily="34" charset="0"/>
              </a:rPr>
              <a:t>quËn long biªn</a:t>
            </a:r>
          </a:p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  <a:latin typeface=".VnTimeH" pitchFamily="34" charset="0"/>
              </a:rPr>
              <a:t>Tr­êng thcs giang biªn</a:t>
            </a:r>
          </a:p>
          <a:p>
            <a:pPr algn="ctr">
              <a:spcBef>
                <a:spcPct val="50000"/>
              </a:spcBef>
            </a:pPr>
            <a:endParaRPr lang="en-US" sz="2800" b="1" i="1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175113" name="WordArt 9"/>
          <p:cNvSpPr>
            <a:spLocks noChangeArrowheads="1" noChangeShapeType="1" noTextEdit="1"/>
          </p:cNvSpPr>
          <p:nvPr/>
        </p:nvSpPr>
        <p:spPr bwMode="auto">
          <a:xfrm>
            <a:off x="500034" y="2071678"/>
            <a:ext cx="5562600" cy="184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CHÀO MỪNG QUÝ </a:t>
            </a:r>
          </a:p>
          <a:p>
            <a:pPr algn="ctr"/>
            <a:r>
              <a:rPr lang="vi-VN" sz="28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THẦY CÔ VÀ CÁC</a:t>
            </a:r>
          </a:p>
          <a:p>
            <a:pPr algn="ctr"/>
            <a:r>
              <a:rPr lang="vi-VN" sz="28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EM VỀ THAM DỰ</a:t>
            </a:r>
          </a:p>
          <a:p>
            <a:pPr algn="ctr"/>
            <a:r>
              <a:rPr lang="vi-VN" sz="28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vi-VN" sz="2800" kern="10" smtClean="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TIẾT </a:t>
            </a:r>
            <a:r>
              <a:rPr lang="vi-VN" sz="28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HỌC HÔM NAY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75 0.00231 L -0.61667 -0.0087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" y="-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167 0.00208 L 0.81667 0.00208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75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106"/>
                </p:tgtEl>
              </p:cMediaNode>
            </p:audio>
          </p:childTnLst>
        </p:cTn>
      </p:par>
    </p:tnLst>
    <p:bldLst>
      <p:bldP spid="175110" grpId="0"/>
      <p:bldP spid="175112" grpId="0"/>
      <p:bldP spid="1751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71472" y="2143116"/>
            <a:ext cx="378621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65: </a:t>
            </a:r>
            <a:r>
              <a:rPr lang="en-US" sz="22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đỗ ô tô ở </a:t>
            </a:r>
          </a:p>
          <a:p>
            <a:pPr algn="ctr"/>
            <a:r>
              <a:rPr lang="vi-VN" sz="2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Niu Oóc năm 1928</a:t>
            </a:r>
            <a:endParaRPr lang="vi-VN" sz="2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SGK Lich su 8 hinh 65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60" y="56271"/>
            <a:ext cx="3286148" cy="207546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28794" y="3595776"/>
            <a:ext cx="50006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Phân hóa xã hội sâu sắc </a:t>
            </a:r>
            <a:endParaRPr lang="vi-VN" sz="2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8728" y="4786322"/>
            <a:ext cx="621510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smtClean="0">
                <a:solidFill>
                  <a:schemeClr val="tx1"/>
                </a:solidFill>
                <a:latin typeface="+mj-lt"/>
              </a:rPr>
              <a:t>Phong trào công nhân phát triển</a:t>
            </a:r>
            <a:endParaRPr lang="vi-VN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3504" y="2172350"/>
            <a:ext cx="35719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67: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 ở của ng</a:t>
            </a:r>
            <a:r>
              <a:rPr lang="vi-VN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ười lao động Mĩ trong những năm 20.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4414" y="6000768"/>
            <a:ext cx="6643734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Đảng cộng sản ra đời (5/1921)</a:t>
            </a:r>
            <a:endParaRPr lang="vi-VN" sz="3600" b="1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071934" y="4143380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Down Arrow 53"/>
          <p:cNvSpPr/>
          <p:nvPr/>
        </p:nvSpPr>
        <p:spPr>
          <a:xfrm>
            <a:off x="4071934" y="5429264"/>
            <a:ext cx="484632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15" descr="anh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43504" y="42204"/>
            <a:ext cx="3286148" cy="2075462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1949051">
            <a:off x="3221773" y="3020726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ight Arrow 29"/>
          <p:cNvSpPr/>
          <p:nvPr/>
        </p:nvSpPr>
        <p:spPr>
          <a:xfrm rot="8617601">
            <a:off x="4422911" y="2996216"/>
            <a:ext cx="10715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 animBg="1"/>
      <p:bldP spid="39" grpId="0" animBg="1"/>
      <p:bldP spid="40" grpId="0"/>
      <p:bldP spid="52" grpId="0" animBg="1"/>
      <p:bldP spid="53" grpId="0" animBg="1"/>
      <p:bldP spid="54" grpId="0" animBg="1"/>
      <p:bldP spid="2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1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3042" y="785794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smtClean="0">
                <a:solidFill>
                  <a:srgbClr val="FF0000"/>
                </a:solidFill>
                <a:latin typeface="+mj-lt"/>
              </a:rPr>
              <a:t>Nêu hậu quả của cuộc khủng hoảng kinh tế </a:t>
            </a:r>
          </a:p>
          <a:p>
            <a:pPr algn="just">
              <a:lnSpc>
                <a:spcPct val="150000"/>
              </a:lnSpc>
            </a:pPr>
            <a:r>
              <a:rPr lang="vi-VN" sz="2800" b="1" smtClean="0">
                <a:solidFill>
                  <a:srgbClr val="FF0000"/>
                </a:solidFill>
                <a:latin typeface="+mj-lt"/>
              </a:rPr>
              <a:t>1929-1933 đối với nước Mĩ? </a:t>
            </a:r>
            <a:endParaRPr lang="vi-VN" sz="28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	  </a:t>
            </a:r>
            <a:endParaRPr lang="vi-VN" sz="2800">
              <a:latin typeface="+mj-lt"/>
            </a:endParaRPr>
          </a:p>
        </p:txBody>
      </p:sp>
      <p:pic>
        <p:nvPicPr>
          <p:cNvPr id="5" name="khung-hoang-kinh-te-M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600770" y="285728"/>
            <a:ext cx="10358510" cy="62864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1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57290" y="785794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smtClean="0">
                <a:solidFill>
                  <a:srgbClr val="FF0000"/>
                </a:solidFill>
                <a:latin typeface="+mj-lt"/>
              </a:rPr>
              <a:t>Nêu hậu quả của cuộc khủng hoảng kinh tế </a:t>
            </a:r>
          </a:p>
          <a:p>
            <a:pPr algn="just">
              <a:lnSpc>
                <a:spcPct val="150000"/>
              </a:lnSpc>
            </a:pPr>
            <a:r>
              <a:rPr lang="vi-VN" sz="2800" b="1" smtClean="0">
                <a:solidFill>
                  <a:srgbClr val="FF0000"/>
                </a:solidFill>
                <a:latin typeface="+mj-lt"/>
              </a:rPr>
              <a:t>1929-1933 đối với nước Mĩ? </a:t>
            </a:r>
            <a:endParaRPr lang="vi-VN" sz="28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u="sng" smtClean="0">
                <a:solidFill>
                  <a:srgbClr val="FF0000"/>
                </a:solidFill>
                <a:latin typeface="+mj-lt"/>
              </a:rPr>
              <a:t>Nhóm 2:</a:t>
            </a:r>
            <a:endParaRPr lang="vi-VN" sz="3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142984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smtClean="0">
                <a:solidFill>
                  <a:srgbClr val="FF0000"/>
                </a:solidFill>
              </a:rPr>
              <a:t>Nội dung : </a:t>
            </a:r>
            <a:r>
              <a:rPr lang="vi-VN" sz="3200" b="1" smtClean="0">
                <a:solidFill>
                  <a:schemeClr val="accent1"/>
                </a:solidFill>
              </a:rPr>
              <a:t>Tìm hiểu về Tổng thống </a:t>
            </a:r>
          </a:p>
          <a:p>
            <a:pPr algn="ctr"/>
            <a:r>
              <a:rPr lang="vi-VN" sz="3200" b="1" smtClean="0">
                <a:solidFill>
                  <a:schemeClr val="accent1"/>
                </a:solidFill>
              </a:rPr>
              <a:t>Ph.Ru-dơ-ven.</a:t>
            </a:r>
            <a:endParaRPr lang="vi-VN" sz="3200" b="1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42886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600" b="1" smtClean="0">
                <a:solidFill>
                  <a:srgbClr val="FF0000"/>
                </a:solidFill>
              </a:rPr>
              <a:t>Trình bày </a:t>
            </a:r>
            <a:r>
              <a:rPr lang="vi-VN" sz="3600" b="1" smtClean="0">
                <a:solidFill>
                  <a:srgbClr val="0070C0"/>
                </a:solidFill>
              </a:rPr>
              <a:t>:  Nguyễn Trần Chung</a:t>
            </a:r>
          </a:p>
          <a:p>
            <a:pPr algn="r"/>
            <a:r>
              <a:rPr lang="vi-VN" sz="3600" b="1" smtClean="0">
                <a:solidFill>
                  <a:srgbClr val="0070C0"/>
                </a:solidFill>
              </a:rPr>
              <a:t>		    Nguyễn Phương Thảo</a:t>
            </a:r>
            <a:endParaRPr lang="vi-VN" sz="36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0298" y="357166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vi-VN" sz="32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14356"/>
            <a:ext cx="89297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/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 dung chủ yếu của Chính sách mới?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Hình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 Đại diện nhóm trình bày</a:t>
            </a:r>
          </a:p>
          <a:p>
            <a:pPr algn="ctr"/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	 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1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14356"/>
            <a:ext cx="89297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/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 dung chủ yếu của Chính sách mới?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Hình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	 Đại diện nhóm trình bày.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1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0298" y="357166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vi-VN" sz="32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Digit 120"/>
          <p:cNvPicPr>
            <a:picLocks noChangeAspect="1" noChangeArrowheads="1" noCrop="1"/>
          </p:cNvPicPr>
          <p:nvPr/>
        </p:nvPicPr>
        <p:blipFill>
          <a:blip r:embed="rId4">
            <a:lum contrast="48000"/>
          </a:blip>
          <a:srcRect/>
          <a:stretch>
            <a:fillRect/>
          </a:stretch>
        </p:blipFill>
        <p:spPr bwMode="auto">
          <a:xfrm>
            <a:off x="3643306" y="3857628"/>
            <a:ext cx="2057400" cy="11303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143932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1538" y="5643578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69: </a:t>
            </a:r>
            <a:r>
              <a:rPr lang="vi-VN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Bức </a:t>
            </a:r>
            <a:r>
              <a:rPr lang="vi-VN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tranh đương thời mô tả Chính sách </a:t>
            </a:r>
            <a:r>
              <a:rPr lang="vi-VN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mới </a:t>
            </a:r>
          </a:p>
          <a:p>
            <a:pPr algn="just"/>
            <a:r>
              <a:rPr lang="vi-VN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(người khổng lồ tượng trưng cho nhà nước)</a:t>
            </a:r>
            <a:endParaRPr lang="vi-VN" sz="2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14356"/>
            <a:ext cx="8929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/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 sách mới có tác dụng gì?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1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uoc my chua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0"/>
            <a:ext cx="86439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57884" y="2500306"/>
            <a:ext cx="2714644" cy="2092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vi-VN" sz="2200" b="1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vi-VN" sz="3200" b="1" smtClean="0">
                <a:solidFill>
                  <a:srgbClr val="C00000"/>
                </a:solidFill>
                <a:latin typeface="+mj-lt"/>
              </a:rPr>
              <a:t>Thoát khỏi  khủng hoảng</a:t>
            </a:r>
            <a:r>
              <a:rPr lang="vi-VN" sz="2200" b="1" smtClean="0">
                <a:solidFill>
                  <a:srgbClr val="C00000"/>
                </a:solidFill>
                <a:latin typeface="+mj-lt"/>
              </a:rPr>
              <a:t>. </a:t>
            </a:r>
          </a:p>
          <a:p>
            <a:pPr algn="just"/>
            <a:endParaRPr lang="vi-VN" sz="2200" b="1" smtClean="0">
              <a:solidFill>
                <a:srgbClr val="C00000"/>
              </a:solidFill>
              <a:latin typeface="+mj-lt"/>
            </a:endParaRPr>
          </a:p>
          <a:p>
            <a:pPr algn="just"/>
            <a:endParaRPr lang="vi-VN" sz="2200" b="1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4357686" y="3500438"/>
            <a:ext cx="142876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514353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vi-VN" sz="2400" b="1" u="sng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b="1" smtClean="0">
                <a:latin typeface="+mj-lt"/>
              </a:rPr>
              <a:t>  </a:t>
            </a:r>
            <a:r>
              <a:rPr lang="vi-VN" sz="2800" b="1" smtClean="0">
                <a:solidFill>
                  <a:srgbClr val="FF0000"/>
                </a:solidFill>
                <a:latin typeface="+mj-lt"/>
              </a:rPr>
              <a:t> Chính sách mới</a:t>
            </a:r>
          </a:p>
          <a:p>
            <a:pPr algn="just"/>
            <a:endParaRPr lang="vi-VN" sz="2800" b="1" smtClean="0">
              <a:latin typeface="+mj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71538" y="1571612"/>
          <a:ext cx="3262314" cy="479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314"/>
              </a:tblGrid>
              <a:tr h="1320275">
                <a:tc>
                  <a:txBody>
                    <a:bodyPr/>
                    <a:lstStyle/>
                    <a:p>
                      <a:pPr algn="just"/>
                      <a:r>
                        <a:rPr lang="vi-VN" sz="2400" b="1" kern="120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Tăng</a:t>
                      </a:r>
                      <a:r>
                        <a:rPr lang="vi-VN" sz="2400" b="1" kern="1200" baseline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cường vai trò quản lí của nhà nước đối với nền kinh tế</a:t>
                      </a:r>
                      <a:endParaRPr lang="vi-VN" sz="2400">
                        <a:latin typeface="+mj-lt"/>
                      </a:endParaRPr>
                    </a:p>
                  </a:txBody>
                  <a:tcPr/>
                </a:tc>
              </a:tr>
              <a:tr h="13202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1" kern="1200" smtClean="0">
                        <a:solidFill>
                          <a:schemeClr val="accent4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smtClean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Thực hiện các biện pháp nhằm giải quyết nạn thất nghiệp.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3202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1" kern="120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Phục hồi nền kinh tế, tài chính.</a:t>
                      </a:r>
                      <a:endParaRPr lang="vi-VN" sz="2400" b="1" kern="120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36" y="928670"/>
            <a:ext cx="250033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vi-VN" sz="2800" b="1" u="sng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vi-VN" sz="2800" b="1" u="sng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2800" b="1" u="sng" smtClean="0">
                <a:solidFill>
                  <a:srgbClr val="C00000"/>
                </a:solidFill>
                <a:latin typeface="+mj-lt"/>
              </a:rPr>
              <a:t>Thập niên 20 thế kỉ XX</a:t>
            </a:r>
          </a:p>
          <a:p>
            <a:pPr algn="just"/>
            <a:r>
              <a:rPr lang="vi-VN" sz="2800" b="1" smtClean="0">
                <a:latin typeface="+mj-lt"/>
              </a:rPr>
              <a:t>-Kinh tế : thời kì hoàng kim.</a:t>
            </a:r>
          </a:p>
          <a:p>
            <a:pPr algn="just"/>
            <a:r>
              <a:rPr lang="vi-VN" sz="2800" b="1" smtClean="0">
                <a:latin typeface="+mj-lt"/>
              </a:rPr>
              <a:t>-Xã hội: phân hóa giàu nghèo sâu sắc.</a:t>
            </a:r>
          </a:p>
          <a:p>
            <a:pPr algn="just"/>
            <a:endParaRPr lang="vi-VN" sz="2800" b="1"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31728" y="2928934"/>
            <a:ext cx="857256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3388984" y="1000108"/>
            <a:ext cx="2143140" cy="4401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smtClean="0">
                <a:solidFill>
                  <a:srgbClr val="002060"/>
                </a:solidFill>
                <a:latin typeface="+mj-lt"/>
              </a:rPr>
              <a:t>   </a:t>
            </a:r>
          </a:p>
          <a:p>
            <a:pPr algn="just"/>
            <a:endParaRPr lang="vi-VN" sz="2800" b="1" u="sng" smtClean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vi-VN" sz="2800" b="1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vi-VN" sz="2800" b="1" u="sng" smtClean="0">
                <a:solidFill>
                  <a:srgbClr val="C00000"/>
                </a:solidFill>
                <a:latin typeface="+mj-lt"/>
              </a:rPr>
              <a:t>1929-1933</a:t>
            </a:r>
          </a:p>
          <a:p>
            <a:pPr algn="just"/>
            <a:r>
              <a:rPr lang="vi-VN" sz="2800" b="1" smtClean="0">
                <a:latin typeface="+mj-lt"/>
              </a:rPr>
              <a:t>Khủng hoảng kinh tế: kinh tế-tài chính bị tàn phá dữ dội.</a:t>
            </a:r>
          </a:p>
          <a:p>
            <a:pPr algn="just"/>
            <a:endParaRPr lang="vi-VN" sz="2800" b="1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32124" y="3071810"/>
            <a:ext cx="1571636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7143768" y="2428868"/>
            <a:ext cx="1825958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C00000"/>
                </a:solidFill>
                <a:latin typeface="+mj-lt"/>
              </a:rPr>
              <a:t>Thoát khỏi khủng hoảng.</a:t>
            </a:r>
            <a:endParaRPr lang="vi-VN" sz="28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8142" y="240402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smtClean="0">
                <a:solidFill>
                  <a:srgbClr val="FF0000"/>
                </a:solidFill>
                <a:latin typeface="+mj-lt"/>
              </a:rPr>
              <a:t>Chính sách mới</a:t>
            </a:r>
            <a:endParaRPr lang="vi-VN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2388" y="1266825"/>
            <a:ext cx="9067800" cy="1909763"/>
            <a:chOff x="24681" y="886479"/>
            <a:chExt cx="9067803" cy="1910905"/>
          </a:xfrm>
        </p:grpSpPr>
        <p:sp>
          <p:nvSpPr>
            <p:cNvPr id="8" name="Rounded Rectangle 7"/>
            <p:cNvSpPr/>
            <p:nvPr/>
          </p:nvSpPr>
          <p:spPr>
            <a:xfrm>
              <a:off x="24681" y="889656"/>
              <a:ext cx="1004887" cy="95148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029568" y="889656"/>
              <a:ext cx="1006475" cy="95148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039219" y="886479"/>
              <a:ext cx="1004888" cy="95148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056807" y="886479"/>
              <a:ext cx="1006475" cy="95148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064869" y="886479"/>
              <a:ext cx="1006475" cy="95148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068170" y="886479"/>
              <a:ext cx="1006475" cy="95148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071470" y="886479"/>
              <a:ext cx="1004888" cy="95148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084295" y="886479"/>
              <a:ext cx="1006475" cy="95148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087596" y="886479"/>
              <a:ext cx="1004888" cy="95148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48869" y="1841138"/>
              <a:ext cx="1006475" cy="95307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64869" y="1845902"/>
              <a:ext cx="1006475" cy="95148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087220" y="1845902"/>
              <a:ext cx="1006475" cy="95148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5116513" y="2214563"/>
            <a:ext cx="1004887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92575" y="2227263"/>
            <a:ext cx="1004888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073400" y="2212975"/>
            <a:ext cx="1004888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092700" y="1254125"/>
            <a:ext cx="1006475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5563" y="1265238"/>
            <a:ext cx="1004887" cy="950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071688" y="1268413"/>
            <a:ext cx="1004887" cy="950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66800" y="1268413"/>
            <a:ext cx="1006475" cy="950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090863" y="1260475"/>
            <a:ext cx="1004887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097338" y="1268413"/>
            <a:ext cx="1006475" cy="950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110538" y="1266825"/>
            <a:ext cx="1006475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119938" y="1260475"/>
            <a:ext cx="1004887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100763" y="1260475"/>
            <a:ext cx="1004887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Sun 59">
            <a:hlinkClick r:id="rId3" action="ppaction://hlinksldjump"/>
          </p:cNvPr>
          <p:cNvSpPr/>
          <p:nvPr/>
        </p:nvSpPr>
        <p:spPr>
          <a:xfrm>
            <a:off x="3768725" y="5153025"/>
            <a:ext cx="1652588" cy="1546225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Sun 60">
            <a:hlinkClick r:id="rId4" action="ppaction://hlinksldjump"/>
          </p:cNvPr>
          <p:cNvSpPr/>
          <p:nvPr/>
        </p:nvSpPr>
        <p:spPr>
          <a:xfrm>
            <a:off x="1347788" y="3459163"/>
            <a:ext cx="1652587" cy="1544637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Sun 61">
            <a:hlinkClick r:id="rId5" action="ppaction://hlinksldjump"/>
          </p:cNvPr>
          <p:cNvSpPr/>
          <p:nvPr/>
        </p:nvSpPr>
        <p:spPr>
          <a:xfrm>
            <a:off x="3760788" y="3457575"/>
            <a:ext cx="1652587" cy="1544638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Sun 62">
            <a:hlinkClick r:id="rId6" action="ppaction://hlinksldjump"/>
          </p:cNvPr>
          <p:cNvSpPr/>
          <p:nvPr/>
        </p:nvSpPr>
        <p:spPr>
          <a:xfrm>
            <a:off x="6172200" y="3457575"/>
            <a:ext cx="1654175" cy="1544638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Sun 63">
            <a:hlinkClick r:id="rId7" action="ppaction://hlinksldjump"/>
          </p:cNvPr>
          <p:cNvSpPr/>
          <p:nvPr/>
        </p:nvSpPr>
        <p:spPr>
          <a:xfrm>
            <a:off x="1341438" y="5153025"/>
            <a:ext cx="1654175" cy="1546225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Sun 64">
            <a:hlinkClick r:id="rId8" action="ppaction://hlinksldjump"/>
          </p:cNvPr>
          <p:cNvSpPr/>
          <p:nvPr/>
        </p:nvSpPr>
        <p:spPr>
          <a:xfrm>
            <a:off x="6251575" y="5153025"/>
            <a:ext cx="1652588" cy="1546225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96905" y="169071"/>
            <a:ext cx="5155429" cy="769441"/>
          </a:xfrm>
          <a:prstGeom prst="rect">
            <a:avLst/>
          </a:prstGeom>
          <a:noFill/>
          <a:ln w="38100" cmpd="tri">
            <a:solidFill>
              <a:schemeClr val="accent6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Ô CHỮ BÍ MẬT</a:t>
            </a:r>
          </a:p>
        </p:txBody>
      </p:sp>
      <p:sp>
        <p:nvSpPr>
          <p:cNvPr id="68" name="Pentagon 67">
            <a:hlinkClick r:id="rId9" action="ppaction://hlinksldjump"/>
          </p:cNvPr>
          <p:cNvSpPr/>
          <p:nvPr/>
        </p:nvSpPr>
        <p:spPr>
          <a:xfrm>
            <a:off x="6723063" y="203200"/>
            <a:ext cx="2324100" cy="7397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-1214470"/>
            <a:ext cx="9144000" cy="932563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00034" y="428604"/>
            <a:ext cx="2571768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tực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ường.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277414"/>
            <a:ext cx="257176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+mj-lt"/>
              </a:rPr>
              <a:t>Tranh thủ thời cơ.</a:t>
            </a:r>
            <a:endParaRPr lang="vi-VN" sz="2800" b="1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929066"/>
            <a:ext cx="264320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+mj-lt"/>
              </a:rPr>
              <a:t>Áp dụng khoa học kĩ thuật.</a:t>
            </a:r>
            <a:endParaRPr lang="vi-VN" sz="2800" b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493151"/>
            <a:ext cx="264320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Tăng cường vai trò của nhà nước.</a:t>
            </a:r>
            <a:endParaRPr lang="vi-VN" sz="28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2428868"/>
            <a:ext cx="3571900" cy="18158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smtClean="0">
                <a:latin typeface="+mj-lt"/>
              </a:rPr>
              <a:t>DÂN GIÀU, NƯỚC MẠNH, XÃ HỘI CÔNG BẰNG DÂN CHỦ VĂN MINH.</a:t>
            </a:r>
            <a:endParaRPr lang="vi-VN" sz="2800" b="1">
              <a:latin typeface="+mj-lt"/>
            </a:endParaRPr>
          </a:p>
        </p:txBody>
      </p:sp>
      <p:cxnSp>
        <p:nvCxnSpPr>
          <p:cNvPr id="8" name="AutoShape 12"/>
          <p:cNvCxnSpPr>
            <a:cxnSpLocks noChangeShapeType="1"/>
            <a:stCxn id="5" idx="3"/>
          </p:cNvCxnSpPr>
          <p:nvPr/>
        </p:nvCxnSpPr>
        <p:spPr bwMode="auto">
          <a:xfrm flipV="1">
            <a:off x="3143240" y="3286124"/>
            <a:ext cx="2143140" cy="111999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" name="AutoShape 13"/>
          <p:cNvCxnSpPr>
            <a:cxnSpLocks noChangeShapeType="1"/>
          </p:cNvCxnSpPr>
          <p:nvPr/>
        </p:nvCxnSpPr>
        <p:spPr bwMode="auto">
          <a:xfrm>
            <a:off x="3071802" y="1285860"/>
            <a:ext cx="2214578" cy="2000264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" name="AutoShape 13"/>
          <p:cNvCxnSpPr>
            <a:cxnSpLocks noChangeShapeType="1"/>
            <a:stCxn id="4" idx="3"/>
          </p:cNvCxnSpPr>
          <p:nvPr/>
        </p:nvCxnSpPr>
        <p:spPr bwMode="auto">
          <a:xfrm>
            <a:off x="3071802" y="2754468"/>
            <a:ext cx="2214578" cy="53165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" name="AutoShape 12"/>
          <p:cNvCxnSpPr>
            <a:cxnSpLocks noChangeShapeType="1"/>
          </p:cNvCxnSpPr>
          <p:nvPr/>
        </p:nvCxnSpPr>
        <p:spPr bwMode="auto">
          <a:xfrm rot="5400000" flipH="1" flipV="1">
            <a:off x="2821781" y="3607583"/>
            <a:ext cx="2786058" cy="21431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220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42910" y="609600"/>
            <a:ext cx="7929618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/>
              <a:t>        </a:t>
            </a:r>
            <a:r>
              <a:rPr lang="en-US" sz="2800" b="1" smtClean="0"/>
              <a:t>	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200" b="1" u="sng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u="sng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b="1" u="sng">
              <a:solidFill>
                <a:srgbClr val="C00000"/>
              </a:solidFill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Học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ước bài Nhật Bản giữa hai cuộc chiến tranh thế giới (1918-1939).</a:t>
            </a:r>
          </a:p>
          <a:p>
            <a:pPr algn="just"/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	+Nhóm 1+2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Chiến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3+4 :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trướng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fr-FR" sz="2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28650" y="-144463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b="1" smtClean="0">
                <a:latin typeface="Arial" charset="0"/>
                <a:cs typeface="Arial" charset="0"/>
              </a:rPr>
              <a:t>LUẬT CHƠI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42910" y="928670"/>
            <a:ext cx="7886700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Có 6 câu hỏi. Ng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chọn và trả lời. Mỗi câu trả lời đúng, sẽ mở được các ô chữ tương ứng trong từ khóa.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Trả lời sai, ô chữ sẽ không được mở. quyền chọn câu hỏi cho ng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ười tiếp theo.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Sau khi mở được ít nhất 8 ô, bạn được trả lời từ khóa. Nói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đúng từ khóa bí mật sẽ được nhận một phần quà.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7712075" y="6122988"/>
            <a:ext cx="1179513" cy="628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84225" y="1063625"/>
            <a:ext cx="7939088" cy="2593975"/>
          </a:xfrm>
          <a:prstGeom prst="wedgeEllipseCallout">
            <a:avLst>
              <a:gd name="adj1" fmla="val -53438"/>
              <a:gd name="adj2" fmla="val 69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Trong thập niên 20 của thế kỉ XX, nước nào là trung tâm công nghiệp, thương mại, tài chính quốc tế?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4225" y="5194300"/>
            <a:ext cx="14620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A. Đức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48250" y="5194300"/>
            <a:ext cx="12557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C. Mỹ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45338" y="5194300"/>
            <a:ext cx="1574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D. Nhật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49575" y="5194300"/>
            <a:ext cx="1393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latin typeface="Arial" charset="0"/>
                <a:cs typeface="Arial" charset="0"/>
              </a:rPr>
              <a:t>B. Anh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4987925" y="5194300"/>
            <a:ext cx="609600" cy="585788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Left Arrow 11">
            <a:hlinkClick r:id="rId3" action="ppaction://hlinksldjump"/>
          </p:cNvPr>
          <p:cNvSpPr/>
          <p:nvPr/>
        </p:nvSpPr>
        <p:spPr>
          <a:xfrm>
            <a:off x="7712075" y="6122988"/>
            <a:ext cx="1179513" cy="628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38100" y="38100"/>
            <a:ext cx="1654175" cy="1546225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31875" y="6051550"/>
            <a:ext cx="565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RẤT TIẾC! BẠN TRẢ LỜI CHƯA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31875" y="6032500"/>
            <a:ext cx="6051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RẤT TIẾC! BẠN TRẢ LỜI CHƯA ĐÚNG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31875" y="6032500"/>
            <a:ext cx="5651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Arial" charset="0"/>
                <a:cs typeface="Arial" charset="0"/>
              </a:rPr>
              <a:t>RẤT TIẾC! BẠN TRẢ LỜI CHƯA ĐÚNG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4987925" y="5194300"/>
            <a:ext cx="609600" cy="585788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  <p:bldP spid="17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108075" y="373063"/>
            <a:ext cx="7494588" cy="1738312"/>
          </a:xfrm>
          <a:prstGeom prst="wedgeRectCallout">
            <a:avLst>
              <a:gd name="adj1" fmla="val -40649"/>
              <a:gd name="adj2" fmla="val 924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những năm 1923 </a:t>
            </a: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1929, sản lượng công nghiệp của Mĩ tăng bao nhiêu phần trăm?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849313" y="3990975"/>
            <a:ext cx="6497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A. Sản lượng công nghiệp Mĩ tăng 59%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9313" y="4602163"/>
            <a:ext cx="6497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B. Sản lượng công nghiệp Mĩ tăng 69%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849313" y="5284788"/>
            <a:ext cx="6497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C. Sản lượng công nghiệp Mĩ tăng 79%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849313" y="5940425"/>
            <a:ext cx="6497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D. Sản lượng công nghiệp Mĩ tăng 89%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7842250" y="6180138"/>
            <a:ext cx="1179513" cy="630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153988" y="2400300"/>
            <a:ext cx="1652587" cy="1546225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828800" y="296863"/>
            <a:ext cx="6786563" cy="1854200"/>
          </a:xfrm>
          <a:prstGeom prst="wedgeRoundRectCallout">
            <a:avLst>
              <a:gd name="adj1" fmla="val -48537"/>
              <a:gd name="adj2" fmla="val 8680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1928 Mĩ nắm bao nhiêu phần trăm trữ lượng vàng thế giới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468438" y="3797300"/>
            <a:ext cx="393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A. 40% trữ lượng vàng.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468438" y="4408488"/>
            <a:ext cx="3937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B. 50% trữ lượng vàng.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68438" y="5091113"/>
            <a:ext cx="3957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C. 60% trữ lượng vàng.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468438" y="5748338"/>
            <a:ext cx="3957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D. 70% trữ lượng vàng.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7712075" y="6122988"/>
            <a:ext cx="1179513" cy="628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176213" y="2184400"/>
            <a:ext cx="1652587" cy="1546225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uoc my chua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pic>
        <p:nvPicPr>
          <p:cNvPr id="3" name="Picture 2" descr="com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9144001" cy="7072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372" y="1071546"/>
            <a:ext cx="392909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Đây là quốc gia nào?</a:t>
            </a:r>
            <a:endParaRPr lang="vi-VN" sz="2800" b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95375" y="69850"/>
            <a:ext cx="7956550" cy="2312988"/>
          </a:xfrm>
          <a:prstGeom prst="cloudCallout">
            <a:avLst>
              <a:gd name="adj1" fmla="val -41610"/>
              <a:gd name="adj2" fmla="val 64892"/>
            </a:avLst>
          </a:prstGeom>
          <a:solidFill>
            <a:srgbClr val="B07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đạt sự phát triển nhanh chóng về kinh tế, giai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cấp t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sản Mĩ đã dùng biện pháp gì?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493838" y="3848100"/>
            <a:ext cx="3298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A. Cải tiến kỹ thuật.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493838" y="4459288"/>
            <a:ext cx="4079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B. Sản xuất dây chuyền.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493838" y="5143500"/>
            <a:ext cx="76136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C. Tăng cường lao động và bóc lột công nhân.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3838" y="5799138"/>
            <a:ext cx="3392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D. Tất cả các ý trên.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7712075" y="6122988"/>
            <a:ext cx="1179513" cy="628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131763" y="2343150"/>
            <a:ext cx="1652587" cy="1544638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579438" y="669925"/>
            <a:ext cx="7700962" cy="2781300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lượng lãnh đạo phong trào công nhân Mĩ là tổ chức nào?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4563" y="3771900"/>
            <a:ext cx="3702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A. Đảng Cộng sản Mĩ.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214563" y="4383088"/>
            <a:ext cx="3502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B. Đảng Dân chủ Mĩ.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214563" y="5065713"/>
            <a:ext cx="3743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C. Đảng Cộng hòa Mĩ.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2214563" y="5722938"/>
            <a:ext cx="43957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D. Tổ chức Công đoàn Mĩ.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7712075" y="6122988"/>
            <a:ext cx="1179513" cy="628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201613" y="3275013"/>
            <a:ext cx="1652587" cy="1544637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1108075" y="501650"/>
            <a:ext cx="7070725" cy="191928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Cuộc khủng hoảng kinh tế 1929 – 1933 ở Mĩ Bắt đầu từ ngành nào?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549525" y="3565525"/>
            <a:ext cx="2665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A. Nông nghiệp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549525" y="4176713"/>
            <a:ext cx="2763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B. Công nghiệp.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49525" y="4859338"/>
            <a:ext cx="2216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C. Tài chính.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2549525" y="5516563"/>
            <a:ext cx="2660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D. Năng lượng.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7712075" y="6122988"/>
            <a:ext cx="1179513" cy="628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171450" y="2422525"/>
            <a:ext cx="1654175" cy="1546225"/>
          </a:xfrm>
          <a:prstGeom prst="su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7686" y="357166"/>
            <a:ext cx="428628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nước Mĩ trong thập niên 20 của thế kỉ XX.</a:t>
            </a:r>
            <a:endParaRPr lang="vi-VN" sz="2400"/>
          </a:p>
        </p:txBody>
      </p:sp>
      <p:sp>
        <p:nvSpPr>
          <p:cNvPr id="6" name="TextBox 5"/>
          <p:cNvSpPr txBox="1"/>
          <p:nvPr/>
        </p:nvSpPr>
        <p:spPr>
          <a:xfrm>
            <a:off x="4357686" y="1285860"/>
            <a:ext cx="428628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Phần  II: nước Mĩ trong những năm 1929-1939. </a:t>
            </a:r>
            <a:endParaRPr lang="vi-VN" sz="2400"/>
          </a:p>
        </p:txBody>
      </p:sp>
      <p:sp>
        <p:nvSpPr>
          <p:cNvPr id="7" name="TextBox 6"/>
          <p:cNvSpPr txBox="1"/>
          <p:nvPr/>
        </p:nvSpPr>
        <p:spPr>
          <a:xfrm>
            <a:off x="2071670" y="785794"/>
            <a:ext cx="142876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+mj-lt"/>
              </a:rPr>
              <a:t>Cấu trúc bài học</a:t>
            </a:r>
            <a:endParaRPr lang="vi-VN" sz="28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3500438"/>
            <a:ext cx="164307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+mj-lt"/>
              </a:rPr>
              <a:t>Kiến thức cần đạt</a:t>
            </a:r>
            <a:endParaRPr lang="vi-VN" sz="2800" b="1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2285992"/>
            <a:ext cx="428628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Tình hình kinh tế, xã hội nước  Mĩ sau Chiến tranh thế giới thứ nhất.</a:t>
            </a:r>
            <a:endParaRPr lang="vi-VN" sz="2400"/>
          </a:p>
        </p:txBody>
      </p:sp>
      <p:sp>
        <p:nvSpPr>
          <p:cNvPr id="11" name="TextBox 10"/>
          <p:cNvSpPr txBox="1"/>
          <p:nvPr/>
        </p:nvSpPr>
        <p:spPr>
          <a:xfrm>
            <a:off x="4357686" y="3571876"/>
            <a:ext cx="428628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Tác động của cuộc khủng hoảng kinh tế 1929-1933 đối với nước Mĩ. </a:t>
            </a:r>
          </a:p>
        </p:txBody>
      </p: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flipV="1">
            <a:off x="3500430" y="714356"/>
            <a:ext cx="857256" cy="5000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" name="AutoShape 13"/>
          <p:cNvCxnSpPr>
            <a:cxnSpLocks noChangeShapeType="1"/>
            <a:stCxn id="15" idx="3"/>
          </p:cNvCxnSpPr>
          <p:nvPr/>
        </p:nvCxnSpPr>
        <p:spPr bwMode="auto">
          <a:xfrm flipV="1">
            <a:off x="1428728" y="1357302"/>
            <a:ext cx="642942" cy="10474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" name="AutoShape 13"/>
          <p:cNvCxnSpPr>
            <a:cxnSpLocks noChangeShapeType="1"/>
            <a:stCxn id="15" idx="3"/>
            <a:endCxn id="8" idx="1"/>
          </p:cNvCxnSpPr>
          <p:nvPr/>
        </p:nvCxnSpPr>
        <p:spPr bwMode="auto">
          <a:xfrm>
            <a:off x="1428728" y="2404726"/>
            <a:ext cx="571504" cy="178821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2" name="AutoShape 12"/>
          <p:cNvCxnSpPr>
            <a:cxnSpLocks noChangeShapeType="1"/>
          </p:cNvCxnSpPr>
          <p:nvPr/>
        </p:nvCxnSpPr>
        <p:spPr bwMode="auto">
          <a:xfrm>
            <a:off x="3500430" y="1214422"/>
            <a:ext cx="857256" cy="35719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3" name="AutoShape 12"/>
          <p:cNvCxnSpPr>
            <a:cxnSpLocks noChangeShapeType="1"/>
          </p:cNvCxnSpPr>
          <p:nvPr/>
        </p:nvCxnSpPr>
        <p:spPr bwMode="auto">
          <a:xfrm>
            <a:off x="3643306" y="3929066"/>
            <a:ext cx="71438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4" name="AutoShape 12"/>
          <p:cNvCxnSpPr>
            <a:cxnSpLocks noChangeShapeType="1"/>
            <a:endCxn id="10" idx="1"/>
          </p:cNvCxnSpPr>
          <p:nvPr/>
        </p:nvCxnSpPr>
        <p:spPr bwMode="auto">
          <a:xfrm rot="5400000" flipH="1" flipV="1">
            <a:off x="3514760" y="3014704"/>
            <a:ext cx="971472" cy="71437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0" y="2143116"/>
            <a:ext cx="1428728" cy="523220"/>
          </a:xfrm>
          <a:prstGeom prst="rect">
            <a:avLst/>
          </a:prstGeom>
          <a:solidFill>
            <a:schemeClr val="lt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+mj-lt"/>
              </a:rPr>
              <a:t>Tiết 26</a:t>
            </a:r>
            <a:endParaRPr lang="vi-VN" sz="2800" b="1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5000636"/>
            <a:ext cx="428628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Chính sách mới của tổng thống Ph.Ru-dơ-ven.</a:t>
            </a:r>
            <a:endParaRPr lang="vi-VN" sz="2400"/>
          </a:p>
        </p:txBody>
      </p:sp>
      <p:cxnSp>
        <p:nvCxnSpPr>
          <p:cNvPr id="25" name="AutoShape 12"/>
          <p:cNvCxnSpPr>
            <a:cxnSpLocks noChangeShapeType="1"/>
            <a:endCxn id="17" idx="1"/>
          </p:cNvCxnSpPr>
          <p:nvPr/>
        </p:nvCxnSpPr>
        <p:spPr bwMode="auto">
          <a:xfrm rot="16200000" flipH="1">
            <a:off x="3292680" y="4351129"/>
            <a:ext cx="1415632" cy="71437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u="sng" smtClean="0">
                <a:solidFill>
                  <a:srgbClr val="FF0000"/>
                </a:solidFill>
                <a:latin typeface="+mj-lt"/>
              </a:rPr>
              <a:t>Nhóm 1:</a:t>
            </a:r>
            <a:endParaRPr lang="vi-VN" sz="3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142984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Nội dung : </a:t>
            </a:r>
            <a:r>
              <a:rPr lang="vi-VN" sz="3200" b="1" smtClean="0">
                <a:solidFill>
                  <a:srgbClr val="0070C0"/>
                </a:solidFill>
              </a:rPr>
              <a:t>Tình hình kinh tế nước Mĩ  trong thập niên 20 của thế kỉ XX.</a:t>
            </a:r>
            <a:endParaRPr lang="vi-VN" sz="3200" b="1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57222" y="2928934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600" b="1" smtClean="0">
                <a:solidFill>
                  <a:srgbClr val="FF0000"/>
                </a:solidFill>
              </a:rPr>
              <a:t>Trình bày :      </a:t>
            </a:r>
            <a:r>
              <a:rPr lang="vi-VN" sz="3600" b="1" smtClean="0">
                <a:solidFill>
                  <a:srgbClr val="0070C0"/>
                </a:solidFill>
              </a:rPr>
              <a:t>	Trần Mai Hà Anh</a:t>
            </a:r>
          </a:p>
          <a:p>
            <a:pPr algn="r"/>
            <a:r>
              <a:rPr lang="vi-VN" sz="3600" b="1" smtClean="0">
                <a:solidFill>
                  <a:srgbClr val="0070C0"/>
                </a:solidFill>
              </a:rPr>
              <a:t>		     Nguyễn Hà Phương</a:t>
            </a:r>
            <a:endParaRPr lang="vi-VN" sz="36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786058"/>
            <a:ext cx="28575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smtClean="0">
                <a:latin typeface="+mj-lt"/>
              </a:rPr>
              <a:t>Nguyên nhân kinh tế phát triển.</a:t>
            </a:r>
            <a:endParaRPr lang="vi-VN" sz="2400" b="1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000108"/>
            <a:ext cx="37147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smtClean="0">
                <a:latin typeface="+mj-lt"/>
              </a:rPr>
              <a:t>Thu lợi nhuận sau Chiến tranh thế giới thứ nhất.</a:t>
            </a:r>
            <a:endParaRPr lang="vi-VN" sz="2400" b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2571744"/>
            <a:ext cx="35719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b="1" smtClean="0">
                <a:latin typeface="+mj-lt"/>
              </a:rPr>
              <a:t>Giai cấp tư sản tiến hành nhiều biện pháp...</a:t>
            </a:r>
            <a:endParaRPr lang="vi-VN" sz="2400" b="1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4214818"/>
            <a:ext cx="350046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smtClean="0">
                <a:latin typeface="+mj-lt"/>
              </a:rPr>
              <a:t>Tài nguyên thiên nhiên phong phú.</a:t>
            </a:r>
            <a:endParaRPr lang="vi-VN" sz="2400" b="1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5715016"/>
            <a:ext cx="364333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smtClean="0">
                <a:latin typeface="+mj-lt"/>
              </a:rPr>
              <a:t>Không bị chiến tranh tàn phá.</a:t>
            </a:r>
            <a:endParaRPr lang="vi-VN" sz="2400" b="1">
              <a:latin typeface="+mj-lt"/>
            </a:endParaRPr>
          </a:p>
        </p:txBody>
      </p:sp>
      <p:cxnSp>
        <p:nvCxnSpPr>
          <p:cNvPr id="9" name="AutoShape 13"/>
          <p:cNvCxnSpPr>
            <a:cxnSpLocks noChangeShapeType="1"/>
            <a:stCxn id="4" idx="3"/>
          </p:cNvCxnSpPr>
          <p:nvPr/>
        </p:nvCxnSpPr>
        <p:spPr bwMode="auto">
          <a:xfrm flipV="1">
            <a:off x="3071802" y="1714488"/>
            <a:ext cx="1928826" cy="148706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" name="AutoShape 13"/>
          <p:cNvCxnSpPr>
            <a:cxnSpLocks noChangeShapeType="1"/>
          </p:cNvCxnSpPr>
          <p:nvPr/>
        </p:nvCxnSpPr>
        <p:spPr bwMode="auto">
          <a:xfrm rot="16200000" flipH="1">
            <a:off x="2893207" y="3679033"/>
            <a:ext cx="2428892" cy="207170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" name="AutoShape 13"/>
          <p:cNvCxnSpPr>
            <a:cxnSpLocks noChangeShapeType="1"/>
          </p:cNvCxnSpPr>
          <p:nvPr/>
        </p:nvCxnSpPr>
        <p:spPr bwMode="auto">
          <a:xfrm>
            <a:off x="3071802" y="3429000"/>
            <a:ext cx="2143140" cy="100013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" name="AutoShape 13"/>
          <p:cNvCxnSpPr>
            <a:cxnSpLocks noChangeShapeType="1"/>
          </p:cNvCxnSpPr>
          <p:nvPr/>
        </p:nvCxnSpPr>
        <p:spPr bwMode="auto">
          <a:xfrm>
            <a:off x="3071802" y="3357562"/>
            <a:ext cx="2071702" cy="1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0034" y="5715016"/>
            <a:ext cx="814393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67: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ười lao động Mĩ trong những năm 20.</a:t>
            </a:r>
          </a:p>
          <a:p>
            <a:endParaRPr lang="vi-VN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anh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8291550" cy="478634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175" y="928670"/>
            <a:ext cx="3790823" cy="25003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57784" y="3382084"/>
            <a:ext cx="428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66: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3427900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65: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đỗ ô tô ở </a:t>
            </a:r>
          </a:p>
          <a:p>
            <a:pPr algn="ctr"/>
            <a:r>
              <a:rPr lang="vi-V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Niu Oóc năm 1928</a:t>
            </a:r>
            <a:endParaRPr lang="vi-VN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SGK Lich su 8 hinh 65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928670"/>
            <a:ext cx="3500462" cy="25003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42976" y="53504"/>
            <a:ext cx="7744332" cy="830997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ững hình ảnh khác nhau của nước Mĩ?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31" descr="C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28" y="53504"/>
            <a:ext cx="128588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57818" y="5429264"/>
            <a:ext cx="378618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67: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ười lao động Mĩ trong những năm 20.</a:t>
            </a:r>
            <a:endParaRPr lang="vi-VN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nh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4328666"/>
            <a:ext cx="4331365" cy="25003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ECF75BE2-FF32-490F-9DD8-AC600F8E693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User\Desktop\elearning"/>
  <p:tag name="ISPRING_PRESENTATION_TITLE" val="su 8- tiet 14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6|0.5|0.5|0.5|0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6|0.5|0.5|0.5|0.7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967</Words>
  <Application>Microsoft Office PowerPoint</Application>
  <PresentationFormat>On-screen Show (4:3)</PresentationFormat>
  <Paragraphs>242</Paragraphs>
  <Slides>32</Slides>
  <Notes>32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8- tiet 14</dc:title>
  <dc:creator>TCT Computer</dc:creator>
  <cp:lastModifiedBy>User</cp:lastModifiedBy>
  <cp:revision>276</cp:revision>
  <dcterms:created xsi:type="dcterms:W3CDTF">2017-10-25T14:18:09Z</dcterms:created>
  <dcterms:modified xsi:type="dcterms:W3CDTF">2018-02-26T09:29:43Z</dcterms:modified>
</cp:coreProperties>
</file>