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8" r:id="rId2"/>
    <p:sldId id="287" r:id="rId3"/>
    <p:sldId id="290" r:id="rId4"/>
    <p:sldId id="297" r:id="rId5"/>
    <p:sldId id="305" r:id="rId6"/>
    <p:sldId id="262" r:id="rId7"/>
    <p:sldId id="318" r:id="rId8"/>
    <p:sldId id="294" r:id="rId9"/>
    <p:sldId id="309" r:id="rId10"/>
    <p:sldId id="289" r:id="rId11"/>
    <p:sldId id="269" r:id="rId12"/>
    <p:sldId id="275" r:id="rId13"/>
    <p:sldId id="306" r:id="rId14"/>
    <p:sldId id="272" r:id="rId15"/>
    <p:sldId id="285" r:id="rId16"/>
    <p:sldId id="273" r:id="rId17"/>
    <p:sldId id="304" r:id="rId18"/>
    <p:sldId id="274" r:id="rId19"/>
    <p:sldId id="302" r:id="rId20"/>
    <p:sldId id="280" r:id="rId21"/>
    <p:sldId id="286" r:id="rId22"/>
    <p:sldId id="310" r:id="rId23"/>
    <p:sldId id="319" r:id="rId24"/>
    <p:sldId id="295" r:id="rId25"/>
    <p:sldId id="311" r:id="rId26"/>
    <p:sldId id="312" r:id="rId27"/>
    <p:sldId id="316" r:id="rId28"/>
    <p:sldId id="313" r:id="rId29"/>
    <p:sldId id="317" r:id="rId30"/>
    <p:sldId id="314" r:id="rId31"/>
  </p:sldIdLst>
  <p:sldSz cx="9144000" cy="6858000" type="screen4x3"/>
  <p:notesSz cx="6858000" cy="9144000"/>
  <p:custDataLst>
    <p:tags r:id="rId3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5" autoAdjust="0"/>
    <p:restoredTop sz="94660"/>
  </p:normalViewPr>
  <p:slideViewPr>
    <p:cSldViewPr>
      <p:cViewPr>
        <p:scale>
          <a:sx n="50" d="100"/>
          <a:sy n="50" d="100"/>
        </p:scale>
        <p:origin x="-1974" y="-4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B9C6B-8993-443E-8B35-B72157B34DED}" type="datetimeFigureOut">
              <a:rPr lang="vi-VN" smtClean="0"/>
              <a:pPr/>
              <a:t>26/02/2018</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755C4D-E55B-425B-AD0A-E0106CF48DC8}" type="slidenum">
              <a:rPr lang="vi-VN" smtClean="0"/>
              <a:pPr/>
              <a:t>‹#›</a:t>
            </a:fld>
            <a:endParaRPr lang="vi-VN"/>
          </a:p>
        </p:txBody>
      </p:sp>
    </p:spTree>
    <p:extLst>
      <p:ext uri="{BB962C8B-B14F-4D97-AF65-F5344CB8AC3E}">
        <p14:creationId xmlns:p14="http://schemas.microsoft.com/office/powerpoint/2010/main" val="3624334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solidFill>
            <a:srgbClr val="FFFFFF"/>
          </a:solidFill>
          <a:ln/>
        </p:spPr>
      </p:sp>
      <p:sp>
        <p:nvSpPr>
          <p:cNvPr id="35843" name="Rectangle 2"/>
          <p:cNvSpPr>
            <a:spLocks noGrp="1" noChangeArrowheads="1"/>
          </p:cNvSpPr>
          <p:nvPr>
            <p:ph type="body" idx="1"/>
          </p:nvPr>
        </p:nvSpPr>
        <p:spPr>
          <a:noFill/>
          <a:ln/>
        </p:spPr>
        <p:txBody>
          <a:bodyPr wrap="none" lIns="0" tIns="0" rIns="0" bIns="0" anchor="ctr"/>
          <a:lstStyle/>
          <a:p>
            <a:endParaRPr lang="vi-V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10</a:t>
            </a:fld>
            <a:endParaRPr lang="vi-VN"/>
          </a:p>
        </p:txBody>
      </p:sp>
    </p:spTree>
    <p:extLst>
      <p:ext uri="{BB962C8B-B14F-4D97-AF65-F5344CB8AC3E}">
        <p14:creationId xmlns:p14="http://schemas.microsoft.com/office/powerpoint/2010/main" val="4010937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11</a:t>
            </a:fld>
            <a:endParaRPr lang="vi-VN"/>
          </a:p>
        </p:txBody>
      </p:sp>
    </p:spTree>
    <p:extLst>
      <p:ext uri="{BB962C8B-B14F-4D97-AF65-F5344CB8AC3E}">
        <p14:creationId xmlns:p14="http://schemas.microsoft.com/office/powerpoint/2010/main" val="215358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12</a:t>
            </a:fld>
            <a:endParaRPr lang="vi-VN"/>
          </a:p>
        </p:txBody>
      </p:sp>
    </p:spTree>
    <p:extLst>
      <p:ext uri="{BB962C8B-B14F-4D97-AF65-F5344CB8AC3E}">
        <p14:creationId xmlns:p14="http://schemas.microsoft.com/office/powerpoint/2010/main" val="3324293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13</a:t>
            </a:fld>
            <a:endParaRPr lang="vi-VN"/>
          </a:p>
        </p:txBody>
      </p:sp>
    </p:spTree>
    <p:extLst>
      <p:ext uri="{BB962C8B-B14F-4D97-AF65-F5344CB8AC3E}">
        <p14:creationId xmlns:p14="http://schemas.microsoft.com/office/powerpoint/2010/main" val="320817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14</a:t>
            </a:fld>
            <a:endParaRPr lang="vi-VN"/>
          </a:p>
        </p:txBody>
      </p:sp>
    </p:spTree>
    <p:extLst>
      <p:ext uri="{BB962C8B-B14F-4D97-AF65-F5344CB8AC3E}">
        <p14:creationId xmlns:p14="http://schemas.microsoft.com/office/powerpoint/2010/main" val="3663365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15</a:t>
            </a:fld>
            <a:endParaRPr lang="vi-VN"/>
          </a:p>
        </p:txBody>
      </p:sp>
    </p:spTree>
    <p:extLst>
      <p:ext uri="{BB962C8B-B14F-4D97-AF65-F5344CB8AC3E}">
        <p14:creationId xmlns:p14="http://schemas.microsoft.com/office/powerpoint/2010/main" val="2267184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16</a:t>
            </a:fld>
            <a:endParaRPr lang="vi-VN"/>
          </a:p>
        </p:txBody>
      </p:sp>
    </p:spTree>
    <p:extLst>
      <p:ext uri="{BB962C8B-B14F-4D97-AF65-F5344CB8AC3E}">
        <p14:creationId xmlns:p14="http://schemas.microsoft.com/office/powerpoint/2010/main" val="1831278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17</a:t>
            </a:fld>
            <a:endParaRPr lang="vi-VN"/>
          </a:p>
        </p:txBody>
      </p:sp>
    </p:spTree>
    <p:extLst>
      <p:ext uri="{BB962C8B-B14F-4D97-AF65-F5344CB8AC3E}">
        <p14:creationId xmlns:p14="http://schemas.microsoft.com/office/powerpoint/2010/main" val="1633231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18</a:t>
            </a:fld>
            <a:endParaRPr lang="vi-VN"/>
          </a:p>
        </p:txBody>
      </p:sp>
    </p:spTree>
    <p:extLst>
      <p:ext uri="{BB962C8B-B14F-4D97-AF65-F5344CB8AC3E}">
        <p14:creationId xmlns:p14="http://schemas.microsoft.com/office/powerpoint/2010/main" val="1878601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19</a:t>
            </a:fld>
            <a:endParaRPr lang="vi-VN"/>
          </a:p>
        </p:txBody>
      </p:sp>
    </p:spTree>
    <p:extLst>
      <p:ext uri="{BB962C8B-B14F-4D97-AF65-F5344CB8AC3E}">
        <p14:creationId xmlns:p14="http://schemas.microsoft.com/office/powerpoint/2010/main" val="133537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2</a:t>
            </a:fld>
            <a:endParaRPr lang="vi-VN"/>
          </a:p>
        </p:txBody>
      </p:sp>
    </p:spTree>
    <p:extLst>
      <p:ext uri="{BB962C8B-B14F-4D97-AF65-F5344CB8AC3E}">
        <p14:creationId xmlns:p14="http://schemas.microsoft.com/office/powerpoint/2010/main" val="13240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20</a:t>
            </a:fld>
            <a:endParaRPr lang="vi-VN"/>
          </a:p>
        </p:txBody>
      </p:sp>
    </p:spTree>
    <p:extLst>
      <p:ext uri="{BB962C8B-B14F-4D97-AF65-F5344CB8AC3E}">
        <p14:creationId xmlns:p14="http://schemas.microsoft.com/office/powerpoint/2010/main" val="1537081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21</a:t>
            </a:fld>
            <a:endParaRPr lang="vi-VN"/>
          </a:p>
        </p:txBody>
      </p:sp>
    </p:spTree>
    <p:extLst>
      <p:ext uri="{BB962C8B-B14F-4D97-AF65-F5344CB8AC3E}">
        <p14:creationId xmlns:p14="http://schemas.microsoft.com/office/powerpoint/2010/main" val="3909189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22</a:t>
            </a:fld>
            <a:endParaRPr lang="vi-VN"/>
          </a:p>
        </p:txBody>
      </p:sp>
    </p:spTree>
    <p:extLst>
      <p:ext uri="{BB962C8B-B14F-4D97-AF65-F5344CB8AC3E}">
        <p14:creationId xmlns:p14="http://schemas.microsoft.com/office/powerpoint/2010/main" val="2510900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23</a:t>
            </a:fld>
            <a:endParaRPr lang="vi-VN"/>
          </a:p>
        </p:txBody>
      </p:sp>
    </p:spTree>
    <p:extLst>
      <p:ext uri="{BB962C8B-B14F-4D97-AF65-F5344CB8AC3E}">
        <p14:creationId xmlns:p14="http://schemas.microsoft.com/office/powerpoint/2010/main" val="1328166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24</a:t>
            </a:fld>
            <a:endParaRPr lang="vi-VN"/>
          </a:p>
        </p:txBody>
      </p:sp>
    </p:spTree>
    <p:extLst>
      <p:ext uri="{BB962C8B-B14F-4D97-AF65-F5344CB8AC3E}">
        <p14:creationId xmlns:p14="http://schemas.microsoft.com/office/powerpoint/2010/main" val="3710900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25</a:t>
            </a:fld>
            <a:endParaRPr lang="vi-VN"/>
          </a:p>
        </p:txBody>
      </p:sp>
    </p:spTree>
    <p:extLst>
      <p:ext uri="{BB962C8B-B14F-4D97-AF65-F5344CB8AC3E}">
        <p14:creationId xmlns:p14="http://schemas.microsoft.com/office/powerpoint/2010/main" val="1465131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26</a:t>
            </a:fld>
            <a:endParaRPr lang="vi-VN"/>
          </a:p>
        </p:txBody>
      </p:sp>
    </p:spTree>
    <p:extLst>
      <p:ext uri="{BB962C8B-B14F-4D97-AF65-F5344CB8AC3E}">
        <p14:creationId xmlns:p14="http://schemas.microsoft.com/office/powerpoint/2010/main" val="158698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27</a:t>
            </a:fld>
            <a:endParaRPr lang="vi-VN"/>
          </a:p>
        </p:txBody>
      </p:sp>
    </p:spTree>
    <p:extLst>
      <p:ext uri="{BB962C8B-B14F-4D97-AF65-F5344CB8AC3E}">
        <p14:creationId xmlns:p14="http://schemas.microsoft.com/office/powerpoint/2010/main" val="3881458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28</a:t>
            </a:fld>
            <a:endParaRPr lang="vi-VN"/>
          </a:p>
        </p:txBody>
      </p:sp>
    </p:spTree>
    <p:extLst>
      <p:ext uri="{BB962C8B-B14F-4D97-AF65-F5344CB8AC3E}">
        <p14:creationId xmlns:p14="http://schemas.microsoft.com/office/powerpoint/2010/main" val="2829430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29</a:t>
            </a:fld>
            <a:endParaRPr lang="vi-VN"/>
          </a:p>
        </p:txBody>
      </p:sp>
    </p:spTree>
    <p:extLst>
      <p:ext uri="{BB962C8B-B14F-4D97-AF65-F5344CB8AC3E}">
        <p14:creationId xmlns:p14="http://schemas.microsoft.com/office/powerpoint/2010/main" val="222124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3</a:t>
            </a:fld>
            <a:endParaRPr lang="vi-VN"/>
          </a:p>
        </p:txBody>
      </p:sp>
    </p:spTree>
    <p:extLst>
      <p:ext uri="{BB962C8B-B14F-4D97-AF65-F5344CB8AC3E}">
        <p14:creationId xmlns:p14="http://schemas.microsoft.com/office/powerpoint/2010/main" val="20568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30</a:t>
            </a:fld>
            <a:endParaRPr lang="vi-VN"/>
          </a:p>
        </p:txBody>
      </p:sp>
    </p:spTree>
    <p:extLst>
      <p:ext uri="{BB962C8B-B14F-4D97-AF65-F5344CB8AC3E}">
        <p14:creationId xmlns:p14="http://schemas.microsoft.com/office/powerpoint/2010/main" val="3081590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4</a:t>
            </a:fld>
            <a:endParaRPr lang="vi-VN"/>
          </a:p>
        </p:txBody>
      </p:sp>
    </p:spTree>
    <p:extLst>
      <p:ext uri="{BB962C8B-B14F-4D97-AF65-F5344CB8AC3E}">
        <p14:creationId xmlns:p14="http://schemas.microsoft.com/office/powerpoint/2010/main" val="29998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5</a:t>
            </a:fld>
            <a:endParaRPr lang="vi-VN"/>
          </a:p>
        </p:txBody>
      </p:sp>
    </p:spTree>
    <p:extLst>
      <p:ext uri="{BB962C8B-B14F-4D97-AF65-F5344CB8AC3E}">
        <p14:creationId xmlns:p14="http://schemas.microsoft.com/office/powerpoint/2010/main" val="344734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6</a:t>
            </a:fld>
            <a:endParaRPr lang="vi-VN"/>
          </a:p>
        </p:txBody>
      </p:sp>
    </p:spTree>
    <p:extLst>
      <p:ext uri="{BB962C8B-B14F-4D97-AF65-F5344CB8AC3E}">
        <p14:creationId xmlns:p14="http://schemas.microsoft.com/office/powerpoint/2010/main" val="285351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7</a:t>
            </a:fld>
            <a:endParaRPr lang="vi-VN"/>
          </a:p>
        </p:txBody>
      </p:sp>
    </p:spTree>
    <p:extLst>
      <p:ext uri="{BB962C8B-B14F-4D97-AF65-F5344CB8AC3E}">
        <p14:creationId xmlns:p14="http://schemas.microsoft.com/office/powerpoint/2010/main" val="2196074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8</a:t>
            </a:fld>
            <a:endParaRPr lang="vi-VN"/>
          </a:p>
        </p:txBody>
      </p:sp>
    </p:spTree>
    <p:extLst>
      <p:ext uri="{BB962C8B-B14F-4D97-AF65-F5344CB8AC3E}">
        <p14:creationId xmlns:p14="http://schemas.microsoft.com/office/powerpoint/2010/main" val="516421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55C4D-E55B-425B-AD0A-E0106CF48DC8}" type="slidenum">
              <a:rPr lang="vi-VN" smtClean="0"/>
              <a:pPr/>
              <a:t>9</a:t>
            </a:fld>
            <a:endParaRPr lang="vi-VN"/>
          </a:p>
        </p:txBody>
      </p:sp>
    </p:spTree>
    <p:extLst>
      <p:ext uri="{BB962C8B-B14F-4D97-AF65-F5344CB8AC3E}">
        <p14:creationId xmlns:p14="http://schemas.microsoft.com/office/powerpoint/2010/main" val="129241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034AFD5-6C23-4FA5-B408-D550B24CE21D}" type="datetimeFigureOut">
              <a:rPr lang="vi-VN" smtClean="0"/>
              <a:pPr/>
              <a:t>26/02/2018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D40357-2902-4DB1-9CD6-C7422F0E8A09}" type="slidenum">
              <a:rPr lang="vi-VN" smtClean="0"/>
              <a:pPr/>
              <a:t>‹#›</a:t>
            </a:fld>
            <a:endParaRPr lang="vi-V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034AFD5-6C23-4FA5-B408-D550B24CE21D}" type="datetimeFigureOut">
              <a:rPr lang="vi-VN" smtClean="0"/>
              <a:pPr/>
              <a:t>26/02/2018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D40357-2902-4DB1-9CD6-C7422F0E8A09}"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034AFD5-6C23-4FA5-B408-D550B24CE21D}" type="datetimeFigureOut">
              <a:rPr lang="vi-VN" smtClean="0"/>
              <a:pPr/>
              <a:t>26/02/2018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D40357-2902-4DB1-9CD6-C7422F0E8A09}"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034AFD5-6C23-4FA5-B408-D550B24CE21D}" type="datetimeFigureOut">
              <a:rPr lang="vi-VN" smtClean="0"/>
              <a:pPr/>
              <a:t>26/02/2018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D40357-2902-4DB1-9CD6-C7422F0E8A09}" type="slidenum">
              <a:rPr lang="vi-VN" smtClean="0"/>
              <a:pPr/>
              <a:t>‹#›</a:t>
            </a:fld>
            <a:endParaRPr lang="vi-V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4AFD5-6C23-4FA5-B408-D550B24CE21D}" type="datetimeFigureOut">
              <a:rPr lang="vi-VN" smtClean="0"/>
              <a:pPr/>
              <a:t>26/02/2018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D40357-2902-4DB1-9CD6-C7422F0E8A09}"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034AFD5-6C23-4FA5-B408-D550B24CE21D}" type="datetimeFigureOut">
              <a:rPr lang="vi-VN" smtClean="0"/>
              <a:pPr/>
              <a:t>26/02/2018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5D40357-2902-4DB1-9CD6-C7422F0E8A09}"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034AFD5-6C23-4FA5-B408-D550B24CE21D}" type="datetimeFigureOut">
              <a:rPr lang="vi-VN" smtClean="0"/>
              <a:pPr/>
              <a:t>26/02/2018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5D40357-2902-4DB1-9CD6-C7422F0E8A09}"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034AFD5-6C23-4FA5-B408-D550B24CE21D}" type="datetimeFigureOut">
              <a:rPr lang="vi-VN" smtClean="0"/>
              <a:pPr/>
              <a:t>26/02/2018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5D40357-2902-4DB1-9CD6-C7422F0E8A09}"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4AFD5-6C23-4FA5-B408-D550B24CE21D}" type="datetimeFigureOut">
              <a:rPr lang="vi-VN" smtClean="0"/>
              <a:pPr/>
              <a:t>26/02/2018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5D40357-2902-4DB1-9CD6-C7422F0E8A09}" type="slidenum">
              <a:rPr lang="vi-VN" smtClean="0"/>
              <a:pPr/>
              <a:t>‹#›</a:t>
            </a:fld>
            <a:endParaRPr lang="vi-V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4AFD5-6C23-4FA5-B408-D550B24CE21D}" type="datetimeFigureOut">
              <a:rPr lang="vi-VN" smtClean="0"/>
              <a:pPr/>
              <a:t>26/02/2018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5D40357-2902-4DB1-9CD6-C7422F0E8A09}"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4AFD5-6C23-4FA5-B408-D550B24CE21D}" type="datetimeFigureOut">
              <a:rPr lang="vi-VN" smtClean="0"/>
              <a:pPr/>
              <a:t>26/02/2018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5D40357-2902-4DB1-9CD6-C7422F0E8A09}"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4AFD5-6C23-4FA5-B408-D550B24CE21D}" type="datetimeFigureOut">
              <a:rPr lang="vi-VN" smtClean="0"/>
              <a:pPr/>
              <a:t>26/02/2018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40357-2902-4DB1-9CD6-C7422F0E8A09}"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gif"/><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ideo" Target="file:///C:\Users\Administrator\Downloads\hoinghidienhong_dacatghep.wmv"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slide" Target="slide30.xml"/><Relationship Id="rId3" Type="http://schemas.openxmlformats.org/officeDocument/2006/relationships/slide" Target="slide24.xml"/><Relationship Id="rId7" Type="http://schemas.openxmlformats.org/officeDocument/2006/relationships/slide" Target="slide28.xml"/><Relationship Id="rId12" Type="http://schemas.openxmlformats.org/officeDocument/2006/relationships/image" Target="../media/image21.png"/><Relationship Id="rId17" Type="http://schemas.openxmlformats.org/officeDocument/2006/relationships/hyperlink" Target="file:///E:\thi%20su%202017\lop%207%20bat%20tham\DongMauLacHong-DanTruong_34q47%20(mp3cut.net).mp3" TargetMode="External"/><Relationship Id="rId2" Type="http://schemas.openxmlformats.org/officeDocument/2006/relationships/notesSlide" Target="../notesSlides/notesSlide22.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slide" Target="slide27.xml"/><Relationship Id="rId5" Type="http://schemas.openxmlformats.org/officeDocument/2006/relationships/slide" Target="slide25.xml"/><Relationship Id="rId15" Type="http://schemas.openxmlformats.org/officeDocument/2006/relationships/slide" Target="slide29.xml"/><Relationship Id="rId10" Type="http://schemas.openxmlformats.org/officeDocument/2006/relationships/image" Target="../media/image20.png"/><Relationship Id="rId4" Type="http://schemas.openxmlformats.org/officeDocument/2006/relationships/image" Target="../media/image17.jpeg"/><Relationship Id="rId9" Type="http://schemas.openxmlformats.org/officeDocument/2006/relationships/slide" Target="slide26.xml"/><Relationship Id="rId1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file:///E:\thi%20su%202017\lop%207%20bat%20tham\DongMauLacHong-DanTruong_34q47%20(mp3cut.net).mp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lum bright="6000" contrast="2000"/>
          </a:blip>
          <a:srcRect/>
          <a:stretch>
            <a:fillRect/>
          </a:stretch>
        </p:blipFill>
        <p:spPr bwMode="auto">
          <a:xfrm>
            <a:off x="1371600" y="0"/>
            <a:ext cx="6934200" cy="6858000"/>
          </a:xfrm>
          <a:prstGeom prst="rect">
            <a:avLst/>
          </a:prstGeom>
          <a:noFill/>
          <a:ln w="9525">
            <a:noFill/>
            <a:round/>
            <a:headEnd/>
            <a:tailEnd/>
          </a:ln>
        </p:spPr>
      </p:pic>
      <p:sp>
        <p:nvSpPr>
          <p:cNvPr id="15363" name="Text Box 2"/>
          <p:cNvSpPr txBox="1">
            <a:spLocks noChangeArrowheads="1"/>
          </p:cNvSpPr>
          <p:nvPr/>
        </p:nvSpPr>
        <p:spPr bwMode="auto">
          <a:xfrm>
            <a:off x="533400" y="533400"/>
            <a:ext cx="7772400" cy="1143000"/>
          </a:xfrm>
          <a:prstGeom prst="rect">
            <a:avLst/>
          </a:prstGeom>
          <a:noFill/>
          <a:ln w="9525">
            <a:noFill/>
            <a:round/>
            <a:headEnd/>
            <a:tailEnd/>
          </a:ln>
        </p:spPr>
        <p:txBody>
          <a:bodyPr anchor="ctr"/>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vi-VN" sz="4400">
                <a:solidFill>
                  <a:srgbClr val="000000"/>
                </a:solidFill>
                <a:cs typeface="Lucida Sans Unicode" pitchFamily="34" charset="0"/>
              </a:rPr>
              <a:t>   </a:t>
            </a:r>
          </a:p>
        </p:txBody>
      </p:sp>
      <p:sp>
        <p:nvSpPr>
          <p:cNvPr id="15365" name="WordArt 4"/>
          <p:cNvSpPr>
            <a:spLocks noChangeArrowheads="1" noChangeShapeType="1" noTextEdit="1"/>
          </p:cNvSpPr>
          <p:nvPr/>
        </p:nvSpPr>
        <p:spPr bwMode="auto">
          <a:xfrm>
            <a:off x="1600200" y="914400"/>
            <a:ext cx="6477000" cy="2438400"/>
          </a:xfrm>
          <a:prstGeom prst="rect">
            <a:avLst/>
          </a:prstGeom>
        </p:spPr>
        <p:txBody>
          <a:bodyPr wrap="none" fromWordArt="1">
            <a:prstTxWarp prst="textWave1">
              <a:avLst>
                <a:gd name="adj1" fmla="val 6481"/>
                <a:gd name="adj2" fmla="val 222"/>
              </a:avLst>
            </a:prstTxWarp>
          </a:bodyPr>
          <a:lstStyle/>
          <a:p>
            <a:endParaRPr lang="vi-VN" sz="4000" b="1" kern="10">
              <a:ln w="9360" cap="sq">
                <a:solidFill>
                  <a:srgbClr val="FF0000"/>
                </a:solidFill>
                <a:miter lim="800000"/>
                <a:headEnd/>
                <a:tailEnd/>
              </a:ln>
              <a:solidFill>
                <a:srgbClr val="FF0000"/>
              </a:solidFill>
              <a:effectLst>
                <a:outerShdw dist="38100" dir="2700000" algn="tl" rotWithShape="0">
                  <a:srgbClr val="000000">
                    <a:alpha val="43137"/>
                  </a:srgbClr>
                </a:outerShdw>
              </a:effectLst>
              <a:latin typeface="Times New Roman"/>
              <a:cs typeface="Times New Roman"/>
            </a:endParaRPr>
          </a:p>
        </p:txBody>
      </p:sp>
      <p:sp>
        <p:nvSpPr>
          <p:cNvPr id="15366" name="Rectangle 5"/>
          <p:cNvSpPr>
            <a:spLocks noChangeArrowheads="1"/>
          </p:cNvSpPr>
          <p:nvPr/>
        </p:nvSpPr>
        <p:spPr bwMode="auto">
          <a:xfrm>
            <a:off x="0" y="3162300"/>
            <a:ext cx="9144000" cy="1588"/>
          </a:xfrm>
          <a:prstGeom prst="rect">
            <a:avLst/>
          </a:prstGeom>
          <a:noFill/>
          <a:ln w="9525">
            <a:noFill/>
            <a:round/>
            <a:headEnd/>
            <a:tailEnd/>
          </a:ln>
        </p:spPr>
        <p:txBody>
          <a:bodyPr wrap="none" anchor="ctr"/>
          <a:lstStyle/>
          <a:p>
            <a:pPr algn="l">
              <a:buClr>
                <a:srgbClr val="000000"/>
              </a:buClr>
              <a:buSzPct val="100000"/>
              <a:buFont typeface="Times New Roman" pitchFamily="18" charset="0"/>
              <a:buNone/>
            </a:pPr>
            <a:endParaRPr lang="vi-VN" sz="1800">
              <a:solidFill>
                <a:schemeClr val="bg1"/>
              </a:solidFill>
              <a:latin typeface="Arial" pitchFamily="34" charset="0"/>
              <a:cs typeface="Lucida Sans Unicode" pitchFamily="34" charset="0"/>
            </a:endParaRPr>
          </a:p>
        </p:txBody>
      </p:sp>
      <p:pic>
        <p:nvPicPr>
          <p:cNvPr id="15367" name="Picture 6"/>
          <p:cNvPicPr>
            <a:picLocks noChangeAspect="1" noChangeArrowheads="1"/>
          </p:cNvPicPr>
          <p:nvPr/>
        </p:nvPicPr>
        <p:blipFill>
          <a:blip r:embed="rId4"/>
          <a:srcRect/>
          <a:stretch>
            <a:fillRect/>
          </a:stretch>
        </p:blipFill>
        <p:spPr bwMode="auto">
          <a:xfrm>
            <a:off x="428596" y="0"/>
            <a:ext cx="1428728" cy="1609716"/>
          </a:xfrm>
          <a:prstGeom prst="rect">
            <a:avLst/>
          </a:prstGeom>
          <a:noFill/>
          <a:ln w="9525">
            <a:noFill/>
            <a:round/>
            <a:headEnd/>
            <a:tailEnd/>
          </a:ln>
        </p:spPr>
      </p:pic>
      <p:sp>
        <p:nvSpPr>
          <p:cNvPr id="15370" name="Rectangle 9"/>
          <p:cNvSpPr>
            <a:spLocks noChangeArrowheads="1"/>
          </p:cNvSpPr>
          <p:nvPr/>
        </p:nvSpPr>
        <p:spPr bwMode="auto">
          <a:xfrm>
            <a:off x="0" y="0"/>
            <a:ext cx="9144000" cy="1588"/>
          </a:xfrm>
          <a:prstGeom prst="rect">
            <a:avLst/>
          </a:prstGeom>
          <a:noFill/>
          <a:ln w="9525">
            <a:noFill/>
            <a:round/>
            <a:headEnd/>
            <a:tailEnd/>
          </a:ln>
        </p:spPr>
        <p:txBody>
          <a:bodyPr wrap="none" anchor="ctr"/>
          <a:lstStyle/>
          <a:p>
            <a:pPr algn="l">
              <a:buClr>
                <a:srgbClr val="000000"/>
              </a:buClr>
              <a:buSzPct val="100000"/>
              <a:buFont typeface="Times New Roman" pitchFamily="18" charset="0"/>
              <a:buNone/>
            </a:pPr>
            <a:endParaRPr lang="vi-VN" sz="1800">
              <a:solidFill>
                <a:schemeClr val="bg1"/>
              </a:solidFill>
              <a:latin typeface="Arial" pitchFamily="34" charset="0"/>
              <a:cs typeface="Lucida Sans Unicode" pitchFamily="34" charset="0"/>
            </a:endParaRPr>
          </a:p>
        </p:txBody>
      </p:sp>
      <p:sp>
        <p:nvSpPr>
          <p:cNvPr id="14" name="WordArt 39"/>
          <p:cNvSpPr>
            <a:spLocks noChangeArrowheads="1" noChangeShapeType="1" noTextEdit="1"/>
          </p:cNvSpPr>
          <p:nvPr/>
        </p:nvSpPr>
        <p:spPr bwMode="auto">
          <a:xfrm>
            <a:off x="3214678" y="4643446"/>
            <a:ext cx="3362325" cy="771525"/>
          </a:xfrm>
          <a:prstGeom prst="rect">
            <a:avLst/>
          </a:prstGeom>
        </p:spPr>
        <p:txBody>
          <a:bodyPr wrap="none" fromWordArt="1">
            <a:prstTxWarp prst="textPlain">
              <a:avLst>
                <a:gd name="adj" fmla="val 50000"/>
              </a:avLst>
            </a:prstTxWarp>
          </a:bodyPr>
          <a:lstStyle/>
          <a:p>
            <a:pPr algn="ctr"/>
            <a:r>
              <a:rPr lang="vi-VN" sz="5400" b="1" kern="10">
                <a:ln w="9525">
                  <a:solidFill>
                    <a:srgbClr val="000000"/>
                  </a:solidFill>
                  <a:round/>
                  <a:headEnd/>
                  <a:tailEnd/>
                </a:ln>
                <a:solidFill>
                  <a:srgbClr val="FFFFFF"/>
                </a:solidFill>
                <a:latin typeface="Times New Roman"/>
                <a:cs typeface="Times New Roman"/>
              </a:rPr>
              <a:t>LỊCH </a:t>
            </a:r>
            <a:r>
              <a:rPr lang="vi-VN" sz="5400" b="1" kern="10" smtClean="0">
                <a:ln w="9525">
                  <a:solidFill>
                    <a:srgbClr val="000000"/>
                  </a:solidFill>
                  <a:round/>
                  <a:headEnd/>
                  <a:tailEnd/>
                </a:ln>
                <a:solidFill>
                  <a:srgbClr val="FFFFFF"/>
                </a:solidFill>
                <a:latin typeface="Times New Roman"/>
                <a:cs typeface="Times New Roman"/>
              </a:rPr>
              <a:t>SỬ 7 </a:t>
            </a:r>
            <a:endParaRPr lang="vi-VN" sz="5400" b="1" kern="10">
              <a:ln w="9525">
                <a:solidFill>
                  <a:srgbClr val="000000"/>
                </a:solidFill>
                <a:round/>
                <a:headEnd/>
                <a:tailEnd/>
              </a:ln>
              <a:solidFill>
                <a:srgbClr val="FFFFFF"/>
              </a:solidFill>
              <a:latin typeface="Times New Roman"/>
              <a:cs typeface="Times New Roman"/>
            </a:endParaRPr>
          </a:p>
        </p:txBody>
      </p:sp>
      <p:sp>
        <p:nvSpPr>
          <p:cNvPr id="15" name="WordArt 40"/>
          <p:cNvSpPr>
            <a:spLocks noChangeArrowheads="1" noChangeShapeType="1" noTextEdit="1"/>
          </p:cNvSpPr>
          <p:nvPr/>
        </p:nvSpPr>
        <p:spPr bwMode="auto">
          <a:xfrm>
            <a:off x="1992313" y="3284538"/>
            <a:ext cx="5257800" cy="3384550"/>
          </a:xfrm>
          <a:prstGeom prst="rect">
            <a:avLst/>
          </a:prstGeom>
        </p:spPr>
        <p:txBody>
          <a:bodyPr spcFirstLastPara="1" wrap="none" fromWordArt="1">
            <a:prstTxWarp prst="textArchDown">
              <a:avLst>
                <a:gd name="adj" fmla="val 73800"/>
              </a:avLst>
            </a:prstTxWarp>
          </a:bodyPr>
          <a:lstStyle/>
          <a:p>
            <a:pPr algn="ctr"/>
            <a:r>
              <a:rPr lang="vi-VN" sz="2800" kern="10">
                <a:ln w="9525">
                  <a:solidFill>
                    <a:srgbClr val="FF0000"/>
                  </a:solidFill>
                  <a:round/>
                  <a:headEnd/>
                  <a:tailEnd/>
                </a:ln>
                <a:solidFill>
                  <a:srgbClr val="000000"/>
                </a:solidFill>
                <a:latin typeface="Times New Roman"/>
                <a:cs typeface="Times New Roman"/>
              </a:rPr>
              <a:t>GIÁO </a:t>
            </a:r>
            <a:r>
              <a:rPr lang="vi-VN" sz="2800" kern="10" smtClean="0">
                <a:ln w="9525">
                  <a:solidFill>
                    <a:srgbClr val="FF0000"/>
                  </a:solidFill>
                  <a:round/>
                  <a:headEnd/>
                  <a:tailEnd/>
                </a:ln>
                <a:solidFill>
                  <a:srgbClr val="000000"/>
                </a:solidFill>
                <a:latin typeface="Times New Roman"/>
                <a:cs typeface="Times New Roman"/>
              </a:rPr>
              <a:t>VIÊN</a:t>
            </a:r>
            <a:r>
              <a:rPr lang="vi-VN" sz="2800" kern="10">
                <a:ln w="9525">
                  <a:solidFill>
                    <a:srgbClr val="FF0000"/>
                  </a:solidFill>
                  <a:round/>
                  <a:headEnd/>
                  <a:tailEnd/>
                </a:ln>
                <a:solidFill>
                  <a:srgbClr val="000000"/>
                </a:solidFill>
                <a:latin typeface="Times New Roman"/>
                <a:cs typeface="Times New Roman"/>
              </a:rPr>
              <a:t>: </a:t>
            </a:r>
            <a:r>
              <a:rPr lang="vi-VN" sz="2800" kern="10" smtClean="0">
                <a:ln w="9525">
                  <a:solidFill>
                    <a:srgbClr val="FF0000"/>
                  </a:solidFill>
                  <a:round/>
                  <a:headEnd/>
                  <a:tailEnd/>
                </a:ln>
                <a:solidFill>
                  <a:srgbClr val="000000"/>
                </a:solidFill>
                <a:latin typeface="Times New Roman"/>
                <a:cs typeface="Times New Roman"/>
              </a:rPr>
              <a:t>NGUYỄN </a:t>
            </a:r>
            <a:r>
              <a:rPr lang="vi-VN" sz="2800" kern="10">
                <a:ln w="9525">
                  <a:solidFill>
                    <a:srgbClr val="FF0000"/>
                  </a:solidFill>
                  <a:round/>
                  <a:headEnd/>
                  <a:tailEnd/>
                </a:ln>
                <a:solidFill>
                  <a:srgbClr val="000000"/>
                </a:solidFill>
                <a:latin typeface="Times New Roman"/>
                <a:cs typeface="Times New Roman"/>
              </a:rPr>
              <a:t>THỊ </a:t>
            </a:r>
            <a:r>
              <a:rPr lang="vi-VN" sz="2800" kern="10" smtClean="0">
                <a:ln w="9525">
                  <a:solidFill>
                    <a:srgbClr val="FF0000"/>
                  </a:solidFill>
                  <a:round/>
                  <a:headEnd/>
                  <a:tailEnd/>
                </a:ln>
                <a:solidFill>
                  <a:srgbClr val="000000"/>
                </a:solidFill>
                <a:latin typeface="Times New Roman"/>
                <a:cs typeface="Times New Roman"/>
              </a:rPr>
              <a:t>HUÊ</a:t>
            </a:r>
            <a:endParaRPr lang="vi-VN" sz="2800" kern="10">
              <a:ln w="9525">
                <a:solidFill>
                  <a:srgbClr val="FF0000"/>
                </a:solidFill>
                <a:round/>
                <a:headEnd/>
                <a:tailEnd/>
              </a:ln>
              <a:solidFill>
                <a:srgbClr val="000000"/>
              </a:solidFill>
              <a:latin typeface="Times New Roman"/>
              <a:cs typeface="Times New Roman"/>
            </a:endParaRPr>
          </a:p>
        </p:txBody>
      </p:sp>
      <p:pic>
        <p:nvPicPr>
          <p:cNvPr id="16" name="Picture 7"/>
          <p:cNvPicPr>
            <a:picLocks noChangeAspect="1" noChangeArrowheads="1"/>
          </p:cNvPicPr>
          <p:nvPr/>
        </p:nvPicPr>
        <p:blipFill>
          <a:blip r:embed="rId5"/>
          <a:srcRect/>
          <a:stretch>
            <a:fillRect/>
          </a:stretch>
        </p:blipFill>
        <p:spPr bwMode="auto">
          <a:xfrm>
            <a:off x="7786678" y="214290"/>
            <a:ext cx="1357322" cy="1357328"/>
          </a:xfrm>
          <a:prstGeom prst="rect">
            <a:avLst/>
          </a:prstGeom>
          <a:noFill/>
          <a:ln w="9525">
            <a:noFill/>
            <a:round/>
            <a:headEnd/>
            <a:tailEnd/>
          </a:ln>
        </p:spPr>
      </p:pic>
      <p:sp>
        <p:nvSpPr>
          <p:cNvPr id="18" name="WordArt 9"/>
          <p:cNvSpPr>
            <a:spLocks noChangeArrowheads="1" noChangeShapeType="1" noTextEdit="1"/>
          </p:cNvSpPr>
          <p:nvPr/>
        </p:nvSpPr>
        <p:spPr bwMode="auto">
          <a:xfrm>
            <a:off x="2500298" y="2428868"/>
            <a:ext cx="5072098" cy="1846263"/>
          </a:xfrm>
          <a:prstGeom prst="rect">
            <a:avLst/>
          </a:prstGeom>
        </p:spPr>
        <p:txBody>
          <a:bodyPr wrap="none" fromWordArt="1">
            <a:prstTxWarp prst="textPlain">
              <a:avLst>
                <a:gd name="adj" fmla="val 50000"/>
              </a:avLst>
            </a:prstTxWarp>
          </a:bodyPr>
          <a:lstStyle/>
          <a:p>
            <a:pPr algn="just"/>
            <a:r>
              <a:rPr lang="vi-VN" sz="2800" kern="10">
                <a:ln w="22225">
                  <a:solidFill>
                    <a:schemeClr val="tx1"/>
                  </a:solidFill>
                  <a:round/>
                  <a:headEnd/>
                  <a:tailEnd/>
                </a:ln>
                <a:solidFill>
                  <a:srgbClr val="0000FF"/>
                </a:solidFill>
                <a:effectLst>
                  <a:outerShdw dist="107763" dir="13500000" sx="75000" sy="75000" algn="tl" rotWithShape="0">
                    <a:srgbClr val="868686">
                      <a:alpha val="50000"/>
                    </a:srgbClr>
                  </a:outerShdw>
                </a:effectLst>
                <a:latin typeface="Arial"/>
                <a:cs typeface="Arial"/>
              </a:rPr>
              <a:t>CHÀO MỪNG QUÝ </a:t>
            </a:r>
          </a:p>
          <a:p>
            <a:pPr algn="just"/>
            <a:r>
              <a:rPr lang="vi-VN" sz="2800" kern="10">
                <a:ln w="22225">
                  <a:solidFill>
                    <a:schemeClr val="tx1"/>
                  </a:solidFill>
                  <a:round/>
                  <a:headEnd/>
                  <a:tailEnd/>
                </a:ln>
                <a:solidFill>
                  <a:srgbClr val="0000FF"/>
                </a:solidFill>
                <a:effectLst>
                  <a:outerShdw dist="107763" dir="13500000" sx="75000" sy="75000" algn="tl" rotWithShape="0">
                    <a:srgbClr val="868686">
                      <a:alpha val="50000"/>
                    </a:srgbClr>
                  </a:outerShdw>
                </a:effectLst>
                <a:latin typeface="Arial"/>
                <a:cs typeface="Arial"/>
              </a:rPr>
              <a:t>THẦY CÔ VÀ CÁC</a:t>
            </a:r>
          </a:p>
          <a:p>
            <a:pPr algn="just"/>
            <a:r>
              <a:rPr lang="vi-VN" sz="2800" kern="10">
                <a:ln w="22225">
                  <a:solidFill>
                    <a:schemeClr val="tx1"/>
                  </a:solidFill>
                  <a:round/>
                  <a:headEnd/>
                  <a:tailEnd/>
                </a:ln>
                <a:solidFill>
                  <a:srgbClr val="0000FF"/>
                </a:solidFill>
                <a:effectLst>
                  <a:outerShdw dist="107763" dir="13500000" sx="75000" sy="75000" algn="tl" rotWithShape="0">
                    <a:srgbClr val="868686">
                      <a:alpha val="50000"/>
                    </a:srgbClr>
                  </a:outerShdw>
                </a:effectLst>
                <a:latin typeface="Arial"/>
                <a:cs typeface="Arial"/>
              </a:rPr>
              <a:t> EM VỀ THAM DỰ</a:t>
            </a:r>
          </a:p>
          <a:p>
            <a:pPr algn="just"/>
            <a:r>
              <a:rPr lang="vi-VN" sz="2800" kern="10">
                <a:ln w="22225">
                  <a:solidFill>
                    <a:schemeClr val="tx1"/>
                  </a:solidFill>
                  <a:round/>
                  <a:headEnd/>
                  <a:tailEnd/>
                </a:ln>
                <a:solidFill>
                  <a:srgbClr val="0000FF"/>
                </a:solidFill>
                <a:effectLst>
                  <a:outerShdw dist="107763" dir="13500000" sx="75000" sy="75000" algn="tl" rotWithShape="0">
                    <a:srgbClr val="868686">
                      <a:alpha val="50000"/>
                    </a:srgbClr>
                  </a:outerShdw>
                </a:effectLst>
                <a:latin typeface="Arial"/>
                <a:cs typeface="Arial"/>
              </a:rPr>
              <a:t> TIẾT HỌC HÔM NAY</a:t>
            </a:r>
          </a:p>
        </p:txBody>
      </p:sp>
      <p:sp>
        <p:nvSpPr>
          <p:cNvPr id="19" name="Text Box 8"/>
          <p:cNvSpPr txBox="1">
            <a:spLocks noChangeArrowheads="1"/>
          </p:cNvSpPr>
          <p:nvPr/>
        </p:nvSpPr>
        <p:spPr bwMode="auto">
          <a:xfrm>
            <a:off x="838200" y="304800"/>
            <a:ext cx="7924800" cy="1801813"/>
          </a:xfrm>
          <a:prstGeom prst="rect">
            <a:avLst/>
          </a:prstGeom>
          <a:noFill/>
          <a:ln w="9525">
            <a:noFill/>
            <a:miter lim="800000"/>
            <a:headEnd/>
            <a:tailEnd/>
          </a:ln>
        </p:spPr>
        <p:txBody>
          <a:bodyPr>
            <a:spAutoFit/>
          </a:bodyPr>
          <a:lstStyle/>
          <a:p>
            <a:pPr algn="ctr">
              <a:spcBef>
                <a:spcPct val="50000"/>
              </a:spcBef>
            </a:pPr>
            <a:r>
              <a:rPr lang="en-US" sz="2800" b="1" i="1" err="1">
                <a:solidFill>
                  <a:srgbClr val="FF0000"/>
                </a:solidFill>
                <a:latin typeface="Times New Roman" pitchFamily="18" charset="0"/>
              </a:rPr>
              <a:t>PHÒNG</a:t>
            </a:r>
            <a:r>
              <a:rPr lang="en-US" sz="2800" b="1" i="1">
                <a:solidFill>
                  <a:srgbClr val="FF0000"/>
                </a:solidFill>
                <a:latin typeface="Times New Roman" pitchFamily="18" charset="0"/>
              </a:rPr>
              <a:t> </a:t>
            </a:r>
            <a:r>
              <a:rPr lang="en-US" sz="2800" b="1" i="1" err="1">
                <a:solidFill>
                  <a:srgbClr val="FF0000"/>
                </a:solidFill>
                <a:latin typeface="Times New Roman" pitchFamily="18" charset="0"/>
              </a:rPr>
              <a:t>GIÁO</a:t>
            </a:r>
            <a:r>
              <a:rPr lang="en-US" sz="2800" b="1" i="1">
                <a:solidFill>
                  <a:srgbClr val="FF0000"/>
                </a:solidFill>
                <a:latin typeface="Times New Roman" pitchFamily="18" charset="0"/>
              </a:rPr>
              <a:t> </a:t>
            </a:r>
            <a:r>
              <a:rPr lang="en-US" sz="2800" b="1" i="1" err="1">
                <a:solidFill>
                  <a:srgbClr val="FF0000"/>
                </a:solidFill>
                <a:latin typeface="Times New Roman" pitchFamily="18" charset="0"/>
              </a:rPr>
              <a:t>DỤC</a:t>
            </a:r>
            <a:r>
              <a:rPr lang="en-US" sz="2800" b="1" i="1">
                <a:solidFill>
                  <a:srgbClr val="FF0000"/>
                </a:solidFill>
                <a:latin typeface="Times New Roman" pitchFamily="18" charset="0"/>
              </a:rPr>
              <a:t> </a:t>
            </a:r>
            <a:r>
              <a:rPr lang="en-US" sz="2800" b="1" i="1" err="1">
                <a:solidFill>
                  <a:srgbClr val="FF0000"/>
                </a:solidFill>
                <a:latin typeface=".VnTimeH" pitchFamily="34" charset="0"/>
              </a:rPr>
              <a:t>quËn</a:t>
            </a:r>
            <a:r>
              <a:rPr lang="en-US" sz="2800" b="1" i="1">
                <a:solidFill>
                  <a:srgbClr val="FF0000"/>
                </a:solidFill>
                <a:latin typeface=".VnTimeH" pitchFamily="34" charset="0"/>
              </a:rPr>
              <a:t> long </a:t>
            </a:r>
            <a:r>
              <a:rPr lang="en-US" sz="2800" b="1" i="1" err="1">
                <a:solidFill>
                  <a:srgbClr val="FF0000"/>
                </a:solidFill>
                <a:latin typeface=".VnTimeH" pitchFamily="34" charset="0"/>
              </a:rPr>
              <a:t>biªn</a:t>
            </a:r>
            <a:endParaRPr lang="en-US" sz="2800" b="1" i="1">
              <a:solidFill>
                <a:srgbClr val="FF0000"/>
              </a:solidFill>
              <a:latin typeface=".VnTimeH" pitchFamily="34" charset="0"/>
            </a:endParaRPr>
          </a:p>
          <a:p>
            <a:pPr algn="ctr">
              <a:spcBef>
                <a:spcPct val="50000"/>
              </a:spcBef>
            </a:pPr>
            <a:r>
              <a:rPr lang="en-US" sz="2800" b="1" i="1" err="1">
                <a:solidFill>
                  <a:srgbClr val="FF0000"/>
                </a:solidFill>
                <a:latin typeface=".VnTimeH" pitchFamily="34" charset="0"/>
              </a:rPr>
              <a:t>Tr­êng</a:t>
            </a:r>
            <a:r>
              <a:rPr lang="en-US" sz="2800" b="1" i="1">
                <a:solidFill>
                  <a:srgbClr val="FF0000"/>
                </a:solidFill>
                <a:latin typeface=".VnTimeH" pitchFamily="34" charset="0"/>
              </a:rPr>
              <a:t> </a:t>
            </a:r>
            <a:r>
              <a:rPr lang="en-US" sz="2800" b="1" i="1" err="1">
                <a:solidFill>
                  <a:srgbClr val="FF0000"/>
                </a:solidFill>
                <a:latin typeface=".VnTimeH" pitchFamily="34" charset="0"/>
              </a:rPr>
              <a:t>thcs</a:t>
            </a:r>
            <a:r>
              <a:rPr lang="en-US" sz="2800" b="1" i="1">
                <a:solidFill>
                  <a:srgbClr val="FF0000"/>
                </a:solidFill>
                <a:latin typeface=".VnTimeH" pitchFamily="34" charset="0"/>
              </a:rPr>
              <a:t> </a:t>
            </a:r>
            <a:r>
              <a:rPr lang="en-US" sz="2800" b="1" i="1" err="1">
                <a:solidFill>
                  <a:srgbClr val="FF0000"/>
                </a:solidFill>
                <a:latin typeface=".VnTimeH" pitchFamily="34" charset="0"/>
              </a:rPr>
              <a:t>giang</a:t>
            </a:r>
            <a:r>
              <a:rPr lang="en-US" sz="2800" b="1" i="1">
                <a:solidFill>
                  <a:srgbClr val="FF0000"/>
                </a:solidFill>
                <a:latin typeface=".VnTimeH" pitchFamily="34" charset="0"/>
              </a:rPr>
              <a:t> </a:t>
            </a:r>
            <a:r>
              <a:rPr lang="en-US" sz="2800" b="1" i="1" err="1">
                <a:solidFill>
                  <a:srgbClr val="FF0000"/>
                </a:solidFill>
                <a:latin typeface=".VnTimeH" pitchFamily="34" charset="0"/>
              </a:rPr>
              <a:t>biªn</a:t>
            </a:r>
            <a:endParaRPr lang="en-US" sz="2800" b="1" i="1">
              <a:solidFill>
                <a:srgbClr val="FF0000"/>
              </a:solidFill>
              <a:latin typeface=".VnTimeH" pitchFamily="34" charset="0"/>
            </a:endParaRPr>
          </a:p>
          <a:p>
            <a:pPr algn="ctr">
              <a:spcBef>
                <a:spcPct val="50000"/>
              </a:spcBef>
            </a:pPr>
            <a:endParaRPr lang="en-US" sz="2800" b="1" i="1">
              <a:solidFill>
                <a:srgbClr val="FF0000"/>
              </a:solidFill>
              <a:latin typeface=".VnTimeH" pitchFamily="34" charset="0"/>
            </a:endParaRPr>
          </a:p>
        </p:txBody>
      </p:sp>
      <p:pic>
        <p:nvPicPr>
          <p:cNvPr id="20" name="Picture 8" descr="amaryllis02[1]"/>
          <p:cNvPicPr>
            <a:picLocks noChangeAspect="1" noChangeArrowheads="1"/>
          </p:cNvPicPr>
          <p:nvPr/>
        </p:nvPicPr>
        <p:blipFill>
          <a:blip r:embed="rId6"/>
          <a:srcRect/>
          <a:stretch>
            <a:fillRect/>
          </a:stretch>
        </p:blipFill>
        <p:spPr bwMode="auto">
          <a:xfrm rot="20646374">
            <a:off x="-116129" y="5120970"/>
            <a:ext cx="1905000" cy="1504950"/>
          </a:xfrm>
          <a:prstGeom prst="rect">
            <a:avLst/>
          </a:prstGeom>
          <a:noFill/>
          <a:ln w="9525">
            <a:noFill/>
            <a:miter lim="800000"/>
            <a:headEnd/>
            <a:tailEnd/>
          </a:ln>
        </p:spPr>
      </p:pic>
      <p:pic>
        <p:nvPicPr>
          <p:cNvPr id="21" name="Picture 7" descr="465af31acd5ef"/>
          <p:cNvPicPr>
            <a:picLocks noChangeAspect="1" noChangeArrowheads="1" noCrop="1"/>
          </p:cNvPicPr>
          <p:nvPr/>
        </p:nvPicPr>
        <p:blipFill>
          <a:blip r:embed="rId7"/>
          <a:srcRect/>
          <a:stretch>
            <a:fillRect/>
          </a:stretch>
        </p:blipFill>
        <p:spPr>
          <a:xfrm>
            <a:off x="7786710" y="4572008"/>
            <a:ext cx="877887" cy="207170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clickEffect">
                            <p:stCondLst>
                              <p:cond delay="0"/>
                            </p:stCondLst>
                            <p:childTnLst>
                              <p:par>
                                <p:cTn id="5" presetID="8" presetClass="emph" repeatCount="indefinite" fill="hold" nodeType="afterEffect">
                                  <p:stCondLst>
                                    <p:cond delay="0"/>
                                  </p:stCondLst>
                                  <p:childTnLst>
                                    <p:animRot by="21600000">
                                      <p:cBhvr additive="repl">
                                        <p:cTn id="6" dur="5000" fill="hold"/>
                                        <p:tgtEl>
                                          <p:spTgt spid="6145"/>
                                        </p:tgtEl>
                                        <p:attrNameLst>
                                          <p:attrName>r</p:attrName>
                                        </p:attrNameLst>
                                      </p:cBhvr>
                                    </p:animRot>
                                  </p:childTnLst>
                                </p:cTn>
                              </p:par>
                              <p:par>
                                <p:cTn id="7" presetID="22" presetClass="emph" presetSubtype="0" repeatCount="indefinite" fill="hold" grpId="0" nodeType="withEffect">
                                  <p:stCondLst>
                                    <p:cond delay="0"/>
                                  </p:stCondLst>
                                  <p:childTnLst>
                                    <p:animClr clrSpc="hsl" dir="cw">
                                      <p:cBhvr override="childStyle">
                                        <p:cTn id="8" dur="5000" fill="hold"/>
                                        <p:tgtEl>
                                          <p:spTgt spid="18"/>
                                        </p:tgtEl>
                                        <p:attrNameLst>
                                          <p:attrName>style.color</p:attrName>
                                        </p:attrNameLst>
                                      </p:cBhvr>
                                      <p:by>
                                        <p:hsl h="-7200000" s="0" l="0"/>
                                      </p:by>
                                    </p:animClr>
                                    <p:animClr clrSpc="hsl" dir="cw">
                                      <p:cBhvr>
                                        <p:cTn id="9" dur="5000" fill="hold"/>
                                        <p:tgtEl>
                                          <p:spTgt spid="18"/>
                                        </p:tgtEl>
                                        <p:attrNameLst>
                                          <p:attrName>fillcolor</p:attrName>
                                        </p:attrNameLst>
                                      </p:cBhvr>
                                      <p:by>
                                        <p:hsl h="-7200000" s="0" l="0"/>
                                      </p:by>
                                    </p:animClr>
                                    <p:animClr clrSpc="hsl" dir="cw">
                                      <p:cBhvr>
                                        <p:cTn id="10" dur="5000" fill="hold"/>
                                        <p:tgtEl>
                                          <p:spTgt spid="18"/>
                                        </p:tgtEl>
                                        <p:attrNameLst>
                                          <p:attrName>stroke.color</p:attrName>
                                        </p:attrNameLst>
                                      </p:cBhvr>
                                      <p:by>
                                        <p:hsl h="-7200000" s="0" l="0"/>
                                      </p:by>
                                    </p:animClr>
                                    <p:set>
                                      <p:cBhvr>
                                        <p:cTn id="11" dur="5000" fill="hold"/>
                                        <p:tgtEl>
                                          <p:spTgt spid="18"/>
                                        </p:tgtEl>
                                        <p:attrNameLst>
                                          <p:attrName>fill.type</p:attrName>
                                        </p:attrNameLst>
                                      </p:cBhvr>
                                      <p:to>
                                        <p:strVal val="solid"/>
                                      </p:to>
                                    </p:set>
                                  </p:childTnLst>
                                </p:cTn>
                              </p:par>
                              <p:par>
                                <p:cTn id="12" presetID="63" presetClass="path" presetSubtype="0" repeatCount="indefinite" accel="50000" decel="50000" fill="hold" grpId="0" nodeType="withEffect">
                                  <p:stCondLst>
                                    <p:cond delay="0"/>
                                  </p:stCondLst>
                                  <p:childTnLst>
                                    <p:animMotion origin="layout" path="M -1.00938 0.00925 L 0.69896 0.00925 " pathEditMode="relative" rAng="0" ptsTypes="AA">
                                      <p:cBhvr>
                                        <p:cTn id="13" dur="5000" fill="hold"/>
                                        <p:tgtEl>
                                          <p:spTgt spid="19"/>
                                        </p:tgtEl>
                                        <p:attrNameLst>
                                          <p:attrName>ppt_x</p:attrName>
                                          <p:attrName>ppt_y</p:attrName>
                                        </p:attrNameLst>
                                      </p:cBhvr>
                                      <p:rCtr x="85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Picture1"/>
          <p:cNvPicPr>
            <a:picLocks noChangeAspect="1" noChangeArrowheads="1"/>
          </p:cNvPicPr>
          <p:nvPr/>
        </p:nvPicPr>
        <p:blipFill>
          <a:blip r:embed="rId4"/>
          <a:srcRect/>
          <a:stretch>
            <a:fillRect/>
          </a:stretch>
        </p:blipFill>
        <p:spPr bwMode="auto">
          <a:xfrm>
            <a:off x="0" y="-63500"/>
            <a:ext cx="9144000" cy="6921500"/>
          </a:xfrm>
          <a:prstGeom prst="rect">
            <a:avLst/>
          </a:prstGeom>
          <a:ln>
            <a:headEnd/>
            <a:tailEnd/>
          </a:ln>
        </p:spPr>
        <p:style>
          <a:lnRef idx="1">
            <a:schemeClr val="accent5"/>
          </a:lnRef>
          <a:fillRef idx="2">
            <a:schemeClr val="accent5"/>
          </a:fillRef>
          <a:effectRef idx="1">
            <a:schemeClr val="accent5"/>
          </a:effectRef>
          <a:fontRef idx="minor">
            <a:schemeClr val="dk1"/>
          </a:fontRef>
        </p:style>
      </p:pic>
      <p:sp>
        <p:nvSpPr>
          <p:cNvPr id="4" name="TextBox 3"/>
          <p:cNvSpPr txBox="1"/>
          <p:nvPr/>
        </p:nvSpPr>
        <p:spPr>
          <a:xfrm>
            <a:off x="1428728" y="2643182"/>
            <a:ext cx="7072362" cy="1307537"/>
          </a:xfrm>
          <a:prstGeom prst="rect">
            <a:avLst/>
          </a:prstGeom>
          <a:noFill/>
        </p:spPr>
        <p:txBody>
          <a:bodyPr wrap="square" rtlCol="0">
            <a:spAutoFit/>
          </a:bodyPr>
          <a:lstStyle/>
          <a:p>
            <a:pPr>
              <a:lnSpc>
                <a:spcPct val="150000"/>
              </a:lnSpc>
            </a:pPr>
            <a:r>
              <a:rPr lang="vi-VN" sz="2800" b="1" dirty="0" smtClean="0">
                <a:solidFill>
                  <a:srgbClr val="FF0000"/>
                </a:solidFill>
                <a:latin typeface="+mj-lt"/>
              </a:rPr>
              <a:t>Hội nghị Diên Hồng có tác dụng như thế nào đến việc chuẩn bị cho cuộc kháng chiến?</a:t>
            </a:r>
            <a:endParaRPr lang="vi-VN" sz="2800" b="1" dirty="0">
              <a:solidFill>
                <a:srgbClr val="FF0000"/>
              </a:solidFill>
              <a:latin typeface="+mj-lt"/>
            </a:endParaRPr>
          </a:p>
        </p:txBody>
      </p:sp>
      <p:pic>
        <p:nvPicPr>
          <p:cNvPr id="5" name="Picture 31" descr="Cau hoi"/>
          <p:cNvPicPr>
            <a:picLocks noChangeAspect="1" noChangeArrowheads="1" noCrop="1"/>
          </p:cNvPicPr>
          <p:nvPr/>
        </p:nvPicPr>
        <p:blipFill>
          <a:blip r:embed="rId5"/>
          <a:srcRect/>
          <a:stretch>
            <a:fillRect/>
          </a:stretch>
        </p:blipFill>
        <p:spPr bwMode="auto">
          <a:xfrm>
            <a:off x="500034" y="2786058"/>
            <a:ext cx="1214446" cy="100013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oinghidienhong_dacatghep.wmv">
            <a:hlinkClick r:id="" action="ppaction://media"/>
          </p:cNvPr>
          <p:cNvPicPr>
            <a:picLocks noRot="1" noChangeAspect="1"/>
          </p:cNvPicPr>
          <p:nvPr>
            <a:videoFile r:link="rId1"/>
          </p:nvPr>
        </p:nvPicPr>
        <p:blipFill>
          <a:blip r:embed="rId4"/>
          <a:stretch>
            <a:fillRect/>
          </a:stretch>
        </p:blipFill>
        <p:spPr>
          <a:xfrm>
            <a:off x="-152400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0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5931" y="1285860"/>
            <a:ext cx="8868069" cy="2246769"/>
          </a:xfrm>
          <a:prstGeom prst="rect">
            <a:avLst/>
          </a:prstGeom>
          <a:noFill/>
        </p:spPr>
        <p:txBody>
          <a:bodyPr wrap="none" rtlCol="0">
            <a:spAutoFit/>
          </a:bodyPr>
          <a:lstStyle/>
          <a:p>
            <a:r>
              <a:rPr lang="vi-VN" sz="2800" b="1" smtClean="0">
                <a:solidFill>
                  <a:srgbClr val="0070C0"/>
                </a:solidFill>
                <a:latin typeface="+mj-lt"/>
              </a:rPr>
              <a:t>	“Hội nghị Diên Hồng đã trở thành biểu trưng cho</a:t>
            </a:r>
          </a:p>
          <a:p>
            <a:r>
              <a:rPr lang="vi-VN" sz="2800" b="1" smtClean="0">
                <a:solidFill>
                  <a:srgbClr val="0070C0"/>
                </a:solidFill>
                <a:latin typeface="+mj-lt"/>
              </a:rPr>
              <a:t> ý chí thống nhất của một dân tộc, thể hiện sự đồng lòng </a:t>
            </a:r>
          </a:p>
          <a:p>
            <a:r>
              <a:rPr lang="vi-VN" sz="2800" b="1" smtClean="0">
                <a:solidFill>
                  <a:srgbClr val="0070C0"/>
                </a:solidFill>
                <a:latin typeface="+mj-lt"/>
              </a:rPr>
              <a:t>nhất trí giữa nhà nước với người dân trong mối quan hệ </a:t>
            </a:r>
          </a:p>
          <a:p>
            <a:r>
              <a:rPr lang="vi-VN" sz="2800" b="1" smtClean="0">
                <a:solidFill>
                  <a:srgbClr val="0070C0"/>
                </a:solidFill>
                <a:latin typeface="+mj-lt"/>
              </a:rPr>
              <a:t>vua - tôi, trên - dưới”.</a:t>
            </a:r>
          </a:p>
          <a:p>
            <a:r>
              <a:rPr lang="vi-VN" sz="2800" b="1" smtClean="0">
                <a:latin typeface="+mj-lt"/>
              </a:rPr>
              <a:t>				</a:t>
            </a:r>
            <a:r>
              <a:rPr lang="vi-VN" sz="2800" b="1" i="1" smtClean="0">
                <a:latin typeface="+mj-lt"/>
              </a:rPr>
              <a:t>- </a:t>
            </a:r>
            <a:r>
              <a:rPr lang="vi-VN" sz="2800" b="1" smtClean="0">
                <a:latin typeface="+mj-lt"/>
              </a:rPr>
              <a:t>Nhà sử học </a:t>
            </a:r>
            <a:r>
              <a:rPr lang="vi-VN" sz="2800" b="1" i="1" smtClean="0">
                <a:latin typeface="+mj-lt"/>
              </a:rPr>
              <a:t>Ngô Sĩ Liên -</a:t>
            </a:r>
            <a:endParaRPr lang="vi-VN" sz="2800" b="1" i="1">
              <a:latin typeface="+mj-lt"/>
            </a:endParaRPr>
          </a:p>
        </p:txBody>
      </p:sp>
      <p:sp>
        <p:nvSpPr>
          <p:cNvPr id="4" name="TextBox 3"/>
          <p:cNvSpPr txBox="1"/>
          <p:nvPr/>
        </p:nvSpPr>
        <p:spPr>
          <a:xfrm>
            <a:off x="285720" y="3857628"/>
            <a:ext cx="8858280" cy="2308324"/>
          </a:xfrm>
          <a:prstGeom prst="rect">
            <a:avLst/>
          </a:prstGeom>
          <a:noFill/>
        </p:spPr>
        <p:txBody>
          <a:bodyPr wrap="square" rtlCol="0">
            <a:spAutoFit/>
          </a:bodyPr>
          <a:lstStyle/>
          <a:p>
            <a:pPr algn="just"/>
            <a:r>
              <a:rPr lang="vi-VN" sz="2400" b="1" smtClean="0">
                <a:latin typeface="+mj-lt"/>
              </a:rPr>
              <a:t>“</a:t>
            </a:r>
            <a:r>
              <a:rPr lang="vi-VN" sz="2400" b="1" smtClean="0">
                <a:solidFill>
                  <a:srgbClr val="0070C0"/>
                </a:solidFill>
                <a:latin typeface="+mj-lt"/>
              </a:rPr>
              <a:t>Đứng trước những khó khăn cần đến sự đồng thuận của mọi thành viên, dù nói ra  thành lời hay không thì tri thức về “Hội nghị Diên Hồng” cũng trở thành một ý niệm trong tâm thức của mọi người về sức mạnh của đoàn kết, nhân tố để vượt qua mọi khó khăn, thách đố.”</a:t>
            </a:r>
          </a:p>
          <a:p>
            <a:pPr algn="just"/>
            <a:r>
              <a:rPr lang="vi-VN" sz="2400" b="1" smtClean="0">
                <a:solidFill>
                  <a:srgbClr val="0070C0"/>
                </a:solidFill>
                <a:latin typeface="+mj-lt"/>
              </a:rPr>
              <a:t>			       </a:t>
            </a:r>
            <a:r>
              <a:rPr lang="vi-VN" sz="2400" b="1" smtClean="0">
                <a:latin typeface="+mj-lt"/>
              </a:rPr>
              <a:t>- Nhà sử học </a:t>
            </a:r>
            <a:r>
              <a:rPr lang="vi-VN" sz="2400" b="1" i="1" smtClean="0">
                <a:latin typeface="+mj-lt"/>
              </a:rPr>
              <a:t>Dương Trung Quốc </a:t>
            </a:r>
            <a:r>
              <a:rPr lang="vi-VN" sz="2400" b="1" smtClean="0">
                <a:latin typeface="+mj-lt"/>
              </a:rPr>
              <a:t>- </a:t>
            </a:r>
            <a:endParaRPr lang="vi-VN" sz="2400" b="1">
              <a:latin typeface="+mj-lt"/>
            </a:endParaRPr>
          </a:p>
        </p:txBody>
      </p:sp>
      <p:sp>
        <p:nvSpPr>
          <p:cNvPr id="5" name="TextBox 4"/>
          <p:cNvSpPr txBox="1"/>
          <p:nvPr/>
        </p:nvSpPr>
        <p:spPr>
          <a:xfrm>
            <a:off x="1071538" y="285728"/>
            <a:ext cx="5914183" cy="954107"/>
          </a:xfrm>
          <a:prstGeom prst="rect">
            <a:avLst/>
          </a:prstGeom>
          <a:noFill/>
        </p:spPr>
        <p:txBody>
          <a:bodyPr wrap="none" rtlCol="0">
            <a:spAutoFit/>
          </a:bodyPr>
          <a:lstStyle/>
          <a:p>
            <a:r>
              <a:rPr lang="vi-VN" sz="2800" b="1" smtClean="0">
                <a:solidFill>
                  <a:srgbClr val="FF0000"/>
                </a:solidFill>
                <a:latin typeface="+mj-lt"/>
              </a:rPr>
              <a:t>LỜI ĐÁNH GIÁ VỀ Ý NGHĨA CỦA </a:t>
            </a:r>
          </a:p>
          <a:p>
            <a:pPr algn="ctr"/>
            <a:r>
              <a:rPr lang="vi-VN" sz="2800" b="1" smtClean="0">
                <a:solidFill>
                  <a:srgbClr val="FF0000"/>
                </a:solidFill>
                <a:latin typeface="+mj-lt"/>
              </a:rPr>
              <a:t>HỘI NGHỊ DIÊN HỒNG</a:t>
            </a:r>
            <a:endParaRPr lang="vi-VN" sz="2800" b="1">
              <a:solidFill>
                <a:srgbClr val="FF0000"/>
              </a:solidFill>
              <a:latin typeface="+mj-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65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vi-VN" dirty="0"/>
          </a:p>
        </p:txBody>
      </p:sp>
      <p:sp>
        <p:nvSpPr>
          <p:cNvPr id="7" name="TextBox 6"/>
          <p:cNvSpPr txBox="1"/>
          <p:nvPr/>
        </p:nvSpPr>
        <p:spPr>
          <a:xfrm>
            <a:off x="1428728" y="1500174"/>
            <a:ext cx="7072362" cy="1307537"/>
          </a:xfrm>
          <a:prstGeom prst="rect">
            <a:avLst/>
          </a:prstGeom>
          <a:noFill/>
        </p:spPr>
        <p:txBody>
          <a:bodyPr wrap="square" rtlCol="0">
            <a:spAutoFit/>
          </a:bodyPr>
          <a:lstStyle/>
          <a:p>
            <a:pPr>
              <a:lnSpc>
                <a:spcPct val="150000"/>
              </a:lnSpc>
            </a:pPr>
            <a:r>
              <a:rPr lang="vi-VN" sz="2800" b="1" dirty="0" smtClean="0">
                <a:solidFill>
                  <a:srgbClr val="FF0000"/>
                </a:solidFill>
                <a:latin typeface="+mj-lt"/>
              </a:rPr>
              <a:t>Hội nghị Diên Hồng có tác dụng như thế nào đến việc chuẩn bị cho cuộc kháng chiến?</a:t>
            </a:r>
            <a:endParaRPr lang="vi-VN" sz="2800" b="1" dirty="0">
              <a:solidFill>
                <a:srgbClr val="FF0000"/>
              </a:solidFill>
              <a:latin typeface="+mj-lt"/>
            </a:endParaRPr>
          </a:p>
        </p:txBody>
      </p:sp>
      <p:pic>
        <p:nvPicPr>
          <p:cNvPr id="8" name="Picture 31" descr="Cau hoi"/>
          <p:cNvPicPr>
            <a:picLocks noChangeAspect="1" noChangeArrowheads="1" noCrop="1"/>
          </p:cNvPicPr>
          <p:nvPr/>
        </p:nvPicPr>
        <p:blipFill>
          <a:blip r:embed="rId3"/>
          <a:srcRect/>
          <a:stretch>
            <a:fillRect/>
          </a:stretch>
        </p:blipFill>
        <p:spPr bwMode="auto">
          <a:xfrm>
            <a:off x="285720" y="1714488"/>
            <a:ext cx="1214446" cy="10001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vi-VN" dirty="0"/>
          </a:p>
        </p:txBody>
      </p:sp>
      <p:sp>
        <p:nvSpPr>
          <p:cNvPr id="5" name="TextBox 4"/>
          <p:cNvSpPr txBox="1"/>
          <p:nvPr/>
        </p:nvSpPr>
        <p:spPr>
          <a:xfrm>
            <a:off x="1500166" y="928670"/>
            <a:ext cx="6572296" cy="1481175"/>
          </a:xfrm>
          <a:prstGeom prst="rect">
            <a:avLst/>
          </a:prstGeom>
          <a:noFill/>
        </p:spPr>
        <p:txBody>
          <a:bodyPr wrap="square" rtlCol="0">
            <a:spAutoFit/>
          </a:bodyPr>
          <a:lstStyle/>
          <a:p>
            <a:pPr>
              <a:lnSpc>
                <a:spcPct val="150000"/>
              </a:lnSpc>
            </a:pPr>
            <a:r>
              <a:rPr lang="vi-VN" sz="3200" b="1" dirty="0" smtClean="0">
                <a:solidFill>
                  <a:srgbClr val="FF0000"/>
                </a:solidFill>
                <a:latin typeface="+mj-lt"/>
              </a:rPr>
              <a:t>Sự kiện nào thể hiện ý chí quyết chiến của quân dân thời Trần?</a:t>
            </a:r>
            <a:endParaRPr lang="vi-VN" sz="3200" b="1" dirty="0">
              <a:solidFill>
                <a:srgbClr val="FF0000"/>
              </a:solidFill>
              <a:latin typeface="+mj-lt"/>
            </a:endParaRPr>
          </a:p>
        </p:txBody>
      </p:sp>
      <p:pic>
        <p:nvPicPr>
          <p:cNvPr id="6" name="Picture 31" descr="Cau hoi"/>
          <p:cNvPicPr>
            <a:picLocks noChangeAspect="1" noChangeArrowheads="1" noCrop="1"/>
          </p:cNvPicPr>
          <p:nvPr/>
        </p:nvPicPr>
        <p:blipFill>
          <a:blip r:embed="rId3"/>
          <a:srcRect/>
          <a:stretch>
            <a:fillRect/>
          </a:stretch>
        </p:blipFill>
        <p:spPr bwMode="auto">
          <a:xfrm>
            <a:off x="285720" y="1285860"/>
            <a:ext cx="1214446" cy="10001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vi-VN" dirty="0"/>
          </a:p>
        </p:txBody>
      </p:sp>
      <p:sp>
        <p:nvSpPr>
          <p:cNvPr id="7" name="TextBox 6"/>
          <p:cNvSpPr txBox="1"/>
          <p:nvPr/>
        </p:nvSpPr>
        <p:spPr>
          <a:xfrm>
            <a:off x="1785918" y="1000108"/>
            <a:ext cx="7215238"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800" b="1" dirty="0" smtClean="0">
                <a:latin typeface="+mj-lt"/>
              </a:rPr>
              <a:t>Trần Quốc Toản căm thù giặc sâu sắc.</a:t>
            </a:r>
            <a:endParaRPr lang="vi-VN" sz="2800" b="1" dirty="0">
              <a:latin typeface="+mj-lt"/>
            </a:endParaRPr>
          </a:p>
        </p:txBody>
      </p:sp>
      <p:sp>
        <p:nvSpPr>
          <p:cNvPr id="8" name="TextBox 7"/>
          <p:cNvSpPr txBox="1"/>
          <p:nvPr/>
        </p:nvSpPr>
        <p:spPr>
          <a:xfrm>
            <a:off x="1775440" y="2000240"/>
            <a:ext cx="7215238"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800" b="1" dirty="0" smtClean="0">
                <a:latin typeface="+mj-lt"/>
              </a:rPr>
              <a:t>Câu trả lời đồng  thanh quyết đánh của các bậc phụ lão.</a:t>
            </a:r>
            <a:endParaRPr lang="vi-VN" sz="2800" b="1" dirty="0">
              <a:latin typeface="+mj-lt"/>
            </a:endParaRPr>
          </a:p>
        </p:txBody>
      </p:sp>
      <p:sp>
        <p:nvSpPr>
          <p:cNvPr id="9" name="TextBox 8"/>
          <p:cNvSpPr txBox="1"/>
          <p:nvPr/>
        </p:nvSpPr>
        <p:spPr>
          <a:xfrm>
            <a:off x="1643042" y="3429000"/>
            <a:ext cx="7286676" cy="4770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500" b="1" dirty="0" smtClean="0">
                <a:latin typeface="+mj-lt"/>
              </a:rPr>
              <a:t>Quân sĩ thích trên cánh tay hai chữ “sát Thát”.</a:t>
            </a:r>
            <a:endParaRPr lang="vi-VN" sz="2500" b="1" dirty="0">
              <a:latin typeface="+mj-lt"/>
            </a:endParaRPr>
          </a:p>
        </p:txBody>
      </p:sp>
      <p:sp>
        <p:nvSpPr>
          <p:cNvPr id="10" name="TextBox 9"/>
          <p:cNvSpPr txBox="1"/>
          <p:nvPr/>
        </p:nvSpPr>
        <p:spPr>
          <a:xfrm>
            <a:off x="0" y="857232"/>
            <a:ext cx="1142976" cy="3539430"/>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endParaRPr lang="vi-VN" sz="2800" b="1" dirty="0" smtClean="0">
              <a:solidFill>
                <a:schemeClr val="bg2"/>
              </a:solidFill>
              <a:latin typeface="+mj-lt"/>
            </a:endParaRPr>
          </a:p>
          <a:p>
            <a:endParaRPr lang="vi-VN" sz="2800" b="1" dirty="0" smtClean="0">
              <a:solidFill>
                <a:schemeClr val="bg2"/>
              </a:solidFill>
              <a:latin typeface="+mj-lt"/>
            </a:endParaRPr>
          </a:p>
          <a:p>
            <a:r>
              <a:rPr lang="vi-VN" sz="2800" b="1" dirty="0" smtClean="0">
                <a:solidFill>
                  <a:schemeClr val="bg2"/>
                </a:solidFill>
                <a:latin typeface="+mj-lt"/>
              </a:rPr>
              <a:t>Ý chí quyết chiến</a:t>
            </a:r>
          </a:p>
          <a:p>
            <a:endParaRPr lang="vi-VN" sz="2800" b="1" dirty="0" smtClean="0">
              <a:solidFill>
                <a:schemeClr val="bg2"/>
              </a:solidFill>
              <a:latin typeface="+mj-lt"/>
            </a:endParaRPr>
          </a:p>
          <a:p>
            <a:endParaRPr lang="vi-VN" sz="2800" b="1" dirty="0" smtClean="0">
              <a:solidFill>
                <a:schemeClr val="bg2"/>
              </a:solidFill>
              <a:latin typeface="+mj-lt"/>
            </a:endParaRPr>
          </a:p>
          <a:p>
            <a:endParaRPr lang="vi-VN" sz="2800" b="1" dirty="0">
              <a:solidFill>
                <a:schemeClr val="bg2"/>
              </a:solidFill>
              <a:latin typeface="+mj-lt"/>
            </a:endParaRPr>
          </a:p>
        </p:txBody>
      </p:sp>
      <p:cxnSp>
        <p:nvCxnSpPr>
          <p:cNvPr id="11" name="AutoShape 13"/>
          <p:cNvCxnSpPr>
            <a:cxnSpLocks noChangeShapeType="1"/>
            <a:stCxn id="10" idx="3"/>
          </p:cNvCxnSpPr>
          <p:nvPr/>
        </p:nvCxnSpPr>
        <p:spPr bwMode="auto">
          <a:xfrm flipV="1">
            <a:off x="1142976" y="1428739"/>
            <a:ext cx="642942" cy="1198208"/>
          </a:xfrm>
          <a:prstGeom prst="straightConnector1">
            <a:avLst/>
          </a:prstGeom>
          <a:noFill/>
          <a:ln w="28575">
            <a:solidFill>
              <a:srgbClr val="FF0000"/>
            </a:solidFill>
            <a:round/>
            <a:headEnd/>
            <a:tailEnd type="triangle" w="med" len="med"/>
          </a:ln>
        </p:spPr>
      </p:cxnSp>
      <p:cxnSp>
        <p:nvCxnSpPr>
          <p:cNvPr id="12" name="AutoShape 13"/>
          <p:cNvCxnSpPr>
            <a:cxnSpLocks noChangeShapeType="1"/>
            <a:stCxn id="10" idx="3"/>
          </p:cNvCxnSpPr>
          <p:nvPr/>
        </p:nvCxnSpPr>
        <p:spPr bwMode="auto">
          <a:xfrm flipV="1">
            <a:off x="1142976" y="2500307"/>
            <a:ext cx="714380" cy="126640"/>
          </a:xfrm>
          <a:prstGeom prst="straightConnector1">
            <a:avLst/>
          </a:prstGeom>
          <a:noFill/>
          <a:ln w="28575">
            <a:solidFill>
              <a:srgbClr val="FF0000"/>
            </a:solidFill>
            <a:round/>
            <a:headEnd/>
            <a:tailEnd type="triangle" w="med" len="med"/>
          </a:ln>
        </p:spPr>
      </p:cxnSp>
      <p:cxnSp>
        <p:nvCxnSpPr>
          <p:cNvPr id="13" name="AutoShape 13"/>
          <p:cNvCxnSpPr>
            <a:cxnSpLocks noChangeShapeType="1"/>
            <a:stCxn id="10" idx="3"/>
            <a:endCxn id="9" idx="1"/>
          </p:cNvCxnSpPr>
          <p:nvPr/>
        </p:nvCxnSpPr>
        <p:spPr bwMode="auto">
          <a:xfrm>
            <a:off x="1142976" y="2626947"/>
            <a:ext cx="500066" cy="1040580"/>
          </a:xfrm>
          <a:prstGeom prst="straightConnector1">
            <a:avLst/>
          </a:prstGeom>
          <a:noFill/>
          <a:ln w="28575">
            <a:solidFill>
              <a:srgbClr val="FF0000"/>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Horizontal)">
                                      <p:cBhvr>
                                        <p:cTn id="30" dur="500"/>
                                        <p:tgtEl>
                                          <p:spTgt spid="13"/>
                                        </p:tgtEl>
                                      </p:cBhvr>
                                    </p:animEffect>
                                  </p:childTnLst>
                                </p:cTn>
                              </p:par>
                              <p:par>
                                <p:cTn id="31" presetID="16" presetClass="entr" presetSubtype="2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Horizont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vi-VN" dirty="0"/>
          </a:p>
        </p:txBody>
      </p:sp>
      <p:sp>
        <p:nvSpPr>
          <p:cNvPr id="6" name="TextBox 5"/>
          <p:cNvSpPr txBox="1"/>
          <p:nvPr/>
        </p:nvSpPr>
        <p:spPr>
          <a:xfrm>
            <a:off x="3500430" y="357166"/>
            <a:ext cx="1814920" cy="584775"/>
          </a:xfrm>
          <a:prstGeom prst="rect">
            <a:avLst/>
          </a:prstGeom>
          <a:noFill/>
        </p:spPr>
        <p:txBody>
          <a:bodyPr wrap="none" rtlCol="0">
            <a:spAutoFit/>
          </a:bodyPr>
          <a:lstStyle/>
          <a:p>
            <a:r>
              <a:rPr lang="vi-VN" sz="3200" b="1" smtClean="0">
                <a:latin typeface="+mj-lt"/>
              </a:rPr>
              <a:t>NHÓM 3</a:t>
            </a:r>
            <a:endParaRPr lang="vi-VN" sz="3200" b="1">
              <a:latin typeface="+mj-lt"/>
            </a:endParaRPr>
          </a:p>
        </p:txBody>
      </p:sp>
      <p:sp>
        <p:nvSpPr>
          <p:cNvPr id="7" name="TextBox 6"/>
          <p:cNvSpPr txBox="1"/>
          <p:nvPr/>
        </p:nvSpPr>
        <p:spPr>
          <a:xfrm>
            <a:off x="1142976" y="1857364"/>
            <a:ext cx="6309741" cy="584775"/>
          </a:xfrm>
          <a:prstGeom prst="rect">
            <a:avLst/>
          </a:prstGeom>
          <a:noFill/>
        </p:spPr>
        <p:txBody>
          <a:bodyPr wrap="none" rtlCol="0">
            <a:spAutoFit/>
          </a:bodyPr>
          <a:lstStyle/>
          <a:p>
            <a:pPr>
              <a:spcBef>
                <a:spcPts val="600"/>
              </a:spcBef>
            </a:pPr>
            <a:r>
              <a:rPr lang="vi-VN" sz="3200" b="1" smtClean="0">
                <a:solidFill>
                  <a:srgbClr val="FF0000"/>
                </a:solidFill>
                <a:latin typeface="+mj-lt"/>
              </a:rPr>
              <a:t>- Người trình bày:</a:t>
            </a:r>
            <a:r>
              <a:rPr lang="vi-VN" sz="3200" b="1" smtClean="0">
                <a:latin typeface="+mj-lt"/>
              </a:rPr>
              <a:t> </a:t>
            </a:r>
            <a:r>
              <a:rPr lang="vi-VN" sz="3200" b="1" smtClean="0">
                <a:solidFill>
                  <a:srgbClr val="0070C0"/>
                </a:solidFill>
                <a:latin typeface="+mj-lt"/>
              </a:rPr>
              <a:t>Nguyễn Hải Chi</a:t>
            </a:r>
          </a:p>
        </p:txBody>
      </p:sp>
      <p:sp>
        <p:nvSpPr>
          <p:cNvPr id="9" name="TextBox 8"/>
          <p:cNvSpPr txBox="1"/>
          <p:nvPr/>
        </p:nvSpPr>
        <p:spPr>
          <a:xfrm>
            <a:off x="1000100" y="3357562"/>
            <a:ext cx="7286676" cy="954107"/>
          </a:xfrm>
          <a:prstGeom prst="rect">
            <a:avLst/>
          </a:prstGeom>
          <a:noFill/>
        </p:spPr>
        <p:txBody>
          <a:bodyPr wrap="square" rtlCol="0">
            <a:spAutoFit/>
          </a:bodyPr>
          <a:lstStyle/>
          <a:p>
            <a:r>
              <a:rPr lang="vi-VN" sz="2800" b="1" smtClean="0">
                <a:solidFill>
                  <a:srgbClr val="FF0000"/>
                </a:solidFill>
                <a:latin typeface="+mj-lt"/>
              </a:rPr>
              <a:t>- Nội dung: Diễn biến và kết quả cuộc kháng chiến lần thứ hai  chống quân Nguyên. </a:t>
            </a:r>
            <a:endParaRPr lang="vi-VN" sz="2800" b="1">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4"/>
          <a:srcRect/>
          <a:stretch>
            <a:fillRect/>
          </a:stretch>
        </p:blipFill>
        <p:spPr bwMode="auto">
          <a:xfrm>
            <a:off x="804863" y="268288"/>
            <a:ext cx="7733110" cy="6172200"/>
          </a:xfrm>
          <a:prstGeom prst="rect">
            <a:avLst/>
          </a:prstGeom>
          <a:noFill/>
          <a:ln w="9525">
            <a:noFill/>
            <a:miter lim="800000"/>
            <a:headEnd/>
            <a:tailEnd/>
          </a:ln>
        </p:spPr>
      </p:pic>
      <p:sp>
        <p:nvSpPr>
          <p:cNvPr id="52227" name="Rectangle 5"/>
          <p:cNvSpPr>
            <a:spLocks noChangeArrowheads="1"/>
          </p:cNvSpPr>
          <p:nvPr/>
        </p:nvSpPr>
        <p:spPr bwMode="auto">
          <a:xfrm>
            <a:off x="500034" y="6400800"/>
            <a:ext cx="8286808" cy="457200"/>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2000" b="1" dirty="0" err="1">
                <a:solidFill>
                  <a:srgbClr val="000000"/>
                </a:solidFill>
                <a:latin typeface="Times New Roman" pitchFamily="18" charset="0"/>
                <a:cs typeface="Times New Roman" pitchFamily="18" charset="0"/>
              </a:rPr>
              <a:t>Lược</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đồ</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diễn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biến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cuộc</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kháng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chiến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lần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thứ</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hai</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chống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quân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Nguyên</a:t>
            </a:r>
            <a:r>
              <a:rPr lang="en-US" sz="2000" b="1" dirty="0">
                <a:solidFill>
                  <a:srgbClr val="000000"/>
                </a:solidFill>
                <a:latin typeface="Times New Roman" pitchFamily="18" charset="0"/>
                <a:cs typeface="Times New Roman" pitchFamily="18" charset="0"/>
              </a:rPr>
              <a:t> (1285)</a:t>
            </a:r>
          </a:p>
        </p:txBody>
      </p:sp>
      <p:sp>
        <p:nvSpPr>
          <p:cNvPr id="52228" name="Freeform 7"/>
          <p:cNvSpPr>
            <a:spLocks/>
          </p:cNvSpPr>
          <p:nvPr/>
        </p:nvSpPr>
        <p:spPr bwMode="auto">
          <a:xfrm rot="2827162">
            <a:off x="980420" y="5136339"/>
            <a:ext cx="533400" cy="373856"/>
          </a:xfrm>
          <a:custGeom>
            <a:avLst/>
            <a:gdLst>
              <a:gd name="T0" fmla="*/ 0 w 576"/>
              <a:gd name="T1" fmla="*/ 2147483647 h 576"/>
              <a:gd name="T2" fmla="*/ 2147483647 w 576"/>
              <a:gd name="T3" fmla="*/ 2147483647 h 576"/>
              <a:gd name="T4" fmla="*/ 2147483647 w 576"/>
              <a:gd name="T5" fmla="*/ 2147483647 h 576"/>
              <a:gd name="T6" fmla="*/ 2147483647 w 576"/>
              <a:gd name="T7" fmla="*/ 0 h 576"/>
              <a:gd name="T8" fmla="*/ 2147483647 w 576"/>
              <a:gd name="T9" fmla="*/ 2147483647 h 576"/>
              <a:gd name="T10" fmla="*/ 2147483647 w 576"/>
              <a:gd name="T11" fmla="*/ 2147483647 h 576"/>
              <a:gd name="T12" fmla="*/ 2147483647 w 576"/>
              <a:gd name="T13" fmla="*/ 2147483647 h 576"/>
              <a:gd name="T14" fmla="*/ 2147483647 w 576"/>
              <a:gd name="T15" fmla="*/ 2147483647 h 576"/>
              <a:gd name="T16" fmla="*/ 0 w 576"/>
              <a:gd name="T17" fmla="*/ 2147483647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6"/>
              <a:gd name="T28" fmla="*/ 0 h 576"/>
              <a:gd name="T29" fmla="*/ 576 w 576"/>
              <a:gd name="T30" fmla="*/ 576 h 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6" h="576">
                <a:moveTo>
                  <a:pt x="0" y="384"/>
                </a:moveTo>
                <a:lnTo>
                  <a:pt x="384" y="96"/>
                </a:lnTo>
                <a:lnTo>
                  <a:pt x="288" y="48"/>
                </a:lnTo>
                <a:lnTo>
                  <a:pt x="576" y="0"/>
                </a:lnTo>
                <a:lnTo>
                  <a:pt x="480" y="240"/>
                </a:lnTo>
                <a:lnTo>
                  <a:pt x="432" y="144"/>
                </a:lnTo>
                <a:lnTo>
                  <a:pt x="96" y="576"/>
                </a:lnTo>
                <a:lnTo>
                  <a:pt x="96" y="432"/>
                </a:lnTo>
                <a:lnTo>
                  <a:pt x="0" y="384"/>
                </a:lnTo>
                <a:close/>
              </a:path>
            </a:pathLst>
          </a:custGeom>
          <a:solidFill>
            <a:srgbClr val="FF0000"/>
          </a:solidFill>
          <a:ln w="9525">
            <a:solidFill>
              <a:schemeClr val="tx1"/>
            </a:solidFill>
            <a:round/>
            <a:headEnd/>
            <a:tailEnd/>
          </a:ln>
        </p:spPr>
        <p:txBody>
          <a:bodyPr/>
          <a:lstStyle/>
          <a:p>
            <a:endParaRPr lang="vi-VN"/>
          </a:p>
        </p:txBody>
      </p:sp>
      <p:sp>
        <p:nvSpPr>
          <p:cNvPr id="52229" name="AutoShape 8"/>
          <p:cNvSpPr>
            <a:spLocks noChangeArrowheads="1"/>
          </p:cNvSpPr>
          <p:nvPr/>
        </p:nvSpPr>
        <p:spPr bwMode="auto">
          <a:xfrm>
            <a:off x="1071538" y="4357694"/>
            <a:ext cx="400050" cy="381000"/>
          </a:xfrm>
          <a:prstGeom prst="rightArrow">
            <a:avLst>
              <a:gd name="adj1" fmla="val 50000"/>
              <a:gd name="adj2" fmla="val 35000"/>
            </a:avLst>
          </a:prstGeom>
          <a:solidFill>
            <a:srgbClr val="FF0000"/>
          </a:solidFill>
          <a:ln w="3175" algn="ctr">
            <a:solidFill>
              <a:schemeClr val="tx1"/>
            </a:solidFill>
            <a:miter lim="800000"/>
            <a:headEnd/>
            <a:tailEnd/>
          </a:ln>
        </p:spPr>
        <p:txBody>
          <a:bodyPr wrap="none" anchor="ctr"/>
          <a:lstStyle/>
          <a:p>
            <a:pPr eaLnBrk="1" hangingPunct="1"/>
            <a:endParaRPr lang="vi-VN">
              <a:solidFill>
                <a:srgbClr val="000000"/>
              </a:solidFill>
              <a:latin typeface="Arial" charset="0"/>
            </a:endParaRPr>
          </a:p>
        </p:txBody>
      </p:sp>
      <p:sp>
        <p:nvSpPr>
          <p:cNvPr id="52230" name="Line 33"/>
          <p:cNvSpPr>
            <a:spLocks noChangeShapeType="1"/>
          </p:cNvSpPr>
          <p:nvPr/>
        </p:nvSpPr>
        <p:spPr bwMode="auto">
          <a:xfrm flipV="1">
            <a:off x="928662" y="4929198"/>
            <a:ext cx="742952" cy="71438"/>
          </a:xfrm>
          <a:prstGeom prst="line">
            <a:avLst/>
          </a:prstGeom>
          <a:noFill/>
          <a:ln w="114300">
            <a:solidFill>
              <a:srgbClr val="FF0000"/>
            </a:solidFill>
            <a:prstDash val="sysDot"/>
            <a:round/>
            <a:headEnd/>
            <a:tailEnd type="triangle" w="med" len="med"/>
          </a:ln>
        </p:spPr>
        <p:txBody>
          <a:bodyPr/>
          <a:lstStyle/>
          <a:p>
            <a:endParaRPr lang="vi-VN"/>
          </a:p>
        </p:txBody>
      </p:sp>
      <p:sp>
        <p:nvSpPr>
          <p:cNvPr id="52231" name="AutoShape 10"/>
          <p:cNvSpPr>
            <a:spLocks noChangeArrowheads="1"/>
          </p:cNvSpPr>
          <p:nvPr/>
        </p:nvSpPr>
        <p:spPr bwMode="auto">
          <a:xfrm>
            <a:off x="1000100" y="5643578"/>
            <a:ext cx="457200" cy="228600"/>
          </a:xfrm>
          <a:prstGeom prst="rightArrow">
            <a:avLst>
              <a:gd name="adj1" fmla="val 50000"/>
              <a:gd name="adj2" fmla="val 66667"/>
            </a:avLst>
          </a:prstGeom>
          <a:solidFill>
            <a:srgbClr val="0000CC"/>
          </a:solidFill>
          <a:ln w="3175" algn="ctr">
            <a:solidFill>
              <a:srgbClr val="0000CC"/>
            </a:solidFill>
            <a:miter lim="800000"/>
            <a:headEnd/>
            <a:tailEnd/>
          </a:ln>
        </p:spPr>
        <p:txBody>
          <a:bodyPr wrap="none" anchor="ctr"/>
          <a:lstStyle/>
          <a:p>
            <a:pPr eaLnBrk="1" hangingPunct="1"/>
            <a:endParaRPr lang="vi-VN">
              <a:solidFill>
                <a:srgbClr val="000000"/>
              </a:solidFill>
              <a:latin typeface="Arial" charset="0"/>
            </a:endParaRPr>
          </a:p>
        </p:txBody>
      </p:sp>
      <p:sp>
        <p:nvSpPr>
          <p:cNvPr id="52232" name="Line 33"/>
          <p:cNvSpPr>
            <a:spLocks noChangeShapeType="1"/>
          </p:cNvSpPr>
          <p:nvPr/>
        </p:nvSpPr>
        <p:spPr bwMode="auto">
          <a:xfrm>
            <a:off x="928662" y="6072206"/>
            <a:ext cx="571504" cy="71438"/>
          </a:xfrm>
          <a:prstGeom prst="line">
            <a:avLst/>
          </a:prstGeom>
          <a:noFill/>
          <a:ln w="92075">
            <a:solidFill>
              <a:srgbClr val="0000CC"/>
            </a:solidFill>
            <a:prstDash val="sysDot"/>
            <a:round/>
            <a:headEnd/>
            <a:tailEnd type="triangle" w="med" len="med"/>
          </a:ln>
        </p:spPr>
        <p:txBody>
          <a:bodyPr/>
          <a:lstStyle/>
          <a:p>
            <a:endParaRPr lang="vi-VN"/>
          </a:p>
        </p:txBody>
      </p:sp>
      <p:sp>
        <p:nvSpPr>
          <p:cNvPr id="52233" name="Rectangle 12"/>
          <p:cNvSpPr>
            <a:spLocks noChangeArrowheads="1"/>
          </p:cNvSpPr>
          <p:nvPr/>
        </p:nvSpPr>
        <p:spPr bwMode="auto">
          <a:xfrm>
            <a:off x="1571604" y="4429132"/>
            <a:ext cx="2357454" cy="1817686"/>
          </a:xfrm>
          <a:prstGeom prst="rect">
            <a:avLst/>
          </a:prstGeom>
          <a:solidFill>
            <a:schemeClr val="bg1"/>
          </a:solidFill>
          <a:ln w="9525">
            <a:solidFill>
              <a:schemeClr val="tx1"/>
            </a:solidFill>
            <a:miter lim="800000"/>
            <a:headEnd/>
            <a:tailEnd/>
          </a:ln>
        </p:spPr>
        <p:txBody>
          <a:bodyPr wrap="none" anchor="ctr"/>
          <a:lstStyle/>
          <a:p>
            <a:endParaRPr lang="en-US" sz="2000" b="1" baseline="-25000" dirty="0" smtClean="0">
              <a:solidFill>
                <a:srgbClr val="000000"/>
              </a:solidFill>
              <a:latin typeface="Times New Roman" pitchFamily="18" charset="0"/>
              <a:cs typeface="Times New Roman" pitchFamily="18" charset="0"/>
            </a:endParaRPr>
          </a:p>
          <a:p>
            <a:r>
              <a:rPr lang="en-US" sz="2000" b="1" baseline="-25000" dirty="0" err="1" smtClean="0">
                <a:solidFill>
                  <a:srgbClr val="000000"/>
                </a:solidFill>
                <a:latin typeface="Times New Roman" pitchFamily="18" charset="0"/>
                <a:cs typeface="Times New Roman" pitchFamily="18" charset="0"/>
              </a:rPr>
              <a:t>Quân</a:t>
            </a:r>
            <a:r>
              <a:rPr lang="en-US" sz="2000" b="1" baseline="-25000" dirty="0" smtClean="0">
                <a:solidFill>
                  <a:srgbClr val="000000"/>
                </a:solidFill>
                <a:latin typeface="Times New Roman" pitchFamily="18" charset="0"/>
                <a:cs typeface="Times New Roman" pitchFamily="18" charset="0"/>
              </a:rPr>
              <a:t> </a:t>
            </a:r>
            <a:r>
              <a:rPr lang="en-US" sz="2000" b="1" baseline="-25000" dirty="0" err="1">
                <a:solidFill>
                  <a:srgbClr val="000000"/>
                </a:solidFill>
                <a:latin typeface="Times New Roman" pitchFamily="18" charset="0"/>
                <a:cs typeface="Times New Roman" pitchFamily="18" charset="0"/>
              </a:rPr>
              <a:t>Trần</a:t>
            </a:r>
            <a:r>
              <a:rPr lang="en-US" sz="2000" b="1" baseline="-25000" dirty="0">
                <a:solidFill>
                  <a:srgbClr val="000000"/>
                </a:solidFill>
                <a:latin typeface="Times New Roman" pitchFamily="18" charset="0"/>
                <a:cs typeface="Times New Roman" pitchFamily="18" charset="0"/>
              </a:rPr>
              <a:t> </a:t>
            </a:r>
            <a:r>
              <a:rPr lang="en-US" sz="2000" b="1" baseline="-25000" dirty="0" err="1" smtClean="0">
                <a:solidFill>
                  <a:srgbClr val="000000"/>
                </a:solidFill>
                <a:latin typeface="Times New Roman" pitchFamily="18" charset="0"/>
                <a:cs typeface="Times New Roman" pitchFamily="18" charset="0"/>
              </a:rPr>
              <a:t>ch</a:t>
            </a:r>
            <a:r>
              <a:rPr lang="vi-VN" sz="2000" b="1" baseline="-25000" dirty="0" smtClean="0">
                <a:solidFill>
                  <a:srgbClr val="000000"/>
                </a:solidFill>
                <a:latin typeface="Times New Roman" pitchFamily="18" charset="0"/>
                <a:cs typeface="Times New Roman" pitchFamily="18" charset="0"/>
              </a:rPr>
              <a:t>ặn</a:t>
            </a:r>
            <a:r>
              <a:rPr lang="en-US" sz="2000" b="1" baseline="-25000" dirty="0" smtClean="0">
                <a:solidFill>
                  <a:srgbClr val="000000"/>
                </a:solidFill>
                <a:latin typeface="Times New Roman" pitchFamily="18" charset="0"/>
                <a:cs typeface="Times New Roman" pitchFamily="18" charset="0"/>
              </a:rPr>
              <a:t> </a:t>
            </a:r>
            <a:r>
              <a:rPr lang="en-US" sz="2000" b="1" baseline="-25000" dirty="0" err="1" smtClean="0">
                <a:solidFill>
                  <a:srgbClr val="000000"/>
                </a:solidFill>
                <a:latin typeface="Times New Roman" pitchFamily="18" charset="0"/>
                <a:cs typeface="Times New Roman" pitchFamily="18" charset="0"/>
              </a:rPr>
              <a:t>đánh</a:t>
            </a:r>
            <a:endParaRPr lang="en-US" sz="2000" b="1" baseline="-25000" dirty="0">
              <a:solidFill>
                <a:srgbClr val="000000"/>
              </a:solidFill>
              <a:latin typeface="Times New Roman" pitchFamily="18" charset="0"/>
              <a:cs typeface="Times New Roman" pitchFamily="18" charset="0"/>
            </a:endParaRPr>
          </a:p>
          <a:p>
            <a:pPr eaLnBrk="1" hangingPunct="1"/>
            <a:endParaRPr lang="en-US" sz="2000" b="1" baseline="-25000" dirty="0" smtClean="0">
              <a:solidFill>
                <a:srgbClr val="000000"/>
              </a:solidFill>
              <a:latin typeface="Times New Roman" pitchFamily="18" charset="0"/>
              <a:cs typeface="Times New Roman" pitchFamily="18" charset="0"/>
            </a:endParaRPr>
          </a:p>
          <a:p>
            <a:pPr eaLnBrk="1" hangingPunct="1"/>
            <a:r>
              <a:rPr lang="en-US" sz="2000" b="1" baseline="-25000" dirty="0" err="1" smtClean="0">
                <a:solidFill>
                  <a:srgbClr val="000000"/>
                </a:solidFill>
                <a:latin typeface="Times New Roman" pitchFamily="18" charset="0"/>
                <a:cs typeface="Times New Roman" pitchFamily="18" charset="0"/>
              </a:rPr>
              <a:t>Quân</a:t>
            </a:r>
            <a:r>
              <a:rPr lang="en-US" sz="2000" b="1" baseline="-25000" dirty="0" smtClean="0">
                <a:solidFill>
                  <a:srgbClr val="000000"/>
                </a:solidFill>
                <a:latin typeface="Times New Roman" pitchFamily="18" charset="0"/>
                <a:cs typeface="Times New Roman" pitchFamily="18" charset="0"/>
              </a:rPr>
              <a:t> </a:t>
            </a:r>
            <a:r>
              <a:rPr lang="en-US" sz="2000" b="1" baseline="-25000" dirty="0" err="1">
                <a:solidFill>
                  <a:srgbClr val="000000"/>
                </a:solidFill>
                <a:latin typeface="Times New Roman" pitchFamily="18" charset="0"/>
                <a:cs typeface="Times New Roman" pitchFamily="18" charset="0"/>
              </a:rPr>
              <a:t>Trần</a:t>
            </a:r>
            <a:r>
              <a:rPr lang="en-US" sz="2000" b="1" baseline="-25000" dirty="0">
                <a:solidFill>
                  <a:srgbClr val="000000"/>
                </a:solidFill>
                <a:latin typeface="Times New Roman" pitchFamily="18" charset="0"/>
                <a:cs typeface="Times New Roman" pitchFamily="18" charset="0"/>
              </a:rPr>
              <a:t> </a:t>
            </a:r>
            <a:r>
              <a:rPr lang="en-US" sz="2000" b="1" baseline="-25000" dirty="0" err="1">
                <a:solidFill>
                  <a:srgbClr val="000000"/>
                </a:solidFill>
                <a:latin typeface="Times New Roman" pitchFamily="18" charset="0"/>
                <a:cs typeface="Times New Roman" pitchFamily="18" charset="0"/>
              </a:rPr>
              <a:t>rút</a:t>
            </a:r>
            <a:r>
              <a:rPr lang="en-US" sz="2000" b="1" baseline="-25000" dirty="0">
                <a:solidFill>
                  <a:srgbClr val="000000"/>
                </a:solidFill>
                <a:latin typeface="Times New Roman" pitchFamily="18" charset="0"/>
                <a:cs typeface="Times New Roman" pitchFamily="18" charset="0"/>
              </a:rPr>
              <a:t> </a:t>
            </a:r>
            <a:r>
              <a:rPr lang="en-US" sz="2000" b="1" baseline="-25000" dirty="0" err="1" smtClean="0">
                <a:solidFill>
                  <a:srgbClr val="000000"/>
                </a:solidFill>
                <a:latin typeface="Times New Roman" pitchFamily="18" charset="0"/>
                <a:cs typeface="Times New Roman" pitchFamily="18" charset="0"/>
              </a:rPr>
              <a:t>lui</a:t>
            </a:r>
            <a:endParaRPr lang="en-US" sz="2000" b="1" baseline="-25000" dirty="0">
              <a:solidFill>
                <a:srgbClr val="000000"/>
              </a:solidFill>
              <a:latin typeface="Times New Roman" pitchFamily="18" charset="0"/>
              <a:cs typeface="Times New Roman" pitchFamily="18" charset="0"/>
            </a:endParaRPr>
          </a:p>
          <a:p>
            <a:endParaRPr lang="en-US" sz="2000" b="1" baseline="-25000" dirty="0" smtClean="0">
              <a:solidFill>
                <a:srgbClr val="000000"/>
              </a:solidFill>
              <a:latin typeface="Times New Roman" pitchFamily="18" charset="0"/>
              <a:cs typeface="Times New Roman" pitchFamily="18" charset="0"/>
            </a:endParaRPr>
          </a:p>
          <a:p>
            <a:r>
              <a:rPr lang="en-US" sz="2000" b="1" baseline="-25000" dirty="0" err="1" smtClean="0">
                <a:solidFill>
                  <a:srgbClr val="000000"/>
                </a:solidFill>
                <a:latin typeface="Times New Roman" pitchFamily="18" charset="0"/>
                <a:cs typeface="Times New Roman" pitchFamily="18" charset="0"/>
              </a:rPr>
              <a:t>Quân</a:t>
            </a:r>
            <a:r>
              <a:rPr lang="en-US" sz="2000" b="1" baseline="-25000" dirty="0" smtClean="0">
                <a:solidFill>
                  <a:srgbClr val="000000"/>
                </a:solidFill>
                <a:latin typeface="Times New Roman" pitchFamily="18" charset="0"/>
                <a:cs typeface="Times New Roman" pitchFamily="18" charset="0"/>
              </a:rPr>
              <a:t> </a:t>
            </a:r>
            <a:r>
              <a:rPr lang="en-US" sz="2000" b="1" baseline="-25000" dirty="0" err="1">
                <a:solidFill>
                  <a:srgbClr val="000000"/>
                </a:solidFill>
                <a:latin typeface="Times New Roman" pitchFamily="18" charset="0"/>
                <a:cs typeface="Times New Roman" pitchFamily="18" charset="0"/>
              </a:rPr>
              <a:t>Trần</a:t>
            </a:r>
            <a:r>
              <a:rPr lang="en-US" sz="2000" b="1" baseline="-25000" dirty="0">
                <a:solidFill>
                  <a:srgbClr val="000000"/>
                </a:solidFill>
                <a:latin typeface="Times New Roman" pitchFamily="18" charset="0"/>
                <a:cs typeface="Times New Roman" pitchFamily="18" charset="0"/>
              </a:rPr>
              <a:t> </a:t>
            </a:r>
            <a:r>
              <a:rPr lang="en-US" sz="2000" b="1" baseline="-25000" dirty="0" err="1" smtClean="0">
                <a:solidFill>
                  <a:srgbClr val="000000"/>
                </a:solidFill>
                <a:latin typeface="Times New Roman" pitchFamily="18" charset="0"/>
                <a:cs typeface="Times New Roman" pitchFamily="18" charset="0"/>
              </a:rPr>
              <a:t>phản</a:t>
            </a:r>
            <a:r>
              <a:rPr lang="en-US" sz="2000" b="1" baseline="-25000" dirty="0" smtClean="0">
                <a:solidFill>
                  <a:srgbClr val="000000"/>
                </a:solidFill>
                <a:latin typeface="Times New Roman" pitchFamily="18" charset="0"/>
                <a:cs typeface="Times New Roman" pitchFamily="18" charset="0"/>
              </a:rPr>
              <a:t> </a:t>
            </a:r>
            <a:r>
              <a:rPr lang="en-US" sz="2000" b="1" baseline="-25000" dirty="0" err="1" smtClean="0">
                <a:solidFill>
                  <a:srgbClr val="000000"/>
                </a:solidFill>
                <a:latin typeface="Times New Roman" pitchFamily="18" charset="0"/>
                <a:cs typeface="Times New Roman" pitchFamily="18" charset="0"/>
              </a:rPr>
              <a:t>công</a:t>
            </a:r>
            <a:endParaRPr lang="en-US" sz="2000" b="1" baseline="-25000" dirty="0">
              <a:solidFill>
                <a:srgbClr val="000000"/>
              </a:solidFill>
              <a:latin typeface="Times New Roman" pitchFamily="18" charset="0"/>
              <a:cs typeface="Times New Roman" pitchFamily="18" charset="0"/>
            </a:endParaRPr>
          </a:p>
          <a:p>
            <a:pPr eaLnBrk="1" hangingPunct="1"/>
            <a:endParaRPr lang="en-US" sz="2000" b="1" baseline="-25000" dirty="0" smtClean="0">
              <a:solidFill>
                <a:srgbClr val="000000"/>
              </a:solidFill>
              <a:latin typeface="Times New Roman" pitchFamily="18" charset="0"/>
              <a:cs typeface="Times New Roman" pitchFamily="18" charset="0"/>
            </a:endParaRPr>
          </a:p>
          <a:p>
            <a:pPr eaLnBrk="1" hangingPunct="1"/>
            <a:r>
              <a:rPr lang="en-US" sz="2000" b="1" baseline="-25000" dirty="0" err="1" smtClean="0">
                <a:solidFill>
                  <a:srgbClr val="000000"/>
                </a:solidFill>
                <a:latin typeface="Times New Roman" pitchFamily="18" charset="0"/>
                <a:cs typeface="Times New Roman" pitchFamily="18" charset="0"/>
              </a:rPr>
              <a:t>Quân</a:t>
            </a:r>
            <a:r>
              <a:rPr lang="en-US" sz="2000" b="1" baseline="-25000" dirty="0" smtClean="0">
                <a:solidFill>
                  <a:srgbClr val="000000"/>
                </a:solidFill>
                <a:latin typeface="Times New Roman" pitchFamily="18" charset="0"/>
                <a:cs typeface="Times New Roman" pitchFamily="18" charset="0"/>
              </a:rPr>
              <a:t> </a:t>
            </a:r>
            <a:r>
              <a:rPr lang="en-US" sz="2000" b="1" baseline="-25000" dirty="0" err="1">
                <a:solidFill>
                  <a:srgbClr val="000000"/>
                </a:solidFill>
                <a:latin typeface="Times New Roman" pitchFamily="18" charset="0"/>
                <a:cs typeface="Times New Roman" pitchFamily="18" charset="0"/>
              </a:rPr>
              <a:t>Nguyên</a:t>
            </a:r>
            <a:r>
              <a:rPr lang="en-US" sz="2000" b="1" baseline="-25000" dirty="0">
                <a:solidFill>
                  <a:srgbClr val="000000"/>
                </a:solidFill>
                <a:latin typeface="Times New Roman" pitchFamily="18" charset="0"/>
                <a:cs typeface="Times New Roman" pitchFamily="18" charset="0"/>
              </a:rPr>
              <a:t> </a:t>
            </a:r>
            <a:r>
              <a:rPr lang="en-US" sz="2000" b="1" baseline="-25000" dirty="0" err="1">
                <a:solidFill>
                  <a:srgbClr val="000000"/>
                </a:solidFill>
                <a:latin typeface="Times New Roman" pitchFamily="18" charset="0"/>
                <a:cs typeface="Times New Roman" pitchFamily="18" charset="0"/>
              </a:rPr>
              <a:t>tiến</a:t>
            </a:r>
            <a:r>
              <a:rPr lang="en-US" sz="2000" b="1" baseline="-25000" dirty="0">
                <a:solidFill>
                  <a:srgbClr val="000000"/>
                </a:solidFill>
                <a:latin typeface="Times New Roman" pitchFamily="18" charset="0"/>
                <a:cs typeface="Times New Roman" pitchFamily="18" charset="0"/>
              </a:rPr>
              <a:t> </a:t>
            </a:r>
            <a:r>
              <a:rPr lang="en-US" sz="2000" b="1" baseline="-25000" dirty="0" err="1" smtClean="0">
                <a:solidFill>
                  <a:srgbClr val="000000"/>
                </a:solidFill>
                <a:latin typeface="Times New Roman" pitchFamily="18" charset="0"/>
                <a:cs typeface="Times New Roman" pitchFamily="18" charset="0"/>
              </a:rPr>
              <a:t>đánh</a:t>
            </a:r>
            <a:endParaRPr lang="en-US" sz="2000" b="1" baseline="-25000" dirty="0">
              <a:solidFill>
                <a:srgbClr val="000000"/>
              </a:solidFill>
              <a:latin typeface="Times New Roman" pitchFamily="18" charset="0"/>
              <a:cs typeface="Times New Roman" pitchFamily="18" charset="0"/>
            </a:endParaRPr>
          </a:p>
          <a:p>
            <a:pPr eaLnBrk="1" hangingPunct="1"/>
            <a:endParaRPr lang="en-US" sz="2000" b="1" baseline="-25000" dirty="0" smtClean="0">
              <a:solidFill>
                <a:srgbClr val="000000"/>
              </a:solidFill>
              <a:latin typeface="Times New Roman" pitchFamily="18" charset="0"/>
              <a:cs typeface="Times New Roman" pitchFamily="18" charset="0"/>
            </a:endParaRPr>
          </a:p>
          <a:p>
            <a:pPr eaLnBrk="1" hangingPunct="1"/>
            <a:r>
              <a:rPr lang="en-US" sz="2000" b="1" baseline="-25000" dirty="0" err="1" smtClean="0">
                <a:solidFill>
                  <a:srgbClr val="000000"/>
                </a:solidFill>
                <a:latin typeface="Times New Roman" pitchFamily="18" charset="0"/>
                <a:cs typeface="Times New Roman" pitchFamily="18" charset="0"/>
              </a:rPr>
              <a:t>Quân</a:t>
            </a:r>
            <a:r>
              <a:rPr lang="en-US" sz="2000" b="1" baseline="-25000" dirty="0" smtClean="0">
                <a:solidFill>
                  <a:srgbClr val="000000"/>
                </a:solidFill>
                <a:latin typeface="Times New Roman" pitchFamily="18" charset="0"/>
                <a:cs typeface="Times New Roman" pitchFamily="18" charset="0"/>
              </a:rPr>
              <a:t> </a:t>
            </a:r>
            <a:r>
              <a:rPr lang="en-US" sz="2000" b="1" baseline="-25000" dirty="0" err="1">
                <a:solidFill>
                  <a:srgbClr val="000000"/>
                </a:solidFill>
                <a:latin typeface="Times New Roman" pitchFamily="18" charset="0"/>
                <a:cs typeface="Times New Roman" pitchFamily="18" charset="0"/>
              </a:rPr>
              <a:t>Nguyên</a:t>
            </a:r>
            <a:r>
              <a:rPr lang="en-US" sz="2000" b="1" baseline="-25000" dirty="0">
                <a:solidFill>
                  <a:srgbClr val="000000"/>
                </a:solidFill>
                <a:latin typeface="Times New Roman" pitchFamily="18" charset="0"/>
                <a:cs typeface="Times New Roman" pitchFamily="18" charset="0"/>
              </a:rPr>
              <a:t> </a:t>
            </a:r>
            <a:r>
              <a:rPr lang="en-US" sz="2000" b="1" baseline="-25000" dirty="0" err="1">
                <a:solidFill>
                  <a:srgbClr val="000000"/>
                </a:solidFill>
                <a:latin typeface="Times New Roman" pitchFamily="18" charset="0"/>
                <a:cs typeface="Times New Roman" pitchFamily="18" charset="0"/>
              </a:rPr>
              <a:t>rút</a:t>
            </a:r>
            <a:r>
              <a:rPr lang="en-US" sz="2000" b="1" baseline="-25000" dirty="0">
                <a:solidFill>
                  <a:srgbClr val="000000"/>
                </a:solidFill>
                <a:latin typeface="Times New Roman" pitchFamily="18" charset="0"/>
                <a:cs typeface="Times New Roman" pitchFamily="18" charset="0"/>
              </a:rPr>
              <a:t> </a:t>
            </a:r>
            <a:r>
              <a:rPr lang="en-US" sz="2000" b="1" baseline="-25000" dirty="0" err="1">
                <a:solidFill>
                  <a:srgbClr val="000000"/>
                </a:solidFill>
                <a:latin typeface="Times New Roman" pitchFamily="18" charset="0"/>
                <a:cs typeface="Times New Roman" pitchFamily="18" charset="0"/>
              </a:rPr>
              <a:t>chạy</a:t>
            </a:r>
            <a:endParaRPr lang="en-US" sz="2000" b="1" baseline="-25000" dirty="0">
              <a:solidFill>
                <a:srgbClr val="000000"/>
              </a:solidFill>
              <a:latin typeface="Times New Roman" pitchFamily="18" charset="0"/>
              <a:cs typeface="Times New Roman" pitchFamily="18" charset="0"/>
            </a:endParaRPr>
          </a:p>
          <a:p>
            <a:pPr eaLnBrk="1" hangingPunct="1"/>
            <a:endParaRPr lang="en-US" sz="2000" b="1" dirty="0">
              <a:solidFill>
                <a:srgbClr val="000000"/>
              </a:solidFill>
              <a:latin typeface="Times New Roman" pitchFamily="18" charset="0"/>
              <a:cs typeface="Times New Roman" pitchFamily="18" charset="0"/>
            </a:endParaRPr>
          </a:p>
        </p:txBody>
      </p:sp>
      <p:sp>
        <p:nvSpPr>
          <p:cNvPr id="73743" name="AutoShape 15"/>
          <p:cNvSpPr>
            <a:spLocks noChangeArrowheads="1"/>
          </p:cNvSpPr>
          <p:nvPr/>
        </p:nvSpPr>
        <p:spPr bwMode="auto">
          <a:xfrm rot="7658675">
            <a:off x="6050096" y="567640"/>
            <a:ext cx="785813" cy="150019"/>
          </a:xfrm>
          <a:prstGeom prst="rightArrow">
            <a:avLst>
              <a:gd name="adj1" fmla="val 50000"/>
              <a:gd name="adj2" fmla="val 98214"/>
            </a:avLst>
          </a:prstGeom>
          <a:solidFill>
            <a:srgbClr val="0000CC"/>
          </a:solidFill>
          <a:ln w="3175" algn="ctr">
            <a:solidFill>
              <a:srgbClr val="0000CC"/>
            </a:solidFill>
            <a:miter lim="800000"/>
            <a:headEnd/>
            <a:tailEnd/>
          </a:ln>
        </p:spPr>
        <p:txBody>
          <a:bodyPr wrap="none" anchor="ctr"/>
          <a:lstStyle/>
          <a:p>
            <a:pPr eaLnBrk="1" hangingPunct="1"/>
            <a:endParaRPr lang="vi-VN">
              <a:solidFill>
                <a:srgbClr val="000000"/>
              </a:solidFill>
              <a:latin typeface="Arial" charset="0"/>
            </a:endParaRPr>
          </a:p>
        </p:txBody>
      </p:sp>
      <p:sp>
        <p:nvSpPr>
          <p:cNvPr id="73744" name="AutoShape 16"/>
          <p:cNvSpPr>
            <a:spLocks noChangeArrowheads="1"/>
          </p:cNvSpPr>
          <p:nvPr/>
        </p:nvSpPr>
        <p:spPr bwMode="auto">
          <a:xfrm rot="7658675">
            <a:off x="5545932" y="1244998"/>
            <a:ext cx="785813" cy="150019"/>
          </a:xfrm>
          <a:prstGeom prst="rightArrow">
            <a:avLst>
              <a:gd name="adj1" fmla="val 50000"/>
              <a:gd name="adj2" fmla="val 98214"/>
            </a:avLst>
          </a:prstGeom>
          <a:solidFill>
            <a:srgbClr val="0000CC"/>
          </a:solidFill>
          <a:ln w="3175" algn="ctr">
            <a:solidFill>
              <a:srgbClr val="0000CC"/>
            </a:solidFill>
            <a:miter lim="800000"/>
            <a:headEnd/>
            <a:tailEnd/>
          </a:ln>
        </p:spPr>
        <p:txBody>
          <a:bodyPr wrap="none" anchor="ctr"/>
          <a:lstStyle/>
          <a:p>
            <a:pPr eaLnBrk="1" hangingPunct="1"/>
            <a:endParaRPr lang="vi-VN">
              <a:solidFill>
                <a:srgbClr val="000000"/>
              </a:solidFill>
              <a:latin typeface="Arial" charset="0"/>
            </a:endParaRPr>
          </a:p>
        </p:txBody>
      </p:sp>
      <p:sp>
        <p:nvSpPr>
          <p:cNvPr id="71692" name="AutoShape 13"/>
          <p:cNvSpPr>
            <a:spLocks noChangeArrowheads="1"/>
          </p:cNvSpPr>
          <p:nvPr/>
        </p:nvSpPr>
        <p:spPr bwMode="auto">
          <a:xfrm rot="1755801">
            <a:off x="2266950" y="682626"/>
            <a:ext cx="589360" cy="200025"/>
          </a:xfrm>
          <a:prstGeom prst="rightArrow">
            <a:avLst>
              <a:gd name="adj1" fmla="val 50000"/>
              <a:gd name="adj2" fmla="val 98214"/>
            </a:avLst>
          </a:prstGeom>
          <a:solidFill>
            <a:srgbClr val="0000CC"/>
          </a:solidFill>
          <a:ln w="3175" algn="ctr">
            <a:solidFill>
              <a:srgbClr val="0000CC"/>
            </a:solidFill>
            <a:miter lim="800000"/>
            <a:headEnd/>
            <a:tailEnd/>
          </a:ln>
        </p:spPr>
        <p:txBody>
          <a:bodyPr rot="10800000" vert="eaVert" wrap="none" anchor="ctr"/>
          <a:lstStyle/>
          <a:p>
            <a:pPr eaLnBrk="1" hangingPunct="1"/>
            <a:endParaRPr lang="vi-VN">
              <a:solidFill>
                <a:srgbClr val="000000"/>
              </a:solidFill>
              <a:latin typeface="Arial" charset="0"/>
            </a:endParaRPr>
          </a:p>
        </p:txBody>
      </p:sp>
      <p:sp>
        <p:nvSpPr>
          <p:cNvPr id="71693" name="AutoShape 14"/>
          <p:cNvSpPr>
            <a:spLocks noChangeArrowheads="1"/>
          </p:cNvSpPr>
          <p:nvPr/>
        </p:nvSpPr>
        <p:spPr bwMode="auto">
          <a:xfrm rot="1869306">
            <a:off x="2902744" y="1058863"/>
            <a:ext cx="339329" cy="228600"/>
          </a:xfrm>
          <a:prstGeom prst="rightArrow">
            <a:avLst>
              <a:gd name="adj1" fmla="val 50000"/>
              <a:gd name="adj2" fmla="val 49479"/>
            </a:avLst>
          </a:prstGeom>
          <a:solidFill>
            <a:srgbClr val="0000CC"/>
          </a:solidFill>
          <a:ln w="3175" algn="ctr">
            <a:solidFill>
              <a:srgbClr val="0000CC"/>
            </a:solidFill>
            <a:miter lim="800000"/>
            <a:headEnd/>
            <a:tailEnd/>
          </a:ln>
        </p:spPr>
        <p:txBody>
          <a:bodyPr rot="10800000" vert="eaVert" wrap="none" anchor="ctr"/>
          <a:lstStyle/>
          <a:p>
            <a:pPr eaLnBrk="1" hangingPunct="1"/>
            <a:endParaRPr lang="vi-VN">
              <a:solidFill>
                <a:srgbClr val="000000"/>
              </a:solidFill>
              <a:latin typeface="Arial" charset="0"/>
            </a:endParaRPr>
          </a:p>
        </p:txBody>
      </p:sp>
      <p:sp>
        <p:nvSpPr>
          <p:cNvPr id="17" name="AutoShape 15"/>
          <p:cNvSpPr>
            <a:spLocks noChangeArrowheads="1"/>
          </p:cNvSpPr>
          <p:nvPr/>
        </p:nvSpPr>
        <p:spPr bwMode="auto">
          <a:xfrm rot="12946670">
            <a:off x="6897291" y="5983288"/>
            <a:ext cx="360759" cy="163512"/>
          </a:xfrm>
          <a:prstGeom prst="rightArrow">
            <a:avLst>
              <a:gd name="adj1" fmla="val 50000"/>
              <a:gd name="adj2" fmla="val 98214"/>
            </a:avLst>
          </a:prstGeom>
          <a:solidFill>
            <a:schemeClr val="accent3"/>
          </a:solidFill>
          <a:ln w="3175" algn="ctr">
            <a:solidFill>
              <a:srgbClr val="0000CC"/>
            </a:solidFill>
            <a:miter lim="800000"/>
            <a:headEnd/>
            <a:tailEnd/>
          </a:ln>
        </p:spPr>
        <p:txBody>
          <a:bodyPr wrap="none" anchor="ctr"/>
          <a:lstStyle/>
          <a:p>
            <a:pPr eaLnBrk="1" hangingPunct="1">
              <a:defRPr/>
            </a:pPr>
            <a:endParaRPr lang="vi-VN">
              <a:solidFill>
                <a:srgbClr val="000000"/>
              </a:solidFill>
              <a:latin typeface="Arial" charset="0"/>
            </a:endParaRPr>
          </a:p>
        </p:txBody>
      </p:sp>
      <p:sp>
        <p:nvSpPr>
          <p:cNvPr id="18" name="AutoShape 15"/>
          <p:cNvSpPr>
            <a:spLocks noChangeArrowheads="1"/>
          </p:cNvSpPr>
          <p:nvPr/>
        </p:nvSpPr>
        <p:spPr bwMode="auto">
          <a:xfrm rot="-7791543">
            <a:off x="5607645" y="1940521"/>
            <a:ext cx="439738" cy="184547"/>
          </a:xfrm>
          <a:prstGeom prst="rightArrow">
            <a:avLst>
              <a:gd name="adj1" fmla="val 50000"/>
              <a:gd name="adj2" fmla="val 44678"/>
            </a:avLst>
          </a:prstGeom>
          <a:solidFill>
            <a:srgbClr val="FF0000"/>
          </a:solidFill>
          <a:ln w="3175" algn="ctr">
            <a:solidFill>
              <a:schemeClr val="tx1"/>
            </a:solidFill>
            <a:miter lim="800000"/>
            <a:headEnd/>
            <a:tailEnd/>
          </a:ln>
        </p:spPr>
        <p:txBody>
          <a:bodyPr wrap="none" anchor="ctr"/>
          <a:lstStyle/>
          <a:p>
            <a:pPr eaLnBrk="1" hangingPunct="1"/>
            <a:endParaRPr lang="vi-VN">
              <a:solidFill>
                <a:srgbClr val="000000"/>
              </a:solidFill>
              <a:latin typeface="Arial" charset="0"/>
            </a:endParaRPr>
          </a:p>
        </p:txBody>
      </p:sp>
      <p:sp>
        <p:nvSpPr>
          <p:cNvPr id="19" name="AutoShape 26"/>
          <p:cNvSpPr>
            <a:spLocks noChangeArrowheads="1"/>
          </p:cNvSpPr>
          <p:nvPr/>
        </p:nvSpPr>
        <p:spPr bwMode="auto">
          <a:xfrm rot="-4316372">
            <a:off x="3218856" y="1718271"/>
            <a:ext cx="242887" cy="155972"/>
          </a:xfrm>
          <a:prstGeom prst="rightArrow">
            <a:avLst>
              <a:gd name="adj1" fmla="val 50000"/>
              <a:gd name="adj2" fmla="val 29198"/>
            </a:avLst>
          </a:prstGeom>
          <a:solidFill>
            <a:srgbClr val="FF0000"/>
          </a:solidFill>
          <a:ln w="3175" algn="ctr">
            <a:solidFill>
              <a:schemeClr val="tx1"/>
            </a:solidFill>
            <a:miter lim="800000"/>
            <a:headEnd/>
            <a:tailEnd/>
          </a:ln>
        </p:spPr>
        <p:txBody>
          <a:bodyPr vert="eaVert" wrap="none" anchor="ctr"/>
          <a:lstStyle/>
          <a:p>
            <a:pPr eaLnBrk="1" hangingPunct="1"/>
            <a:endParaRPr lang="vi-VN">
              <a:solidFill>
                <a:srgbClr val="000000"/>
              </a:solidFill>
              <a:latin typeface="Arial" charset="0"/>
            </a:endParaRPr>
          </a:p>
        </p:txBody>
      </p:sp>
      <p:sp>
        <p:nvSpPr>
          <p:cNvPr id="20" name="AutoShape 27"/>
          <p:cNvSpPr>
            <a:spLocks noChangeArrowheads="1"/>
          </p:cNvSpPr>
          <p:nvPr/>
        </p:nvSpPr>
        <p:spPr bwMode="auto">
          <a:xfrm rot="8523362">
            <a:off x="3401616" y="1311275"/>
            <a:ext cx="285750" cy="222250"/>
          </a:xfrm>
          <a:prstGeom prst="rightArrow">
            <a:avLst>
              <a:gd name="adj1" fmla="val 50000"/>
              <a:gd name="adj2" fmla="val 42857"/>
            </a:avLst>
          </a:prstGeom>
          <a:solidFill>
            <a:srgbClr val="FF0000"/>
          </a:solidFill>
          <a:ln w="3175" algn="ctr">
            <a:solidFill>
              <a:schemeClr val="tx1"/>
            </a:solidFill>
            <a:miter lim="800000"/>
            <a:headEnd/>
            <a:tailEnd/>
          </a:ln>
        </p:spPr>
        <p:txBody>
          <a:bodyPr rot="10800000" wrap="none" anchor="ctr"/>
          <a:lstStyle/>
          <a:p>
            <a:pPr eaLnBrk="1" hangingPunct="1"/>
            <a:endParaRPr lang="vi-VN">
              <a:solidFill>
                <a:srgbClr val="000000"/>
              </a:solidFill>
              <a:latin typeface="Arial" charset="0"/>
            </a:endParaRPr>
          </a:p>
        </p:txBody>
      </p:sp>
      <p:sp>
        <p:nvSpPr>
          <p:cNvPr id="22" name="Line 33"/>
          <p:cNvSpPr>
            <a:spLocks noChangeShapeType="1"/>
          </p:cNvSpPr>
          <p:nvPr/>
        </p:nvSpPr>
        <p:spPr bwMode="auto">
          <a:xfrm flipH="1">
            <a:off x="5397104" y="1624013"/>
            <a:ext cx="263128" cy="482600"/>
          </a:xfrm>
          <a:prstGeom prst="line">
            <a:avLst/>
          </a:prstGeom>
          <a:noFill/>
          <a:ln w="114300">
            <a:solidFill>
              <a:srgbClr val="FF0000"/>
            </a:solidFill>
            <a:prstDash val="sysDot"/>
            <a:round/>
            <a:headEnd/>
            <a:tailEnd type="triangle" w="med" len="med"/>
          </a:ln>
        </p:spPr>
        <p:txBody>
          <a:bodyPr/>
          <a:lstStyle/>
          <a:p>
            <a:endParaRPr lang="vi-VN"/>
          </a:p>
        </p:txBody>
      </p:sp>
      <p:sp>
        <p:nvSpPr>
          <p:cNvPr id="23" name="Line 33"/>
          <p:cNvSpPr>
            <a:spLocks noChangeShapeType="1"/>
          </p:cNvSpPr>
          <p:nvPr/>
        </p:nvSpPr>
        <p:spPr bwMode="auto">
          <a:xfrm flipH="1">
            <a:off x="4741069" y="2173289"/>
            <a:ext cx="397669" cy="92075"/>
          </a:xfrm>
          <a:prstGeom prst="line">
            <a:avLst/>
          </a:prstGeom>
          <a:noFill/>
          <a:ln w="92075">
            <a:solidFill>
              <a:srgbClr val="FF0000"/>
            </a:solidFill>
            <a:prstDash val="sysDot"/>
            <a:round/>
            <a:headEnd/>
            <a:tailEnd type="triangle" w="med" len="med"/>
          </a:ln>
        </p:spPr>
        <p:txBody>
          <a:bodyPr/>
          <a:lstStyle/>
          <a:p>
            <a:endParaRPr lang="vi-VN"/>
          </a:p>
        </p:txBody>
      </p:sp>
      <p:sp>
        <p:nvSpPr>
          <p:cNvPr id="24" name="Line 33"/>
          <p:cNvSpPr>
            <a:spLocks noChangeShapeType="1"/>
          </p:cNvSpPr>
          <p:nvPr/>
        </p:nvSpPr>
        <p:spPr bwMode="auto">
          <a:xfrm flipH="1">
            <a:off x="4519613" y="2441575"/>
            <a:ext cx="0" cy="381000"/>
          </a:xfrm>
          <a:prstGeom prst="line">
            <a:avLst/>
          </a:prstGeom>
          <a:noFill/>
          <a:ln w="92075">
            <a:solidFill>
              <a:srgbClr val="FF0000"/>
            </a:solidFill>
            <a:prstDash val="sysDot"/>
            <a:round/>
            <a:headEnd/>
            <a:tailEnd type="triangle" w="med" len="med"/>
          </a:ln>
        </p:spPr>
        <p:txBody>
          <a:bodyPr/>
          <a:lstStyle/>
          <a:p>
            <a:endParaRPr lang="vi-VN"/>
          </a:p>
        </p:txBody>
      </p:sp>
      <p:sp>
        <p:nvSpPr>
          <p:cNvPr id="25" name="Curved Right Arrow 24"/>
          <p:cNvSpPr/>
          <p:nvPr/>
        </p:nvSpPr>
        <p:spPr>
          <a:xfrm rot="5114142">
            <a:off x="4877793" y="1698031"/>
            <a:ext cx="273050" cy="791765"/>
          </a:xfrm>
          <a:prstGeom prst="curvedRigh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26" name="AutoShape 15"/>
          <p:cNvSpPr>
            <a:spLocks noChangeArrowheads="1"/>
          </p:cNvSpPr>
          <p:nvPr/>
        </p:nvSpPr>
        <p:spPr bwMode="auto">
          <a:xfrm rot="-8728675">
            <a:off x="6069807" y="6054726"/>
            <a:ext cx="589360" cy="200025"/>
          </a:xfrm>
          <a:prstGeom prst="rightArrow">
            <a:avLst>
              <a:gd name="adj1" fmla="val 50000"/>
              <a:gd name="adj2" fmla="val 98214"/>
            </a:avLst>
          </a:prstGeom>
          <a:solidFill>
            <a:srgbClr val="0000CC"/>
          </a:solidFill>
          <a:ln w="3175" algn="ctr">
            <a:solidFill>
              <a:srgbClr val="0000CC"/>
            </a:solidFill>
            <a:miter lim="800000"/>
            <a:headEnd/>
            <a:tailEnd/>
          </a:ln>
        </p:spPr>
        <p:txBody>
          <a:bodyPr wrap="none" anchor="ctr"/>
          <a:lstStyle/>
          <a:p>
            <a:pPr eaLnBrk="1" hangingPunct="1"/>
            <a:endParaRPr lang="vi-VN">
              <a:solidFill>
                <a:srgbClr val="000000"/>
              </a:solidFill>
              <a:latin typeface="Arial" charset="0"/>
            </a:endParaRPr>
          </a:p>
        </p:txBody>
      </p:sp>
      <p:sp>
        <p:nvSpPr>
          <p:cNvPr id="27" name="AutoShape 16"/>
          <p:cNvSpPr>
            <a:spLocks noChangeArrowheads="1"/>
          </p:cNvSpPr>
          <p:nvPr/>
        </p:nvSpPr>
        <p:spPr bwMode="auto">
          <a:xfrm rot="-8422221">
            <a:off x="5261372" y="5387976"/>
            <a:ext cx="589359" cy="200025"/>
          </a:xfrm>
          <a:prstGeom prst="rightArrow">
            <a:avLst>
              <a:gd name="adj1" fmla="val 50000"/>
              <a:gd name="adj2" fmla="val 98214"/>
            </a:avLst>
          </a:prstGeom>
          <a:solidFill>
            <a:srgbClr val="0000CC"/>
          </a:solidFill>
          <a:ln w="3175" algn="ctr">
            <a:solidFill>
              <a:srgbClr val="0000CC"/>
            </a:solidFill>
            <a:miter lim="800000"/>
            <a:headEnd/>
            <a:tailEnd/>
          </a:ln>
        </p:spPr>
        <p:txBody>
          <a:bodyPr wrap="none" anchor="ctr"/>
          <a:lstStyle/>
          <a:p>
            <a:pPr eaLnBrk="1" hangingPunct="1"/>
            <a:endParaRPr lang="vi-VN">
              <a:solidFill>
                <a:srgbClr val="000000"/>
              </a:solidFill>
              <a:latin typeface="Arial" charset="0"/>
            </a:endParaRPr>
          </a:p>
        </p:txBody>
      </p:sp>
      <p:sp>
        <p:nvSpPr>
          <p:cNvPr id="28" name="AutoShape 16"/>
          <p:cNvSpPr>
            <a:spLocks noChangeArrowheads="1"/>
          </p:cNvSpPr>
          <p:nvPr/>
        </p:nvSpPr>
        <p:spPr bwMode="auto">
          <a:xfrm rot="5400000">
            <a:off x="4200129" y="2664222"/>
            <a:ext cx="336550" cy="69056"/>
          </a:xfrm>
          <a:prstGeom prst="rightArrow">
            <a:avLst>
              <a:gd name="adj1" fmla="val 50000"/>
              <a:gd name="adj2" fmla="val 99333"/>
            </a:avLst>
          </a:prstGeom>
          <a:solidFill>
            <a:srgbClr val="0000CC"/>
          </a:solidFill>
          <a:ln w="3175" algn="ctr">
            <a:solidFill>
              <a:srgbClr val="0000CC"/>
            </a:solidFill>
            <a:miter lim="800000"/>
            <a:headEnd/>
            <a:tailEnd/>
          </a:ln>
        </p:spPr>
        <p:txBody>
          <a:bodyPr wrap="none" anchor="ctr"/>
          <a:lstStyle/>
          <a:p>
            <a:pPr eaLnBrk="1" hangingPunct="1"/>
            <a:endParaRPr lang="vi-VN">
              <a:solidFill>
                <a:srgbClr val="000000"/>
              </a:solidFill>
              <a:latin typeface="Arial" charset="0"/>
            </a:endParaRPr>
          </a:p>
        </p:txBody>
      </p:sp>
      <p:sp>
        <p:nvSpPr>
          <p:cNvPr id="29" name="Freeform 7"/>
          <p:cNvSpPr>
            <a:spLocks/>
          </p:cNvSpPr>
          <p:nvPr/>
        </p:nvSpPr>
        <p:spPr bwMode="auto">
          <a:xfrm rot="257636">
            <a:off x="4772025" y="2690813"/>
            <a:ext cx="285750" cy="285750"/>
          </a:xfrm>
          <a:custGeom>
            <a:avLst/>
            <a:gdLst>
              <a:gd name="T0" fmla="*/ 0 w 576"/>
              <a:gd name="T1" fmla="*/ 2147483647 h 576"/>
              <a:gd name="T2" fmla="*/ 2147483647 w 576"/>
              <a:gd name="T3" fmla="*/ 2147483647 h 576"/>
              <a:gd name="T4" fmla="*/ 2147483647 w 576"/>
              <a:gd name="T5" fmla="*/ 2147483647 h 576"/>
              <a:gd name="T6" fmla="*/ 2147483647 w 576"/>
              <a:gd name="T7" fmla="*/ 0 h 576"/>
              <a:gd name="T8" fmla="*/ 2147483647 w 576"/>
              <a:gd name="T9" fmla="*/ 2147483647 h 576"/>
              <a:gd name="T10" fmla="*/ 2147483647 w 576"/>
              <a:gd name="T11" fmla="*/ 2147483647 h 576"/>
              <a:gd name="T12" fmla="*/ 2147483647 w 576"/>
              <a:gd name="T13" fmla="*/ 2147483647 h 576"/>
              <a:gd name="T14" fmla="*/ 2147483647 w 576"/>
              <a:gd name="T15" fmla="*/ 2147483647 h 576"/>
              <a:gd name="T16" fmla="*/ 0 w 576"/>
              <a:gd name="T17" fmla="*/ 2147483647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6"/>
              <a:gd name="T28" fmla="*/ 0 h 576"/>
              <a:gd name="T29" fmla="*/ 576 w 576"/>
              <a:gd name="T30" fmla="*/ 576 h 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6" h="576">
                <a:moveTo>
                  <a:pt x="0" y="384"/>
                </a:moveTo>
                <a:lnTo>
                  <a:pt x="384" y="96"/>
                </a:lnTo>
                <a:lnTo>
                  <a:pt x="288" y="48"/>
                </a:lnTo>
                <a:lnTo>
                  <a:pt x="576" y="0"/>
                </a:lnTo>
                <a:lnTo>
                  <a:pt x="480" y="240"/>
                </a:lnTo>
                <a:lnTo>
                  <a:pt x="432" y="144"/>
                </a:lnTo>
                <a:lnTo>
                  <a:pt x="96" y="576"/>
                </a:lnTo>
                <a:lnTo>
                  <a:pt x="96" y="432"/>
                </a:lnTo>
                <a:lnTo>
                  <a:pt x="0" y="384"/>
                </a:lnTo>
                <a:close/>
              </a:path>
            </a:pathLst>
          </a:custGeom>
          <a:solidFill>
            <a:srgbClr val="FF0000"/>
          </a:solidFill>
          <a:ln w="9525">
            <a:solidFill>
              <a:schemeClr val="tx1"/>
            </a:solidFill>
            <a:round/>
            <a:headEnd/>
            <a:tailEnd/>
          </a:ln>
        </p:spPr>
        <p:txBody>
          <a:bodyPr/>
          <a:lstStyle/>
          <a:p>
            <a:endParaRPr lang="vi-VN"/>
          </a:p>
        </p:txBody>
      </p:sp>
      <p:sp>
        <p:nvSpPr>
          <p:cNvPr id="31" name="Line 33"/>
          <p:cNvSpPr>
            <a:spLocks noChangeShapeType="1"/>
          </p:cNvSpPr>
          <p:nvPr/>
        </p:nvSpPr>
        <p:spPr bwMode="auto">
          <a:xfrm flipH="1" flipV="1">
            <a:off x="3817144" y="1709739"/>
            <a:ext cx="606029" cy="530225"/>
          </a:xfrm>
          <a:prstGeom prst="line">
            <a:avLst/>
          </a:prstGeom>
          <a:noFill/>
          <a:ln w="92075">
            <a:solidFill>
              <a:srgbClr val="0000CC"/>
            </a:solidFill>
            <a:prstDash val="sysDot"/>
            <a:round/>
            <a:headEnd/>
            <a:tailEnd type="triangle" w="med" len="med"/>
          </a:ln>
        </p:spPr>
        <p:txBody>
          <a:bodyPr/>
          <a:lstStyle/>
          <a:p>
            <a:endParaRPr lang="vi-VN"/>
          </a:p>
        </p:txBody>
      </p:sp>
      <p:sp>
        <p:nvSpPr>
          <p:cNvPr id="32" name="Line 33"/>
          <p:cNvSpPr>
            <a:spLocks noChangeShapeType="1"/>
          </p:cNvSpPr>
          <p:nvPr/>
        </p:nvSpPr>
        <p:spPr bwMode="auto">
          <a:xfrm flipV="1">
            <a:off x="4487466" y="1576388"/>
            <a:ext cx="1038225" cy="617537"/>
          </a:xfrm>
          <a:prstGeom prst="line">
            <a:avLst/>
          </a:prstGeom>
          <a:noFill/>
          <a:ln w="92075">
            <a:solidFill>
              <a:srgbClr val="0000CC"/>
            </a:solidFill>
            <a:prstDash val="sysDot"/>
            <a:round/>
            <a:headEnd/>
            <a:tailEnd type="triangle" w="med" len="med"/>
          </a:ln>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repeatCount="3000" fill="hold" grpId="0" nodeType="clickEffect">
                                  <p:stCondLst>
                                    <p:cond delay="0"/>
                                  </p:stCondLst>
                                  <p:childTnLst>
                                    <p:set>
                                      <p:cBhvr>
                                        <p:cTn id="6" dur="1" fill="hold">
                                          <p:stCondLst>
                                            <p:cond delay="0"/>
                                          </p:stCondLst>
                                        </p:cTn>
                                        <p:tgtEl>
                                          <p:spTgt spid="73743"/>
                                        </p:tgtEl>
                                        <p:attrNameLst>
                                          <p:attrName>style.visibility</p:attrName>
                                        </p:attrNameLst>
                                      </p:cBhvr>
                                      <p:to>
                                        <p:strVal val="visible"/>
                                      </p:to>
                                    </p:set>
                                    <p:animEffect transition="in" filter="blinds(horizontal)">
                                      <p:cBhvr>
                                        <p:cTn id="7" dur="1000"/>
                                        <p:tgtEl>
                                          <p:spTgt spid="73743"/>
                                        </p:tgtEl>
                                      </p:cBhvr>
                                    </p:animEffect>
                                  </p:childTnLst>
                                  <p:subTnLst>
                                    <p:audio>
                                      <p:cMediaNode mute="1">
                                        <p:cTn display="0" masterRel="sameClick">
                                          <p:stCondLst>
                                            <p:cond evt="begin" delay="0">
                                              <p:tn val="5"/>
                                            </p:cond>
                                          </p:stCondLst>
                                          <p:endCondLst>
                                            <p:cond evt="onStopAudio" delay="0">
                                              <p:tgtEl>
                                                <p:sldTgt/>
                                              </p:tgtEl>
                                            </p:cond>
                                          </p:endCondLst>
                                        </p:cTn>
                                        <p:tgtEl>
                                          <p:sndTgt r:embed="rId3" name="explode.wav"/>
                                        </p:tgtEl>
                                      </p:cMediaNode>
                                    </p:audio>
                                  </p:subTnLst>
                                </p:cTn>
                              </p:par>
                              <p:par>
                                <p:cTn id="8" presetID="35" presetClass="emph" presetSubtype="0" repeatCount="indefinite" fill="hold" grpId="0" nodeType="withEffect">
                                  <p:stCondLst>
                                    <p:cond delay="0"/>
                                  </p:stCondLst>
                                  <p:endCondLst>
                                    <p:cond evt="onNext" delay="0">
                                      <p:tgtEl>
                                        <p:sldTgt/>
                                      </p:tgtEl>
                                    </p:cond>
                                  </p:endCondLst>
                                  <p:childTnLst>
                                    <p:anim calcmode="discrete" valueType="str">
                                      <p:cBhvr>
                                        <p:cTn id="9" dur="1000" fill="hold"/>
                                        <p:tgtEl>
                                          <p:spTgt spid="52231"/>
                                        </p:tgtEl>
                                        <p:attrNameLst>
                                          <p:attrName>style.visibility</p:attrName>
                                        </p:attrNameLst>
                                      </p:cBhvr>
                                      <p:tavLst>
                                        <p:tav tm="0">
                                          <p:val>
                                            <p:strVal val="hidden"/>
                                          </p:val>
                                        </p:tav>
                                        <p:tav tm="50000">
                                          <p:val>
                                            <p:strVal val="visible"/>
                                          </p:val>
                                        </p:tav>
                                      </p:tavLst>
                                    </p:anim>
                                  </p:childTnLst>
                                </p:cTn>
                              </p:par>
                              <p:par>
                                <p:cTn id="10" presetID="3" presetClass="entr" presetSubtype="10" repeatCount="3000" fill="hold" grpId="0" nodeType="withEffect">
                                  <p:stCondLst>
                                    <p:cond delay="0"/>
                                  </p:stCondLst>
                                  <p:childTnLst>
                                    <p:set>
                                      <p:cBhvr>
                                        <p:cTn id="11" dur="1" fill="hold">
                                          <p:stCondLst>
                                            <p:cond delay="0"/>
                                          </p:stCondLst>
                                        </p:cTn>
                                        <p:tgtEl>
                                          <p:spTgt spid="73744"/>
                                        </p:tgtEl>
                                        <p:attrNameLst>
                                          <p:attrName>style.visibility</p:attrName>
                                        </p:attrNameLst>
                                      </p:cBhvr>
                                      <p:to>
                                        <p:strVal val="visible"/>
                                      </p:to>
                                    </p:set>
                                    <p:animEffect transition="in" filter="blinds(horizontal)">
                                      <p:cBhvr>
                                        <p:cTn id="12" dur="1000"/>
                                        <p:tgtEl>
                                          <p:spTgt spid="73744"/>
                                        </p:tgtEl>
                                      </p:cBhvr>
                                    </p:animEffect>
                                  </p:childTnLst>
                                </p:cTn>
                              </p:par>
                              <p:par>
                                <p:cTn id="13" presetID="3" presetClass="entr" presetSubtype="10" repeatCount="3000" fill="hold" grpId="0" nodeType="withEffect">
                                  <p:stCondLst>
                                    <p:cond delay="0"/>
                                  </p:stCondLst>
                                  <p:childTnLst>
                                    <p:set>
                                      <p:cBhvr>
                                        <p:cTn id="14" dur="1" fill="hold">
                                          <p:stCondLst>
                                            <p:cond delay="0"/>
                                          </p:stCondLst>
                                        </p:cTn>
                                        <p:tgtEl>
                                          <p:spTgt spid="71692"/>
                                        </p:tgtEl>
                                        <p:attrNameLst>
                                          <p:attrName>style.visibility</p:attrName>
                                        </p:attrNameLst>
                                      </p:cBhvr>
                                      <p:to>
                                        <p:strVal val="visible"/>
                                      </p:to>
                                    </p:set>
                                    <p:animEffect transition="in" filter="blinds(horizontal)">
                                      <p:cBhvr>
                                        <p:cTn id="15" dur="1000"/>
                                        <p:tgtEl>
                                          <p:spTgt spid="71692"/>
                                        </p:tgtEl>
                                      </p:cBhvr>
                                    </p:animEffect>
                                  </p:childTnLst>
                                </p:cTn>
                              </p:par>
                              <p:par>
                                <p:cTn id="16" presetID="3" presetClass="entr" presetSubtype="10" repeatCount="3000" fill="hold" grpId="0" nodeType="withEffect">
                                  <p:stCondLst>
                                    <p:cond delay="0"/>
                                  </p:stCondLst>
                                  <p:childTnLst>
                                    <p:set>
                                      <p:cBhvr>
                                        <p:cTn id="17" dur="1" fill="hold">
                                          <p:stCondLst>
                                            <p:cond delay="0"/>
                                          </p:stCondLst>
                                        </p:cTn>
                                        <p:tgtEl>
                                          <p:spTgt spid="71693"/>
                                        </p:tgtEl>
                                        <p:attrNameLst>
                                          <p:attrName>style.visibility</p:attrName>
                                        </p:attrNameLst>
                                      </p:cBhvr>
                                      <p:to>
                                        <p:strVal val="visible"/>
                                      </p:to>
                                    </p:set>
                                    <p:animEffect transition="in" filter="blinds(horizontal)">
                                      <p:cBhvr>
                                        <p:cTn id="18" dur="1000"/>
                                        <p:tgtEl>
                                          <p:spTgt spid="7169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repeatCount="300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repeatCount="300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1000"/>
                                        <p:tgtEl>
                                          <p:spTgt spid="18"/>
                                        </p:tgtEl>
                                      </p:cBhvr>
                                    </p:animEffect>
                                  </p:childTnLst>
                                </p:cTn>
                              </p:par>
                              <p:par>
                                <p:cTn id="29" presetID="3" presetClass="entr" presetSubtype="10" repeatCount="300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1000"/>
                                        <p:tgtEl>
                                          <p:spTgt spid="20"/>
                                        </p:tgtEl>
                                      </p:cBhvr>
                                    </p:animEffect>
                                  </p:childTnLst>
                                </p:cTn>
                              </p:par>
                              <p:par>
                                <p:cTn id="32" presetID="3" presetClass="entr" presetSubtype="10" repeatCount="300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1000"/>
                                        <p:tgtEl>
                                          <p:spTgt spid="19"/>
                                        </p:tgtEl>
                                      </p:cBhvr>
                                    </p:animEffect>
                                  </p:childTnLst>
                                </p:cTn>
                              </p:par>
                              <p:par>
                                <p:cTn id="35" presetID="35" presetClass="emph" presetSubtype="0" repeatCount="indefinite" fill="hold" grpId="0" nodeType="withEffect">
                                  <p:stCondLst>
                                    <p:cond delay="0"/>
                                  </p:stCondLst>
                                  <p:endCondLst>
                                    <p:cond evt="onNext" delay="0">
                                      <p:tgtEl>
                                        <p:sldTgt/>
                                      </p:tgtEl>
                                    </p:cond>
                                  </p:endCondLst>
                                  <p:childTnLst>
                                    <p:anim calcmode="discrete" valueType="str">
                                      <p:cBhvr>
                                        <p:cTn id="36" dur="1000" fill="hold"/>
                                        <p:tgtEl>
                                          <p:spTgt spid="52229"/>
                                        </p:tgtEl>
                                        <p:attrNameLst>
                                          <p:attrName>style.visibility</p:attrName>
                                        </p:attrNameLst>
                                      </p:cBhvr>
                                      <p:tavLst>
                                        <p:tav tm="0">
                                          <p:val>
                                            <p:strVal val="hidden"/>
                                          </p:val>
                                        </p:tav>
                                        <p:tav tm="50000">
                                          <p:val>
                                            <p:strVal val="visible"/>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repeatCount="300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1000"/>
                                        <p:tgtEl>
                                          <p:spTgt spid="22"/>
                                        </p:tgtEl>
                                      </p:cBhvr>
                                    </p:animEffect>
                                  </p:childTnLst>
                                </p:cTn>
                              </p:par>
                              <p:par>
                                <p:cTn id="42" presetID="3" presetClass="entr" presetSubtype="10" fill="hold" grpId="1" nodeType="withEffect">
                                  <p:stCondLst>
                                    <p:cond delay="0"/>
                                  </p:stCondLst>
                                  <p:childTnLst>
                                    <p:set>
                                      <p:cBhvr>
                                        <p:cTn id="43" dur="1" fill="hold">
                                          <p:stCondLst>
                                            <p:cond delay="0"/>
                                          </p:stCondLst>
                                        </p:cTn>
                                        <p:tgtEl>
                                          <p:spTgt spid="52229"/>
                                        </p:tgtEl>
                                        <p:attrNameLst>
                                          <p:attrName>style.visibility</p:attrName>
                                        </p:attrNameLst>
                                      </p:cBhvr>
                                      <p:to>
                                        <p:strVal val="visible"/>
                                      </p:to>
                                    </p:set>
                                    <p:animEffect transition="in" filter="blinds(horizontal)">
                                      <p:cBhvr>
                                        <p:cTn id="44" dur="500"/>
                                        <p:tgtEl>
                                          <p:spTgt spid="52229"/>
                                        </p:tgtEl>
                                      </p:cBhvr>
                                    </p:animEffect>
                                  </p:childTnLst>
                                </p:cTn>
                              </p:par>
                              <p:par>
                                <p:cTn id="45" presetID="35" presetClass="emph" presetSubtype="0" repeatCount="indefinite" fill="hold" grpId="0" nodeType="withEffect">
                                  <p:stCondLst>
                                    <p:cond delay="0"/>
                                  </p:stCondLst>
                                  <p:endCondLst>
                                    <p:cond evt="onNext" delay="0">
                                      <p:tgtEl>
                                        <p:sldTgt/>
                                      </p:tgtEl>
                                    </p:cond>
                                  </p:endCondLst>
                                  <p:childTnLst>
                                    <p:anim calcmode="discrete" valueType="str">
                                      <p:cBhvr>
                                        <p:cTn id="46" dur="1000" fill="hold"/>
                                        <p:tgtEl>
                                          <p:spTgt spid="52230"/>
                                        </p:tgtEl>
                                        <p:attrNameLst>
                                          <p:attrName>style.visibility</p:attrName>
                                        </p:attrNameLst>
                                      </p:cBhvr>
                                      <p:tavLst>
                                        <p:tav tm="0">
                                          <p:val>
                                            <p:strVal val="hidden"/>
                                          </p:val>
                                        </p:tav>
                                        <p:tav tm="50000">
                                          <p:val>
                                            <p:strVal val="visible"/>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repeatCount="300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linds(horizontal)">
                                      <p:cBhvr>
                                        <p:cTn id="51" dur="500"/>
                                        <p:tgtEl>
                                          <p:spTgt spid="23"/>
                                        </p:tgtEl>
                                      </p:cBhvr>
                                    </p:animEffect>
                                  </p:childTnLst>
                                </p:cTn>
                              </p:par>
                              <p:par>
                                <p:cTn id="52" presetID="3" presetClass="entr" presetSubtype="10" fill="hold" grpId="1" nodeType="withEffect">
                                  <p:stCondLst>
                                    <p:cond delay="0"/>
                                  </p:stCondLst>
                                  <p:childTnLst>
                                    <p:set>
                                      <p:cBhvr>
                                        <p:cTn id="53" dur="1" fill="hold">
                                          <p:stCondLst>
                                            <p:cond delay="0"/>
                                          </p:stCondLst>
                                        </p:cTn>
                                        <p:tgtEl>
                                          <p:spTgt spid="52230"/>
                                        </p:tgtEl>
                                        <p:attrNameLst>
                                          <p:attrName>style.visibility</p:attrName>
                                        </p:attrNameLst>
                                      </p:cBhvr>
                                      <p:to>
                                        <p:strVal val="visible"/>
                                      </p:to>
                                    </p:set>
                                    <p:animEffect transition="in" filter="blinds(horizontal)">
                                      <p:cBhvr>
                                        <p:cTn id="54" dur="500"/>
                                        <p:tgtEl>
                                          <p:spTgt spid="52230"/>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repeatCount="300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linds(horizontal)">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repeatCount="300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linds(horizontal)">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repeatCount="300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linds(horizontal)">
                                      <p:cBhvr>
                                        <p:cTn id="69" dur="1000"/>
                                        <p:tgtEl>
                                          <p:spTgt spid="26"/>
                                        </p:tgtEl>
                                      </p:cBhvr>
                                    </p:animEffect>
                                  </p:childTnLst>
                                  <p:subTnLst>
                                    <p:audio>
                                      <p:cMediaNode mute="1">
                                        <p:cTn display="0" masterRel="sameClick">
                                          <p:stCondLst>
                                            <p:cond evt="begin" delay="0">
                                              <p:tn val="67"/>
                                            </p:cond>
                                          </p:stCondLst>
                                          <p:endCondLst>
                                            <p:cond evt="onStopAudio" delay="0">
                                              <p:tgtEl>
                                                <p:sldTgt/>
                                              </p:tgtEl>
                                            </p:cond>
                                          </p:endCondLst>
                                        </p:cTn>
                                        <p:tgtEl>
                                          <p:sndTgt r:embed="rId3" name="explode.wav"/>
                                        </p:tgtEl>
                                      </p:cMediaNode>
                                    </p:audio>
                                  </p:subTnLst>
                                </p:cTn>
                              </p:par>
                              <p:par>
                                <p:cTn id="70" presetID="3" presetClass="entr" presetSubtype="10" repeatCount="300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linds(horizontal)">
                                      <p:cBhvr>
                                        <p:cTn id="72" dur="1000"/>
                                        <p:tgtEl>
                                          <p:spTgt spid="27"/>
                                        </p:tgtEl>
                                      </p:cBhvr>
                                    </p:animEffect>
                                  </p:childTnLst>
                                </p:cTn>
                              </p:par>
                              <p:par>
                                <p:cTn id="73" presetID="35" presetClass="emph" presetSubtype="0" repeatCount="indefinite" fill="hold" grpId="1" nodeType="withEffect">
                                  <p:stCondLst>
                                    <p:cond delay="0"/>
                                  </p:stCondLst>
                                  <p:endCondLst>
                                    <p:cond evt="onNext" delay="0">
                                      <p:tgtEl>
                                        <p:sldTgt/>
                                      </p:tgtEl>
                                    </p:cond>
                                  </p:endCondLst>
                                  <p:childTnLst>
                                    <p:anim calcmode="discrete" valueType="str">
                                      <p:cBhvr>
                                        <p:cTn id="74" dur="1000" fill="hold"/>
                                        <p:tgtEl>
                                          <p:spTgt spid="52231"/>
                                        </p:tgtEl>
                                        <p:attrNameLst>
                                          <p:attrName>style.visibility</p:attrName>
                                        </p:attrNameLst>
                                      </p:cBhvr>
                                      <p:tavLst>
                                        <p:tav tm="0">
                                          <p:val>
                                            <p:strVal val="hidden"/>
                                          </p:val>
                                        </p:tav>
                                        <p:tav tm="50000">
                                          <p:val>
                                            <p:strVal val="visible"/>
                                          </p:val>
                                        </p:tav>
                                      </p:tavLst>
                                    </p:anim>
                                  </p:childTnLst>
                                </p:cTn>
                              </p:par>
                            </p:childTnLst>
                          </p:cTn>
                        </p:par>
                      </p:childTnLst>
                    </p:cTn>
                  </p:par>
                  <p:par>
                    <p:cTn id="75" fill="hold">
                      <p:stCondLst>
                        <p:cond delay="indefinite"/>
                      </p:stCondLst>
                      <p:childTnLst>
                        <p:par>
                          <p:cTn id="76" fill="hold">
                            <p:stCondLst>
                              <p:cond delay="0"/>
                            </p:stCondLst>
                            <p:childTnLst>
                              <p:par>
                                <p:cTn id="77" presetID="3" presetClass="entr" presetSubtype="10" repeatCount="300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linds(horizontal)">
                                      <p:cBhvr>
                                        <p:cTn id="79" dur="1000"/>
                                        <p:tgtEl>
                                          <p:spTgt spid="28"/>
                                        </p:tgtEl>
                                      </p:cBhvr>
                                    </p:animEffect>
                                  </p:childTnLst>
                                </p:cTn>
                              </p:par>
                              <p:par>
                                <p:cTn id="80" presetID="35" presetClass="emph" presetSubtype="0" repeatCount="indefinite" fill="hold" grpId="2" nodeType="withEffect">
                                  <p:stCondLst>
                                    <p:cond delay="0"/>
                                  </p:stCondLst>
                                  <p:endCondLst>
                                    <p:cond evt="onNext" delay="0">
                                      <p:tgtEl>
                                        <p:sldTgt/>
                                      </p:tgtEl>
                                    </p:cond>
                                  </p:endCondLst>
                                  <p:childTnLst>
                                    <p:anim calcmode="discrete" valueType="str">
                                      <p:cBhvr>
                                        <p:cTn id="81" dur="1000" fill="hold"/>
                                        <p:tgtEl>
                                          <p:spTgt spid="52231"/>
                                        </p:tgtEl>
                                        <p:attrNameLst>
                                          <p:attrName>style.visibility</p:attrName>
                                        </p:attrNameLst>
                                      </p:cBhvr>
                                      <p:tavLst>
                                        <p:tav tm="0">
                                          <p:val>
                                            <p:strVal val="hidden"/>
                                          </p:val>
                                        </p:tav>
                                        <p:tav tm="50000">
                                          <p:val>
                                            <p:strVal val="visible"/>
                                          </p:val>
                                        </p:tav>
                                      </p:tavLst>
                                    </p:anim>
                                  </p:childTnLst>
                                </p:cTn>
                              </p:par>
                            </p:childTnLst>
                          </p:cTn>
                        </p:par>
                      </p:childTnLst>
                    </p:cTn>
                  </p:par>
                  <p:par>
                    <p:cTn id="82" fill="hold">
                      <p:stCondLst>
                        <p:cond delay="indefinite"/>
                      </p:stCondLst>
                      <p:childTnLst>
                        <p:par>
                          <p:cTn id="83" fill="hold">
                            <p:stCondLst>
                              <p:cond delay="0"/>
                            </p:stCondLst>
                            <p:childTnLst>
                              <p:par>
                                <p:cTn id="84" presetID="3" presetClass="entr" presetSubtype="10" repeatCount="indefinite" fill="hold" grpId="0" nodeType="clickEffect">
                                  <p:stCondLst>
                                    <p:cond delay="0"/>
                                  </p:stCondLst>
                                  <p:endCondLst>
                                    <p:cond evt="onNext" delay="0">
                                      <p:tgtEl>
                                        <p:sldTgt/>
                                      </p:tgtEl>
                                    </p:cond>
                                  </p:endCondLst>
                                  <p:childTnLst>
                                    <p:set>
                                      <p:cBhvr>
                                        <p:cTn id="85" dur="1" fill="hold">
                                          <p:stCondLst>
                                            <p:cond delay="0"/>
                                          </p:stCondLst>
                                        </p:cTn>
                                        <p:tgtEl>
                                          <p:spTgt spid="29"/>
                                        </p:tgtEl>
                                        <p:attrNameLst>
                                          <p:attrName>style.visibility</p:attrName>
                                        </p:attrNameLst>
                                      </p:cBhvr>
                                      <p:to>
                                        <p:strVal val="visible"/>
                                      </p:to>
                                    </p:set>
                                    <p:animEffect transition="in" filter="blinds(horizontal)">
                                      <p:cBhvr>
                                        <p:cTn id="86" dur="500"/>
                                        <p:tgtEl>
                                          <p:spTgt spid="29"/>
                                        </p:tgtEl>
                                      </p:cBhvr>
                                    </p:animEffect>
                                  </p:childTnLst>
                                </p:cTn>
                              </p:par>
                              <p:par>
                                <p:cTn id="87" presetID="35" presetClass="emph" presetSubtype="0" repeatCount="indefinite" fill="hold" grpId="0" nodeType="withEffect">
                                  <p:stCondLst>
                                    <p:cond delay="0"/>
                                  </p:stCondLst>
                                  <p:endCondLst>
                                    <p:cond evt="onNext" delay="0">
                                      <p:tgtEl>
                                        <p:sldTgt/>
                                      </p:tgtEl>
                                    </p:cond>
                                  </p:endCondLst>
                                  <p:childTnLst>
                                    <p:anim calcmode="discrete" valueType="str">
                                      <p:cBhvr>
                                        <p:cTn id="88" dur="1000" fill="hold"/>
                                        <p:tgtEl>
                                          <p:spTgt spid="52228"/>
                                        </p:tgtEl>
                                        <p:attrNameLst>
                                          <p:attrName>style.visibility</p:attrName>
                                        </p:attrNameLst>
                                      </p:cBhvr>
                                      <p:tavLst>
                                        <p:tav tm="0">
                                          <p:val>
                                            <p:strVal val="hidden"/>
                                          </p:val>
                                        </p:tav>
                                        <p:tav tm="50000">
                                          <p:val>
                                            <p:strVal val="visible"/>
                                          </p:val>
                                        </p:tav>
                                      </p:tavLst>
                                    </p:anim>
                                  </p:childTnLst>
                                </p:cTn>
                              </p:par>
                            </p:childTnLst>
                          </p:cTn>
                        </p:par>
                      </p:childTnLst>
                    </p:cTn>
                  </p:par>
                  <p:par>
                    <p:cTn id="89" fill="hold">
                      <p:stCondLst>
                        <p:cond delay="indefinite"/>
                      </p:stCondLst>
                      <p:childTnLst>
                        <p:par>
                          <p:cTn id="90" fill="hold">
                            <p:stCondLst>
                              <p:cond delay="0"/>
                            </p:stCondLst>
                            <p:childTnLst>
                              <p:par>
                                <p:cTn id="91" presetID="3" presetClass="entr" presetSubtype="10" repeatCount="3000"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linds(horizontal)">
                                      <p:cBhvr>
                                        <p:cTn id="93" dur="500"/>
                                        <p:tgtEl>
                                          <p:spTgt spid="31"/>
                                        </p:tgtEl>
                                      </p:cBhvr>
                                    </p:animEffect>
                                  </p:childTnLst>
                                </p:cTn>
                              </p:par>
                              <p:par>
                                <p:cTn id="94" presetID="3" presetClass="entr" presetSubtype="10" repeatCount="300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blinds(horizontal)">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29" grpId="0" animBg="1"/>
      <p:bldP spid="52229" grpId="1" animBg="1"/>
      <p:bldP spid="52230" grpId="0" animBg="1"/>
      <p:bldP spid="52230" grpId="1" animBg="1"/>
      <p:bldP spid="52231" grpId="0" animBg="1"/>
      <p:bldP spid="52231" grpId="1" animBg="1"/>
      <p:bldP spid="52231" grpId="2" animBg="1"/>
      <p:bldP spid="73743" grpId="0" animBg="1"/>
      <p:bldP spid="73744" grpId="0" animBg="1"/>
      <p:bldP spid="71692" grpId="0" animBg="1"/>
      <p:bldP spid="71693"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vi-VN" dirty="0"/>
          </a:p>
        </p:txBody>
      </p:sp>
      <p:sp>
        <p:nvSpPr>
          <p:cNvPr id="3" name="TextBox 2"/>
          <p:cNvSpPr txBox="1"/>
          <p:nvPr/>
        </p:nvSpPr>
        <p:spPr>
          <a:xfrm>
            <a:off x="1571604" y="857232"/>
            <a:ext cx="7143800" cy="1384995"/>
          </a:xfrm>
          <a:prstGeom prst="rect">
            <a:avLst/>
          </a:prstGeom>
          <a:noFill/>
        </p:spPr>
        <p:txBody>
          <a:bodyPr wrap="square" rtlCol="0">
            <a:spAutoFit/>
          </a:bodyPr>
          <a:lstStyle/>
          <a:p>
            <a:pPr algn="just">
              <a:lnSpc>
                <a:spcPct val="150000"/>
              </a:lnSpc>
            </a:pPr>
            <a:r>
              <a:rPr lang="en-US" sz="2800" b="1" dirty="0" err="1" smtClean="0">
                <a:solidFill>
                  <a:srgbClr val="FF0000"/>
                </a:solidFill>
                <a:latin typeface="Times New Roman" pitchFamily="18" charset="0"/>
                <a:cs typeface="Times New Roman" pitchFamily="18" charset="0"/>
              </a:rPr>
              <a:t>Hãy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biết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cách</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đánh quân Nguyên của nhà Trần trong cuộc kháng chiến lần thứ hai?</a:t>
            </a:r>
            <a:endParaRPr lang="vi-VN" sz="2800" b="1" dirty="0">
              <a:solidFill>
                <a:srgbClr val="FF0000"/>
              </a:solidFill>
              <a:latin typeface="Times New Roman" pitchFamily="18" charset="0"/>
              <a:cs typeface="Times New Roman" pitchFamily="18" charset="0"/>
            </a:endParaRPr>
          </a:p>
        </p:txBody>
      </p:sp>
      <p:sp>
        <p:nvSpPr>
          <p:cNvPr id="5" name="TextBox 4"/>
          <p:cNvSpPr txBox="1"/>
          <p:nvPr/>
        </p:nvSpPr>
        <p:spPr>
          <a:xfrm>
            <a:off x="2071670" y="2928934"/>
            <a:ext cx="5572164" cy="3246530"/>
          </a:xfrm>
          <a:prstGeom prst="rect">
            <a:avLst/>
          </a:prstGeom>
          <a:noFill/>
        </p:spPr>
        <p:txBody>
          <a:bodyPr wrap="square" rtlCol="0">
            <a:spAutoFit/>
          </a:bodyPr>
          <a:lstStyle/>
          <a:p>
            <a:pPr>
              <a:lnSpc>
                <a:spcPct val="150000"/>
              </a:lnSpc>
            </a:pP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luận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nhóm</a:t>
            </a:r>
            <a:r>
              <a:rPr lang="en-US" sz="2800" b="1" dirty="0" smtClean="0">
                <a:latin typeface="Times New Roman" pitchFamily="18" charset="0"/>
                <a:cs typeface="Times New Roman" pitchFamily="18" charset="0"/>
              </a:rPr>
              <a:t> l</a:t>
            </a:r>
            <a:r>
              <a:rPr lang="vi-VN" sz="2800" b="1" dirty="0" smtClean="0">
                <a:latin typeface="Times New Roman" pitchFamily="18" charset="0"/>
                <a:cs typeface="Times New Roman" pitchFamily="18" charset="0"/>
              </a:rPr>
              <a:t>ớn.</a:t>
            </a:r>
            <a:endParaRPr lang="en-US" sz="2800" b="1" dirty="0" smtClean="0">
              <a:latin typeface="Times New Roman" pitchFamily="18" charset="0"/>
              <a:cs typeface="Times New Roman" pitchFamily="18" charset="0"/>
            </a:endParaRPr>
          </a:p>
          <a:p>
            <a:pPr>
              <a:lnSpc>
                <a:spcPct val="150000"/>
              </a:lnSpc>
            </a:pPr>
            <a:r>
              <a:rPr lang="vi-VN" sz="2800" b="1" dirty="0" smtClean="0">
                <a:latin typeface="Times New Roman" pitchFamily="18" charset="0"/>
                <a:cs typeface="Times New Roman" pitchFamily="18" charset="0"/>
              </a:rPr>
              <a:t>Thời gian: 2 phút.</a:t>
            </a:r>
          </a:p>
          <a:p>
            <a:pPr>
              <a:lnSpc>
                <a:spcPct val="150000"/>
              </a:lnSpc>
            </a:pPr>
            <a:r>
              <a:rPr lang="vi-VN" sz="2800" b="1" dirty="0" smtClean="0">
                <a:latin typeface="Times New Roman" pitchFamily="18" charset="0"/>
                <a:cs typeface="Times New Roman" pitchFamily="18" charset="0"/>
              </a:rPr>
              <a:t>Trả lời vào bảng phụ.</a:t>
            </a:r>
          </a:p>
          <a:p>
            <a:pPr>
              <a:lnSpc>
                <a:spcPct val="150000"/>
              </a:lnSpc>
            </a:pPr>
            <a:endParaRPr lang="vi-VN" sz="2800" b="1" dirty="0" smtClean="0">
              <a:latin typeface="Times New Roman" pitchFamily="18" charset="0"/>
              <a:cs typeface="Times New Roman" pitchFamily="18" charset="0"/>
            </a:endParaRPr>
          </a:p>
          <a:p>
            <a:pPr>
              <a:lnSpc>
                <a:spcPct val="150000"/>
              </a:lnSpc>
            </a:pPr>
            <a:endParaRPr lang="vi-VN" sz="2800" b="1" dirty="0">
              <a:latin typeface="Times New Roman" pitchFamily="18" charset="0"/>
              <a:cs typeface="Times New Roman" pitchFamily="18" charset="0"/>
            </a:endParaRPr>
          </a:p>
        </p:txBody>
      </p:sp>
      <p:pic>
        <p:nvPicPr>
          <p:cNvPr id="6" name="Picture 31" descr="Cau hoi"/>
          <p:cNvPicPr>
            <a:picLocks noChangeAspect="1" noChangeArrowheads="1" noCrop="1"/>
          </p:cNvPicPr>
          <p:nvPr/>
        </p:nvPicPr>
        <p:blipFill>
          <a:blip r:embed="rId3"/>
          <a:srcRect/>
          <a:stretch>
            <a:fillRect/>
          </a:stretch>
        </p:blipFill>
        <p:spPr bwMode="auto">
          <a:xfrm>
            <a:off x="357158" y="500042"/>
            <a:ext cx="1285884" cy="13573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vi-VN" dirty="0"/>
          </a:p>
        </p:txBody>
      </p:sp>
      <p:sp>
        <p:nvSpPr>
          <p:cNvPr id="3" name="TextBox 2"/>
          <p:cNvSpPr txBox="1"/>
          <p:nvPr/>
        </p:nvSpPr>
        <p:spPr>
          <a:xfrm>
            <a:off x="1369676" y="830560"/>
            <a:ext cx="7345728" cy="1384995"/>
          </a:xfrm>
          <a:prstGeom prst="rect">
            <a:avLst/>
          </a:prstGeom>
          <a:noFill/>
        </p:spPr>
        <p:txBody>
          <a:bodyPr wrap="square" rtlCol="0">
            <a:spAutoFit/>
          </a:bodyPr>
          <a:lstStyle/>
          <a:p>
            <a:pPr algn="just">
              <a:lnSpc>
                <a:spcPct val="150000"/>
              </a:lnSpc>
            </a:pPr>
            <a:r>
              <a:rPr lang="en-US" sz="2800" b="1" dirty="0" err="1" smtClean="0">
                <a:solidFill>
                  <a:srgbClr val="FF0000"/>
                </a:solidFill>
                <a:latin typeface="Times New Roman" pitchFamily="18" charset="0"/>
                <a:cs typeface="Times New Roman" pitchFamily="18" charset="0"/>
              </a:rPr>
              <a:t>Hãy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biết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cách</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đánh quân Nguyên của nhà Trần trong cuộc kháng chiến lần thứ hai?</a:t>
            </a:r>
            <a:endParaRPr lang="vi-VN" sz="2800" b="1" dirty="0">
              <a:solidFill>
                <a:srgbClr val="FF0000"/>
              </a:solidFill>
              <a:latin typeface="Times New Roman" pitchFamily="18" charset="0"/>
              <a:cs typeface="Times New Roman" pitchFamily="18" charset="0"/>
            </a:endParaRPr>
          </a:p>
        </p:txBody>
      </p:sp>
      <p:sp>
        <p:nvSpPr>
          <p:cNvPr id="5" name="TextBox 4"/>
          <p:cNvSpPr txBox="1"/>
          <p:nvPr/>
        </p:nvSpPr>
        <p:spPr>
          <a:xfrm>
            <a:off x="1428728" y="2714620"/>
            <a:ext cx="5429288" cy="3246530"/>
          </a:xfrm>
          <a:prstGeom prst="rect">
            <a:avLst/>
          </a:prstGeom>
          <a:noFill/>
        </p:spPr>
        <p:txBody>
          <a:bodyPr wrap="square" rtlCol="0">
            <a:spAutoFit/>
          </a:bodyPr>
          <a:lstStyle/>
          <a:p>
            <a:pPr>
              <a:lnSpc>
                <a:spcPct val="150000"/>
              </a:lnSpc>
            </a:pP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luận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nhóm</a:t>
            </a:r>
            <a:r>
              <a:rPr lang="en-US" sz="2800" b="1" dirty="0" smtClean="0">
                <a:latin typeface="Times New Roman" pitchFamily="18" charset="0"/>
                <a:cs typeface="Times New Roman" pitchFamily="18" charset="0"/>
              </a:rPr>
              <a:t> l</a:t>
            </a:r>
            <a:r>
              <a:rPr lang="vi-VN" sz="2800" b="1" dirty="0" smtClean="0">
                <a:latin typeface="Times New Roman" pitchFamily="18" charset="0"/>
                <a:cs typeface="Times New Roman" pitchFamily="18" charset="0"/>
              </a:rPr>
              <a:t>ớn.</a:t>
            </a:r>
            <a:endParaRPr lang="en-US" sz="2800" b="1" dirty="0" smtClean="0">
              <a:latin typeface="Times New Roman" pitchFamily="18" charset="0"/>
              <a:cs typeface="Times New Roman" pitchFamily="18" charset="0"/>
            </a:endParaRPr>
          </a:p>
          <a:p>
            <a:pPr>
              <a:lnSpc>
                <a:spcPct val="150000"/>
              </a:lnSpc>
            </a:pPr>
            <a:r>
              <a:rPr lang="vi-VN" sz="2800" b="1" dirty="0" smtClean="0">
                <a:latin typeface="Times New Roman" pitchFamily="18" charset="0"/>
                <a:cs typeface="Times New Roman" pitchFamily="18" charset="0"/>
              </a:rPr>
              <a:t>Thời gian: 2 phút.</a:t>
            </a:r>
          </a:p>
          <a:p>
            <a:pPr>
              <a:lnSpc>
                <a:spcPct val="150000"/>
              </a:lnSpc>
            </a:pPr>
            <a:r>
              <a:rPr lang="vi-VN" sz="2800" b="1" dirty="0" smtClean="0">
                <a:latin typeface="Times New Roman" pitchFamily="18" charset="0"/>
                <a:cs typeface="Times New Roman" pitchFamily="18" charset="0"/>
              </a:rPr>
              <a:t>Trả lời vào bảng phụ.</a:t>
            </a:r>
          </a:p>
          <a:p>
            <a:pPr>
              <a:lnSpc>
                <a:spcPct val="150000"/>
              </a:lnSpc>
            </a:pPr>
            <a:endParaRPr lang="vi-VN" sz="2800" b="1" dirty="0" smtClean="0">
              <a:latin typeface="Times New Roman" pitchFamily="18" charset="0"/>
              <a:cs typeface="Times New Roman" pitchFamily="18" charset="0"/>
            </a:endParaRPr>
          </a:p>
          <a:p>
            <a:pPr>
              <a:lnSpc>
                <a:spcPct val="150000"/>
              </a:lnSpc>
            </a:pPr>
            <a:endParaRPr lang="vi-VN" sz="2800" b="1" dirty="0">
              <a:latin typeface="Times New Roman" pitchFamily="18" charset="0"/>
              <a:cs typeface="Times New Roman" pitchFamily="18" charset="0"/>
            </a:endParaRPr>
          </a:p>
        </p:txBody>
      </p:sp>
      <p:pic>
        <p:nvPicPr>
          <p:cNvPr id="6" name="Picture 31" descr="Cau hoi"/>
          <p:cNvPicPr>
            <a:picLocks noChangeAspect="1" noChangeArrowheads="1" noCrop="1"/>
          </p:cNvPicPr>
          <p:nvPr/>
        </p:nvPicPr>
        <p:blipFill>
          <a:blip r:embed="rId3"/>
          <a:srcRect/>
          <a:stretch>
            <a:fillRect/>
          </a:stretch>
        </p:blipFill>
        <p:spPr bwMode="auto">
          <a:xfrm>
            <a:off x="0" y="928670"/>
            <a:ext cx="1391822" cy="1357322"/>
          </a:xfrm>
          <a:prstGeom prst="rect">
            <a:avLst/>
          </a:prstGeom>
          <a:noFill/>
          <a:ln w="9525">
            <a:noFill/>
            <a:miter lim="800000"/>
            <a:headEnd/>
            <a:tailEnd/>
          </a:ln>
        </p:spPr>
      </p:pic>
      <p:pic>
        <p:nvPicPr>
          <p:cNvPr id="7" name="Picture 6" descr="Digit 120"/>
          <p:cNvPicPr>
            <a:picLocks noChangeAspect="1" noChangeArrowheads="1" noCrop="1"/>
          </p:cNvPicPr>
          <p:nvPr/>
        </p:nvPicPr>
        <p:blipFill>
          <a:blip r:embed="rId4">
            <a:lum contrast="48000"/>
          </a:blip>
          <a:srcRect/>
          <a:stretch>
            <a:fillRect/>
          </a:stretch>
        </p:blipFill>
        <p:spPr bwMode="auto">
          <a:xfrm>
            <a:off x="6715140" y="4572008"/>
            <a:ext cx="2057400" cy="11303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60" y="1071546"/>
            <a:ext cx="8398325" cy="954107"/>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TÓM TẮT CUỘC KHÁNG CHIẾN CHỐNG QUÂN </a:t>
            </a:r>
          </a:p>
          <a:p>
            <a:pPr algn="ctr"/>
            <a:r>
              <a:rPr lang="en-US" sz="2800" b="1" smtClean="0">
                <a:solidFill>
                  <a:srgbClr val="FF0000"/>
                </a:solidFill>
                <a:latin typeface="Times New Roman" pitchFamily="18" charset="0"/>
                <a:cs typeface="Times New Roman" pitchFamily="18" charset="0"/>
              </a:rPr>
              <a:t>XÂM </a:t>
            </a:r>
            <a:r>
              <a:rPr lang="vi-VN" sz="2800" b="1" smtClean="0">
                <a:solidFill>
                  <a:srgbClr val="FF0000"/>
                </a:solidFill>
                <a:latin typeface="Times New Roman" pitchFamily="18" charset="0"/>
                <a:cs typeface="Times New Roman" pitchFamily="18" charset="0"/>
              </a:rPr>
              <a:t>LƯỢC MÔNG CỔ LẦN THỨ NHẤT</a:t>
            </a:r>
            <a:endParaRPr lang="vi-VN" sz="2800" b="1">
              <a:solidFill>
                <a:srgbClr val="FF0000"/>
              </a:solidFill>
              <a:latin typeface="Times New Roman" pitchFamily="18" charset="0"/>
              <a:cs typeface="Times New Roman" pitchFamily="18" charset="0"/>
            </a:endParaRPr>
          </a:p>
        </p:txBody>
      </p:sp>
      <p:sp>
        <p:nvSpPr>
          <p:cNvPr id="5" name="TextBox 4"/>
          <p:cNvSpPr txBox="1"/>
          <p:nvPr/>
        </p:nvSpPr>
        <p:spPr>
          <a:xfrm>
            <a:off x="3500430" y="357166"/>
            <a:ext cx="1814920" cy="584775"/>
          </a:xfrm>
          <a:prstGeom prst="rect">
            <a:avLst/>
          </a:prstGeom>
          <a:noFill/>
        </p:spPr>
        <p:txBody>
          <a:bodyPr wrap="none" rtlCol="0">
            <a:spAutoFit/>
          </a:bodyPr>
          <a:lstStyle/>
          <a:p>
            <a:r>
              <a:rPr lang="vi-VN" sz="3200" b="1" smtClean="0">
                <a:latin typeface="+mj-lt"/>
              </a:rPr>
              <a:t>NHÓM 1</a:t>
            </a:r>
            <a:endParaRPr lang="vi-VN" sz="3200" b="1">
              <a:latin typeface="+mj-lt"/>
            </a:endParaRPr>
          </a:p>
        </p:txBody>
      </p:sp>
      <p:sp>
        <p:nvSpPr>
          <p:cNvPr id="6" name="TextBox 5"/>
          <p:cNvSpPr txBox="1"/>
          <p:nvPr/>
        </p:nvSpPr>
        <p:spPr>
          <a:xfrm>
            <a:off x="928662" y="2428868"/>
            <a:ext cx="7084568" cy="584775"/>
          </a:xfrm>
          <a:prstGeom prst="rect">
            <a:avLst/>
          </a:prstGeom>
          <a:noFill/>
        </p:spPr>
        <p:txBody>
          <a:bodyPr wrap="none" rtlCol="0">
            <a:spAutoFit/>
          </a:bodyPr>
          <a:lstStyle/>
          <a:p>
            <a:pPr>
              <a:spcBef>
                <a:spcPts val="600"/>
              </a:spcBef>
            </a:pPr>
            <a:r>
              <a:rPr lang="vi-VN" sz="3200" b="1" smtClean="0">
                <a:solidFill>
                  <a:srgbClr val="FF0000"/>
                </a:solidFill>
                <a:latin typeface="+mj-lt"/>
              </a:rPr>
              <a:t>- Người trình bày:</a:t>
            </a:r>
            <a:r>
              <a:rPr lang="vi-VN" sz="3200" b="1" smtClean="0">
                <a:latin typeface="+mj-lt"/>
              </a:rPr>
              <a:t> </a:t>
            </a:r>
            <a:r>
              <a:rPr lang="vi-VN" sz="3200" b="1" smtClean="0">
                <a:solidFill>
                  <a:srgbClr val="0070C0"/>
                </a:solidFill>
                <a:latin typeface="+mj-lt"/>
              </a:rPr>
              <a:t>Nguyễn Thu Hương.</a:t>
            </a:r>
          </a:p>
        </p:txBody>
      </p:sp>
      <p:sp>
        <p:nvSpPr>
          <p:cNvPr id="7" name="Rectangle 6"/>
          <p:cNvSpPr/>
          <p:nvPr/>
        </p:nvSpPr>
        <p:spPr>
          <a:xfrm>
            <a:off x="923900" y="2959414"/>
            <a:ext cx="8143900" cy="3431709"/>
          </a:xfrm>
          <a:prstGeom prst="rect">
            <a:avLst/>
          </a:prstGeom>
        </p:spPr>
        <p:txBody>
          <a:bodyPr wrap="square">
            <a:spAutoFit/>
          </a:bodyPr>
          <a:lstStyle/>
          <a:p>
            <a:pPr>
              <a:spcBef>
                <a:spcPts val="600"/>
              </a:spcBef>
            </a:pPr>
            <a:r>
              <a:rPr lang="vi-VN" sz="3200" b="1" smtClean="0">
                <a:solidFill>
                  <a:srgbClr val="FF0000"/>
                </a:solidFill>
                <a:latin typeface="+mj-lt"/>
              </a:rPr>
              <a:t>- Nội dung: </a:t>
            </a:r>
          </a:p>
          <a:p>
            <a:pPr>
              <a:spcBef>
                <a:spcPts val="600"/>
              </a:spcBef>
            </a:pPr>
            <a:r>
              <a:rPr lang="vi-VN" sz="3200" b="1" smtClean="0">
                <a:latin typeface="+mj-lt"/>
              </a:rPr>
              <a:t>	</a:t>
            </a:r>
            <a:r>
              <a:rPr lang="vi-VN" sz="3200" b="1" smtClean="0">
                <a:solidFill>
                  <a:srgbClr val="0070C0"/>
                </a:solidFill>
                <a:latin typeface="+mj-lt"/>
              </a:rPr>
              <a:t>+ Thời gian.</a:t>
            </a:r>
          </a:p>
          <a:p>
            <a:pPr>
              <a:spcBef>
                <a:spcPts val="600"/>
              </a:spcBef>
            </a:pPr>
            <a:r>
              <a:rPr lang="vi-VN" sz="3200" b="1" smtClean="0">
                <a:solidFill>
                  <a:srgbClr val="0070C0"/>
                </a:solidFill>
                <a:latin typeface="+mj-lt"/>
              </a:rPr>
              <a:t>	+ Lực lượng địch.</a:t>
            </a:r>
          </a:p>
          <a:p>
            <a:pPr>
              <a:spcBef>
                <a:spcPts val="600"/>
              </a:spcBef>
            </a:pPr>
            <a:r>
              <a:rPr lang="vi-VN" sz="3200" b="1" smtClean="0">
                <a:solidFill>
                  <a:srgbClr val="0070C0"/>
                </a:solidFill>
                <a:latin typeface="+mj-lt"/>
              </a:rPr>
              <a:t> 	+ Chủ trương kháng chiến của nhà Trần</a:t>
            </a:r>
          </a:p>
          <a:p>
            <a:pPr>
              <a:spcBef>
                <a:spcPts val="600"/>
              </a:spcBef>
            </a:pPr>
            <a:r>
              <a:rPr lang="vi-VN" sz="3200" b="1" smtClean="0">
                <a:solidFill>
                  <a:srgbClr val="0070C0"/>
                </a:solidFill>
                <a:latin typeface="+mj-lt"/>
              </a:rPr>
              <a:t> 	+ Thắng lợi tiêu biểu.</a:t>
            </a:r>
          </a:p>
          <a:p>
            <a:pPr>
              <a:spcBef>
                <a:spcPts val="600"/>
              </a:spcBef>
            </a:pPr>
            <a:r>
              <a:rPr lang="vi-VN" sz="3200" b="1" smtClean="0">
                <a:solidFill>
                  <a:srgbClr val="0070C0"/>
                </a:solidFill>
                <a:latin typeface="+mj-lt"/>
              </a:rPr>
              <a:t> 	+ Kết quả.</a:t>
            </a:r>
            <a:endParaRPr lang="vi-VN" sz="3200" b="1">
              <a:solidFill>
                <a:srgbClr val="0070C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7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7"/>
                                        </p:tgtEl>
                                        <p:attrNameLst>
                                          <p:attrName>style.visibility</p:attrName>
                                        </p:attrNameLst>
                                      </p:cBhvr>
                                      <p:to>
                                        <p:strVal val="visible"/>
                                      </p:to>
                                    </p:set>
                                    <p:anim calcmode="discrete" valueType="clr">
                                      <p:cBhvr override="childStyle">
                                        <p:cTn id="2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7"/>
                                        </p:tgtEl>
                                        <p:attrNameLst>
                                          <p:attrName>fillcolor</p:attrName>
                                        </p:attrNameLst>
                                      </p:cBhvr>
                                      <p:tavLst>
                                        <p:tav tm="0">
                                          <p:val>
                                            <p:clrVal>
                                              <a:schemeClr val="accent2"/>
                                            </p:clrVal>
                                          </p:val>
                                        </p:tav>
                                        <p:tav tm="50000">
                                          <p:val>
                                            <p:clrVal>
                                              <a:schemeClr val="hlink"/>
                                            </p:clrVal>
                                          </p:val>
                                        </p:tav>
                                      </p:tavLst>
                                    </p:anim>
                                    <p:set>
                                      <p:cBhvr>
                                        <p:cTn id="2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28794" y="1000108"/>
            <a:ext cx="6929486"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800" b="1" dirty="0" smtClean="0">
                <a:latin typeface="+mj-lt"/>
              </a:rPr>
              <a:t>Tránh thế giặc mạnh lúc chúng mới đến xâm </a:t>
            </a:r>
            <a:r>
              <a:rPr lang="vi-VN" sz="2800" b="1" smtClean="0">
                <a:latin typeface="+mj-lt"/>
              </a:rPr>
              <a:t>lược.</a:t>
            </a:r>
            <a:endParaRPr lang="vi-VN" sz="2800" b="1" dirty="0">
              <a:latin typeface="+mj-lt"/>
            </a:endParaRPr>
          </a:p>
        </p:txBody>
      </p:sp>
      <p:sp>
        <p:nvSpPr>
          <p:cNvPr id="8" name="TextBox 7"/>
          <p:cNvSpPr txBox="1"/>
          <p:nvPr/>
        </p:nvSpPr>
        <p:spPr>
          <a:xfrm>
            <a:off x="1928794" y="2143116"/>
            <a:ext cx="6929486"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800" b="1" dirty="0" smtClean="0">
                <a:latin typeface="+mj-lt"/>
              </a:rPr>
              <a:t>Vừa cản giặc, vừa rút lui dần để bảo toàn lực lượng, chờ thời cơ.</a:t>
            </a:r>
          </a:p>
        </p:txBody>
      </p:sp>
      <p:sp>
        <p:nvSpPr>
          <p:cNvPr id="9" name="TextBox 8"/>
          <p:cNvSpPr txBox="1"/>
          <p:nvPr/>
        </p:nvSpPr>
        <p:spPr>
          <a:xfrm>
            <a:off x="1928794" y="3286124"/>
            <a:ext cx="6929486"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800" b="1" dirty="0" smtClean="0">
                <a:latin typeface="+mj-lt"/>
              </a:rPr>
              <a:t>Thực hiện “vườn không nhà trống”, gây khó khăn về lương thảo cho giặc.</a:t>
            </a:r>
          </a:p>
        </p:txBody>
      </p:sp>
      <p:sp>
        <p:nvSpPr>
          <p:cNvPr id="10" name="TextBox 9"/>
          <p:cNvSpPr txBox="1"/>
          <p:nvPr/>
        </p:nvSpPr>
        <p:spPr>
          <a:xfrm>
            <a:off x="214282" y="2428868"/>
            <a:ext cx="1000132" cy="1384995"/>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vi-VN" sz="2800" b="1" dirty="0" smtClean="0">
                <a:solidFill>
                  <a:schemeClr val="bg2"/>
                </a:solidFill>
                <a:latin typeface="+mj-lt"/>
              </a:rPr>
              <a:t>Cách </a:t>
            </a:r>
            <a:r>
              <a:rPr lang="vi-VN" sz="2800" b="1" smtClean="0">
                <a:solidFill>
                  <a:schemeClr val="bg2"/>
                </a:solidFill>
                <a:latin typeface="+mj-lt"/>
              </a:rPr>
              <a:t>đánh giặc</a:t>
            </a:r>
            <a:endParaRPr lang="vi-VN" sz="2800" b="1" dirty="0" smtClean="0">
              <a:solidFill>
                <a:schemeClr val="bg2"/>
              </a:solidFill>
              <a:latin typeface="+mj-lt"/>
            </a:endParaRPr>
          </a:p>
        </p:txBody>
      </p:sp>
      <p:cxnSp>
        <p:nvCxnSpPr>
          <p:cNvPr id="12" name="AutoShape 13"/>
          <p:cNvCxnSpPr>
            <a:cxnSpLocks noChangeShapeType="1"/>
            <a:stCxn id="10" idx="3"/>
            <a:endCxn id="8" idx="1"/>
          </p:cNvCxnSpPr>
          <p:nvPr/>
        </p:nvCxnSpPr>
        <p:spPr bwMode="auto">
          <a:xfrm flipV="1">
            <a:off x="1214414" y="2620170"/>
            <a:ext cx="714380" cy="501196"/>
          </a:xfrm>
          <a:prstGeom prst="straightConnector1">
            <a:avLst/>
          </a:prstGeom>
          <a:noFill/>
          <a:ln w="28575">
            <a:solidFill>
              <a:srgbClr val="FF0000"/>
            </a:solidFill>
            <a:round/>
            <a:headEnd/>
            <a:tailEnd type="triangle" w="med" len="med"/>
          </a:ln>
        </p:spPr>
      </p:cxnSp>
      <p:cxnSp>
        <p:nvCxnSpPr>
          <p:cNvPr id="13" name="AutoShape 13"/>
          <p:cNvCxnSpPr>
            <a:cxnSpLocks noChangeShapeType="1"/>
            <a:stCxn id="10" idx="3"/>
            <a:endCxn id="9" idx="1"/>
          </p:cNvCxnSpPr>
          <p:nvPr/>
        </p:nvCxnSpPr>
        <p:spPr bwMode="auto">
          <a:xfrm>
            <a:off x="1214414" y="3121366"/>
            <a:ext cx="714380" cy="641812"/>
          </a:xfrm>
          <a:prstGeom prst="straightConnector1">
            <a:avLst/>
          </a:prstGeom>
          <a:noFill/>
          <a:ln w="28575">
            <a:solidFill>
              <a:srgbClr val="FF0000"/>
            </a:solidFill>
            <a:round/>
            <a:headEnd/>
            <a:tailEnd type="triangle" w="med" len="med"/>
          </a:ln>
        </p:spPr>
      </p:cxnSp>
      <p:sp>
        <p:nvSpPr>
          <p:cNvPr id="14" name="TextBox 13"/>
          <p:cNvSpPr txBox="1"/>
          <p:nvPr/>
        </p:nvSpPr>
        <p:spPr>
          <a:xfrm>
            <a:off x="1964926" y="4500570"/>
            <a:ext cx="6893354"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800" b="1" dirty="0" smtClean="0">
                <a:latin typeface="+mj-lt"/>
              </a:rPr>
              <a:t>Khi thời cơ đến, phản công tiêu diệt giặc.</a:t>
            </a:r>
            <a:endParaRPr lang="vi-VN" sz="2800" b="1" dirty="0">
              <a:latin typeface="+mj-lt"/>
            </a:endParaRPr>
          </a:p>
        </p:txBody>
      </p:sp>
      <p:cxnSp>
        <p:nvCxnSpPr>
          <p:cNvPr id="20" name="AutoShape 13"/>
          <p:cNvCxnSpPr>
            <a:cxnSpLocks noChangeShapeType="1"/>
            <a:stCxn id="10" idx="3"/>
            <a:endCxn id="7" idx="1"/>
          </p:cNvCxnSpPr>
          <p:nvPr/>
        </p:nvCxnSpPr>
        <p:spPr bwMode="auto">
          <a:xfrm flipV="1">
            <a:off x="1214414" y="1477162"/>
            <a:ext cx="714380" cy="1644204"/>
          </a:xfrm>
          <a:prstGeom prst="straightConnector1">
            <a:avLst/>
          </a:prstGeom>
          <a:noFill/>
          <a:ln w="28575">
            <a:solidFill>
              <a:srgbClr val="FF0000"/>
            </a:solidFill>
            <a:round/>
            <a:headEnd/>
            <a:tailEnd type="triangle" w="med" len="med"/>
          </a:ln>
        </p:spPr>
      </p:cxnSp>
      <p:cxnSp>
        <p:nvCxnSpPr>
          <p:cNvPr id="21" name="AutoShape 13"/>
          <p:cNvCxnSpPr>
            <a:cxnSpLocks noChangeShapeType="1"/>
            <a:stCxn id="10" idx="3"/>
            <a:endCxn id="14" idx="1"/>
          </p:cNvCxnSpPr>
          <p:nvPr/>
        </p:nvCxnSpPr>
        <p:spPr bwMode="auto">
          <a:xfrm>
            <a:off x="1214414" y="3121366"/>
            <a:ext cx="750512" cy="1640814"/>
          </a:xfrm>
          <a:prstGeom prst="straightConnector1">
            <a:avLst/>
          </a:prstGeom>
          <a:noFill/>
          <a:ln w="28575">
            <a:solidFill>
              <a:srgbClr val="FF0000"/>
            </a:solidFill>
            <a:round/>
            <a:headEnd/>
            <a:tailEnd type="triangle" w="med" len="med"/>
          </a:ln>
        </p:spPr>
      </p:cxnSp>
      <p:sp>
        <p:nvSpPr>
          <p:cNvPr id="11" name="TextBox 10"/>
          <p:cNvSpPr txBox="1"/>
          <p:nvPr/>
        </p:nvSpPr>
        <p:spPr>
          <a:xfrm>
            <a:off x="3000364" y="285728"/>
            <a:ext cx="3357586" cy="584775"/>
          </a:xfrm>
          <a:prstGeom prst="rect">
            <a:avLst/>
          </a:prstGeom>
          <a:noFill/>
        </p:spPr>
        <p:txBody>
          <a:bodyPr wrap="square" rtlCol="0">
            <a:spAutoFit/>
          </a:bodyPr>
          <a:lstStyle/>
          <a:p>
            <a:pPr algn="ctr"/>
            <a:r>
              <a:rPr lang="vi-VN" sz="3200" b="1" smtClean="0">
                <a:latin typeface="+mj-lt"/>
              </a:rPr>
              <a:t>Đáp án</a:t>
            </a:r>
            <a:endParaRPr lang="vi-VN" sz="3200" b="1">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214282" y="196769"/>
          <a:ext cx="8786875" cy="6576883"/>
        </p:xfrm>
        <a:graphic>
          <a:graphicData uri="http://schemas.openxmlformats.org/drawingml/2006/table">
            <a:tbl>
              <a:tblPr/>
              <a:tblGrid>
                <a:gridCol w="1143008"/>
                <a:gridCol w="2071703"/>
                <a:gridCol w="2357454"/>
                <a:gridCol w="2071702"/>
                <a:gridCol w="1143008"/>
              </a:tblGrid>
              <a:tr h="887900">
                <a:tc>
                  <a:txBody>
                    <a:bodyPr/>
                    <a:lstStyle/>
                    <a:p>
                      <a:pPr algn="ctr">
                        <a:lnSpc>
                          <a:spcPct val="115000"/>
                        </a:lnSpc>
                        <a:spcAft>
                          <a:spcPts val="1000"/>
                        </a:spcAft>
                      </a:pPr>
                      <a:r>
                        <a:rPr lang="vi-VN" sz="1800" b="1" dirty="0" smtClean="0">
                          <a:solidFill>
                            <a:srgbClr val="FF0000"/>
                          </a:solidFill>
                          <a:latin typeface="Times New Roman"/>
                          <a:ea typeface="Arial"/>
                        </a:rPr>
                        <a:t>Các lần kháng chiến</a:t>
                      </a:r>
                      <a:endParaRPr lang="en-US" sz="1800" b="1" dirty="0">
                        <a:solidFill>
                          <a:srgbClr val="FF0000"/>
                        </a:solidFill>
                        <a:latin typeface="Times New Roman"/>
                        <a:ea typeface="Arial"/>
                      </a:endParaRPr>
                    </a:p>
                  </a:txBody>
                  <a:tcPr marL="58144" marR="5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vi-VN" sz="1800" b="1" dirty="0" smtClean="0">
                          <a:solidFill>
                            <a:srgbClr val="FF0000"/>
                          </a:solidFill>
                          <a:latin typeface="Times New Roman"/>
                          <a:ea typeface="Arial"/>
                        </a:rPr>
                        <a:t>Lực lượng quân Mông-Nguyên</a:t>
                      </a:r>
                      <a:endParaRPr lang="en-US" sz="1800" b="1" dirty="0">
                        <a:solidFill>
                          <a:srgbClr val="FF0000"/>
                        </a:solidFill>
                        <a:latin typeface="Times New Roman"/>
                        <a:ea typeface="Arial"/>
                      </a:endParaRPr>
                    </a:p>
                  </a:txBody>
                  <a:tcPr marL="58144" marR="5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vi-VN" sz="1800" b="1" dirty="0" smtClean="0">
                          <a:solidFill>
                            <a:srgbClr val="FF0000"/>
                          </a:solidFill>
                          <a:latin typeface="Times New Roman"/>
                          <a:ea typeface="Arial"/>
                        </a:rPr>
                        <a:t>Chủ</a:t>
                      </a:r>
                      <a:r>
                        <a:rPr lang="vi-VN" sz="1800" b="1" baseline="0" dirty="0" smtClean="0">
                          <a:solidFill>
                            <a:srgbClr val="FF0000"/>
                          </a:solidFill>
                          <a:latin typeface="Times New Roman"/>
                          <a:ea typeface="Arial"/>
                        </a:rPr>
                        <a:t> </a:t>
                      </a:r>
                      <a:r>
                        <a:rPr lang="vi-VN" sz="1800" b="1" dirty="0" smtClean="0">
                          <a:solidFill>
                            <a:srgbClr val="FF0000"/>
                          </a:solidFill>
                          <a:latin typeface="Times New Roman"/>
                          <a:ea typeface="Arial"/>
                        </a:rPr>
                        <a:t>trương</a:t>
                      </a:r>
                      <a:r>
                        <a:rPr lang="vi-VN" sz="1800" b="1" baseline="0" dirty="0" smtClean="0">
                          <a:solidFill>
                            <a:srgbClr val="FF0000"/>
                          </a:solidFill>
                          <a:latin typeface="Times New Roman"/>
                          <a:ea typeface="Arial"/>
                        </a:rPr>
                        <a:t> </a:t>
                      </a:r>
                      <a:r>
                        <a:rPr lang="vi-VN" sz="1800" b="1" dirty="0" smtClean="0">
                          <a:solidFill>
                            <a:srgbClr val="FF0000"/>
                          </a:solidFill>
                          <a:latin typeface="Times New Roman"/>
                          <a:ea typeface="Arial"/>
                        </a:rPr>
                        <a:t>kháng chiến của nhà Trần</a:t>
                      </a:r>
                      <a:endParaRPr lang="en-US" sz="1800" b="1" dirty="0">
                        <a:solidFill>
                          <a:srgbClr val="FF0000"/>
                        </a:solidFill>
                        <a:latin typeface="Times New Roman"/>
                        <a:ea typeface="Arial"/>
                      </a:endParaRPr>
                    </a:p>
                  </a:txBody>
                  <a:tcPr marL="58144" marR="5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vi-VN" sz="1800" b="1" dirty="0" smtClean="0">
                          <a:solidFill>
                            <a:srgbClr val="FF0000"/>
                          </a:solidFill>
                          <a:latin typeface="Times New Roman"/>
                          <a:ea typeface="Arial"/>
                        </a:rPr>
                        <a:t>Những thắng lợi tiêu biểu</a:t>
                      </a:r>
                      <a:endParaRPr lang="en-US" sz="1800" b="1" dirty="0">
                        <a:solidFill>
                          <a:srgbClr val="FF0000"/>
                        </a:solidFill>
                        <a:latin typeface="Times New Roman"/>
                        <a:ea typeface="Arial"/>
                      </a:endParaRPr>
                    </a:p>
                  </a:txBody>
                  <a:tcPr marL="58144" marR="5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vi-VN" sz="1800" b="1" dirty="0" smtClean="0">
                          <a:solidFill>
                            <a:srgbClr val="FF0000"/>
                          </a:solidFill>
                          <a:latin typeface="Times New Roman"/>
                          <a:ea typeface="Arial"/>
                        </a:rPr>
                        <a:t>Kết quả</a:t>
                      </a:r>
                      <a:endParaRPr lang="en-US" sz="1800" b="1" dirty="0">
                        <a:solidFill>
                          <a:srgbClr val="FF0000"/>
                        </a:solidFill>
                        <a:latin typeface="Times New Roman"/>
                        <a:ea typeface="Arial"/>
                      </a:endParaRPr>
                    </a:p>
                  </a:txBody>
                  <a:tcPr marL="58144" marR="5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58645">
                <a:tc>
                  <a:txBody>
                    <a:bodyPr/>
                    <a:lstStyle/>
                    <a:p>
                      <a:pPr algn="just">
                        <a:lnSpc>
                          <a:spcPct val="100000"/>
                        </a:lnSpc>
                        <a:spcAft>
                          <a:spcPts val="1000"/>
                        </a:spcAft>
                      </a:pPr>
                      <a:endParaRPr lang="en-US" sz="1700" b="1" dirty="0">
                        <a:latin typeface="Times New Roman"/>
                        <a:ea typeface="Arial"/>
                      </a:endParaRPr>
                    </a:p>
                  </a:txBody>
                  <a:tcPr marL="58144" marR="5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spcAft>
                          <a:spcPts val="1000"/>
                        </a:spcAft>
                      </a:pPr>
                      <a:endParaRPr lang="vi-VN" sz="1700" b="1" dirty="0" smtClean="0">
                        <a:latin typeface="Times New Roman"/>
                        <a:ea typeface="Arial"/>
                      </a:endParaRPr>
                    </a:p>
                    <a:p>
                      <a:pPr algn="just">
                        <a:lnSpc>
                          <a:spcPct val="100000"/>
                        </a:lnSpc>
                        <a:spcAft>
                          <a:spcPts val="1000"/>
                        </a:spcAft>
                      </a:pPr>
                      <a:endParaRPr lang="vi-VN" sz="1700" b="1" dirty="0" smtClean="0">
                        <a:latin typeface="Times New Roman"/>
                        <a:ea typeface="Arial"/>
                      </a:endParaRPr>
                    </a:p>
                    <a:p>
                      <a:pPr algn="just">
                        <a:lnSpc>
                          <a:spcPct val="100000"/>
                        </a:lnSpc>
                        <a:spcAft>
                          <a:spcPts val="1000"/>
                        </a:spcAft>
                      </a:pPr>
                      <a:endParaRPr lang="vi-VN" sz="1700" b="1" dirty="0" smtClean="0">
                        <a:latin typeface="Times New Roman"/>
                        <a:ea typeface="Arial"/>
                      </a:endParaRPr>
                    </a:p>
                    <a:p>
                      <a:pPr algn="just">
                        <a:lnSpc>
                          <a:spcPct val="100000"/>
                        </a:lnSpc>
                        <a:spcAft>
                          <a:spcPts val="1000"/>
                        </a:spcAft>
                      </a:pPr>
                      <a:endParaRPr lang="en-US" sz="1700" b="1" dirty="0">
                        <a:latin typeface="Times New Roman"/>
                        <a:ea typeface="Arial"/>
                      </a:endParaRPr>
                    </a:p>
                  </a:txBody>
                  <a:tcPr marL="58144" marR="5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spcAft>
                          <a:spcPts val="1000"/>
                        </a:spcAft>
                        <a:buFontTx/>
                        <a:buChar char="-"/>
                      </a:pPr>
                      <a:endParaRPr lang="en-US" sz="1700" b="1" dirty="0">
                        <a:latin typeface="Times New Roman"/>
                        <a:ea typeface="Arial"/>
                      </a:endParaRPr>
                    </a:p>
                  </a:txBody>
                  <a:tcPr marL="58144" marR="5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spcAft>
                          <a:spcPts val="1000"/>
                        </a:spcAft>
                      </a:pPr>
                      <a:endParaRPr lang="en-US" sz="1700" b="1" dirty="0">
                        <a:latin typeface="Times New Roman"/>
                        <a:ea typeface="Arial"/>
                      </a:endParaRPr>
                    </a:p>
                  </a:txBody>
                  <a:tcPr marL="58144" marR="5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spcAft>
                          <a:spcPts val="1000"/>
                        </a:spcAft>
                      </a:pPr>
                      <a:endParaRPr lang="en-US" sz="1700" b="1" dirty="0">
                        <a:latin typeface="Times New Roman"/>
                        <a:ea typeface="Arial"/>
                      </a:endParaRPr>
                    </a:p>
                  </a:txBody>
                  <a:tcPr marL="58144" marR="5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71834">
                <a:tc>
                  <a:txBody>
                    <a:bodyPr/>
                    <a:lstStyle/>
                    <a:p>
                      <a:pPr algn="just">
                        <a:lnSpc>
                          <a:spcPct val="115000"/>
                        </a:lnSpc>
                        <a:spcAft>
                          <a:spcPts val="1000"/>
                        </a:spcAft>
                      </a:pPr>
                      <a:endParaRPr lang="en-US" sz="1700" b="1" dirty="0">
                        <a:latin typeface="Times New Roman"/>
                        <a:ea typeface="Arial"/>
                      </a:endParaRPr>
                    </a:p>
                  </a:txBody>
                  <a:tcPr marL="58144" marR="5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endParaRPr lang="en-US" sz="1700" b="1" dirty="0">
                        <a:latin typeface="Times New Roman"/>
                        <a:ea typeface="Arial"/>
                      </a:endParaRPr>
                    </a:p>
                  </a:txBody>
                  <a:tcPr marL="58144" marR="5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buFontTx/>
                        <a:buChar char="-"/>
                      </a:pPr>
                      <a:endParaRPr lang="vi-VN" sz="1700" b="1" baseline="0" dirty="0" smtClean="0">
                        <a:latin typeface="Times New Roman"/>
                        <a:ea typeface="Arial"/>
                      </a:endParaRPr>
                    </a:p>
                  </a:txBody>
                  <a:tcPr marL="58144" marR="5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buFontTx/>
                        <a:buChar char="-"/>
                      </a:pPr>
                      <a:endParaRPr lang="en-US" sz="1700" b="1" dirty="0">
                        <a:latin typeface="Times New Roman"/>
                        <a:ea typeface="Arial"/>
                      </a:endParaRPr>
                    </a:p>
                  </a:txBody>
                  <a:tcPr marL="58144" marR="5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en-US" sz="1700" b="1" dirty="0">
                        <a:latin typeface="Times New Roman"/>
                        <a:ea typeface="Arial"/>
                      </a:endParaRPr>
                    </a:p>
                  </a:txBody>
                  <a:tcPr marL="58144" marR="5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TextBox 9"/>
          <p:cNvSpPr txBox="1"/>
          <p:nvPr/>
        </p:nvSpPr>
        <p:spPr>
          <a:xfrm>
            <a:off x="285720" y="1214422"/>
            <a:ext cx="1214446" cy="1569660"/>
          </a:xfrm>
          <a:prstGeom prst="rect">
            <a:avLst/>
          </a:prstGeom>
          <a:noFill/>
        </p:spPr>
        <p:txBody>
          <a:bodyPr wrap="square" rtlCol="0">
            <a:spAutoFit/>
          </a:bodyPr>
          <a:lstStyle/>
          <a:p>
            <a:pPr algn="ctr"/>
            <a:r>
              <a:rPr lang="vi-VN" sz="2400" b="1" dirty="0" smtClean="0">
                <a:latin typeface="Times New Roman"/>
                <a:ea typeface="Arial"/>
              </a:rPr>
              <a:t>Lần </a:t>
            </a:r>
            <a:r>
              <a:rPr lang="vi-VN" sz="2400" b="1" smtClean="0">
                <a:latin typeface="Times New Roman"/>
                <a:ea typeface="Arial"/>
              </a:rPr>
              <a:t>thứ nhất</a:t>
            </a:r>
          </a:p>
          <a:p>
            <a:pPr algn="ctr"/>
            <a:r>
              <a:rPr lang="vi-VN" sz="2400" b="1" smtClean="0">
                <a:latin typeface="Times New Roman"/>
                <a:ea typeface="Arial"/>
              </a:rPr>
              <a:t>(</a:t>
            </a:r>
            <a:r>
              <a:rPr lang="vi-VN" sz="2400" b="1" dirty="0" smtClean="0">
                <a:latin typeface="Times New Roman"/>
                <a:ea typeface="Arial"/>
              </a:rPr>
              <a:t>1258)</a:t>
            </a:r>
            <a:endParaRPr lang="vi-VN" sz="2400" dirty="0"/>
          </a:p>
        </p:txBody>
      </p:sp>
      <p:sp>
        <p:nvSpPr>
          <p:cNvPr id="11" name="TextBox 10"/>
          <p:cNvSpPr txBox="1"/>
          <p:nvPr/>
        </p:nvSpPr>
        <p:spPr>
          <a:xfrm>
            <a:off x="1500166" y="1142984"/>
            <a:ext cx="1928826" cy="769441"/>
          </a:xfrm>
          <a:prstGeom prst="rect">
            <a:avLst/>
          </a:prstGeom>
          <a:noFill/>
        </p:spPr>
        <p:txBody>
          <a:bodyPr wrap="square" rtlCol="0">
            <a:spAutoFit/>
          </a:bodyPr>
          <a:lstStyle/>
          <a:p>
            <a:pPr algn="just"/>
            <a:r>
              <a:rPr lang="vi-VN" sz="2200" b="1" dirty="0" smtClean="0">
                <a:latin typeface="Times New Roman"/>
                <a:ea typeface="Arial"/>
              </a:rPr>
              <a:t> 3 vạn quân.</a:t>
            </a:r>
            <a:endParaRPr lang="en-US" sz="2200" b="1" dirty="0" smtClean="0">
              <a:latin typeface="Times New Roman"/>
              <a:ea typeface="Arial"/>
            </a:endParaRPr>
          </a:p>
          <a:p>
            <a:pPr algn="just"/>
            <a:endParaRPr lang="vi-VN" sz="2200" dirty="0"/>
          </a:p>
        </p:txBody>
      </p:sp>
      <p:sp>
        <p:nvSpPr>
          <p:cNvPr id="12" name="TextBox 11"/>
          <p:cNvSpPr txBox="1"/>
          <p:nvPr/>
        </p:nvSpPr>
        <p:spPr>
          <a:xfrm>
            <a:off x="3428992" y="1142984"/>
            <a:ext cx="2357454" cy="2380139"/>
          </a:xfrm>
          <a:prstGeom prst="rect">
            <a:avLst/>
          </a:prstGeom>
          <a:noFill/>
        </p:spPr>
        <p:txBody>
          <a:bodyPr wrap="square" rtlCol="0">
            <a:spAutoFit/>
          </a:bodyPr>
          <a:lstStyle/>
          <a:p>
            <a:pPr algn="just">
              <a:lnSpc>
                <a:spcPct val="100000"/>
              </a:lnSpc>
              <a:spcAft>
                <a:spcPts val="1000"/>
              </a:spcAft>
              <a:buFontTx/>
              <a:buChar char="-"/>
            </a:pPr>
            <a:r>
              <a:rPr lang="vi-VN" sz="2200" b="1" dirty="0" smtClean="0">
                <a:latin typeface="Times New Roman"/>
                <a:ea typeface="Arial"/>
              </a:rPr>
              <a:t> Rút lui quân bảo toàn lực lượng.</a:t>
            </a:r>
          </a:p>
          <a:p>
            <a:pPr>
              <a:lnSpc>
                <a:spcPct val="100000"/>
              </a:lnSpc>
              <a:spcAft>
                <a:spcPts val="1000"/>
              </a:spcAft>
              <a:buFontTx/>
              <a:buChar char="-"/>
            </a:pPr>
            <a:r>
              <a:rPr lang="vi-VN" sz="2200" b="1" dirty="0" smtClean="0">
                <a:latin typeface="Times New Roman"/>
                <a:ea typeface="Arial"/>
              </a:rPr>
              <a:t> </a:t>
            </a:r>
            <a:r>
              <a:rPr lang="vi-VN" sz="2200" b="1" smtClean="0">
                <a:latin typeface="Times New Roman"/>
                <a:ea typeface="Arial"/>
              </a:rPr>
              <a:t>Thực hiện“vườn </a:t>
            </a:r>
            <a:r>
              <a:rPr lang="vi-VN" sz="2200" b="1" dirty="0" smtClean="0">
                <a:latin typeface="Times New Roman"/>
                <a:ea typeface="Arial"/>
              </a:rPr>
              <a:t>không </a:t>
            </a:r>
            <a:r>
              <a:rPr lang="vi-VN" sz="2200" b="1" smtClean="0">
                <a:latin typeface="Times New Roman"/>
                <a:ea typeface="Arial"/>
              </a:rPr>
              <a:t>nhà trống”</a:t>
            </a:r>
            <a:endParaRPr lang="vi-VN" sz="2200" b="1" dirty="0" smtClean="0">
              <a:latin typeface="Times New Roman"/>
              <a:ea typeface="Arial"/>
            </a:endParaRPr>
          </a:p>
          <a:p>
            <a:pPr>
              <a:lnSpc>
                <a:spcPct val="100000"/>
              </a:lnSpc>
              <a:spcAft>
                <a:spcPts val="1000"/>
              </a:spcAft>
            </a:pPr>
            <a:r>
              <a:rPr lang="vi-VN" sz="2200" b="1" dirty="0" smtClean="0">
                <a:latin typeface="Times New Roman"/>
                <a:ea typeface="Arial"/>
              </a:rPr>
              <a:t>- Phản công.</a:t>
            </a:r>
            <a:endParaRPr lang="en-US" sz="2200" b="1" dirty="0">
              <a:latin typeface="Times New Roman"/>
              <a:ea typeface="Arial"/>
            </a:endParaRPr>
          </a:p>
        </p:txBody>
      </p:sp>
      <p:sp>
        <p:nvSpPr>
          <p:cNvPr id="13" name="TextBox 12"/>
          <p:cNvSpPr txBox="1"/>
          <p:nvPr/>
        </p:nvSpPr>
        <p:spPr>
          <a:xfrm>
            <a:off x="7824810" y="2000240"/>
            <a:ext cx="1143008" cy="959237"/>
          </a:xfrm>
          <a:prstGeom prst="rect">
            <a:avLst/>
          </a:prstGeom>
          <a:noFill/>
        </p:spPr>
        <p:txBody>
          <a:bodyPr wrap="square" rtlCol="0">
            <a:spAutoFit/>
          </a:bodyPr>
          <a:lstStyle/>
          <a:p>
            <a:pPr algn="ctr">
              <a:lnSpc>
                <a:spcPct val="100000"/>
              </a:lnSpc>
              <a:spcAft>
                <a:spcPts val="1000"/>
              </a:spcAft>
            </a:pPr>
            <a:r>
              <a:rPr lang="vi-VN" sz="2400" b="1" smtClean="0">
                <a:solidFill>
                  <a:srgbClr val="FF0000"/>
                </a:solidFill>
                <a:latin typeface="Times New Roman"/>
                <a:ea typeface="Arial"/>
              </a:rPr>
              <a:t>Thắng </a:t>
            </a:r>
          </a:p>
          <a:p>
            <a:pPr algn="ctr">
              <a:lnSpc>
                <a:spcPct val="100000"/>
              </a:lnSpc>
              <a:spcAft>
                <a:spcPts val="1000"/>
              </a:spcAft>
            </a:pPr>
            <a:r>
              <a:rPr lang="vi-VN" sz="2400" b="1" smtClean="0">
                <a:solidFill>
                  <a:srgbClr val="FF0000"/>
                </a:solidFill>
                <a:latin typeface="Times New Roman"/>
                <a:ea typeface="Arial"/>
              </a:rPr>
              <a:t>lợi</a:t>
            </a:r>
            <a:endParaRPr lang="en-US" sz="2400" b="1" dirty="0">
              <a:solidFill>
                <a:srgbClr val="FF0000"/>
              </a:solidFill>
              <a:latin typeface="Times New Roman"/>
              <a:ea typeface="Arial"/>
            </a:endParaRPr>
          </a:p>
        </p:txBody>
      </p:sp>
      <p:sp>
        <p:nvSpPr>
          <p:cNvPr id="15" name="TextBox 14"/>
          <p:cNvSpPr txBox="1"/>
          <p:nvPr/>
        </p:nvSpPr>
        <p:spPr>
          <a:xfrm>
            <a:off x="5857884" y="1142984"/>
            <a:ext cx="1928826" cy="897682"/>
          </a:xfrm>
          <a:prstGeom prst="rect">
            <a:avLst/>
          </a:prstGeom>
          <a:noFill/>
        </p:spPr>
        <p:txBody>
          <a:bodyPr wrap="square" rtlCol="0">
            <a:spAutoFit/>
          </a:bodyPr>
          <a:lstStyle/>
          <a:p>
            <a:pPr algn="just">
              <a:spcAft>
                <a:spcPts val="1000"/>
              </a:spcAft>
            </a:pPr>
            <a:r>
              <a:rPr lang="vi-VN" sz="2200" b="1" dirty="0" smtClean="0">
                <a:latin typeface="Times New Roman"/>
                <a:ea typeface="Arial"/>
              </a:rPr>
              <a:t>Đông Bộ Đầu.</a:t>
            </a:r>
            <a:endParaRPr lang="en-US" sz="2200" b="1" dirty="0" smtClean="0">
              <a:latin typeface="Times New Roman"/>
              <a:ea typeface="Arial"/>
            </a:endParaRPr>
          </a:p>
          <a:p>
            <a:pPr algn="just">
              <a:lnSpc>
                <a:spcPct val="100000"/>
              </a:lnSpc>
              <a:spcAft>
                <a:spcPts val="1000"/>
              </a:spcAft>
            </a:pPr>
            <a:endParaRPr lang="en-US" sz="2200" b="1" dirty="0">
              <a:latin typeface="Times New Roman"/>
              <a:ea typeface="Arial"/>
            </a:endParaRPr>
          </a:p>
        </p:txBody>
      </p:sp>
      <p:sp>
        <p:nvSpPr>
          <p:cNvPr id="16" name="TextBox 15"/>
          <p:cNvSpPr txBox="1"/>
          <p:nvPr/>
        </p:nvSpPr>
        <p:spPr>
          <a:xfrm>
            <a:off x="7786710" y="4714884"/>
            <a:ext cx="1357290" cy="1200329"/>
          </a:xfrm>
          <a:prstGeom prst="rect">
            <a:avLst/>
          </a:prstGeom>
          <a:noFill/>
        </p:spPr>
        <p:txBody>
          <a:bodyPr wrap="square" rtlCol="0">
            <a:spAutoFit/>
          </a:bodyPr>
          <a:lstStyle/>
          <a:p>
            <a:pPr algn="ctr"/>
            <a:r>
              <a:rPr lang="vi-VN" sz="2400" b="1" smtClean="0">
                <a:solidFill>
                  <a:srgbClr val="FF0000"/>
                </a:solidFill>
                <a:latin typeface="Times New Roman"/>
                <a:ea typeface="Arial"/>
              </a:rPr>
              <a:t>Thắng</a:t>
            </a:r>
          </a:p>
          <a:p>
            <a:pPr algn="ctr"/>
            <a:r>
              <a:rPr lang="vi-VN" sz="2400" b="1" smtClean="0">
                <a:solidFill>
                  <a:srgbClr val="FF0000"/>
                </a:solidFill>
                <a:latin typeface="Times New Roman"/>
                <a:ea typeface="Arial"/>
              </a:rPr>
              <a:t> </a:t>
            </a:r>
            <a:r>
              <a:rPr lang="vi-VN" sz="2400" b="1" dirty="0" smtClean="0">
                <a:solidFill>
                  <a:srgbClr val="FF0000"/>
                </a:solidFill>
                <a:latin typeface="Times New Roman"/>
                <a:ea typeface="Arial"/>
              </a:rPr>
              <a:t>lợi</a:t>
            </a:r>
            <a:endParaRPr lang="en-US" sz="2400" b="1" dirty="0" smtClean="0">
              <a:solidFill>
                <a:srgbClr val="FF0000"/>
              </a:solidFill>
              <a:latin typeface="Times New Roman"/>
              <a:ea typeface="Arial"/>
            </a:endParaRPr>
          </a:p>
          <a:p>
            <a:endParaRPr lang="vi-VN" sz="2400" dirty="0"/>
          </a:p>
        </p:txBody>
      </p:sp>
      <p:sp>
        <p:nvSpPr>
          <p:cNvPr id="17" name="TextBox 16"/>
          <p:cNvSpPr txBox="1"/>
          <p:nvPr/>
        </p:nvSpPr>
        <p:spPr>
          <a:xfrm>
            <a:off x="5786446" y="3643314"/>
            <a:ext cx="2143140" cy="2423740"/>
          </a:xfrm>
          <a:prstGeom prst="rect">
            <a:avLst/>
          </a:prstGeom>
          <a:noFill/>
        </p:spPr>
        <p:txBody>
          <a:bodyPr wrap="square" rtlCol="0">
            <a:spAutoFit/>
          </a:bodyPr>
          <a:lstStyle/>
          <a:p>
            <a:pPr algn="just">
              <a:lnSpc>
                <a:spcPct val="115000"/>
              </a:lnSpc>
              <a:spcAft>
                <a:spcPts val="1000"/>
              </a:spcAft>
            </a:pPr>
            <a:r>
              <a:rPr lang="vi-VN" sz="2200" b="1" dirty="0" smtClean="0">
                <a:solidFill>
                  <a:srgbClr val="002060"/>
                </a:solidFill>
                <a:latin typeface="Times New Roman"/>
                <a:ea typeface="Arial"/>
              </a:rPr>
              <a:t>-</a:t>
            </a:r>
            <a:r>
              <a:rPr lang="vi-VN" sz="2200" b="1" smtClean="0">
                <a:solidFill>
                  <a:srgbClr val="002060"/>
                </a:solidFill>
                <a:latin typeface="Times New Roman"/>
                <a:ea typeface="Arial"/>
              </a:rPr>
              <a:t>Tây Kết </a:t>
            </a:r>
          </a:p>
          <a:p>
            <a:pPr>
              <a:lnSpc>
                <a:spcPct val="115000"/>
              </a:lnSpc>
              <a:spcAft>
                <a:spcPts val="1000"/>
              </a:spcAft>
              <a:buFontTx/>
              <a:buChar char="-"/>
            </a:pPr>
            <a:r>
              <a:rPr lang="vi-VN" sz="2200" b="1" smtClean="0">
                <a:solidFill>
                  <a:srgbClr val="002060"/>
                </a:solidFill>
                <a:latin typeface="Times New Roman"/>
                <a:ea typeface="Arial"/>
              </a:rPr>
              <a:t>Hàm Tử </a:t>
            </a:r>
          </a:p>
          <a:p>
            <a:pPr>
              <a:lnSpc>
                <a:spcPct val="115000"/>
              </a:lnSpc>
              <a:spcAft>
                <a:spcPts val="1000"/>
              </a:spcAft>
              <a:buFontTx/>
              <a:buChar char="-"/>
            </a:pPr>
            <a:r>
              <a:rPr lang="vi-VN" sz="2200" b="1" smtClean="0">
                <a:solidFill>
                  <a:srgbClr val="002060"/>
                </a:solidFill>
                <a:latin typeface="Times New Roman"/>
                <a:ea typeface="Arial"/>
              </a:rPr>
              <a:t>Chương Dương</a:t>
            </a:r>
            <a:endParaRPr lang="vi-VN" sz="2200" b="1" dirty="0" smtClean="0">
              <a:solidFill>
                <a:srgbClr val="002060"/>
              </a:solidFill>
              <a:latin typeface="Times New Roman"/>
              <a:ea typeface="Arial"/>
            </a:endParaRPr>
          </a:p>
          <a:p>
            <a:pPr>
              <a:lnSpc>
                <a:spcPct val="115000"/>
              </a:lnSpc>
              <a:spcAft>
                <a:spcPts val="1000"/>
              </a:spcAft>
              <a:buFontTx/>
              <a:buChar char="-"/>
            </a:pPr>
            <a:r>
              <a:rPr lang="vi-VN" sz="2200" b="1" dirty="0" smtClean="0">
                <a:solidFill>
                  <a:srgbClr val="002060"/>
                </a:solidFill>
                <a:latin typeface="Times New Roman"/>
                <a:ea typeface="Arial"/>
              </a:rPr>
              <a:t> Giải phóng Thăng Long.</a:t>
            </a:r>
            <a:endParaRPr lang="en-US" sz="2200" b="1" dirty="0" smtClean="0">
              <a:solidFill>
                <a:srgbClr val="002060"/>
              </a:solidFill>
              <a:latin typeface="Times New Roman"/>
              <a:ea typeface="Arial"/>
            </a:endParaRPr>
          </a:p>
        </p:txBody>
      </p:sp>
      <p:sp>
        <p:nvSpPr>
          <p:cNvPr id="18" name="TextBox 17"/>
          <p:cNvSpPr txBox="1"/>
          <p:nvPr/>
        </p:nvSpPr>
        <p:spPr>
          <a:xfrm>
            <a:off x="3500430" y="3714752"/>
            <a:ext cx="2357454" cy="2295500"/>
          </a:xfrm>
          <a:prstGeom prst="rect">
            <a:avLst/>
          </a:prstGeom>
          <a:noFill/>
        </p:spPr>
        <p:txBody>
          <a:bodyPr wrap="square" rtlCol="0">
            <a:spAutoFit/>
          </a:bodyPr>
          <a:lstStyle/>
          <a:p>
            <a:pPr algn="just">
              <a:lnSpc>
                <a:spcPct val="115000"/>
              </a:lnSpc>
              <a:spcAft>
                <a:spcPts val="1000"/>
              </a:spcAft>
              <a:buFontTx/>
              <a:buChar char="-"/>
            </a:pPr>
            <a:r>
              <a:rPr lang="vi-VN" sz="2200" b="1" dirty="0" smtClean="0">
                <a:solidFill>
                  <a:srgbClr val="002060"/>
                </a:solidFill>
                <a:latin typeface="Times New Roman"/>
                <a:ea typeface="Arial"/>
              </a:rPr>
              <a:t> Rút lui để bảo toàn lực lượng.</a:t>
            </a:r>
          </a:p>
          <a:p>
            <a:pPr>
              <a:lnSpc>
                <a:spcPct val="115000"/>
              </a:lnSpc>
              <a:spcAft>
                <a:spcPts val="1000"/>
              </a:spcAft>
              <a:defRPr/>
            </a:pPr>
            <a:r>
              <a:rPr lang="vi-VN" sz="2200" b="1" smtClean="0">
                <a:solidFill>
                  <a:srgbClr val="002060"/>
                </a:solidFill>
                <a:latin typeface="Times New Roman"/>
                <a:ea typeface="Arial"/>
              </a:rPr>
              <a:t>-Thực hiện </a:t>
            </a:r>
            <a:r>
              <a:rPr lang="vi-VN" sz="2200" b="1" dirty="0" smtClean="0">
                <a:solidFill>
                  <a:srgbClr val="002060"/>
                </a:solidFill>
                <a:latin typeface="Times New Roman"/>
                <a:ea typeface="Arial"/>
              </a:rPr>
              <a:t>“vườn không nhà </a:t>
            </a:r>
            <a:r>
              <a:rPr lang="vi-VN" sz="2200" b="1" smtClean="0">
                <a:solidFill>
                  <a:srgbClr val="002060"/>
                </a:solidFill>
                <a:latin typeface="Times New Roman"/>
                <a:ea typeface="Arial"/>
              </a:rPr>
              <a:t>trống”</a:t>
            </a:r>
            <a:endParaRPr lang="vi-VN" sz="2200" b="1" dirty="0" smtClean="0">
              <a:solidFill>
                <a:srgbClr val="002060"/>
              </a:solidFill>
              <a:latin typeface="Times New Roman"/>
              <a:ea typeface="Arial"/>
            </a:endParaRPr>
          </a:p>
          <a:p>
            <a:pPr algn="just">
              <a:lnSpc>
                <a:spcPct val="115000"/>
              </a:lnSpc>
              <a:spcAft>
                <a:spcPts val="1000"/>
              </a:spcAft>
              <a:defRPr/>
            </a:pPr>
            <a:r>
              <a:rPr lang="vi-VN" sz="2200" b="1" dirty="0" smtClean="0">
                <a:solidFill>
                  <a:srgbClr val="002060"/>
                </a:solidFill>
                <a:latin typeface="Times New Roman"/>
              </a:rPr>
              <a:t>- Phản công.</a:t>
            </a:r>
            <a:endParaRPr lang="vi-VN" sz="2200" dirty="0">
              <a:solidFill>
                <a:srgbClr val="002060"/>
              </a:solidFill>
            </a:endParaRPr>
          </a:p>
        </p:txBody>
      </p:sp>
      <p:sp>
        <p:nvSpPr>
          <p:cNvPr id="19" name="TextBox 18"/>
          <p:cNvSpPr txBox="1"/>
          <p:nvPr/>
        </p:nvSpPr>
        <p:spPr>
          <a:xfrm>
            <a:off x="1500166" y="3611999"/>
            <a:ext cx="2000264" cy="2800767"/>
          </a:xfrm>
          <a:prstGeom prst="rect">
            <a:avLst/>
          </a:prstGeom>
          <a:noFill/>
        </p:spPr>
        <p:txBody>
          <a:bodyPr wrap="square" rtlCol="0">
            <a:spAutoFit/>
          </a:bodyPr>
          <a:lstStyle/>
          <a:p>
            <a:pPr>
              <a:buFontTx/>
              <a:buChar char="-"/>
            </a:pPr>
            <a:r>
              <a:rPr lang="vi-VN" sz="2200" b="1" dirty="0" smtClean="0">
                <a:solidFill>
                  <a:srgbClr val="002060"/>
                </a:solidFill>
                <a:latin typeface="Times New Roman"/>
                <a:ea typeface="Arial"/>
              </a:rPr>
              <a:t>Khoảng 50 vạn quân.</a:t>
            </a:r>
          </a:p>
          <a:p>
            <a:r>
              <a:rPr lang="vi-VN" sz="2200" b="1" dirty="0" smtClean="0">
                <a:solidFill>
                  <a:srgbClr val="002060"/>
                </a:solidFill>
                <a:latin typeface="Times New Roman"/>
              </a:rPr>
              <a:t>- Phối hợp đánh từ hai mặt, tạo thành thế </a:t>
            </a:r>
            <a:r>
              <a:rPr lang="vi-VN" sz="2200" b="1" smtClean="0">
                <a:solidFill>
                  <a:srgbClr val="002060"/>
                </a:solidFill>
                <a:latin typeface="Times New Roman"/>
              </a:rPr>
              <a:t>“gọng kìm”  bao </a:t>
            </a:r>
            <a:r>
              <a:rPr lang="vi-VN" sz="2200" b="1" dirty="0" smtClean="0">
                <a:solidFill>
                  <a:srgbClr val="002060"/>
                </a:solidFill>
                <a:latin typeface="Times New Roman"/>
              </a:rPr>
              <a:t>vây, tiêu diệt ta. </a:t>
            </a:r>
            <a:endParaRPr lang="vi-VN" sz="2200" dirty="0">
              <a:solidFill>
                <a:srgbClr val="002060"/>
              </a:solidFill>
            </a:endParaRPr>
          </a:p>
        </p:txBody>
      </p:sp>
      <p:sp>
        <p:nvSpPr>
          <p:cNvPr id="20" name="TextBox 19"/>
          <p:cNvSpPr txBox="1"/>
          <p:nvPr/>
        </p:nvSpPr>
        <p:spPr>
          <a:xfrm>
            <a:off x="214282" y="3929066"/>
            <a:ext cx="1214446" cy="1200329"/>
          </a:xfrm>
          <a:prstGeom prst="rect">
            <a:avLst/>
          </a:prstGeom>
          <a:noFill/>
        </p:spPr>
        <p:txBody>
          <a:bodyPr wrap="square" rtlCol="0">
            <a:spAutoFit/>
          </a:bodyPr>
          <a:lstStyle/>
          <a:p>
            <a:pPr algn="ctr"/>
            <a:r>
              <a:rPr lang="vi-VN" sz="2400" b="1" dirty="0" smtClean="0">
                <a:solidFill>
                  <a:srgbClr val="002060"/>
                </a:solidFill>
                <a:latin typeface="Times New Roman"/>
                <a:ea typeface="Arial"/>
              </a:rPr>
              <a:t>Lần </a:t>
            </a:r>
            <a:r>
              <a:rPr lang="vi-VN" sz="2400" b="1" smtClean="0">
                <a:solidFill>
                  <a:srgbClr val="002060"/>
                </a:solidFill>
                <a:latin typeface="Times New Roman"/>
                <a:ea typeface="Arial"/>
              </a:rPr>
              <a:t>thứ hai</a:t>
            </a:r>
          </a:p>
          <a:p>
            <a:pPr algn="ctr"/>
            <a:r>
              <a:rPr lang="vi-VN" sz="2400" b="1" smtClean="0">
                <a:solidFill>
                  <a:srgbClr val="002060"/>
                </a:solidFill>
                <a:latin typeface="Times New Roman"/>
                <a:ea typeface="Arial"/>
              </a:rPr>
              <a:t>(</a:t>
            </a:r>
            <a:r>
              <a:rPr lang="vi-VN" sz="2400" b="1" dirty="0" smtClean="0">
                <a:solidFill>
                  <a:srgbClr val="002060"/>
                </a:solidFill>
                <a:latin typeface="Times New Roman"/>
                <a:ea typeface="Arial"/>
              </a:rPr>
              <a:t>1285)</a:t>
            </a:r>
            <a:endParaRPr lang="vi-VN"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amond(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amond(in)">
                                      <p:cBhvr>
                                        <p:cTn id="2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6905" y="169071"/>
            <a:ext cx="5155429" cy="769441"/>
          </a:xfrm>
          <a:prstGeom prst="rect">
            <a:avLst/>
          </a:prstGeom>
          <a:noFill/>
          <a:ln w="38100" cmpd="tri">
            <a:solidFill>
              <a:schemeClr val="accent6">
                <a:lumMod val="75000"/>
              </a:schemeClr>
            </a:solidFill>
            <a:prstDash val="dash"/>
          </a:ln>
        </p:spPr>
        <p:txBody>
          <a:bodyPr>
            <a:spAutoFit/>
          </a:bodyPr>
          <a:lstStyle/>
          <a:p>
            <a:pPr algn="ctr">
              <a:defRPr/>
            </a:pPr>
            <a:r>
              <a:rPr lang="en-US" sz="4400" b="1" smtClean="0">
                <a:ln w="12700">
                  <a:solidFill>
                    <a:schemeClr val="tx2">
                      <a:lumMod val="75000"/>
                    </a:schemeClr>
                  </a:solidFill>
                  <a:prstDash val="solid"/>
                </a:ln>
                <a:solidFill>
                  <a:srgbClr val="FF6600"/>
                </a:solidFill>
                <a:effectLst>
                  <a:outerShdw dist="38100" dir="2640000" algn="bl" rotWithShape="0">
                    <a:schemeClr val="tx2">
                      <a:lumMod val="75000"/>
                    </a:schemeClr>
                  </a:outerShdw>
                </a:effectLst>
              </a:rPr>
              <a:t>ĐI TÌM ẨN SỐ</a:t>
            </a:r>
            <a:endParaRPr lang="en-US" sz="4400" b="1">
              <a:ln w="12700">
                <a:solidFill>
                  <a:schemeClr val="tx2">
                    <a:lumMod val="75000"/>
                  </a:schemeClr>
                </a:solidFill>
                <a:prstDash val="solid"/>
              </a:ln>
              <a:solidFill>
                <a:srgbClr val="FF6600"/>
              </a:solidFill>
              <a:effectLst>
                <a:outerShdw dist="38100" dir="2640000" algn="bl" rotWithShape="0">
                  <a:schemeClr val="tx2">
                    <a:lumMod val="75000"/>
                  </a:schemeClr>
                </a:outerShdw>
              </a:effectLst>
              <a:latin typeface="+mn-lt"/>
            </a:endParaRPr>
          </a:p>
        </p:txBody>
      </p:sp>
      <p:sp>
        <p:nvSpPr>
          <p:cNvPr id="5" name="Pentagon 4">
            <a:hlinkClick r:id="rId3" action="ppaction://hlinksldjump"/>
          </p:cNvPr>
          <p:cNvSpPr/>
          <p:nvPr/>
        </p:nvSpPr>
        <p:spPr>
          <a:xfrm>
            <a:off x="6723063" y="203200"/>
            <a:ext cx="2324100" cy="739775"/>
          </a:xfrm>
          <a:prstGeom prst="homePlat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n-US" sz="2400" b="1">
                <a:solidFill>
                  <a:srgbClr val="FF6600"/>
                </a:solidFill>
                <a:latin typeface="Arial" panose="020B0604020202020204" pitchFamily="34" charset="0"/>
                <a:cs typeface="Arial" panose="020B0604020202020204" pitchFamily="34" charset="0"/>
              </a:rPr>
              <a:t>LUẬT CHƠI</a:t>
            </a:r>
          </a:p>
        </p:txBody>
      </p:sp>
      <p:sp>
        <p:nvSpPr>
          <p:cNvPr id="8" name="Rectangle 7"/>
          <p:cNvSpPr/>
          <p:nvPr/>
        </p:nvSpPr>
        <p:spPr>
          <a:xfrm>
            <a:off x="1357290" y="1785926"/>
            <a:ext cx="6500858" cy="3970318"/>
          </a:xfrm>
          <a:prstGeom prst="rect">
            <a:avLst/>
          </a:prstGeom>
          <a:blipFill>
            <a:blip r:embed="rId4"/>
            <a:tile tx="0" ty="0" sx="100000" sy="100000" flip="none" algn="tl"/>
          </a:blipFill>
          <a:ln w="38100" cmpd="tri">
            <a:solidFill>
              <a:srgbClr val="0070C0"/>
            </a:solidFill>
            <a:prstDash val="lgDashDotDot"/>
          </a:ln>
        </p:spPr>
        <p:txBody>
          <a:bodyPr wrap="square" lIns="91440" tIns="45720" rIns="91440" bIns="45720">
            <a:spAutoFit/>
          </a:bodyPr>
          <a:lstStyle/>
          <a:p>
            <a:pPr algn="ctr">
              <a:spcBef>
                <a:spcPts val="1200"/>
              </a:spcBef>
              <a:spcAft>
                <a:spcPts val="1200"/>
              </a:spcAft>
            </a:pPr>
            <a:endParaRPr lang="en-US"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spcBef>
                <a:spcPts val="1200"/>
              </a:spcBef>
              <a:spcAft>
                <a:spcPts val="1200"/>
              </a:spcAft>
            </a:pPr>
            <a:r>
              <a:rPr lang="en-US" sz="7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HỘI 	NGHỊ </a:t>
            </a:r>
          </a:p>
          <a:p>
            <a:pPr algn="ctr">
              <a:spcBef>
                <a:spcPts val="1200"/>
              </a:spcBef>
              <a:spcAft>
                <a:spcPts val="1200"/>
              </a:spcAft>
            </a:pPr>
            <a:r>
              <a:rPr lang="en-US" sz="7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DIÊN 	HỒNG</a:t>
            </a:r>
          </a:p>
          <a:p>
            <a:pPr algn="ctr">
              <a:spcBef>
                <a:spcPts val="1200"/>
              </a:spcBef>
              <a:spcAft>
                <a:spcPts val="1200"/>
              </a:spcAft>
            </a:pPr>
            <a:endParaRPr lang="en-US"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Freeform 9"/>
          <p:cNvSpPr/>
          <p:nvPr/>
        </p:nvSpPr>
        <p:spPr>
          <a:xfrm>
            <a:off x="1356360" y="1775460"/>
            <a:ext cx="2529840" cy="2103120"/>
          </a:xfrm>
          <a:custGeom>
            <a:avLst/>
            <a:gdLst>
              <a:gd name="connsiteX0" fmla="*/ 0 w 2529840"/>
              <a:gd name="connsiteY0" fmla="*/ 0 h 2103120"/>
              <a:gd name="connsiteX1" fmla="*/ 2529840 w 2529840"/>
              <a:gd name="connsiteY1" fmla="*/ 7620 h 2103120"/>
              <a:gd name="connsiteX2" fmla="*/ 1805940 w 2529840"/>
              <a:gd name="connsiteY2" fmla="*/ 2095500 h 2103120"/>
              <a:gd name="connsiteX3" fmla="*/ 7620 w 2529840"/>
              <a:gd name="connsiteY3" fmla="*/ 2103120 h 2103120"/>
              <a:gd name="connsiteX4" fmla="*/ 0 w 2529840"/>
              <a:gd name="connsiteY4" fmla="*/ 0 h 2103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840" h="2103120">
                <a:moveTo>
                  <a:pt x="0" y="0"/>
                </a:moveTo>
                <a:lnTo>
                  <a:pt x="2529840" y="7620"/>
                </a:lnTo>
                <a:lnTo>
                  <a:pt x="1805940" y="2095500"/>
                </a:lnTo>
                <a:lnTo>
                  <a:pt x="7620" y="2103120"/>
                </a:ln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reeform 16"/>
          <p:cNvSpPr/>
          <p:nvPr/>
        </p:nvSpPr>
        <p:spPr>
          <a:xfrm>
            <a:off x="3169920" y="1783080"/>
            <a:ext cx="2552700" cy="2171700"/>
          </a:xfrm>
          <a:custGeom>
            <a:avLst/>
            <a:gdLst>
              <a:gd name="connsiteX0" fmla="*/ 739140 w 2552700"/>
              <a:gd name="connsiteY0" fmla="*/ 0 h 2171700"/>
              <a:gd name="connsiteX1" fmla="*/ 2080260 w 2552700"/>
              <a:gd name="connsiteY1" fmla="*/ 7620 h 2171700"/>
              <a:gd name="connsiteX2" fmla="*/ 2118360 w 2552700"/>
              <a:gd name="connsiteY2" fmla="*/ 1143000 h 2171700"/>
              <a:gd name="connsiteX3" fmla="*/ 2552700 w 2552700"/>
              <a:gd name="connsiteY3" fmla="*/ 2171700 h 2171700"/>
              <a:gd name="connsiteX4" fmla="*/ 1264920 w 2552700"/>
              <a:gd name="connsiteY4" fmla="*/ 1950720 h 2171700"/>
              <a:gd name="connsiteX5" fmla="*/ 0 w 2552700"/>
              <a:gd name="connsiteY5" fmla="*/ 2095500 h 2171700"/>
              <a:gd name="connsiteX6" fmla="*/ 739140 w 2552700"/>
              <a:gd name="connsiteY6"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2700" h="2171700">
                <a:moveTo>
                  <a:pt x="739140" y="0"/>
                </a:moveTo>
                <a:lnTo>
                  <a:pt x="2080260" y="7620"/>
                </a:lnTo>
                <a:lnTo>
                  <a:pt x="2118360" y="1143000"/>
                </a:lnTo>
                <a:lnTo>
                  <a:pt x="2552700" y="2171700"/>
                </a:lnTo>
                <a:lnTo>
                  <a:pt x="1264920" y="1950720"/>
                </a:lnTo>
                <a:lnTo>
                  <a:pt x="0" y="2095500"/>
                </a:lnTo>
                <a:lnTo>
                  <a:pt x="73914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Freeform 25"/>
          <p:cNvSpPr/>
          <p:nvPr/>
        </p:nvSpPr>
        <p:spPr>
          <a:xfrm>
            <a:off x="6276975" y="1771650"/>
            <a:ext cx="1590675" cy="3990975"/>
          </a:xfrm>
          <a:custGeom>
            <a:avLst/>
            <a:gdLst>
              <a:gd name="connsiteX0" fmla="*/ 1571625 w 1590675"/>
              <a:gd name="connsiteY0" fmla="*/ 0 h 3990975"/>
              <a:gd name="connsiteX1" fmla="*/ 1590675 w 1590675"/>
              <a:gd name="connsiteY1" fmla="*/ 3981450 h 3990975"/>
              <a:gd name="connsiteX2" fmla="*/ 190500 w 1590675"/>
              <a:gd name="connsiteY2" fmla="*/ 3990975 h 3990975"/>
              <a:gd name="connsiteX3" fmla="*/ 0 w 1590675"/>
              <a:gd name="connsiteY3" fmla="*/ 9525 h 3990975"/>
              <a:gd name="connsiteX4" fmla="*/ 1571625 w 1590675"/>
              <a:gd name="connsiteY4" fmla="*/ 0 h 399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675" h="3990975">
                <a:moveTo>
                  <a:pt x="1571625" y="0"/>
                </a:moveTo>
                <a:lnTo>
                  <a:pt x="1590675" y="3981450"/>
                </a:lnTo>
                <a:lnTo>
                  <a:pt x="190500" y="3990975"/>
                </a:lnTo>
                <a:lnTo>
                  <a:pt x="0" y="9525"/>
                </a:lnTo>
                <a:lnTo>
                  <a:pt x="1571625" y="0"/>
                </a:lnTo>
                <a:close/>
              </a:path>
            </a:pathLst>
          </a:cu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Freeform 26"/>
          <p:cNvSpPr/>
          <p:nvPr/>
        </p:nvSpPr>
        <p:spPr>
          <a:xfrm>
            <a:off x="1343025" y="3895725"/>
            <a:ext cx="3133725" cy="1866900"/>
          </a:xfrm>
          <a:custGeom>
            <a:avLst/>
            <a:gdLst>
              <a:gd name="connsiteX0" fmla="*/ 9525 w 3133725"/>
              <a:gd name="connsiteY0" fmla="*/ 0 h 1866900"/>
              <a:gd name="connsiteX1" fmla="*/ 1466850 w 3133725"/>
              <a:gd name="connsiteY1" fmla="*/ 0 h 1866900"/>
              <a:gd name="connsiteX2" fmla="*/ 3133725 w 3133725"/>
              <a:gd name="connsiteY2" fmla="*/ 1866900 h 1866900"/>
              <a:gd name="connsiteX3" fmla="*/ 0 w 3133725"/>
              <a:gd name="connsiteY3" fmla="*/ 1857375 h 1866900"/>
              <a:gd name="connsiteX4" fmla="*/ 9525 w 3133725"/>
              <a:gd name="connsiteY4" fmla="*/ 0 h 186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725" h="1866900">
                <a:moveTo>
                  <a:pt x="9525" y="0"/>
                </a:moveTo>
                <a:lnTo>
                  <a:pt x="1466850" y="0"/>
                </a:lnTo>
                <a:lnTo>
                  <a:pt x="3133725" y="1866900"/>
                </a:lnTo>
                <a:lnTo>
                  <a:pt x="0" y="1857375"/>
                </a:lnTo>
                <a:lnTo>
                  <a:pt x="9525" y="0"/>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Freeform 27"/>
          <p:cNvSpPr/>
          <p:nvPr/>
        </p:nvSpPr>
        <p:spPr>
          <a:xfrm>
            <a:off x="5029200" y="1771650"/>
            <a:ext cx="1428750" cy="3981450"/>
          </a:xfrm>
          <a:custGeom>
            <a:avLst/>
            <a:gdLst>
              <a:gd name="connsiteX0" fmla="*/ 228600 w 1428750"/>
              <a:gd name="connsiteY0" fmla="*/ 9525 h 3981450"/>
              <a:gd name="connsiteX1" fmla="*/ 266700 w 1428750"/>
              <a:gd name="connsiteY1" fmla="*/ 1152525 h 3981450"/>
              <a:gd name="connsiteX2" fmla="*/ 723900 w 1428750"/>
              <a:gd name="connsiteY2" fmla="*/ 2209800 h 3981450"/>
              <a:gd name="connsiteX3" fmla="*/ 0 w 1428750"/>
              <a:gd name="connsiteY3" fmla="*/ 3981450 h 3981450"/>
              <a:gd name="connsiteX4" fmla="*/ 1428750 w 1428750"/>
              <a:gd name="connsiteY4" fmla="*/ 3981450 h 3981450"/>
              <a:gd name="connsiteX5" fmla="*/ 1247775 w 1428750"/>
              <a:gd name="connsiteY5" fmla="*/ 0 h 3981450"/>
              <a:gd name="connsiteX6" fmla="*/ 228600 w 1428750"/>
              <a:gd name="connsiteY6" fmla="*/ 9525 h 398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0" h="3981450">
                <a:moveTo>
                  <a:pt x="228600" y="9525"/>
                </a:moveTo>
                <a:lnTo>
                  <a:pt x="266700" y="1152525"/>
                </a:lnTo>
                <a:lnTo>
                  <a:pt x="723900" y="2209800"/>
                </a:lnTo>
                <a:lnTo>
                  <a:pt x="0" y="3981450"/>
                </a:lnTo>
                <a:lnTo>
                  <a:pt x="1428750" y="3981450"/>
                </a:lnTo>
                <a:lnTo>
                  <a:pt x="1247775" y="0"/>
                </a:lnTo>
                <a:lnTo>
                  <a:pt x="228600" y="9525"/>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Freeform 28"/>
          <p:cNvSpPr/>
          <p:nvPr/>
        </p:nvSpPr>
        <p:spPr>
          <a:xfrm>
            <a:off x="2828925" y="3733800"/>
            <a:ext cx="2933700" cy="2028825"/>
          </a:xfrm>
          <a:custGeom>
            <a:avLst/>
            <a:gdLst>
              <a:gd name="connsiteX0" fmla="*/ 0 w 2933700"/>
              <a:gd name="connsiteY0" fmla="*/ 161925 h 2028825"/>
              <a:gd name="connsiteX1" fmla="*/ 342900 w 2933700"/>
              <a:gd name="connsiteY1" fmla="*/ 152400 h 2028825"/>
              <a:gd name="connsiteX2" fmla="*/ 1628775 w 2933700"/>
              <a:gd name="connsiteY2" fmla="*/ 0 h 2028825"/>
              <a:gd name="connsiteX3" fmla="*/ 2933700 w 2933700"/>
              <a:gd name="connsiteY3" fmla="*/ 219075 h 2028825"/>
              <a:gd name="connsiteX4" fmla="*/ 2200275 w 2933700"/>
              <a:gd name="connsiteY4" fmla="*/ 2028825 h 2028825"/>
              <a:gd name="connsiteX5" fmla="*/ 1676400 w 2933700"/>
              <a:gd name="connsiteY5" fmla="*/ 2028825 h 2028825"/>
              <a:gd name="connsiteX6" fmla="*/ 0 w 2933700"/>
              <a:gd name="connsiteY6" fmla="*/ 16192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3700" h="2028825">
                <a:moveTo>
                  <a:pt x="0" y="161925"/>
                </a:moveTo>
                <a:lnTo>
                  <a:pt x="342900" y="152400"/>
                </a:lnTo>
                <a:lnTo>
                  <a:pt x="1628775" y="0"/>
                </a:lnTo>
                <a:lnTo>
                  <a:pt x="2933700" y="219075"/>
                </a:lnTo>
                <a:lnTo>
                  <a:pt x="2200275" y="2028825"/>
                </a:lnTo>
                <a:lnTo>
                  <a:pt x="1676400" y="2028825"/>
                </a:lnTo>
                <a:lnTo>
                  <a:pt x="0" y="161925"/>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1" name="Picture 7" descr="C:\Users\Administrator\Desktop\Number-1-icon (1).png">
            <a:hlinkClick r:id="rId5" action="ppaction://hlinksldjump"/>
          </p:cNvPr>
          <p:cNvPicPr>
            <a:picLocks noChangeAspect="1" noChangeArrowheads="1"/>
          </p:cNvPicPr>
          <p:nvPr/>
        </p:nvPicPr>
        <p:blipFill>
          <a:blip r:embed="rId6"/>
          <a:srcRect/>
          <a:stretch>
            <a:fillRect/>
          </a:stretch>
        </p:blipFill>
        <p:spPr bwMode="auto">
          <a:xfrm>
            <a:off x="1987532" y="2428868"/>
            <a:ext cx="857256" cy="857256"/>
          </a:xfrm>
          <a:prstGeom prst="rect">
            <a:avLst/>
          </a:prstGeom>
          <a:noFill/>
        </p:spPr>
      </p:pic>
      <p:pic>
        <p:nvPicPr>
          <p:cNvPr id="1033" name="Picture 9" descr="C:\Users\Administrator\Desktop\Number-4-icon.png">
            <a:hlinkClick r:id="rId7" action="ppaction://hlinksldjump"/>
          </p:cNvPr>
          <p:cNvPicPr>
            <a:picLocks noChangeAspect="1" noChangeArrowheads="1"/>
          </p:cNvPicPr>
          <p:nvPr/>
        </p:nvPicPr>
        <p:blipFill>
          <a:blip r:embed="rId8"/>
          <a:srcRect/>
          <a:stretch>
            <a:fillRect/>
          </a:stretch>
        </p:blipFill>
        <p:spPr bwMode="auto">
          <a:xfrm>
            <a:off x="1785918" y="4429132"/>
            <a:ext cx="928694" cy="928694"/>
          </a:xfrm>
          <a:prstGeom prst="rect">
            <a:avLst/>
          </a:prstGeom>
          <a:noFill/>
        </p:spPr>
      </p:pic>
      <p:pic>
        <p:nvPicPr>
          <p:cNvPr id="1034" name="Picture 10" descr="C:\Users\Administrator\Desktop\Number-2-icon (1).png">
            <a:hlinkClick r:id="rId9" action="ppaction://hlinksldjump"/>
          </p:cNvPr>
          <p:cNvPicPr>
            <a:picLocks noChangeAspect="1" noChangeArrowheads="1"/>
          </p:cNvPicPr>
          <p:nvPr/>
        </p:nvPicPr>
        <p:blipFill>
          <a:blip r:embed="rId10"/>
          <a:srcRect/>
          <a:stretch>
            <a:fillRect/>
          </a:stretch>
        </p:blipFill>
        <p:spPr bwMode="auto">
          <a:xfrm>
            <a:off x="3983034" y="2395530"/>
            <a:ext cx="928694" cy="928694"/>
          </a:xfrm>
          <a:prstGeom prst="rect">
            <a:avLst/>
          </a:prstGeom>
          <a:noFill/>
        </p:spPr>
      </p:pic>
      <p:pic>
        <p:nvPicPr>
          <p:cNvPr id="1035" name="Picture 11" descr="C:\Users\Administrator\Desktop\Number-3-icon.png">
            <a:hlinkClick r:id="rId11" action="ppaction://hlinksldjump"/>
          </p:cNvPr>
          <p:cNvPicPr>
            <a:picLocks noChangeAspect="1" noChangeArrowheads="1"/>
          </p:cNvPicPr>
          <p:nvPr/>
        </p:nvPicPr>
        <p:blipFill>
          <a:blip r:embed="rId12"/>
          <a:srcRect/>
          <a:stretch>
            <a:fillRect/>
          </a:stretch>
        </p:blipFill>
        <p:spPr bwMode="auto">
          <a:xfrm>
            <a:off x="5395918" y="2416168"/>
            <a:ext cx="928694" cy="928694"/>
          </a:xfrm>
          <a:prstGeom prst="rect">
            <a:avLst/>
          </a:prstGeom>
          <a:noFill/>
        </p:spPr>
      </p:pic>
      <p:pic>
        <p:nvPicPr>
          <p:cNvPr id="1036" name="Picture 12" descr="C:\Users\Administrator\Desktop\Number-6-icon.png">
            <a:hlinkClick r:id="rId13" action="ppaction://hlinksldjump"/>
          </p:cNvPr>
          <p:cNvPicPr>
            <a:picLocks noChangeAspect="1" noChangeArrowheads="1"/>
          </p:cNvPicPr>
          <p:nvPr/>
        </p:nvPicPr>
        <p:blipFill>
          <a:blip r:embed="rId14"/>
          <a:srcRect/>
          <a:stretch>
            <a:fillRect/>
          </a:stretch>
        </p:blipFill>
        <p:spPr bwMode="auto">
          <a:xfrm>
            <a:off x="6743716" y="4462470"/>
            <a:ext cx="857256" cy="857256"/>
          </a:xfrm>
          <a:prstGeom prst="rect">
            <a:avLst/>
          </a:prstGeom>
          <a:noFill/>
        </p:spPr>
      </p:pic>
      <p:pic>
        <p:nvPicPr>
          <p:cNvPr id="1037" name="Picture 13" descr="C:\Users\Administrator\Desktop\Number-5-icon.png">
            <a:hlinkClick r:id="rId15" action="ppaction://hlinksldjump"/>
          </p:cNvPr>
          <p:cNvPicPr>
            <a:picLocks noChangeAspect="1" noChangeArrowheads="1"/>
          </p:cNvPicPr>
          <p:nvPr/>
        </p:nvPicPr>
        <p:blipFill>
          <a:blip r:embed="rId16"/>
          <a:srcRect/>
          <a:stretch>
            <a:fillRect/>
          </a:stretch>
        </p:blipFill>
        <p:spPr bwMode="auto">
          <a:xfrm>
            <a:off x="4071934" y="4357694"/>
            <a:ext cx="895352" cy="895352"/>
          </a:xfrm>
          <a:prstGeom prst="rect">
            <a:avLst/>
          </a:prstGeom>
          <a:noFill/>
        </p:spPr>
      </p:pic>
      <p:sp>
        <p:nvSpPr>
          <p:cNvPr id="42" name="Action Button: Sound 41">
            <a:hlinkClick r:id="rId17" action="ppaction://hlinkfile" highlightClick="1" endSnd="1"/>
            <a:hlinkHover r:id="" action="ppaction://noaction" endSnd="1"/>
          </p:cNvPr>
          <p:cNvSpPr/>
          <p:nvPr/>
        </p:nvSpPr>
        <p:spPr>
          <a:xfrm>
            <a:off x="8215338" y="6215082"/>
            <a:ext cx="928662" cy="642918"/>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p:cNvSpPr/>
          <p:nvPr/>
        </p:nvSpPr>
        <p:spPr>
          <a:xfrm>
            <a:off x="1357290" y="1785926"/>
            <a:ext cx="6500858" cy="3970318"/>
          </a:xfrm>
          <a:prstGeom prst="rect">
            <a:avLst/>
          </a:prstGeom>
          <a:blipFill>
            <a:blip r:embed="rId4"/>
            <a:tile tx="0" ty="0" sx="100000" sy="100000" flip="none" algn="tl"/>
          </a:blipFill>
          <a:ln w="38100" cmpd="tri">
            <a:solidFill>
              <a:srgbClr val="0070C0"/>
            </a:solidFill>
            <a:prstDash val="lgDashDotDot"/>
          </a:ln>
        </p:spPr>
        <p:txBody>
          <a:bodyPr wrap="square" lIns="91440" tIns="45720" rIns="91440" bIns="45720">
            <a:spAutoFit/>
          </a:bodyPr>
          <a:lstStyle/>
          <a:p>
            <a:pPr algn="ctr">
              <a:spcBef>
                <a:spcPts val="1200"/>
              </a:spcBef>
              <a:spcAft>
                <a:spcPts val="1200"/>
              </a:spcAft>
            </a:pPr>
            <a:endParaRPr lang="en-US"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spcBef>
                <a:spcPts val="1200"/>
              </a:spcBef>
              <a:spcAft>
                <a:spcPts val="1200"/>
              </a:spcAft>
            </a:pPr>
            <a:r>
              <a:rPr lang="en-US" sz="7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HỘI 	NGHỊ </a:t>
            </a:r>
          </a:p>
          <a:p>
            <a:pPr algn="ctr">
              <a:spcBef>
                <a:spcPts val="1200"/>
              </a:spcBef>
              <a:spcAft>
                <a:spcPts val="1200"/>
              </a:spcAft>
            </a:pPr>
            <a:r>
              <a:rPr lang="en-US" sz="7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DIÊN 	HỒNG</a:t>
            </a:r>
          </a:p>
          <a:p>
            <a:pPr algn="ctr">
              <a:spcBef>
                <a:spcPts val="1200"/>
              </a:spcBef>
              <a:spcAft>
                <a:spcPts val="1200"/>
              </a:spcAft>
            </a:pPr>
            <a:endParaRPr lang="en-US"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31"/>
                    </p:tgtEl>
                  </p:cond>
                </p:stCondLst>
                <p:endSync evt="end" delay="0">
                  <p:rtn val="all"/>
                </p:endSync>
                <p:childTnLst>
                  <p:par>
                    <p:cTn id="3" fill="hold">
                      <p:stCondLst>
                        <p:cond delay="0"/>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1031"/>
                                        </p:tgtEl>
                                      </p:cBhvr>
                                    </p:animEffect>
                                    <p:set>
                                      <p:cBhvr>
                                        <p:cTn id="7" dur="1" fill="hold">
                                          <p:stCondLst>
                                            <p:cond delay="1999"/>
                                          </p:stCondLst>
                                        </p:cTn>
                                        <p:tgtEl>
                                          <p:spTgt spid="1031"/>
                                        </p:tgtEl>
                                        <p:attrNameLst>
                                          <p:attrName>style.visibility</p:attrName>
                                        </p:attrNameLst>
                                      </p:cBhvr>
                                      <p:to>
                                        <p:strVal val="hidden"/>
                                      </p:to>
                                    </p:set>
                                  </p:childTnLst>
                                </p:cTn>
                              </p:par>
                            </p:childTnLst>
                          </p:cTn>
                        </p:par>
                      </p:childTnLst>
                    </p:cTn>
                  </p:par>
                </p:childTnLst>
              </p:cTn>
              <p:nextCondLst>
                <p:cond evt="onClick" delay="0">
                  <p:tgtEl>
                    <p:spTgt spid="1031"/>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5" presetClass="exit" presetSubtype="10" fill="hold" grpId="0" nodeType="clickEffect">
                                  <p:stCondLst>
                                    <p:cond delay="0"/>
                                  </p:stCondLst>
                                  <p:childTnLst>
                                    <p:animEffect transition="out" filter="checkerboard(across)">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034"/>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1034"/>
                                        </p:tgtEl>
                                      </p:cBhvr>
                                    </p:animEffect>
                                    <p:set>
                                      <p:cBhvr>
                                        <p:cTn id="19" dur="1" fill="hold">
                                          <p:stCondLst>
                                            <p:cond delay="499"/>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5" presetClass="exit" presetSubtype="10" fill="hold" grpId="0" nodeType="clickEffect">
                                  <p:stCondLst>
                                    <p:cond delay="0"/>
                                  </p:stCondLst>
                                  <p:childTnLst>
                                    <p:animEffect transition="out" filter="checkerboard(across)">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035"/>
                    </p:tgtEl>
                  </p:cond>
                </p:stCondLst>
                <p:endSync evt="end" delay="0">
                  <p:rtn val="all"/>
                </p:endSync>
                <p:childTnLst>
                  <p:par>
                    <p:cTn id="27" fill="hold">
                      <p:stCondLst>
                        <p:cond delay="0"/>
                      </p:stCondLst>
                      <p:childTnLst>
                        <p:par>
                          <p:cTn id="28" fill="hold">
                            <p:stCondLst>
                              <p:cond delay="0"/>
                            </p:stCondLst>
                            <p:childTnLst>
                              <p:par>
                                <p:cTn id="29" presetID="55" presetClass="exit" presetSubtype="0" fill="hold" nodeType="clickEffect">
                                  <p:stCondLst>
                                    <p:cond delay="0"/>
                                  </p:stCondLst>
                                  <p:childTnLst>
                                    <p:anim calcmode="lin" valueType="num">
                                      <p:cBhvr>
                                        <p:cTn id="30" dur="1000"/>
                                        <p:tgtEl>
                                          <p:spTgt spid="1035"/>
                                        </p:tgtEl>
                                        <p:attrNameLst>
                                          <p:attrName>ppt_w</p:attrName>
                                        </p:attrNameLst>
                                      </p:cBhvr>
                                      <p:tavLst>
                                        <p:tav tm="0">
                                          <p:val>
                                            <p:strVal val="ppt_w"/>
                                          </p:val>
                                        </p:tav>
                                        <p:tav tm="100000">
                                          <p:val>
                                            <p:strVal val="ppt_w*0.70"/>
                                          </p:val>
                                        </p:tav>
                                      </p:tavLst>
                                    </p:anim>
                                    <p:anim calcmode="lin" valueType="num">
                                      <p:cBhvr>
                                        <p:cTn id="31" dur="1000"/>
                                        <p:tgtEl>
                                          <p:spTgt spid="1035"/>
                                        </p:tgtEl>
                                        <p:attrNameLst>
                                          <p:attrName>ppt_h</p:attrName>
                                        </p:attrNameLst>
                                      </p:cBhvr>
                                      <p:tavLst>
                                        <p:tav tm="0">
                                          <p:val>
                                            <p:strVal val="ppt_h"/>
                                          </p:val>
                                        </p:tav>
                                        <p:tav tm="100000">
                                          <p:val>
                                            <p:strVal val="ppt_h"/>
                                          </p:val>
                                        </p:tav>
                                      </p:tavLst>
                                    </p:anim>
                                    <p:animEffect transition="out" filter="fade">
                                      <p:cBhvr>
                                        <p:cTn id="32" dur="1000"/>
                                        <p:tgtEl>
                                          <p:spTgt spid="1035"/>
                                        </p:tgtEl>
                                      </p:cBhvr>
                                    </p:animEffect>
                                    <p:set>
                                      <p:cBhvr>
                                        <p:cTn id="33" dur="1" fill="hold">
                                          <p:stCondLst>
                                            <p:cond delay="999"/>
                                          </p:stCondLst>
                                        </p:cTn>
                                        <p:tgtEl>
                                          <p:spTgt spid="1035"/>
                                        </p:tgtEl>
                                        <p:attrNameLst>
                                          <p:attrName>style.visibility</p:attrName>
                                        </p:attrNameLst>
                                      </p:cBhvr>
                                      <p:to>
                                        <p:strVal val="hidden"/>
                                      </p:to>
                                    </p:set>
                                  </p:childTnLst>
                                </p:cTn>
                              </p:par>
                            </p:childTnLst>
                          </p:cTn>
                        </p:par>
                      </p:childTnLst>
                    </p:cTn>
                  </p:par>
                </p:childTnLst>
              </p:cTn>
              <p:nextCondLst>
                <p:cond evt="onClick" delay="0">
                  <p:tgtEl>
                    <p:spTgt spid="1035"/>
                  </p:tgtEl>
                </p:cond>
              </p:nextCondLst>
            </p:seq>
            <p:seq concurrent="1" nextAc="seek">
              <p:cTn id="34" restart="whenNotActive" fill="hold" evtFilter="cancelBubble" nodeType="interactiveSeq">
                <p:stCondLst>
                  <p:cond evt="onClick" delay="0">
                    <p:tgtEl>
                      <p:spTgt spid="28"/>
                    </p:tgtEl>
                  </p:cond>
                </p:stCondLst>
                <p:endSync evt="end" delay="0">
                  <p:rtn val="all"/>
                </p:endSync>
                <p:childTnLst>
                  <p:par>
                    <p:cTn id="35" fill="hold">
                      <p:stCondLst>
                        <p:cond delay="0"/>
                      </p:stCondLst>
                      <p:childTnLst>
                        <p:par>
                          <p:cTn id="36" fill="hold">
                            <p:stCondLst>
                              <p:cond delay="0"/>
                            </p:stCondLst>
                            <p:childTnLst>
                              <p:par>
                                <p:cTn id="37" presetID="55" presetClass="exit" presetSubtype="0" fill="hold" grpId="0" nodeType="clickEffect">
                                  <p:stCondLst>
                                    <p:cond delay="0"/>
                                  </p:stCondLst>
                                  <p:childTnLst>
                                    <p:anim calcmode="lin" valueType="num">
                                      <p:cBhvr>
                                        <p:cTn id="38" dur="1000"/>
                                        <p:tgtEl>
                                          <p:spTgt spid="28"/>
                                        </p:tgtEl>
                                        <p:attrNameLst>
                                          <p:attrName>ppt_w</p:attrName>
                                        </p:attrNameLst>
                                      </p:cBhvr>
                                      <p:tavLst>
                                        <p:tav tm="0">
                                          <p:val>
                                            <p:strVal val="ppt_w"/>
                                          </p:val>
                                        </p:tav>
                                        <p:tav tm="100000">
                                          <p:val>
                                            <p:strVal val="ppt_w*0.70"/>
                                          </p:val>
                                        </p:tav>
                                      </p:tavLst>
                                    </p:anim>
                                    <p:anim calcmode="lin" valueType="num">
                                      <p:cBhvr>
                                        <p:cTn id="39" dur="1000"/>
                                        <p:tgtEl>
                                          <p:spTgt spid="28"/>
                                        </p:tgtEl>
                                        <p:attrNameLst>
                                          <p:attrName>ppt_h</p:attrName>
                                        </p:attrNameLst>
                                      </p:cBhvr>
                                      <p:tavLst>
                                        <p:tav tm="0">
                                          <p:val>
                                            <p:strVal val="ppt_h"/>
                                          </p:val>
                                        </p:tav>
                                        <p:tav tm="100000">
                                          <p:val>
                                            <p:strVal val="ppt_h"/>
                                          </p:val>
                                        </p:tav>
                                      </p:tavLst>
                                    </p:anim>
                                    <p:animEffect transition="out" filter="fade">
                                      <p:cBhvr>
                                        <p:cTn id="40" dur="1000"/>
                                        <p:tgtEl>
                                          <p:spTgt spid="28"/>
                                        </p:tgtEl>
                                      </p:cBhvr>
                                    </p:animEffect>
                                    <p:set>
                                      <p:cBhvr>
                                        <p:cTn id="41"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2" restart="whenNotActive" fill="hold" evtFilter="cancelBubble" nodeType="interactiveSeq">
                <p:stCondLst>
                  <p:cond evt="onClick" delay="0">
                    <p:tgtEl>
                      <p:spTgt spid="1033"/>
                    </p:tgtEl>
                  </p:cond>
                </p:stCondLst>
                <p:endSync evt="end" delay="0">
                  <p:rtn val="all"/>
                </p:endSync>
                <p:childTnLst>
                  <p:par>
                    <p:cTn id="43" fill="hold">
                      <p:stCondLst>
                        <p:cond delay="0"/>
                      </p:stCondLst>
                      <p:childTnLst>
                        <p:par>
                          <p:cTn id="44" fill="hold">
                            <p:stCondLst>
                              <p:cond delay="0"/>
                            </p:stCondLst>
                            <p:childTnLst>
                              <p:par>
                                <p:cTn id="45" presetID="23" presetClass="exit" presetSubtype="32" fill="hold" nodeType="clickEffect">
                                  <p:stCondLst>
                                    <p:cond delay="0"/>
                                  </p:stCondLst>
                                  <p:childTnLst>
                                    <p:anim calcmode="lin" valueType="num">
                                      <p:cBhvr>
                                        <p:cTn id="46" dur="500"/>
                                        <p:tgtEl>
                                          <p:spTgt spid="1033"/>
                                        </p:tgtEl>
                                        <p:attrNameLst>
                                          <p:attrName>ppt_w</p:attrName>
                                        </p:attrNameLst>
                                      </p:cBhvr>
                                      <p:tavLst>
                                        <p:tav tm="0">
                                          <p:val>
                                            <p:strVal val="ppt_w"/>
                                          </p:val>
                                        </p:tav>
                                        <p:tav tm="100000">
                                          <p:val>
                                            <p:fltVal val="0"/>
                                          </p:val>
                                        </p:tav>
                                      </p:tavLst>
                                    </p:anim>
                                    <p:anim calcmode="lin" valueType="num">
                                      <p:cBhvr>
                                        <p:cTn id="47" dur="500"/>
                                        <p:tgtEl>
                                          <p:spTgt spid="1033"/>
                                        </p:tgtEl>
                                        <p:attrNameLst>
                                          <p:attrName>ppt_h</p:attrName>
                                        </p:attrNameLst>
                                      </p:cBhvr>
                                      <p:tavLst>
                                        <p:tav tm="0">
                                          <p:val>
                                            <p:strVal val="ppt_h"/>
                                          </p:val>
                                        </p:tav>
                                        <p:tav tm="100000">
                                          <p:val>
                                            <p:fltVal val="0"/>
                                          </p:val>
                                        </p:tav>
                                      </p:tavLst>
                                    </p:anim>
                                    <p:set>
                                      <p:cBhvr>
                                        <p:cTn id="48" dur="1" fill="hold">
                                          <p:stCondLst>
                                            <p:cond delay="499"/>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49" restart="whenNotActive" fill="hold" evtFilter="cancelBubble" nodeType="interactiveSeq">
                <p:stCondLst>
                  <p:cond evt="onClick" delay="0">
                    <p:tgtEl>
                      <p:spTgt spid="27"/>
                    </p:tgtEl>
                  </p:cond>
                </p:stCondLst>
                <p:endSync evt="end" delay="0">
                  <p:rtn val="all"/>
                </p:endSync>
                <p:childTnLst>
                  <p:par>
                    <p:cTn id="50" fill="hold">
                      <p:stCondLst>
                        <p:cond delay="0"/>
                      </p:stCondLst>
                      <p:childTnLst>
                        <p:par>
                          <p:cTn id="51" fill="hold">
                            <p:stCondLst>
                              <p:cond delay="0"/>
                            </p:stCondLst>
                            <p:childTnLst>
                              <p:par>
                                <p:cTn id="52" presetID="23" presetClass="exit" presetSubtype="32" fill="hold" grpId="0" nodeType="clickEffect">
                                  <p:stCondLst>
                                    <p:cond delay="0"/>
                                  </p:stCondLst>
                                  <p:childTnLst>
                                    <p:anim calcmode="lin" valueType="num">
                                      <p:cBhvr>
                                        <p:cTn id="53" dur="500"/>
                                        <p:tgtEl>
                                          <p:spTgt spid="27"/>
                                        </p:tgtEl>
                                        <p:attrNameLst>
                                          <p:attrName>ppt_w</p:attrName>
                                        </p:attrNameLst>
                                      </p:cBhvr>
                                      <p:tavLst>
                                        <p:tav tm="0">
                                          <p:val>
                                            <p:strVal val="ppt_w"/>
                                          </p:val>
                                        </p:tav>
                                        <p:tav tm="100000">
                                          <p:val>
                                            <p:fltVal val="0"/>
                                          </p:val>
                                        </p:tav>
                                      </p:tavLst>
                                    </p:anim>
                                    <p:anim calcmode="lin" valueType="num">
                                      <p:cBhvr>
                                        <p:cTn id="54" dur="500"/>
                                        <p:tgtEl>
                                          <p:spTgt spid="27"/>
                                        </p:tgtEl>
                                        <p:attrNameLst>
                                          <p:attrName>ppt_h</p:attrName>
                                        </p:attrNameLst>
                                      </p:cBhvr>
                                      <p:tavLst>
                                        <p:tav tm="0">
                                          <p:val>
                                            <p:strVal val="ppt_h"/>
                                          </p:val>
                                        </p:tav>
                                        <p:tav tm="100000">
                                          <p:val>
                                            <p:fltVal val="0"/>
                                          </p:val>
                                        </p:tav>
                                      </p:tavLst>
                                    </p:anim>
                                    <p:set>
                                      <p:cBhvr>
                                        <p:cTn id="5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6" restart="whenNotActive" fill="hold" evtFilter="cancelBubble" nodeType="interactiveSeq">
                <p:stCondLst>
                  <p:cond evt="onClick" delay="0">
                    <p:tgtEl>
                      <p:spTgt spid="1037"/>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nodeType="clickEffect">
                                  <p:stCondLst>
                                    <p:cond delay="0"/>
                                  </p:stCondLst>
                                  <p:iterate type="lt">
                                    <p:tmPct val="5000"/>
                                  </p:iterate>
                                  <p:childTnLst>
                                    <p:anim calcmode="lin" valueType="num">
                                      <p:cBhvr>
                                        <p:cTn id="60" dur="1000"/>
                                        <p:tgtEl>
                                          <p:spTgt spid="1037"/>
                                        </p:tgtEl>
                                        <p:attrNameLst>
                                          <p:attrName>ppt_w</p:attrName>
                                        </p:attrNameLst>
                                      </p:cBhvr>
                                      <p:tavLst>
                                        <p:tav tm="0">
                                          <p:val>
                                            <p:strVal val="ppt_w"/>
                                          </p:val>
                                        </p:tav>
                                        <p:tav tm="100000">
                                          <p:val>
                                            <p:fltVal val="0"/>
                                          </p:val>
                                        </p:tav>
                                      </p:tavLst>
                                    </p:anim>
                                    <p:anim calcmode="lin" valueType="num">
                                      <p:cBhvr>
                                        <p:cTn id="61" dur="1000"/>
                                        <p:tgtEl>
                                          <p:spTgt spid="1037"/>
                                        </p:tgtEl>
                                        <p:attrNameLst>
                                          <p:attrName>ppt_h</p:attrName>
                                        </p:attrNameLst>
                                      </p:cBhvr>
                                      <p:tavLst>
                                        <p:tav tm="0">
                                          <p:val>
                                            <p:strVal val="ppt_h"/>
                                          </p:val>
                                        </p:tav>
                                        <p:tav tm="100000">
                                          <p:val>
                                            <p:fltVal val="0"/>
                                          </p:val>
                                        </p:tav>
                                      </p:tavLst>
                                    </p:anim>
                                    <p:anim calcmode="lin" valueType="num">
                                      <p:cBhvr>
                                        <p:cTn id="62" dur="1000"/>
                                        <p:tgtEl>
                                          <p:spTgt spid="1037"/>
                                        </p:tgtEl>
                                        <p:attrNameLst>
                                          <p:attrName>style.rotation</p:attrName>
                                        </p:attrNameLst>
                                      </p:cBhvr>
                                      <p:tavLst>
                                        <p:tav tm="0">
                                          <p:val>
                                            <p:fltVal val="0"/>
                                          </p:val>
                                        </p:tav>
                                        <p:tav tm="100000">
                                          <p:val>
                                            <p:fltVal val="90"/>
                                          </p:val>
                                        </p:tav>
                                      </p:tavLst>
                                    </p:anim>
                                    <p:animEffect transition="out" filter="fade">
                                      <p:cBhvr>
                                        <p:cTn id="63" dur="1000"/>
                                        <p:tgtEl>
                                          <p:spTgt spid="1037"/>
                                        </p:tgtEl>
                                      </p:cBhvr>
                                    </p:animEffect>
                                    <p:set>
                                      <p:cBhvr>
                                        <p:cTn id="64" dur="1" fill="hold">
                                          <p:stCondLst>
                                            <p:cond delay="999"/>
                                          </p:stCondLst>
                                        </p:cTn>
                                        <p:tgtEl>
                                          <p:spTgt spid="1037"/>
                                        </p:tgtEl>
                                        <p:attrNameLst>
                                          <p:attrName>style.visibility</p:attrName>
                                        </p:attrNameLst>
                                      </p:cBhvr>
                                      <p:to>
                                        <p:strVal val="hidden"/>
                                      </p:to>
                                    </p:set>
                                  </p:childTnLst>
                                </p:cTn>
                              </p:par>
                            </p:childTnLst>
                          </p:cTn>
                        </p:par>
                      </p:childTnLst>
                    </p:cTn>
                  </p:par>
                </p:childTnLst>
              </p:cTn>
              <p:nextCondLst>
                <p:cond evt="onClick" delay="0">
                  <p:tgtEl>
                    <p:spTgt spid="1037"/>
                  </p:tgtEl>
                </p:cond>
              </p:nextCondLst>
            </p:seq>
            <p:seq concurrent="1" nextAc="seek">
              <p:cTn id="65" restart="whenNotActive" fill="hold" evtFilter="cancelBubble" nodeType="interactiveSeq">
                <p:stCondLst>
                  <p:cond evt="onClick" delay="0">
                    <p:tgtEl>
                      <p:spTgt spid="29"/>
                    </p:tgtEl>
                  </p:cond>
                </p:stCondLst>
                <p:endSync evt="end" delay="0">
                  <p:rtn val="all"/>
                </p:endSync>
                <p:childTnLst>
                  <p:par>
                    <p:cTn id="66" fill="hold">
                      <p:stCondLst>
                        <p:cond delay="0"/>
                      </p:stCondLst>
                      <p:childTnLst>
                        <p:par>
                          <p:cTn id="67" fill="hold">
                            <p:stCondLst>
                              <p:cond delay="0"/>
                            </p:stCondLst>
                            <p:childTnLst>
                              <p:par>
                                <p:cTn id="68" presetID="55" presetClass="exit" presetSubtype="0" fill="hold" grpId="0" nodeType="clickEffect">
                                  <p:stCondLst>
                                    <p:cond delay="0"/>
                                  </p:stCondLst>
                                  <p:childTnLst>
                                    <p:anim calcmode="lin" valueType="num">
                                      <p:cBhvr>
                                        <p:cTn id="69" dur="1000"/>
                                        <p:tgtEl>
                                          <p:spTgt spid="29"/>
                                        </p:tgtEl>
                                        <p:attrNameLst>
                                          <p:attrName>ppt_w</p:attrName>
                                        </p:attrNameLst>
                                      </p:cBhvr>
                                      <p:tavLst>
                                        <p:tav tm="0">
                                          <p:val>
                                            <p:strVal val="ppt_w"/>
                                          </p:val>
                                        </p:tav>
                                        <p:tav tm="100000">
                                          <p:val>
                                            <p:strVal val="ppt_w*0.70"/>
                                          </p:val>
                                        </p:tav>
                                      </p:tavLst>
                                    </p:anim>
                                    <p:anim calcmode="lin" valueType="num">
                                      <p:cBhvr>
                                        <p:cTn id="70" dur="1000"/>
                                        <p:tgtEl>
                                          <p:spTgt spid="29"/>
                                        </p:tgtEl>
                                        <p:attrNameLst>
                                          <p:attrName>ppt_h</p:attrName>
                                        </p:attrNameLst>
                                      </p:cBhvr>
                                      <p:tavLst>
                                        <p:tav tm="0">
                                          <p:val>
                                            <p:strVal val="ppt_h"/>
                                          </p:val>
                                        </p:tav>
                                        <p:tav tm="100000">
                                          <p:val>
                                            <p:strVal val="ppt_h"/>
                                          </p:val>
                                        </p:tav>
                                      </p:tavLst>
                                    </p:anim>
                                    <p:animEffect transition="out" filter="fade">
                                      <p:cBhvr>
                                        <p:cTn id="71" dur="1000"/>
                                        <p:tgtEl>
                                          <p:spTgt spid="29"/>
                                        </p:tgtEl>
                                      </p:cBhvr>
                                    </p:animEffect>
                                    <p:set>
                                      <p:cBhvr>
                                        <p:cTn id="72"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3" restart="whenNotActive" fill="hold" evtFilter="cancelBubble" nodeType="interactiveSeq">
                <p:stCondLst>
                  <p:cond evt="onClick" delay="0">
                    <p:tgtEl>
                      <p:spTgt spid="1036"/>
                    </p:tgtEl>
                  </p:cond>
                </p:stCondLst>
                <p:endSync evt="end" delay="0">
                  <p:rtn val="all"/>
                </p:endSync>
                <p:childTnLst>
                  <p:par>
                    <p:cTn id="74" fill="hold">
                      <p:stCondLst>
                        <p:cond delay="0"/>
                      </p:stCondLst>
                      <p:childTnLst>
                        <p:par>
                          <p:cTn id="75" fill="hold">
                            <p:stCondLst>
                              <p:cond delay="0"/>
                            </p:stCondLst>
                            <p:childTnLst>
                              <p:par>
                                <p:cTn id="76" presetID="6" presetClass="exit" presetSubtype="16" fill="hold" nodeType="clickEffect">
                                  <p:stCondLst>
                                    <p:cond delay="0"/>
                                  </p:stCondLst>
                                  <p:childTnLst>
                                    <p:animEffect transition="out" filter="circle(in)">
                                      <p:cBhvr>
                                        <p:cTn id="77" dur="2000"/>
                                        <p:tgtEl>
                                          <p:spTgt spid="1036"/>
                                        </p:tgtEl>
                                      </p:cBhvr>
                                    </p:animEffect>
                                    <p:set>
                                      <p:cBhvr>
                                        <p:cTn id="78" dur="1" fill="hold">
                                          <p:stCondLst>
                                            <p:cond delay="19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036"/>
                  </p:tgtEl>
                </p:cond>
              </p:nextCondLst>
            </p:seq>
            <p:seq concurrent="1" nextAc="seek">
              <p:cTn id="79" restart="whenNotActive" fill="hold" evtFilter="cancelBubble" nodeType="interactiveSeq">
                <p:stCondLst>
                  <p:cond evt="onClick" delay="0">
                    <p:tgtEl>
                      <p:spTgt spid="26"/>
                    </p:tgtEl>
                  </p:cond>
                </p:stCondLst>
                <p:endSync evt="end" delay="0">
                  <p:rtn val="all"/>
                </p:endSync>
                <p:childTnLst>
                  <p:par>
                    <p:cTn id="80" fill="hold">
                      <p:stCondLst>
                        <p:cond delay="0"/>
                      </p:stCondLst>
                      <p:childTnLst>
                        <p:par>
                          <p:cTn id="81" fill="hold">
                            <p:stCondLst>
                              <p:cond delay="0"/>
                            </p:stCondLst>
                            <p:childTnLst>
                              <p:par>
                                <p:cTn id="82" presetID="8" presetClass="exit" presetSubtype="16" fill="hold" grpId="0" nodeType="clickEffect">
                                  <p:stCondLst>
                                    <p:cond delay="0"/>
                                  </p:stCondLst>
                                  <p:childTnLst>
                                    <p:animEffect transition="out" filter="diamond(in)">
                                      <p:cBhvr>
                                        <p:cTn id="83" dur="2000"/>
                                        <p:tgtEl>
                                          <p:spTgt spid="26"/>
                                        </p:tgtEl>
                                      </p:cBhvr>
                                    </p:animEffect>
                                    <p:set>
                                      <p:cBhvr>
                                        <p:cTn id="84"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5" restart="whenNotActive" fill="hold" evtFilter="cancelBubble" nodeType="interactiveSeq">
                <p:stCondLst>
                  <p:cond evt="onClick" delay="0">
                    <p:tgtEl>
                      <p:spTgt spid="4"/>
                    </p:tgtEl>
                  </p:cond>
                </p:stCondLst>
                <p:endSync evt="end" delay="0">
                  <p:rtn val="all"/>
                </p:endSync>
                <p:childTnLst>
                  <p:par>
                    <p:cTn id="86" fill="hold">
                      <p:stCondLst>
                        <p:cond delay="0"/>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dissolve">
                                      <p:cBhvr>
                                        <p:cTn id="90" dur="500"/>
                                        <p:tgtEl>
                                          <p:spTgt spid="18"/>
                                        </p:tgtEl>
                                      </p:cBhvr>
                                    </p:animEffect>
                                  </p:childTnLst>
                                </p:cTn>
                              </p:par>
                            </p:childTnLst>
                          </p:cTn>
                        </p:par>
                      </p:childTnLst>
                    </p:cTn>
                  </p:par>
                </p:childTnLst>
              </p:cTn>
              <p:nextCondLst>
                <p:cond evt="onClick" delay="0">
                  <p:tgtEl>
                    <p:spTgt spid="4"/>
                  </p:tgtEl>
                </p:cond>
              </p:nextCondLst>
            </p:seq>
          </p:childTnLst>
        </p:cTn>
      </p:par>
    </p:tnLst>
    <p:bldLst>
      <p:bldP spid="10" grpId="0" animBg="1"/>
      <p:bldP spid="17" grpId="0" animBg="1"/>
      <p:bldP spid="26" grpId="0" animBg="1"/>
      <p:bldP spid="27" grpId="0" animBg="1"/>
      <p:bldP spid="28" grpId="0" animBg="1"/>
      <p:bldP spid="29"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285720" y="428604"/>
            <a:ext cx="835824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800" b="1" u="sng" smtClean="0">
                <a:solidFill>
                  <a:srgbClr val="FF0000"/>
                </a:solidFill>
                <a:latin typeface="Times New Roman" pitchFamily="18" charset="0"/>
                <a:ea typeface="Arial" pitchFamily="34" charset="0"/>
                <a:cs typeface="Times New Roman" pitchFamily="18" charset="0"/>
              </a:rPr>
              <a:t>H</a:t>
            </a:r>
            <a:r>
              <a:rPr lang="vi-VN" sz="2800" b="1" u="sng" smtClean="0">
                <a:solidFill>
                  <a:srgbClr val="FF0000"/>
                </a:solidFill>
                <a:latin typeface="Times New Roman" pitchFamily="18" charset="0"/>
                <a:ea typeface="Arial" pitchFamily="34" charset="0"/>
                <a:cs typeface="Times New Roman" pitchFamily="18" charset="0"/>
              </a:rPr>
              <a:t>ướng</a:t>
            </a:r>
            <a:r>
              <a:rPr lang="en-US" sz="2800" b="1" u="sng" smtClean="0">
                <a:solidFill>
                  <a:srgbClr val="FF0000"/>
                </a:solidFill>
                <a:latin typeface="Times New Roman" pitchFamily="18" charset="0"/>
                <a:ea typeface="Arial" pitchFamily="34" charset="0"/>
                <a:cs typeface="Times New Roman" pitchFamily="18" charset="0"/>
              </a:rPr>
              <a:t> dẫn về nhà</a:t>
            </a:r>
          </a:p>
          <a:p>
            <a:pPr lvl="0" algn="just" fontAlgn="base">
              <a:spcBef>
                <a:spcPct val="0"/>
              </a:spcBef>
              <a:spcAft>
                <a:spcPct val="0"/>
              </a:spcAft>
            </a:pPr>
            <a:r>
              <a:rPr kumimoji="0" lang="en-US" sz="28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Về nhà học bài, trả lời câu hỏi sách giáo khoa.</a:t>
            </a:r>
            <a:endParaRPr kumimoji="0" lang="vi-VN" sz="2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Tìm hiểu tiếp</a:t>
            </a:r>
            <a:r>
              <a:rPr kumimoji="0" lang="en-US" sz="2800" b="1" i="0" u="none" strike="noStrike" cap="none" normalizeH="0" smtClean="0">
                <a:ln>
                  <a:noFill/>
                </a:ln>
                <a:solidFill>
                  <a:schemeClr val="tx1"/>
                </a:solidFill>
                <a:effectLst/>
                <a:latin typeface="Times New Roman" pitchFamily="18" charset="0"/>
                <a:ea typeface="Arial" pitchFamily="34" charset="0"/>
                <a:cs typeface="Times New Roman" pitchFamily="18" charset="0"/>
              </a:rPr>
              <a:t> </a:t>
            </a:r>
            <a:r>
              <a:rPr lang="en-US" sz="2800" b="1" smtClean="0">
                <a:latin typeface="Times New Roman" pitchFamily="18" charset="0"/>
                <a:ea typeface="Arial" pitchFamily="34" charset="0"/>
                <a:cs typeface="Times New Roman" pitchFamily="18" charset="0"/>
              </a:rPr>
              <a:t>p</a:t>
            </a:r>
            <a:r>
              <a:rPr kumimoji="0" lang="en-US" sz="28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hần III - cuộc kháng chiến lần thứ ba chống quân xâm lược Nguyên (1287-1288) và phần IV-nguyên nhân thắng lợi và ý nghĩa lịch sử của ba lần kháng chiến chống quân xâm lược Mông -Nguyên.</a:t>
            </a:r>
            <a:endParaRPr kumimoji="0" lang="vi-VN" sz="2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Nhóm 1: dựa vào lược đồ, em hãy trình bày tóm tắt diễn biến cuộc kháng chiến lần thứ ba chống quân Nguyên.</a:t>
            </a:r>
            <a:endParaRPr kumimoji="0" lang="vi-VN" sz="2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Nhóm 2: trình bày nguyên nhân thắng lợi của ba lần kháng chiến chống quân xâm lược Mông-Nguyên.</a:t>
            </a:r>
            <a:endParaRPr kumimoji="0" lang="vi-VN" sz="2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Nhóm 3: Nêu ý nghĩa lịch sử của ba lần kháng chiến chống quân xâm lược Mông-Nguyên</a:t>
            </a:r>
            <a:endParaRPr kumimoji="0" lang="en-US" sz="28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 name="Action Button: Sound 2">
            <a:hlinkClick r:id="rId3" action="ppaction://hlinkfile" highlightClick="1" endSnd="1"/>
            <a:hlinkHover r:id="" action="ppaction://noaction" endSnd="1"/>
          </p:cNvPr>
          <p:cNvSpPr/>
          <p:nvPr/>
        </p:nvSpPr>
        <p:spPr>
          <a:xfrm>
            <a:off x="8215338" y="6215082"/>
            <a:ext cx="928662" cy="642918"/>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diamond(in)">
                                      <p:cBhvr>
                                        <p:cTn id="7" dur="2000"/>
                                        <p:tgtEl>
                                          <p:spTgt spid="2051">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051">
                                            <p:txEl>
                                              <p:pRg st="1" end="1"/>
                                            </p:txEl>
                                          </p:spTgt>
                                        </p:tgtEl>
                                        <p:attrNameLst>
                                          <p:attrName>style.visibility</p:attrName>
                                        </p:attrNameLst>
                                      </p:cBhvr>
                                      <p:to>
                                        <p:strVal val="visible"/>
                                      </p:to>
                                    </p:set>
                                    <p:animEffect transition="in" filter="diamond(in)">
                                      <p:cBhvr>
                                        <p:cTn id="10" dur="2000"/>
                                        <p:tgtEl>
                                          <p:spTgt spid="2051">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2051">
                                            <p:txEl>
                                              <p:pRg st="2" end="2"/>
                                            </p:txEl>
                                          </p:spTgt>
                                        </p:tgtEl>
                                        <p:attrNameLst>
                                          <p:attrName>style.visibility</p:attrName>
                                        </p:attrNameLst>
                                      </p:cBhvr>
                                      <p:to>
                                        <p:strVal val="visible"/>
                                      </p:to>
                                    </p:set>
                                    <p:animEffect transition="in" filter="diamond(in)">
                                      <p:cBhvr>
                                        <p:cTn id="13" dur="2000"/>
                                        <p:tgtEl>
                                          <p:spTgt spid="2051">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2051">
                                            <p:txEl>
                                              <p:pRg st="3" end="3"/>
                                            </p:txEl>
                                          </p:spTgt>
                                        </p:tgtEl>
                                        <p:attrNameLst>
                                          <p:attrName>style.visibility</p:attrName>
                                        </p:attrNameLst>
                                      </p:cBhvr>
                                      <p:to>
                                        <p:strVal val="visible"/>
                                      </p:to>
                                    </p:set>
                                    <p:animEffect transition="in" filter="diamond(in)">
                                      <p:cBhvr>
                                        <p:cTn id="16" dur="2000"/>
                                        <p:tgtEl>
                                          <p:spTgt spid="2051">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2051">
                                            <p:txEl>
                                              <p:pRg st="4" end="4"/>
                                            </p:txEl>
                                          </p:spTgt>
                                        </p:tgtEl>
                                        <p:attrNameLst>
                                          <p:attrName>style.visibility</p:attrName>
                                        </p:attrNameLst>
                                      </p:cBhvr>
                                      <p:to>
                                        <p:strVal val="visible"/>
                                      </p:to>
                                    </p:set>
                                    <p:animEffect transition="in" filter="diamond(in)">
                                      <p:cBhvr>
                                        <p:cTn id="19" dur="2000"/>
                                        <p:tgtEl>
                                          <p:spTgt spid="2051">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2051">
                                            <p:txEl>
                                              <p:pRg st="5" end="5"/>
                                            </p:txEl>
                                          </p:spTgt>
                                        </p:tgtEl>
                                        <p:attrNameLst>
                                          <p:attrName>style.visibility</p:attrName>
                                        </p:attrNameLst>
                                      </p:cBhvr>
                                      <p:to>
                                        <p:strVal val="visible"/>
                                      </p:to>
                                    </p:set>
                                    <p:animEffect transition="in" filter="diamond(in)">
                                      <p:cBhvr>
                                        <p:cTn id="22" dur="2000"/>
                                        <p:tgtEl>
                                          <p:spTgt spid="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vi-VN" dirty="0"/>
          </a:p>
        </p:txBody>
      </p:sp>
      <p:sp>
        <p:nvSpPr>
          <p:cNvPr id="3" name="Left Arrow 2">
            <a:hlinkClick r:id="rId3" action="ppaction://hlinksldjump"/>
          </p:cNvPr>
          <p:cNvSpPr/>
          <p:nvPr/>
        </p:nvSpPr>
        <p:spPr>
          <a:xfrm>
            <a:off x="7554694" y="6031262"/>
            <a:ext cx="1357290" cy="7857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p:cNvSpPr txBox="1"/>
          <p:nvPr/>
        </p:nvSpPr>
        <p:spPr>
          <a:xfrm>
            <a:off x="500034" y="214290"/>
            <a:ext cx="8072494" cy="5570756"/>
          </a:xfrm>
          <a:prstGeom prst="rect">
            <a:avLst/>
          </a:prstGeom>
          <a:noFill/>
        </p:spPr>
        <p:txBody>
          <a:bodyPr wrap="square" rtlCol="0">
            <a:spAutoFit/>
          </a:bodyPr>
          <a:lstStyle/>
          <a:p>
            <a:pPr algn="ctr"/>
            <a:r>
              <a:rPr lang="en-US" sz="3600" b="1" smtClean="0">
                <a:latin typeface="Times New Roman" pitchFamily="18" charset="0"/>
                <a:cs typeface="Times New Roman" pitchFamily="18" charset="0"/>
              </a:rPr>
              <a:t>LUẬT CH</a:t>
            </a:r>
            <a:r>
              <a:rPr lang="vi-VN" sz="3600" b="1" smtClean="0">
                <a:latin typeface="Times New Roman" pitchFamily="18" charset="0"/>
                <a:cs typeface="Times New Roman" pitchFamily="18" charset="0"/>
              </a:rPr>
              <a:t>ƠI</a:t>
            </a:r>
          </a:p>
          <a:p>
            <a:r>
              <a:rPr lang="vi-VN" sz="3600" b="1" smtClean="0">
                <a:latin typeface="Times New Roman" pitchFamily="18" charset="0"/>
                <a:cs typeface="Times New Roman" pitchFamily="18" charset="0"/>
              </a:rPr>
              <a:t>- </a:t>
            </a:r>
            <a:r>
              <a:rPr lang="vi-VN" sz="4000" b="1" smtClean="0">
                <a:latin typeface="Times New Roman" pitchFamily="18" charset="0"/>
                <a:cs typeface="Times New Roman" pitchFamily="18" charset="0"/>
              </a:rPr>
              <a:t>Ẩn số được che bởi 6 mảnh ghép </a:t>
            </a:r>
          </a:p>
          <a:p>
            <a:r>
              <a:rPr lang="vi-VN" sz="3600" b="1" smtClean="0">
                <a:latin typeface="Times New Roman" pitchFamily="18" charset="0"/>
                <a:cs typeface="Times New Roman" pitchFamily="18" charset="0"/>
              </a:rPr>
              <a:t>- M</a:t>
            </a:r>
            <a:r>
              <a:rPr lang="vi-VN" sz="4000" b="1" smtClean="0">
                <a:latin typeface="Times New Roman" pitchFamily="18" charset="0"/>
                <a:cs typeface="Times New Roman" pitchFamily="18" charset="0"/>
              </a:rPr>
              <a:t>ỗi miếng ghép tương ứng với một câu hỏi. Trả lời đúng câu hỏi miếng ghép sẽ được mở ra </a:t>
            </a:r>
          </a:p>
          <a:p>
            <a:r>
              <a:rPr lang="vi-VN" sz="4000" b="1" smtClean="0">
                <a:latin typeface="Times New Roman" pitchFamily="18" charset="0"/>
                <a:cs typeface="Times New Roman" pitchFamily="18" charset="0"/>
              </a:rPr>
              <a:t>- Trả lời sai miếng ghép không được mở</a:t>
            </a:r>
          </a:p>
          <a:p>
            <a:r>
              <a:rPr lang="vi-VN" sz="4000" b="1" smtClean="0">
                <a:latin typeface="Times New Roman" pitchFamily="18" charset="0"/>
                <a:cs typeface="Times New Roman" pitchFamily="18" charset="0"/>
              </a:rPr>
              <a:t>- Phải mở ít nhất 4 miếng ghép bạn mới có quyền giải ô chữ bí ẩn.</a:t>
            </a:r>
            <a:endParaRPr lang="vi-VN" sz="40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642918"/>
            <a:ext cx="7929618" cy="2246769"/>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Mảnh ghép số 1:</a:t>
            </a:r>
          </a:p>
          <a:p>
            <a:r>
              <a:rPr lang="en-US" sz="2800" b="1" smtClean="0">
                <a:latin typeface="Times New Roman" pitchFamily="18" charset="0"/>
                <a:cs typeface="Times New Roman" pitchFamily="18" charset="0"/>
              </a:rPr>
              <a:t>	</a:t>
            </a:r>
          </a:p>
          <a:p>
            <a:r>
              <a:rPr lang="en-US" sz="2800" b="1" smtClean="0">
                <a:latin typeface="Times New Roman" pitchFamily="18" charset="0"/>
                <a:cs typeface="Times New Roman" pitchFamily="18" charset="0"/>
              </a:rPr>
              <a:t>Tháng 5 - </a:t>
            </a:r>
            <a:r>
              <a:rPr lang="en-US" sz="2800" b="1" dirty="0" smtClean="0">
                <a:latin typeface="Times New Roman" pitchFamily="18" charset="0"/>
                <a:cs typeface="Times New Roman" pitchFamily="18" charset="0"/>
              </a:rPr>
              <a:t>1285, quân Trần tổ chức phản công đánh bại giăc Nguyên ở đâu ?</a:t>
            </a:r>
          </a:p>
          <a:p>
            <a:endParaRPr lang="en-US" sz="2800" dirty="0">
              <a:latin typeface="Times New Roman" pitchFamily="18" charset="0"/>
              <a:cs typeface="Times New Roman" pitchFamily="18" charset="0"/>
            </a:endParaRPr>
          </a:p>
        </p:txBody>
      </p:sp>
      <p:sp>
        <p:nvSpPr>
          <p:cNvPr id="5" name="TextBox 4"/>
          <p:cNvSpPr txBox="1"/>
          <p:nvPr/>
        </p:nvSpPr>
        <p:spPr>
          <a:xfrm>
            <a:off x="1000100" y="2857496"/>
            <a:ext cx="7858180" cy="2677656"/>
          </a:xfrm>
          <a:prstGeom prst="rect">
            <a:avLst/>
          </a:prstGeom>
          <a:noFill/>
        </p:spPr>
        <p:txBody>
          <a:bodyPr wrap="square" rtlCol="0">
            <a:spAutoFit/>
          </a:bodyPr>
          <a:lstStyle/>
          <a:p>
            <a:pPr>
              <a:lnSpc>
                <a:spcPct val="150000"/>
              </a:lnSpc>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Dương</a:t>
            </a:r>
            <a:endParaRPr lang="en-US" sz="2800" dirty="0">
              <a:latin typeface="Times New Roman" pitchFamily="18" charset="0"/>
              <a:cs typeface="Times New Roman" pitchFamily="18" charset="0"/>
            </a:endParaRPr>
          </a:p>
          <a:p>
            <a:pPr marL="342900" indent="-342900">
              <a:lnSpc>
                <a:spcPct val="150000"/>
              </a:lnSpc>
              <a:buAutoNum type="alphaUcPeriod" startAt="2"/>
            </a:pPr>
            <a:r>
              <a:rPr lang="en-US" sz="2800" dirty="0" err="1" smtClean="0">
                <a:latin typeface="Times New Roman" pitchFamily="18" charset="0"/>
                <a:cs typeface="Times New Roman" pitchFamily="18" charset="0"/>
              </a:rPr>
              <a:t>Tây</a:t>
            </a:r>
            <a:r>
              <a:rPr lang="en-US" sz="2800" dirty="0" smtClean="0">
                <a:latin typeface="Times New Roman" pitchFamily="18" charset="0"/>
                <a:cs typeface="Times New Roman" pitchFamily="18" charset="0"/>
              </a:rPr>
              <a:t> Kết, Thăng Long</a:t>
            </a:r>
          </a:p>
          <a:p>
            <a:pPr marL="342900" indent="-342900">
              <a:lnSpc>
                <a:spcPct val="150000"/>
              </a:lnSpc>
              <a:buAutoNum type="alphaUcPeriod" startAt="2"/>
            </a:pPr>
            <a:r>
              <a:rPr lang="en-US" sz="2800" dirty="0" smtClean="0">
                <a:latin typeface="Times New Roman" pitchFamily="18" charset="0"/>
                <a:cs typeface="Times New Roman" pitchFamily="18" charset="0"/>
              </a:rPr>
              <a:t>Vạn Kiếp, Hàm Tử,  Đông Bộ Đầu</a:t>
            </a:r>
          </a:p>
          <a:p>
            <a:pPr marL="342900" indent="-342900">
              <a:lnSpc>
                <a:spcPct val="150000"/>
              </a:lnSpc>
              <a:buAutoNum type="alphaUcPeriod" startAt="2"/>
            </a:pPr>
            <a:r>
              <a:rPr lang="en-US" sz="2800" dirty="0" smtClean="0">
                <a:latin typeface="Times New Roman" pitchFamily="18" charset="0"/>
                <a:cs typeface="Times New Roman" pitchFamily="18" charset="0"/>
              </a:rPr>
              <a:t>Tây Kết, Chương Dương, sông Bạch Đằng</a:t>
            </a:r>
          </a:p>
        </p:txBody>
      </p:sp>
      <p:sp>
        <p:nvSpPr>
          <p:cNvPr id="6" name="Left Arrow 5">
            <a:hlinkClick r:id="rId3" action="ppaction://hlinksldjump"/>
          </p:cNvPr>
          <p:cNvSpPr/>
          <p:nvPr/>
        </p:nvSpPr>
        <p:spPr>
          <a:xfrm>
            <a:off x="7554694" y="6031262"/>
            <a:ext cx="1357290" cy="7857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lowchart: Connector 8"/>
          <p:cNvSpPr/>
          <p:nvPr/>
        </p:nvSpPr>
        <p:spPr>
          <a:xfrm>
            <a:off x="907762" y="3000372"/>
            <a:ext cx="571504" cy="571504"/>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785794"/>
            <a:ext cx="8072494" cy="5047536"/>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Mảnh ghép số 2</a:t>
            </a:r>
          </a:p>
          <a:p>
            <a:endParaRPr lang="en-US" sz="2800" b="1"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Trung </a:t>
            </a:r>
            <a:r>
              <a:rPr lang="en-US" sz="2800" b="1" dirty="0" smtClean="0">
                <a:latin typeface="Times New Roman" pitchFamily="18" charset="0"/>
                <a:cs typeface="Times New Roman" pitchFamily="18" charset="0"/>
              </a:rPr>
              <a:t>Quốc hoàn toàn bị Mông Cổ thống trị vào năm </a:t>
            </a:r>
            <a:r>
              <a:rPr lang="en-US" sz="2800" b="1" err="1" smtClean="0">
                <a:latin typeface="Times New Roman" pitchFamily="18" charset="0"/>
                <a:cs typeface="Times New Roman" pitchFamily="18" charset="0"/>
              </a:rPr>
              <a:t>nào</a:t>
            </a:r>
            <a:r>
              <a:rPr lang="en-US" sz="2800" b="1" smtClean="0">
                <a:latin typeface="Times New Roman" pitchFamily="18" charset="0"/>
                <a:cs typeface="Times New Roman" pitchFamily="18" charset="0"/>
              </a:rPr>
              <a:t> ?</a:t>
            </a:r>
          </a:p>
          <a:p>
            <a:pPr>
              <a:lnSpc>
                <a:spcPct val="150000"/>
              </a:lnSpc>
            </a:pPr>
            <a:endParaRPr lang="en-US" sz="2800" dirty="0" smtClean="0">
              <a:latin typeface="Times New Roman" pitchFamily="18" charset="0"/>
              <a:cs typeface="Times New Roman" pitchFamily="18" charset="0"/>
            </a:endParaRPr>
          </a:p>
          <a:p>
            <a:pPr marL="342900" indent="-342900" algn="ctr">
              <a:lnSpc>
                <a:spcPct val="150000"/>
              </a:lnSpc>
              <a:buAutoNum type="alphaUcPeriod"/>
            </a:pPr>
            <a:r>
              <a:rPr lang="en-US" sz="2800" smtClean="0">
                <a:latin typeface="Times New Roman" pitchFamily="18" charset="0"/>
                <a:cs typeface="Times New Roman" pitchFamily="18" charset="0"/>
              </a:rPr>
              <a:t> 1278</a:t>
            </a:r>
            <a:endParaRPr lang="en-US" sz="2800" dirty="0" smtClean="0">
              <a:latin typeface="Times New Roman" pitchFamily="18" charset="0"/>
              <a:cs typeface="Times New Roman" pitchFamily="18" charset="0"/>
            </a:endParaRPr>
          </a:p>
          <a:p>
            <a:pPr marL="342900" indent="-342900" algn="ctr">
              <a:lnSpc>
                <a:spcPct val="150000"/>
              </a:lnSpc>
              <a:buAutoNum type="alphaUcPeriod"/>
            </a:pPr>
            <a:r>
              <a:rPr lang="en-US" sz="2800" smtClean="0">
                <a:latin typeface="Times New Roman" pitchFamily="18" charset="0"/>
                <a:cs typeface="Times New Roman" pitchFamily="18" charset="0"/>
              </a:rPr>
              <a:t> 1279</a:t>
            </a:r>
            <a:endParaRPr lang="en-US" sz="2800" dirty="0" smtClean="0">
              <a:latin typeface="Times New Roman" pitchFamily="18" charset="0"/>
              <a:cs typeface="Times New Roman" pitchFamily="18" charset="0"/>
            </a:endParaRPr>
          </a:p>
          <a:p>
            <a:pPr marL="342900" indent="-342900" algn="ctr">
              <a:lnSpc>
                <a:spcPct val="150000"/>
              </a:lnSpc>
              <a:buAutoNum type="alphaUcPeriod"/>
            </a:pPr>
            <a:r>
              <a:rPr lang="en-US" sz="2800" smtClean="0">
                <a:latin typeface="Times New Roman" pitchFamily="18" charset="0"/>
                <a:cs typeface="Times New Roman" pitchFamily="18" charset="0"/>
              </a:rPr>
              <a:t> 1276</a:t>
            </a:r>
            <a:endParaRPr lang="en-US" sz="2800" dirty="0" smtClean="0">
              <a:latin typeface="Times New Roman" pitchFamily="18" charset="0"/>
              <a:cs typeface="Times New Roman" pitchFamily="18" charset="0"/>
            </a:endParaRPr>
          </a:p>
          <a:p>
            <a:pPr marL="342900" indent="-342900" algn="ctr">
              <a:lnSpc>
                <a:spcPct val="150000"/>
              </a:lnSpc>
              <a:buAutoNum type="alphaUcPeriod"/>
            </a:pPr>
            <a:r>
              <a:rPr lang="en-US" sz="2800" smtClean="0">
                <a:latin typeface="Times New Roman" pitchFamily="18" charset="0"/>
                <a:cs typeface="Times New Roman" pitchFamily="18" charset="0"/>
              </a:rPr>
              <a:t> 1275</a:t>
            </a:r>
            <a:endParaRPr lang="en-US" sz="2800" dirty="0">
              <a:latin typeface="Times New Roman" pitchFamily="18" charset="0"/>
              <a:cs typeface="Times New Roman" pitchFamily="18" charset="0"/>
            </a:endParaRPr>
          </a:p>
        </p:txBody>
      </p:sp>
      <p:sp>
        <p:nvSpPr>
          <p:cNvPr id="5" name="Left Arrow 4">
            <a:hlinkClick r:id="rId3" action="ppaction://hlinksldjump"/>
          </p:cNvPr>
          <p:cNvSpPr/>
          <p:nvPr/>
        </p:nvSpPr>
        <p:spPr>
          <a:xfrm>
            <a:off x="7554694" y="6031262"/>
            <a:ext cx="1357290" cy="7857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Connector 5"/>
          <p:cNvSpPr/>
          <p:nvPr/>
        </p:nvSpPr>
        <p:spPr>
          <a:xfrm>
            <a:off x="3874466" y="3857628"/>
            <a:ext cx="571504" cy="571504"/>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4" name="Left Arrow 3">
            <a:hlinkClick r:id="rId3" action="ppaction://hlinksldjump"/>
          </p:cNvPr>
          <p:cNvSpPr/>
          <p:nvPr/>
        </p:nvSpPr>
        <p:spPr>
          <a:xfrm>
            <a:off x="7554694" y="6031262"/>
            <a:ext cx="1357290" cy="7857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714348" y="1000108"/>
            <a:ext cx="2820003" cy="523220"/>
          </a:xfrm>
          <a:prstGeom prst="rect">
            <a:avLst/>
          </a:prstGeom>
        </p:spPr>
        <p:txBody>
          <a:bodyPr wrap="none">
            <a:spAutoFit/>
          </a:bodyPr>
          <a:lstStyle/>
          <a:p>
            <a:r>
              <a:rPr lang="en-US" sz="2800" b="1" smtClean="0">
                <a:solidFill>
                  <a:srgbClr val="FF0000"/>
                </a:solidFill>
                <a:latin typeface="Times New Roman" pitchFamily="18" charset="0"/>
                <a:cs typeface="Times New Roman" pitchFamily="18" charset="0"/>
              </a:rPr>
              <a:t>Mảnh ghép số 3 :</a:t>
            </a:r>
          </a:p>
        </p:txBody>
      </p:sp>
      <p:sp>
        <p:nvSpPr>
          <p:cNvPr id="9" name="5-Point Star 8"/>
          <p:cNvSpPr/>
          <p:nvPr/>
        </p:nvSpPr>
        <p:spPr>
          <a:xfrm>
            <a:off x="2500298" y="2428868"/>
            <a:ext cx="3929090" cy="32147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LUCKY</a:t>
            </a:r>
            <a:endParaRPr lang="vi-VN" sz="2800"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9"/>
                                        </p:tgtEl>
                                        <p:attrNameLst>
                                          <p:attrName>style.color</p:attrName>
                                        </p:attrNameLst>
                                      </p:cBhvr>
                                      <p:to>
                                        <a:schemeClr val="bg1"/>
                                      </p:to>
                                    </p:animClr>
                                    <p:animClr clrSpc="rgb" dir="cw">
                                      <p:cBhvr>
                                        <p:cTn id="7" dur="250" autoRev="1" fill="hold"/>
                                        <p:tgtEl>
                                          <p:spTgt spid="9"/>
                                        </p:tgtEl>
                                        <p:attrNameLst>
                                          <p:attrName>fillcolor</p:attrName>
                                        </p:attrNameLst>
                                      </p:cBhvr>
                                      <p:to>
                                        <a:schemeClr val="bg1"/>
                                      </p:to>
                                    </p:animClr>
                                    <p:set>
                                      <p:cBhvr>
                                        <p:cTn id="8" dur="250" autoRev="1" fill="hold"/>
                                        <p:tgtEl>
                                          <p:spTgt spid="9"/>
                                        </p:tgtEl>
                                        <p:attrNameLst>
                                          <p:attrName>fill.type</p:attrName>
                                        </p:attrNameLst>
                                      </p:cBhvr>
                                      <p:to>
                                        <p:strVal val="solid"/>
                                      </p:to>
                                    </p:set>
                                    <p:set>
                                      <p:cBhvr>
                                        <p:cTn id="9" dur="250" autoRev="1"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1648" y="755632"/>
            <a:ext cx="7858180" cy="5570756"/>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Mảnh ghép số 4:</a:t>
            </a:r>
          </a:p>
          <a:p>
            <a:endParaRPr lang="en-US" sz="2800" b="1"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Trong </a:t>
            </a:r>
            <a:r>
              <a:rPr lang="en-US" sz="2800" b="1" dirty="0" err="1" smtClean="0">
                <a:latin typeface="Times New Roman" pitchFamily="18" charset="0"/>
                <a:cs typeface="Times New Roman" pitchFamily="18" charset="0"/>
              </a:rPr>
              <a:t>cuộc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chiến</a:t>
            </a:r>
            <a:r>
              <a:rPr lang="en-US" sz="2800" b="1" dirty="0"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chống</a:t>
            </a:r>
            <a:r>
              <a:rPr lang="en-US" sz="2800" b="1" smtClean="0">
                <a:latin typeface="Times New Roman" pitchFamily="18" charset="0"/>
                <a:cs typeface="Times New Roman" pitchFamily="18" charset="0"/>
              </a:rPr>
              <a:t> quân Mông -  </a:t>
            </a:r>
            <a:r>
              <a:rPr lang="en-US" sz="2800" b="1" err="1" smtClean="0">
                <a:latin typeface="Times New Roman" pitchFamily="18" charset="0"/>
                <a:cs typeface="Times New Roman" pitchFamily="18" charset="0"/>
              </a:rPr>
              <a:t>Nguyên</a:t>
            </a:r>
            <a:r>
              <a:rPr lang="en-US" sz="2800" b="1" smtClean="0">
                <a:latin typeface="Times New Roman" pitchFamily="18" charset="0"/>
                <a:cs typeface="Times New Roman" pitchFamily="18" charset="0"/>
              </a:rPr>
              <a:t> lần </a:t>
            </a:r>
            <a:r>
              <a:rPr lang="en-US" sz="2800" b="1" err="1" smtClean="0">
                <a:latin typeface="Times New Roman" pitchFamily="18" charset="0"/>
                <a:cs typeface="Times New Roman" pitchFamily="18" charset="0"/>
              </a:rPr>
              <a:t>thứ</a:t>
            </a:r>
            <a:r>
              <a:rPr lang="en-US" sz="2800" b="1" smtClean="0">
                <a:latin typeface="Times New Roman" pitchFamily="18" charset="0"/>
                <a:cs typeface="Times New Roman" pitchFamily="18" charset="0"/>
              </a:rPr>
              <a:t>  hai, </a:t>
            </a:r>
            <a:r>
              <a:rPr lang="en-US" sz="2800" b="1" dirty="0" err="1" smtClean="0">
                <a:latin typeface="Times New Roman" pitchFamily="18" charset="0"/>
                <a:cs typeface="Times New Roman" pitchFamily="18" charset="0"/>
              </a:rPr>
              <a:t>ai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tự</a:t>
            </a:r>
            <a:r>
              <a:rPr lang="en-US" sz="2800" b="1" smtClean="0">
                <a:latin typeface="Times New Roman" pitchFamily="18" charset="0"/>
                <a:cs typeface="Times New Roman" pitchFamily="18" charset="0"/>
              </a:rPr>
              <a:t> giương </a:t>
            </a:r>
            <a:r>
              <a:rPr lang="en-US" sz="2800" b="1" dirty="0" err="1" smtClean="0">
                <a:latin typeface="Times New Roman" pitchFamily="18" charset="0"/>
                <a:cs typeface="Times New Roman" pitchFamily="18" charset="0"/>
              </a:rPr>
              <a:t>cao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cờ</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Phá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cường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địch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ân</a:t>
            </a:r>
            <a:r>
              <a:rPr lang="en-US" sz="2800" b="1" smtClean="0">
                <a:latin typeface="Times New Roman" pitchFamily="18" charset="0"/>
                <a:cs typeface="Times New Roman" pitchFamily="18" charset="0"/>
              </a:rPr>
              <a:t>” ?</a:t>
            </a:r>
          </a:p>
          <a:p>
            <a:endParaRPr lang="en-US" sz="2800" dirty="0" smtClean="0">
              <a:latin typeface="Times New Roman" pitchFamily="18" charset="0"/>
              <a:cs typeface="Times New Roman" pitchFamily="18" charset="0"/>
            </a:endParaRPr>
          </a:p>
          <a:p>
            <a:pPr indent="2247900">
              <a:lnSpc>
                <a:spcPct val="150000"/>
              </a:lnSpc>
              <a:spcBef>
                <a:spcPts val="600"/>
              </a:spcBef>
            </a:pPr>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Trần</a:t>
            </a:r>
            <a:r>
              <a:rPr lang="en-US" sz="2800" dirty="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Quốc</a:t>
            </a:r>
            <a:r>
              <a:rPr lang="en-US" sz="2800" smtClean="0">
                <a:latin typeface="Times New Roman" pitchFamily="18" charset="0"/>
                <a:cs typeface="Times New Roman" pitchFamily="18" charset="0"/>
              </a:rPr>
              <a:t> Tuấn</a:t>
            </a:r>
            <a:endParaRPr lang="en-US" sz="2800" dirty="0" smtClean="0">
              <a:latin typeface="Times New Roman" pitchFamily="18" charset="0"/>
              <a:cs typeface="Times New Roman" pitchFamily="18" charset="0"/>
            </a:endParaRPr>
          </a:p>
          <a:p>
            <a:pPr indent="2247900">
              <a:lnSpc>
                <a:spcPct val="150000"/>
              </a:lnSpc>
              <a:spcBef>
                <a:spcPts val="600"/>
              </a:spcBef>
            </a:pPr>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Phạm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Lão</a:t>
            </a:r>
            <a:endParaRPr lang="en-US" sz="2800" dirty="0" smtClean="0">
              <a:latin typeface="Times New Roman" pitchFamily="18" charset="0"/>
              <a:cs typeface="Times New Roman" pitchFamily="18" charset="0"/>
            </a:endParaRPr>
          </a:p>
          <a:p>
            <a:pPr indent="2247900">
              <a:lnSpc>
                <a:spcPct val="150000"/>
              </a:lnSpc>
              <a:spcBef>
                <a:spcPts val="600"/>
              </a:spcBef>
            </a:pPr>
            <a:r>
              <a:rPr lang="en-US" sz="2800" err="1" smtClean="0">
                <a:latin typeface="Times New Roman" pitchFamily="18" charset="0"/>
                <a:cs typeface="Times New Roman" pitchFamily="18" charset="0"/>
              </a:rPr>
              <a:t>C</a:t>
            </a:r>
            <a:r>
              <a:rPr lang="en-US" sz="2800" smtClean="0">
                <a:latin typeface="Times New Roman" pitchFamily="18" charset="0"/>
                <a:cs typeface="Times New Roman" pitchFamily="18" charset="0"/>
              </a:rPr>
              <a:t>. Trần </a:t>
            </a:r>
            <a:r>
              <a:rPr lang="en-US" sz="2800" dirty="0" err="1" smtClean="0">
                <a:latin typeface="Times New Roman" pitchFamily="18" charset="0"/>
                <a:cs typeface="Times New Roman" pitchFamily="18" charset="0"/>
              </a:rPr>
              <a:t>Khánh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a:t>
            </a:r>
            <a:endParaRPr lang="en-US" sz="2800" dirty="0" smtClean="0">
              <a:latin typeface="Times New Roman" pitchFamily="18" charset="0"/>
              <a:cs typeface="Times New Roman" pitchFamily="18" charset="0"/>
            </a:endParaRPr>
          </a:p>
          <a:p>
            <a:pPr indent="2247900">
              <a:lnSpc>
                <a:spcPct val="150000"/>
              </a:lnSpc>
              <a:spcBef>
                <a:spcPts val="600"/>
              </a:spcBef>
            </a:pPr>
            <a:r>
              <a:rPr lang="en-US" sz="2800" err="1" smtClean="0">
                <a:latin typeface="Times New Roman" pitchFamily="18" charset="0"/>
                <a:cs typeface="Times New Roman" pitchFamily="18" charset="0"/>
              </a:rPr>
              <a:t>D</a:t>
            </a:r>
            <a:r>
              <a:rPr lang="en-US" sz="2800" smtClean="0">
                <a:latin typeface="Times New Roman" pitchFamily="18" charset="0"/>
                <a:cs typeface="Times New Roman" pitchFamily="18" charset="0"/>
              </a:rPr>
              <a:t>. Trần </a:t>
            </a:r>
            <a:r>
              <a:rPr lang="en-US" sz="2800" err="1" smtClean="0">
                <a:latin typeface="Times New Roman" pitchFamily="18" charset="0"/>
                <a:cs typeface="Times New Roman" pitchFamily="18" charset="0"/>
              </a:rPr>
              <a:t>Quốc</a:t>
            </a:r>
            <a:r>
              <a:rPr lang="en-US" sz="2800" smtClean="0">
                <a:latin typeface="Times New Roman" pitchFamily="18" charset="0"/>
                <a:cs typeface="Times New Roman" pitchFamily="18" charset="0"/>
              </a:rPr>
              <a:t> Toản</a:t>
            </a:r>
            <a:endParaRPr lang="en-US" sz="2800" dirty="0">
              <a:latin typeface="Times New Roman" pitchFamily="18" charset="0"/>
              <a:cs typeface="Times New Roman" pitchFamily="18" charset="0"/>
            </a:endParaRPr>
          </a:p>
        </p:txBody>
      </p:sp>
      <p:sp>
        <p:nvSpPr>
          <p:cNvPr id="5" name="Left Arrow 4">
            <a:hlinkClick r:id="rId3" action="ppaction://hlinksldjump"/>
          </p:cNvPr>
          <p:cNvSpPr/>
          <p:nvPr/>
        </p:nvSpPr>
        <p:spPr>
          <a:xfrm>
            <a:off x="7554694" y="6031262"/>
            <a:ext cx="1357290" cy="7857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Connector 5"/>
          <p:cNvSpPr/>
          <p:nvPr/>
        </p:nvSpPr>
        <p:spPr>
          <a:xfrm>
            <a:off x="2884784" y="5640380"/>
            <a:ext cx="571504" cy="571504"/>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785794"/>
            <a:ext cx="8335798" cy="4832092"/>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Mảnh ghép số 5:</a:t>
            </a:r>
          </a:p>
          <a:p>
            <a:endParaRPr lang="en-US" sz="2800" b="1"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Hịch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Tướng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Sĩ</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Trần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Tuấn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điểm</a:t>
            </a:r>
            <a:r>
              <a:rPr lang="en-US" sz="2800" b="1" dirty="0"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nào</a:t>
            </a:r>
            <a:r>
              <a:rPr lang="en-US" sz="2800" b="1" smtClean="0">
                <a:latin typeface="Times New Roman" pitchFamily="18" charset="0"/>
                <a:cs typeface="Times New Roman" pitchFamily="18" charset="0"/>
              </a:rPr>
              <a:t> ?</a:t>
            </a:r>
          </a:p>
          <a:p>
            <a:endParaRPr lang="en-US" sz="2800" dirty="0" smtClean="0">
              <a:latin typeface="Times New Roman" pitchFamily="18" charset="0"/>
              <a:cs typeface="Times New Roman" pitchFamily="18" charset="0"/>
            </a:endParaRPr>
          </a:p>
          <a:p>
            <a:pPr marL="342900" indent="-342900">
              <a:lnSpc>
                <a:spcPct val="150000"/>
              </a:lnSpc>
              <a:buFontTx/>
              <a:buAutoNum type="alphaUcPeriod"/>
            </a:pPr>
            <a:r>
              <a:rPr lang="en-US" sz="2800" smtClean="0">
                <a:latin typeface="Times New Roman" pitchFamily="18" charset="0"/>
                <a:cs typeface="Times New Roman" pitchFamily="18" charset="0"/>
              </a:rPr>
              <a:t>  Kháng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a:t>
            </a:r>
            <a:endParaRPr lang="en-US" sz="2800" dirty="0" smtClean="0">
              <a:latin typeface="Times New Roman" pitchFamily="18" charset="0"/>
              <a:cs typeface="Times New Roman" pitchFamily="18" charset="0"/>
            </a:endParaRPr>
          </a:p>
          <a:p>
            <a:pPr marL="342900" indent="-342900">
              <a:lnSpc>
                <a:spcPct val="150000"/>
              </a:lnSpc>
              <a:buAutoNum type="alphaUcPeriod"/>
            </a:pPr>
            <a:r>
              <a:rPr lang="en-US" sz="2800" smtClean="0">
                <a:latin typeface="Times New Roman" pitchFamily="18" charset="0"/>
                <a:cs typeface="Times New Roman" pitchFamily="18" charset="0"/>
              </a:rPr>
              <a:t>  Kháng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nhất</a:t>
            </a:r>
            <a:endParaRPr lang="en-US" sz="2800" dirty="0" smtClean="0">
              <a:latin typeface="Times New Roman" pitchFamily="18" charset="0"/>
              <a:cs typeface="Times New Roman" pitchFamily="18" charset="0"/>
            </a:endParaRPr>
          </a:p>
          <a:p>
            <a:pPr marL="342900" indent="-342900">
              <a:lnSpc>
                <a:spcPct val="150000"/>
              </a:lnSpc>
              <a:buFontTx/>
              <a:buAutoNum type="alphaUcPeriod"/>
            </a:pPr>
            <a:r>
              <a:rPr lang="en-US" sz="2800" smtClean="0">
                <a:latin typeface="Times New Roman" pitchFamily="18" charset="0"/>
                <a:cs typeface="Times New Roman" pitchFamily="18" charset="0"/>
              </a:rPr>
              <a:t>  Kháng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hai</a:t>
            </a:r>
            <a:endParaRPr lang="en-US" sz="2800" dirty="0">
              <a:latin typeface="Times New Roman" pitchFamily="18" charset="0"/>
              <a:cs typeface="Times New Roman" pitchFamily="18" charset="0"/>
            </a:endParaRPr>
          </a:p>
          <a:p>
            <a:pPr marL="342900" indent="-342900">
              <a:lnSpc>
                <a:spcPct val="150000"/>
              </a:lnSpc>
              <a:buFontTx/>
              <a:buAutoNum type="alphaUcPeriod"/>
            </a:pPr>
            <a:r>
              <a:rPr lang="en-US" sz="2800" smtClean="0">
                <a:latin typeface="Times New Roman" pitchFamily="18" charset="0"/>
                <a:cs typeface="Times New Roman" pitchFamily="18" charset="0"/>
              </a:rPr>
              <a:t>  Cả </a:t>
            </a:r>
            <a:r>
              <a:rPr lang="en-US" sz="2800" dirty="0" smtClean="0">
                <a:latin typeface="Times New Roman" pitchFamily="18" charset="0"/>
                <a:cs typeface="Times New Roman" pitchFamily="18" charset="0"/>
              </a:rPr>
              <a:t>3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kỳ</a:t>
            </a:r>
            <a:r>
              <a:rPr lang="en-US" sz="2800" smtClean="0">
                <a:latin typeface="Times New Roman" pitchFamily="18" charset="0"/>
                <a:cs typeface="Times New Roman" pitchFamily="18" charset="0"/>
              </a:rPr>
              <a:t> trên</a:t>
            </a:r>
            <a:endParaRPr lang="en-US" sz="2800" dirty="0">
              <a:latin typeface="Times New Roman" pitchFamily="18" charset="0"/>
              <a:cs typeface="Times New Roman" pitchFamily="18" charset="0"/>
            </a:endParaRPr>
          </a:p>
        </p:txBody>
      </p:sp>
      <p:sp>
        <p:nvSpPr>
          <p:cNvPr id="5" name="Left Arrow 4">
            <a:hlinkClick r:id="rId3" action="ppaction://hlinksldjump"/>
          </p:cNvPr>
          <p:cNvSpPr/>
          <p:nvPr/>
        </p:nvSpPr>
        <p:spPr>
          <a:xfrm>
            <a:off x="7554694" y="6031262"/>
            <a:ext cx="1357290" cy="7857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Connector 5"/>
          <p:cNvSpPr/>
          <p:nvPr/>
        </p:nvSpPr>
        <p:spPr>
          <a:xfrm>
            <a:off x="357158" y="4286256"/>
            <a:ext cx="571504" cy="571504"/>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hinhanhvietnam.com/wp-content/uploads/2016/02/Ban-do-lich-su-Viet-Nam-xua-phong-kien-23.jpg"/>
          <p:cNvPicPr>
            <a:picLocks noChangeAspect="1" noChangeArrowheads="1"/>
          </p:cNvPicPr>
          <p:nvPr/>
        </p:nvPicPr>
        <p:blipFill>
          <a:blip r:embed="rId3"/>
          <a:srcRect/>
          <a:stretch>
            <a:fillRect/>
          </a:stretch>
        </p:blipFill>
        <p:spPr bwMode="auto">
          <a:xfrm>
            <a:off x="142844" y="0"/>
            <a:ext cx="9001156" cy="6572272"/>
          </a:xfrm>
          <a:prstGeom prst="rect">
            <a:avLst/>
          </a:prstGeom>
          <a:noFill/>
        </p:spPr>
      </p:pic>
      <p:sp>
        <p:nvSpPr>
          <p:cNvPr id="6" name="TextBox 5"/>
          <p:cNvSpPr txBox="1"/>
          <p:nvPr/>
        </p:nvSpPr>
        <p:spPr>
          <a:xfrm>
            <a:off x="6715140" y="142852"/>
            <a:ext cx="135732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2000" b="1" dirty="0" smtClean="0">
                <a:solidFill>
                  <a:schemeClr val="tx1"/>
                </a:solidFill>
                <a:latin typeface="+mj-lt"/>
              </a:rPr>
              <a:t>Năm 1279</a:t>
            </a:r>
            <a:endParaRPr lang="vi-VN" sz="2000" b="1" dirty="0">
              <a:solidFill>
                <a:schemeClr val="tx1"/>
              </a:solidFill>
              <a:latin typeface="+mj-lt"/>
            </a:endParaRPr>
          </a:p>
        </p:txBody>
      </p:sp>
      <p:sp>
        <p:nvSpPr>
          <p:cNvPr id="7" name="TextBox 6"/>
          <p:cNvSpPr txBox="1"/>
          <p:nvPr/>
        </p:nvSpPr>
        <p:spPr>
          <a:xfrm>
            <a:off x="4714876" y="0"/>
            <a:ext cx="2071702" cy="400110"/>
          </a:xfrm>
          <a:prstGeom prst="rect">
            <a:avLst/>
          </a:prstGeom>
          <a:noFill/>
        </p:spPr>
        <p:txBody>
          <a:bodyPr wrap="square" rtlCol="0">
            <a:spAutoFit/>
          </a:bodyPr>
          <a:lstStyle/>
          <a:p>
            <a:r>
              <a:rPr lang="vi-VN" sz="2000" b="1" dirty="0" smtClean="0">
                <a:solidFill>
                  <a:schemeClr val="bg1"/>
                </a:solidFill>
                <a:latin typeface="Times New Roman" pitchFamily="18" charset="0"/>
                <a:cs typeface="Times New Roman" pitchFamily="18" charset="0"/>
              </a:rPr>
              <a:t>NHÀ NGUY ÊN</a:t>
            </a:r>
            <a:endParaRPr lang="vi-VN"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642918"/>
            <a:ext cx="7733789" cy="5262979"/>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Mảnh ghép số 6: </a:t>
            </a:r>
          </a:p>
          <a:p>
            <a:endParaRPr lang="en-US" sz="2800" b="1" smtClean="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Vua </a:t>
            </a:r>
            <a:r>
              <a:rPr lang="en-US" sz="2800" b="1" dirty="0" err="1" smtClean="0">
                <a:latin typeface="Times New Roman" pitchFamily="18" charset="0"/>
                <a:cs typeface="Times New Roman" pitchFamily="18" charset="0"/>
              </a:rPr>
              <a:t>trần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mở</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Hội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Hồng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phụ</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uy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về</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đánh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giặc</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Hội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mở</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năm</a:t>
            </a:r>
            <a:r>
              <a:rPr lang="en-US" sz="2800" b="1" dirty="0"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nào</a:t>
            </a:r>
            <a:r>
              <a:rPr lang="en-US" sz="2800" b="1" smtClean="0">
                <a:latin typeface="Times New Roman" pitchFamily="18" charset="0"/>
                <a:cs typeface="Times New Roman" pitchFamily="18" charset="0"/>
              </a:rPr>
              <a:t> ?</a:t>
            </a:r>
          </a:p>
          <a:p>
            <a:endParaRPr lang="en-US" sz="2800" dirty="0" smtClean="0">
              <a:latin typeface="Times New Roman" pitchFamily="18" charset="0"/>
              <a:cs typeface="Times New Roman" pitchFamily="18" charset="0"/>
            </a:endParaRPr>
          </a:p>
          <a:p>
            <a:pPr marL="342900" indent="-342900" algn="ctr">
              <a:lnSpc>
                <a:spcPct val="150000"/>
              </a:lnSpc>
              <a:buAutoNum type="alphaUcPeriod"/>
            </a:pPr>
            <a:r>
              <a:rPr lang="en-US" sz="2800" smtClean="0">
                <a:latin typeface="Times New Roman" pitchFamily="18" charset="0"/>
                <a:cs typeface="Times New Roman" pitchFamily="18" charset="0"/>
              </a:rPr>
              <a:t>  1258</a:t>
            </a:r>
            <a:endParaRPr lang="en-US" sz="2800" dirty="0" smtClean="0">
              <a:latin typeface="Times New Roman" pitchFamily="18" charset="0"/>
              <a:cs typeface="Times New Roman" pitchFamily="18" charset="0"/>
            </a:endParaRPr>
          </a:p>
          <a:p>
            <a:pPr marL="342900" indent="-342900" algn="ctr">
              <a:lnSpc>
                <a:spcPct val="150000"/>
              </a:lnSpc>
              <a:buAutoNum type="alphaUcPeriod"/>
            </a:pPr>
            <a:r>
              <a:rPr lang="en-US" sz="2800" smtClean="0">
                <a:latin typeface="Times New Roman" pitchFamily="18" charset="0"/>
                <a:cs typeface="Times New Roman" pitchFamily="18" charset="0"/>
              </a:rPr>
              <a:t>  1285</a:t>
            </a:r>
            <a:endParaRPr lang="en-US" sz="2800" dirty="0" smtClean="0">
              <a:latin typeface="Times New Roman" pitchFamily="18" charset="0"/>
              <a:cs typeface="Times New Roman" pitchFamily="18" charset="0"/>
            </a:endParaRPr>
          </a:p>
          <a:p>
            <a:pPr marL="342900" indent="-342900" algn="ctr">
              <a:lnSpc>
                <a:spcPct val="150000"/>
              </a:lnSpc>
              <a:buAutoNum type="alphaUcPeriod"/>
            </a:pPr>
            <a:r>
              <a:rPr lang="en-US" sz="2800" smtClean="0">
                <a:latin typeface="Times New Roman" pitchFamily="18" charset="0"/>
                <a:cs typeface="Times New Roman" pitchFamily="18" charset="0"/>
              </a:rPr>
              <a:t>  1259</a:t>
            </a:r>
            <a:endParaRPr lang="en-US" sz="2800" dirty="0" smtClean="0">
              <a:latin typeface="Times New Roman" pitchFamily="18" charset="0"/>
              <a:cs typeface="Times New Roman" pitchFamily="18" charset="0"/>
            </a:endParaRPr>
          </a:p>
          <a:p>
            <a:pPr marL="342900" indent="-342900" algn="ctr">
              <a:lnSpc>
                <a:spcPct val="150000"/>
              </a:lnSpc>
              <a:buAutoNum type="alphaUcPeriod"/>
            </a:pPr>
            <a:r>
              <a:rPr lang="en-US" sz="2800" smtClean="0">
                <a:latin typeface="Times New Roman" pitchFamily="18" charset="0"/>
                <a:cs typeface="Times New Roman" pitchFamily="18" charset="0"/>
              </a:rPr>
              <a:t>  1295</a:t>
            </a:r>
            <a:endParaRPr lang="en-US" sz="2800" dirty="0">
              <a:latin typeface="Times New Roman" pitchFamily="18" charset="0"/>
              <a:cs typeface="Times New Roman" pitchFamily="18" charset="0"/>
            </a:endParaRPr>
          </a:p>
        </p:txBody>
      </p:sp>
      <p:sp>
        <p:nvSpPr>
          <p:cNvPr id="7" name="Left Arrow 6">
            <a:hlinkClick r:id="rId3" action="ppaction://hlinksldjump"/>
          </p:cNvPr>
          <p:cNvSpPr/>
          <p:nvPr/>
        </p:nvSpPr>
        <p:spPr>
          <a:xfrm>
            <a:off x="7554694" y="6031262"/>
            <a:ext cx="1357290" cy="7857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Flowchart: Connector 7"/>
          <p:cNvSpPr/>
          <p:nvPr/>
        </p:nvSpPr>
        <p:spPr>
          <a:xfrm>
            <a:off x="3786182" y="3929066"/>
            <a:ext cx="571504" cy="571504"/>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14876" y="0"/>
            <a:ext cx="2071702" cy="400110"/>
          </a:xfrm>
          <a:prstGeom prst="rect">
            <a:avLst/>
          </a:prstGeom>
          <a:noFill/>
        </p:spPr>
        <p:txBody>
          <a:bodyPr wrap="square" rtlCol="0">
            <a:spAutoFit/>
          </a:bodyPr>
          <a:lstStyle/>
          <a:p>
            <a:r>
              <a:rPr lang="vi-VN" sz="2000" b="1" dirty="0" smtClean="0">
                <a:solidFill>
                  <a:schemeClr val="bg1"/>
                </a:solidFill>
                <a:latin typeface="Times New Roman" pitchFamily="18" charset="0"/>
                <a:cs typeface="Times New Roman" pitchFamily="18" charset="0"/>
              </a:rPr>
              <a:t>ĐẠI NGUY ÊN</a:t>
            </a:r>
            <a:endParaRPr lang="vi-VN" sz="2000" b="1" dirty="0">
              <a:solidFill>
                <a:schemeClr val="bg1"/>
              </a:solidFill>
              <a:latin typeface="Times New Roman" pitchFamily="18" charset="0"/>
              <a:cs typeface="Times New Roman" pitchFamily="18" charset="0"/>
            </a:endParaRPr>
          </a:p>
        </p:txBody>
      </p:sp>
      <p:sp>
        <p:nvSpPr>
          <p:cNvPr id="8" name="TextBox 7"/>
          <p:cNvSpPr txBox="1"/>
          <p:nvPr/>
        </p:nvSpPr>
        <p:spPr>
          <a:xfrm>
            <a:off x="893388" y="1142984"/>
            <a:ext cx="7822016" cy="1969770"/>
          </a:xfrm>
          <a:prstGeom prst="rect">
            <a:avLst/>
          </a:prstGeom>
          <a:noFill/>
        </p:spPr>
        <p:txBody>
          <a:bodyPr wrap="square" rtlCol="0">
            <a:spAutoFit/>
          </a:bodyPr>
          <a:lstStyle/>
          <a:p>
            <a:pPr algn="just">
              <a:spcBef>
                <a:spcPts val="600"/>
              </a:spcBef>
              <a:spcAft>
                <a:spcPts val="600"/>
              </a:spcAft>
            </a:pPr>
            <a:r>
              <a:rPr lang="en-US" sz="2800" b="1" smtClean="0">
                <a:solidFill>
                  <a:srgbClr val="FF0000"/>
                </a:solidFill>
                <a:latin typeface="Times New Roman" pitchFamily="18" charset="0"/>
                <a:cs typeface="Times New Roman" pitchFamily="18" charset="0"/>
              </a:rPr>
              <a:t>- Hốt Tất </a:t>
            </a:r>
            <a:r>
              <a:rPr lang="en-US" sz="2800" b="1" dirty="0" err="1" smtClean="0">
                <a:solidFill>
                  <a:srgbClr val="FF0000"/>
                </a:solidFill>
                <a:latin typeface="Times New Roman" pitchFamily="18" charset="0"/>
                <a:cs typeface="Times New Roman" pitchFamily="18" charset="0"/>
              </a:rPr>
              <a:t>Liệt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chủ</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a:t>
            </a:r>
            <a:r>
              <a:rPr lang="vi-VN" sz="2800" b="1" dirty="0" smtClean="0">
                <a:solidFill>
                  <a:srgbClr val="FF0000"/>
                </a:solidFill>
                <a:latin typeface="Times New Roman" pitchFamily="18" charset="0"/>
                <a:cs typeface="Times New Roman" pitchFamily="18" charset="0"/>
              </a:rPr>
              <a:t>ươ</a:t>
            </a:r>
            <a:r>
              <a:rPr lang="en-US" sz="2800" b="1" dirty="0" err="1" smtClean="0">
                <a:solidFill>
                  <a:srgbClr val="FF0000"/>
                </a:solidFill>
                <a:latin typeface="Times New Roman" pitchFamily="18" charset="0"/>
                <a:cs typeface="Times New Roman" pitchFamily="18" charset="0"/>
              </a:rPr>
              <a:t>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xâm</a:t>
            </a:r>
            <a:r>
              <a:rPr lang="en-US" sz="2800" b="1" dirty="0" smtClean="0">
                <a:solidFill>
                  <a:srgbClr val="FF0000"/>
                </a:solidFill>
                <a:latin typeface="Times New Roman" pitchFamily="18" charset="0"/>
                <a:cs typeface="Times New Roman" pitchFamily="18" charset="0"/>
              </a:rPr>
              <a:t> l</a:t>
            </a:r>
            <a:r>
              <a:rPr lang="vi-VN" sz="2800" b="1" dirty="0" smtClean="0">
                <a:solidFill>
                  <a:srgbClr val="FF0000"/>
                </a:solidFill>
                <a:latin typeface="Times New Roman" pitchFamily="18" charset="0"/>
                <a:cs typeface="Times New Roman" pitchFamily="18" charset="0"/>
              </a:rPr>
              <a:t>ược</a:t>
            </a:r>
            <a:r>
              <a:rPr lang="en-US" sz="2800" b="1" dirty="0" smtClean="0">
                <a:solidFill>
                  <a:srgbClr val="FF0000"/>
                </a:solidFill>
                <a:latin typeface="Times New Roman" pitchFamily="18" charset="0"/>
                <a:cs typeface="Times New Roman" pitchFamily="18" charset="0"/>
              </a:rPr>
              <a:t> Cham-pa </a:t>
            </a:r>
            <a:r>
              <a:rPr lang="en-US" sz="2800" b="1" err="1" smtClean="0">
                <a:solidFill>
                  <a:srgbClr val="FF0000"/>
                </a:solidFill>
                <a:latin typeface="Times New Roman" pitchFamily="18" charset="0"/>
                <a:cs typeface="Times New Roman" pitchFamily="18" charset="0"/>
              </a:rPr>
              <a:t>và</a:t>
            </a:r>
            <a:r>
              <a:rPr lang="en-US" sz="2800" b="1" smtClean="0">
                <a:solidFill>
                  <a:srgbClr val="FF0000"/>
                </a:solidFill>
                <a:latin typeface="Times New Roman" pitchFamily="18" charset="0"/>
                <a:cs typeface="Times New Roman" pitchFamily="18" charset="0"/>
              </a:rPr>
              <a:t> Đại </a:t>
            </a:r>
            <a:r>
              <a:rPr lang="en-US" sz="2800" b="1" dirty="0" err="1" smtClean="0">
                <a:solidFill>
                  <a:srgbClr val="FF0000"/>
                </a:solidFill>
                <a:latin typeface="Times New Roman" pitchFamily="18" charset="0"/>
                <a:cs typeface="Times New Roman" pitchFamily="18" charset="0"/>
              </a:rPr>
              <a:t>Việt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nhằm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mục</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đích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gì</a:t>
            </a:r>
            <a:r>
              <a:rPr lang="en-US" sz="2800" b="1" smtClean="0">
                <a:solidFill>
                  <a:srgbClr val="FF0000"/>
                </a:solidFill>
                <a:latin typeface="Times New Roman" pitchFamily="18" charset="0"/>
                <a:cs typeface="Times New Roman" pitchFamily="18" charset="0"/>
              </a:rPr>
              <a:t>? </a:t>
            </a:r>
          </a:p>
          <a:p>
            <a:pPr algn="just">
              <a:spcBef>
                <a:spcPts val="600"/>
              </a:spcBef>
              <a:spcAft>
                <a:spcPts val="600"/>
              </a:spcAft>
            </a:pPr>
            <a:r>
              <a:rPr lang="en-US" sz="2800" b="1" smtClean="0">
                <a:solidFill>
                  <a:srgbClr val="FF0000"/>
                </a:solidFill>
                <a:latin typeface="Times New Roman" pitchFamily="18" charset="0"/>
                <a:cs typeface="Times New Roman" pitchFamily="18" charset="0"/>
              </a:rPr>
              <a:t>- Tại </a:t>
            </a:r>
            <a:r>
              <a:rPr lang="en-US" sz="2800" b="1" dirty="0" err="1" smtClean="0">
                <a:solidFill>
                  <a:srgbClr val="FF0000"/>
                </a:solidFill>
                <a:latin typeface="Times New Roman" pitchFamily="18" charset="0"/>
                <a:cs typeface="Times New Roman" pitchFamily="18" charset="0"/>
              </a:rPr>
              <a:t>sao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Nguyên</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đánh</a:t>
            </a:r>
            <a:r>
              <a:rPr lang="en-US" sz="2800" b="1" dirty="0" smtClean="0">
                <a:solidFill>
                  <a:srgbClr val="FF0000"/>
                </a:solidFill>
                <a:latin typeface="Times New Roman" pitchFamily="18" charset="0"/>
                <a:cs typeface="Times New Roman" pitchFamily="18" charset="0"/>
              </a:rPr>
              <a:t> Cham-Pa </a:t>
            </a:r>
            <a:r>
              <a:rPr lang="en-US" sz="2800" b="1" dirty="0" err="1" smtClean="0">
                <a:solidFill>
                  <a:srgbClr val="FF0000"/>
                </a:solidFill>
                <a:latin typeface="Times New Roman" pitchFamily="18" charset="0"/>
                <a:cs typeface="Times New Roman" pitchFamily="18" charset="0"/>
              </a:rPr>
              <a:t>tr</a:t>
            </a:r>
            <a:r>
              <a:rPr lang="vi-VN" sz="2800" b="1" dirty="0" smtClean="0">
                <a:solidFill>
                  <a:srgbClr val="FF0000"/>
                </a:solidFill>
                <a:latin typeface="Times New Roman" pitchFamily="18" charset="0"/>
                <a:cs typeface="Times New Roman" pitchFamily="18" charset="0"/>
              </a:rPr>
              <a:t>ước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khi</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đánh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Việt</a:t>
            </a:r>
            <a:r>
              <a:rPr lang="en-US" sz="2800" b="1" dirty="0" smtClean="0">
                <a:solidFill>
                  <a:srgbClr val="FF0000"/>
                </a:solidFill>
                <a:latin typeface="Times New Roman" pitchFamily="18" charset="0"/>
                <a:cs typeface="Times New Roman" pitchFamily="18" charset="0"/>
              </a:rPr>
              <a:t>? </a:t>
            </a:r>
            <a:endParaRPr lang="vi-VN" sz="2800" b="1" dirty="0">
              <a:solidFill>
                <a:srgbClr val="FF0000"/>
              </a:solidFill>
              <a:latin typeface="Times New Roman" pitchFamily="18" charset="0"/>
              <a:cs typeface="Times New Roman" pitchFamily="18" charset="0"/>
            </a:endParaRPr>
          </a:p>
        </p:txBody>
      </p:sp>
      <p:pic>
        <p:nvPicPr>
          <p:cNvPr id="9" name="Picture 31" descr="Cau hoi"/>
          <p:cNvPicPr>
            <a:picLocks noChangeAspect="1" noChangeArrowheads="1" noCrop="1"/>
          </p:cNvPicPr>
          <p:nvPr/>
        </p:nvPicPr>
        <p:blipFill>
          <a:blip r:embed="rId3"/>
          <a:srcRect/>
          <a:stretch>
            <a:fillRect/>
          </a:stretch>
        </p:blipFill>
        <p:spPr bwMode="auto">
          <a:xfrm>
            <a:off x="-285784" y="1071546"/>
            <a:ext cx="1428760" cy="16430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hinhanhvietnam.com/wp-content/uploads/2016/02/Ban-do-lich-su-Viet-Nam-xua-phong-kien-23.jpg"/>
          <p:cNvPicPr>
            <a:picLocks noChangeAspect="1" noChangeArrowheads="1"/>
          </p:cNvPicPr>
          <p:nvPr/>
        </p:nvPicPr>
        <p:blipFill>
          <a:blip r:embed="rId4"/>
          <a:srcRect/>
          <a:stretch>
            <a:fillRect/>
          </a:stretch>
        </p:blipFill>
        <p:spPr bwMode="auto">
          <a:xfrm>
            <a:off x="500034" y="0"/>
            <a:ext cx="8286808" cy="6715172"/>
          </a:xfrm>
          <a:prstGeom prst="rect">
            <a:avLst/>
          </a:prstGeom>
          <a:noFill/>
        </p:spPr>
      </p:pic>
      <p:sp>
        <p:nvSpPr>
          <p:cNvPr id="4" name="Line 7"/>
          <p:cNvSpPr>
            <a:spLocks noChangeShapeType="1"/>
          </p:cNvSpPr>
          <p:nvPr/>
        </p:nvSpPr>
        <p:spPr bwMode="auto">
          <a:xfrm flipH="1">
            <a:off x="7215206" y="3214686"/>
            <a:ext cx="142876" cy="867744"/>
          </a:xfrm>
          <a:prstGeom prst="line">
            <a:avLst/>
          </a:prstGeom>
          <a:noFill/>
          <a:ln w="133350">
            <a:solidFill>
              <a:srgbClr val="0000FF"/>
            </a:solidFill>
            <a:round/>
            <a:headEnd/>
            <a:tailEnd type="stealth" w="med" len="med"/>
          </a:ln>
        </p:spPr>
        <p:txBody>
          <a:bodyPr/>
          <a:lstStyle/>
          <a:p>
            <a:endParaRPr lang="vi-VN"/>
          </a:p>
        </p:txBody>
      </p:sp>
      <p:pic>
        <p:nvPicPr>
          <p:cNvPr id="5" name="Picture 8" descr="DSC0220912"/>
          <p:cNvPicPr>
            <a:picLocks noChangeAspect="1" noChangeArrowheads="1"/>
          </p:cNvPicPr>
          <p:nvPr/>
        </p:nvPicPr>
        <p:blipFill>
          <a:blip r:embed="rId5"/>
          <a:srcRect/>
          <a:stretch>
            <a:fillRect/>
          </a:stretch>
        </p:blipFill>
        <p:spPr bwMode="auto">
          <a:xfrm>
            <a:off x="6715140" y="857232"/>
            <a:ext cx="633426" cy="525522"/>
          </a:xfrm>
          <a:prstGeom prst="rect">
            <a:avLst/>
          </a:prstGeom>
          <a:noFill/>
          <a:ln w="9525">
            <a:noFill/>
            <a:miter lim="800000"/>
            <a:headEnd/>
            <a:tailEnd/>
          </a:ln>
        </p:spPr>
      </p:pic>
      <p:pic>
        <p:nvPicPr>
          <p:cNvPr id="7" name="Picture 9" descr="FIRE1"/>
          <p:cNvPicPr>
            <a:picLocks noChangeAspect="1" noChangeArrowheads="1" noCrop="1"/>
          </p:cNvPicPr>
          <p:nvPr/>
        </p:nvPicPr>
        <p:blipFill>
          <a:blip r:embed="rId6"/>
          <a:srcRect/>
          <a:stretch>
            <a:fillRect/>
          </a:stretch>
        </p:blipFill>
        <p:spPr bwMode="auto">
          <a:xfrm>
            <a:off x="6786578" y="4071942"/>
            <a:ext cx="557638" cy="613375"/>
          </a:xfrm>
          <a:prstGeom prst="rect">
            <a:avLst/>
          </a:prstGeom>
          <a:noFill/>
          <a:ln w="9525">
            <a:noFill/>
            <a:miter lim="800000"/>
            <a:headEnd/>
            <a:tailEnd/>
          </a:ln>
        </p:spPr>
      </p:pic>
      <p:sp>
        <p:nvSpPr>
          <p:cNvPr id="10" name="TextBox 9"/>
          <p:cNvSpPr txBox="1"/>
          <p:nvPr/>
        </p:nvSpPr>
        <p:spPr>
          <a:xfrm>
            <a:off x="4786314" y="0"/>
            <a:ext cx="2071702" cy="400110"/>
          </a:xfrm>
          <a:prstGeom prst="rect">
            <a:avLst/>
          </a:prstGeom>
          <a:noFill/>
        </p:spPr>
        <p:txBody>
          <a:bodyPr wrap="square" rtlCol="0">
            <a:spAutoFit/>
          </a:bodyPr>
          <a:lstStyle/>
          <a:p>
            <a:r>
              <a:rPr lang="vi-VN" sz="2000" b="1" dirty="0" smtClean="0">
                <a:solidFill>
                  <a:schemeClr val="bg1"/>
                </a:solidFill>
                <a:latin typeface="Times New Roman" pitchFamily="18" charset="0"/>
                <a:cs typeface="Times New Roman" pitchFamily="18" charset="0"/>
              </a:rPr>
              <a:t>NHÀ NGUYÊN</a:t>
            </a:r>
            <a:endParaRPr lang="vi-VN"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2482 0.02176 L -0.01041 0.39005 " pathEditMode="relative" rAng="0" ptsTypes="AA">
                                      <p:cBhvr>
                                        <p:cTn id="6" dur="5000" fill="hold"/>
                                        <p:tgtEl>
                                          <p:spTgt spid="5"/>
                                        </p:tgtEl>
                                        <p:attrNameLst>
                                          <p:attrName>ppt_x</p:attrName>
                                          <p:attrName>ppt_y</p:attrName>
                                        </p:attrNameLst>
                                      </p:cBhvr>
                                      <p:rCtr x="700" y="18400"/>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403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vi-VN" dirty="0"/>
          </a:p>
        </p:txBody>
      </p:sp>
      <p:sp>
        <p:nvSpPr>
          <p:cNvPr id="5" name="TextBox 4"/>
          <p:cNvSpPr txBox="1"/>
          <p:nvPr/>
        </p:nvSpPr>
        <p:spPr>
          <a:xfrm>
            <a:off x="1071538" y="3214686"/>
            <a:ext cx="6893747" cy="523220"/>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 Nội dung:  nhà Trần chuẩn bị kháng chiến</a:t>
            </a:r>
            <a:endParaRPr lang="vi-VN" sz="2800" b="1">
              <a:solidFill>
                <a:srgbClr val="FF0000"/>
              </a:solidFill>
              <a:latin typeface="Times New Roman" pitchFamily="18" charset="0"/>
              <a:cs typeface="Times New Roman" pitchFamily="18" charset="0"/>
            </a:endParaRPr>
          </a:p>
        </p:txBody>
      </p:sp>
      <p:sp>
        <p:nvSpPr>
          <p:cNvPr id="6" name="TextBox 5"/>
          <p:cNvSpPr txBox="1"/>
          <p:nvPr/>
        </p:nvSpPr>
        <p:spPr>
          <a:xfrm>
            <a:off x="3500430" y="357166"/>
            <a:ext cx="1814920" cy="584775"/>
          </a:xfrm>
          <a:prstGeom prst="rect">
            <a:avLst/>
          </a:prstGeom>
          <a:noFill/>
        </p:spPr>
        <p:txBody>
          <a:bodyPr wrap="none" rtlCol="0">
            <a:spAutoFit/>
          </a:bodyPr>
          <a:lstStyle/>
          <a:p>
            <a:r>
              <a:rPr lang="vi-VN" sz="3200" b="1" smtClean="0">
                <a:latin typeface="+mj-lt"/>
              </a:rPr>
              <a:t>NHÓM 2</a:t>
            </a:r>
            <a:endParaRPr lang="vi-VN" sz="3200" b="1">
              <a:latin typeface="+mj-lt"/>
            </a:endParaRPr>
          </a:p>
        </p:txBody>
      </p:sp>
      <p:sp>
        <p:nvSpPr>
          <p:cNvPr id="7" name="TextBox 6"/>
          <p:cNvSpPr txBox="1"/>
          <p:nvPr/>
        </p:nvSpPr>
        <p:spPr>
          <a:xfrm>
            <a:off x="928662" y="1643050"/>
            <a:ext cx="6417462" cy="584775"/>
          </a:xfrm>
          <a:prstGeom prst="rect">
            <a:avLst/>
          </a:prstGeom>
          <a:noFill/>
        </p:spPr>
        <p:txBody>
          <a:bodyPr wrap="none" rtlCol="0">
            <a:spAutoFit/>
          </a:bodyPr>
          <a:lstStyle/>
          <a:p>
            <a:pPr>
              <a:spcBef>
                <a:spcPts val="600"/>
              </a:spcBef>
            </a:pPr>
            <a:r>
              <a:rPr lang="vi-VN" sz="3200" b="1" smtClean="0">
                <a:solidFill>
                  <a:srgbClr val="FF0000"/>
                </a:solidFill>
                <a:latin typeface="+mj-lt"/>
              </a:rPr>
              <a:t>- Người trình bày:</a:t>
            </a:r>
            <a:r>
              <a:rPr lang="vi-VN" sz="3200" b="1" smtClean="0">
                <a:latin typeface="+mj-lt"/>
              </a:rPr>
              <a:t> </a:t>
            </a:r>
            <a:r>
              <a:rPr lang="vi-VN" sz="3200" b="1" smtClean="0">
                <a:solidFill>
                  <a:srgbClr val="0070C0"/>
                </a:solidFill>
                <a:latin typeface="+mj-lt"/>
              </a:rPr>
              <a:t>Nguyễn Thuý Vy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ình ảnh0223"/>
          <p:cNvPicPr>
            <a:picLocks noChangeAspect="1" noChangeArrowheads="1"/>
          </p:cNvPicPr>
          <p:nvPr/>
        </p:nvPicPr>
        <p:blipFill>
          <a:blip r:embed="rId3" cstate="print"/>
          <a:srcRect/>
          <a:stretch>
            <a:fillRect/>
          </a:stretch>
        </p:blipFill>
        <p:spPr bwMode="auto">
          <a:xfrm>
            <a:off x="1000100" y="1714488"/>
            <a:ext cx="7500990" cy="4786346"/>
          </a:xfrm>
          <a:prstGeom prst="rect">
            <a:avLst/>
          </a:prstGeom>
          <a:noFill/>
          <a:ln w="9525">
            <a:solidFill>
              <a:srgbClr val="000000"/>
            </a:solidFill>
            <a:miter lim="800000"/>
            <a:headEnd/>
            <a:tailEnd/>
          </a:ln>
        </p:spPr>
      </p:pic>
      <p:sp>
        <p:nvSpPr>
          <p:cNvPr id="3" name="Rectangle 2"/>
          <p:cNvSpPr/>
          <p:nvPr/>
        </p:nvSpPr>
        <p:spPr>
          <a:xfrm>
            <a:off x="357158" y="500042"/>
            <a:ext cx="8358246" cy="523220"/>
          </a:xfrm>
          <a:prstGeom prst="rect">
            <a:avLst/>
          </a:prstGeom>
        </p:spPr>
        <p:txBody>
          <a:bodyPr wrap="square">
            <a:spAutoFit/>
          </a:bodyPr>
          <a:lstStyle/>
          <a:p>
            <a:r>
              <a:rPr lang="vi-VN" sz="2800" b="1" smtClean="0">
                <a:latin typeface="+mj-lt"/>
              </a:rPr>
              <a:t>+ Triệu tập Hội nghị Bình Than để bàn kế đánh giặc.</a:t>
            </a:r>
            <a:endParaRPr lang="vi-VN" sz="2800" b="1"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Kết quả hình ảnh cho hình ảnh Trần Quốc Tuấn"/>
          <p:cNvPicPr>
            <a:picLocks noChangeAspect="1" noChangeArrowheads="1"/>
          </p:cNvPicPr>
          <p:nvPr/>
        </p:nvPicPr>
        <p:blipFill>
          <a:blip r:embed="rId3"/>
          <a:srcRect/>
          <a:stretch>
            <a:fillRect/>
          </a:stretch>
        </p:blipFill>
        <p:spPr bwMode="auto">
          <a:xfrm>
            <a:off x="285720" y="500042"/>
            <a:ext cx="4000528" cy="5214974"/>
          </a:xfrm>
          <a:prstGeom prst="rect">
            <a:avLst/>
          </a:prstGeom>
          <a:noFill/>
        </p:spPr>
      </p:pic>
      <p:pic>
        <p:nvPicPr>
          <p:cNvPr id="39942" name="Picture 6" descr="Kết quả hình ảnh cho bìa quyển hịch tướng sĩ đẹp nhất"/>
          <p:cNvPicPr>
            <a:picLocks noChangeAspect="1" noChangeArrowheads="1"/>
          </p:cNvPicPr>
          <p:nvPr/>
        </p:nvPicPr>
        <p:blipFill>
          <a:blip r:embed="rId4"/>
          <a:srcRect/>
          <a:stretch>
            <a:fillRect/>
          </a:stretch>
        </p:blipFill>
        <p:spPr bwMode="auto">
          <a:xfrm>
            <a:off x="5000628" y="500042"/>
            <a:ext cx="3429000" cy="52149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linds(horizontal)">
                                      <p:cBhvr>
                                        <p:cTn id="7" dur="5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942"/>
                                        </p:tgtEl>
                                        <p:attrNameLst>
                                          <p:attrName>style.visibility</p:attrName>
                                        </p:attrNameLst>
                                      </p:cBhvr>
                                      <p:to>
                                        <p:strVal val="visible"/>
                                      </p:to>
                                    </p:set>
                                    <p:anim calcmode="lin" valueType="num">
                                      <p:cBhvr additive="base">
                                        <p:cTn id="12" dur="500" fill="hold"/>
                                        <p:tgtEl>
                                          <p:spTgt spid="39942"/>
                                        </p:tgtEl>
                                        <p:attrNameLst>
                                          <p:attrName>ppt_x</p:attrName>
                                        </p:attrNameLst>
                                      </p:cBhvr>
                                      <p:tavLst>
                                        <p:tav tm="0">
                                          <p:val>
                                            <p:strVal val="#ppt_x"/>
                                          </p:val>
                                        </p:tav>
                                        <p:tav tm="100000">
                                          <p:val>
                                            <p:strVal val="#ppt_x"/>
                                          </p:val>
                                        </p:tav>
                                      </p:tavLst>
                                    </p:anim>
                                    <p:anim calcmode="lin" valueType="num">
                                      <p:cBhvr additive="base">
                                        <p:cTn id="13"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26BEB756-8100-4241-BE1D-8EDA99077BCA"/>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User\Desktop\elearning"/>
  <p:tag name="ISPRING_PRESENTATION_TITLE" val="su 7- tiet 25- bai 14"/>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1964</TotalTime>
  <Words>934</Words>
  <Application>Microsoft Office PowerPoint</Application>
  <PresentationFormat>On-screen Show (4:3)</PresentationFormat>
  <Paragraphs>370</Paragraphs>
  <Slides>30</Slides>
  <Notes>30</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 7- tiet 25- bai 14</dc:title>
  <dc:creator>TCT Computer</dc:creator>
  <cp:lastModifiedBy>User</cp:lastModifiedBy>
  <cp:revision>165</cp:revision>
  <dcterms:created xsi:type="dcterms:W3CDTF">2017-10-31T05:12:43Z</dcterms:created>
  <dcterms:modified xsi:type="dcterms:W3CDTF">2018-02-26T09:28:29Z</dcterms:modified>
</cp:coreProperties>
</file>