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63" r:id="rId2"/>
    <p:sldMasterId id="2147483775" r:id="rId3"/>
  </p:sldMasterIdLst>
  <p:notesMasterIdLst>
    <p:notesMasterId r:id="rId27"/>
  </p:notesMasterIdLst>
  <p:handoutMasterIdLst>
    <p:handoutMasterId r:id="rId28"/>
  </p:handoutMasterIdLst>
  <p:sldIdLst>
    <p:sldId id="334" r:id="rId4"/>
    <p:sldId id="333" r:id="rId5"/>
    <p:sldId id="259" r:id="rId6"/>
    <p:sldId id="328" r:id="rId7"/>
    <p:sldId id="268" r:id="rId8"/>
    <p:sldId id="299" r:id="rId9"/>
    <p:sldId id="301" r:id="rId10"/>
    <p:sldId id="329" r:id="rId11"/>
    <p:sldId id="326" r:id="rId12"/>
    <p:sldId id="330" r:id="rId13"/>
    <p:sldId id="271" r:id="rId14"/>
    <p:sldId id="324" r:id="rId15"/>
    <p:sldId id="287" r:id="rId16"/>
    <p:sldId id="325" r:id="rId17"/>
    <p:sldId id="304" r:id="rId18"/>
    <p:sldId id="332" r:id="rId19"/>
    <p:sldId id="306" r:id="rId20"/>
    <p:sldId id="293" r:id="rId21"/>
    <p:sldId id="308" r:id="rId22"/>
    <p:sldId id="309" r:id="rId23"/>
    <p:sldId id="331" r:id="rId24"/>
    <p:sldId id="313" r:id="rId25"/>
    <p:sldId id="323" r:id="rId26"/>
  </p:sldIdLst>
  <p:sldSz cx="9144000" cy="6858000" type="screen4x3"/>
  <p:notesSz cx="9942513" cy="6761163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FFFF"/>
    <a:srgbClr val="12CC1B"/>
    <a:srgbClr val="FFFF00"/>
    <a:srgbClr val="DCD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790" y="0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4B6C4-7335-404B-96B7-626A4E6F4410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790" y="6421932"/>
            <a:ext cx="4308422" cy="3380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1128DE-4BD7-4C5F-87E0-2E3A4F48A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52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450" y="0"/>
            <a:ext cx="430847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4F445-3600-4FFB-8E13-77542609D16D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06413"/>
            <a:ext cx="3382963" cy="2536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3211513"/>
            <a:ext cx="7954963" cy="30432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450" y="6421438"/>
            <a:ext cx="4308475" cy="338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D090F-2059-4D06-B678-2D8BEE560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0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08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58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32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84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4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66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60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8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75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13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9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20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22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30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7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32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1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77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11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83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D090F-2059-4D06-B678-2D8BEE560E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3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1D0DD9-BB07-45CF-84AF-1EA4F14390EB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7BDEE62-51AD-4480-B63E-DE894A2CB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59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AD5CFDA-C655-4AA1-812E-1AD418E83681}" type="datetimeFigureOut">
              <a:rPr lang="en-US" smtClean="0"/>
              <a:t>2/26/2018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B5D336-418B-4C24-B15C-DC364D2D792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video" Target="../media/media2.wmv"/><Relationship Id="rId7" Type="http://schemas.openxmlformats.org/officeDocument/2006/relationships/image" Target="../media/image230.png"/><Relationship Id="rId2" Type="http://schemas.microsoft.com/office/2007/relationships/media" Target="../media/media2.wmv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9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AppData\Local\Microsoft\Windows\Temporary Internet Files\Content.IE5\RLW1BKEP\welcome-logo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4000" cy="247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1" y="990600"/>
            <a:ext cx="8991599" cy="18004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MỪNG CÁC THẦY CÔ GIÁO</a:t>
            </a:r>
          </a:p>
          <a:p>
            <a:pPr algn="ctr"/>
            <a:r>
              <a:rPr lang="en-US" sz="3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ĐẾN DỰ GIỜ MÔN TOÁN</a:t>
            </a:r>
          </a:p>
          <a:p>
            <a:pPr algn="ctr"/>
            <a:r>
              <a:rPr lang="en-US" sz="37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7B</a:t>
            </a:r>
            <a:endParaRPr lang="en-US" sz="37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41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autoRev="1" fill="remov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22700"/>
            <a:ext cx="18288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2196" y="1246998"/>
            <a:ext cx="6628738" cy="175432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 HIỂU VỀ </a:t>
            </a:r>
          </a:p>
          <a:p>
            <a:pPr algn="ctr"/>
            <a:r>
              <a:rPr lang="en-US" sz="54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HỆ TRỤC TỌA ĐỘ</a:t>
            </a:r>
            <a:endParaRPr lang="en-US" sz="5400" b="1" cap="none" spc="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C:\Users\Admin\AppData\Local\Microsoft\Windows\Temporary Internet Files\Content.IE5\2EPCHR21\FA_COORDINATE_PLANE[1]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94586"/>
            <a:ext cx="2695575" cy="267652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Admin\AppData\Local\Microsoft\Windows\Temporary Internet Files\Content.IE5\V5TD5IR9\CVIq4[1]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EC"/>
              </a:clrFrom>
              <a:clrTo>
                <a:srgbClr val="FFFF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764" y="2895600"/>
            <a:ext cx="3333176" cy="3466503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AppData\Local\Microsoft\Windows\Temporary Internet Files\Content.IE5\2EPCHR21\995px-Cartesian-coordinate-system-with-circle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9" y="3453654"/>
            <a:ext cx="2944125" cy="3029933"/>
          </a:xfrm>
          <a:prstGeom prst="rect">
            <a:avLst/>
          </a:prstGeom>
          <a:noFill/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1882187" y="306809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" name="Text Box 95"/>
          <p:cNvSpPr txBox="1">
            <a:spLocks noChangeArrowheads="1"/>
          </p:cNvSpPr>
          <p:nvPr/>
        </p:nvSpPr>
        <p:spPr bwMode="auto">
          <a:xfrm>
            <a:off x="4132641" y="3226883"/>
            <a:ext cx="961769" cy="5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O</a:t>
            </a:r>
          </a:p>
        </p:txBody>
      </p:sp>
      <p:sp>
        <p:nvSpPr>
          <p:cNvPr id="84" name="Text Box 93"/>
          <p:cNvSpPr txBox="1">
            <a:spLocks noChangeArrowheads="1"/>
          </p:cNvSpPr>
          <p:nvPr/>
        </p:nvSpPr>
        <p:spPr bwMode="auto">
          <a:xfrm>
            <a:off x="8119935" y="3360533"/>
            <a:ext cx="9617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i="1" dirty="0">
                <a:latin typeface=".VnTime" pitchFamily="34" charset="0"/>
              </a:rPr>
              <a:t>x</a:t>
            </a:r>
          </a:p>
        </p:txBody>
      </p:sp>
      <p:sp>
        <p:nvSpPr>
          <p:cNvPr id="85" name="Text Box 94"/>
          <p:cNvSpPr txBox="1">
            <a:spLocks noChangeArrowheads="1"/>
          </p:cNvSpPr>
          <p:nvPr/>
        </p:nvSpPr>
        <p:spPr bwMode="auto">
          <a:xfrm>
            <a:off x="4567103" y="-174227"/>
            <a:ext cx="500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 dirty="0">
                <a:latin typeface=".VnTime" pitchFamily="34" charset="0"/>
              </a:rPr>
              <a:t>y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5220" y="381000"/>
            <a:ext cx="3654715" cy="2908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utoShape 35"/>
          <p:cNvSpPr>
            <a:spLocks noChangeArrowheads="1"/>
          </p:cNvSpPr>
          <p:nvPr/>
        </p:nvSpPr>
        <p:spPr bwMode="auto">
          <a:xfrm>
            <a:off x="6438449" y="1989273"/>
            <a:ext cx="2514600" cy="533400"/>
          </a:xfrm>
          <a:prstGeom prst="wedgeEllipseCallout">
            <a:avLst>
              <a:gd name="adj1" fmla="val -70454"/>
              <a:gd name="adj2" fmla="val 1958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hoành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AutoShape 37"/>
          <p:cNvSpPr>
            <a:spLocks noChangeArrowheads="1"/>
          </p:cNvSpPr>
          <p:nvPr/>
        </p:nvSpPr>
        <p:spPr bwMode="auto">
          <a:xfrm>
            <a:off x="1042418" y="1064899"/>
            <a:ext cx="1676400" cy="609600"/>
          </a:xfrm>
          <a:prstGeom prst="wedgeRoundRectCallout">
            <a:avLst>
              <a:gd name="adj1" fmla="val 152083"/>
              <a:gd name="adj2" fmla="val 98958"/>
              <a:gd name="adj3" fmla="val 16667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38"/>
          <p:cNvSpPr>
            <a:spLocks noChangeArrowheads="1"/>
          </p:cNvSpPr>
          <p:nvPr/>
        </p:nvSpPr>
        <p:spPr bwMode="auto">
          <a:xfrm>
            <a:off x="6118424" y="4287395"/>
            <a:ext cx="2514600" cy="914400"/>
          </a:xfrm>
          <a:prstGeom prst="wedgeEllipseCallout">
            <a:avLst>
              <a:gd name="adj1" fmla="val -115023"/>
              <a:gd name="adj2" fmla="val -15452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200" b="1" dirty="0" err="1">
                <a:solidFill>
                  <a:schemeClr val="bg1"/>
                </a:solidFill>
                <a:latin typeface=".VnTime" pitchFamily="34" charset="0"/>
              </a:rPr>
              <a:t>Gèc</a:t>
            </a:r>
            <a:r>
              <a:rPr lang="en-US" sz="2200" b="1" dirty="0">
                <a:solidFill>
                  <a:schemeClr val="bg1"/>
                </a:solidFill>
                <a:latin typeface=".VnTime" pitchFamily="34" charset="0"/>
              </a:rPr>
              <a:t> to¹ ®é</a:t>
            </a:r>
          </a:p>
        </p:txBody>
      </p:sp>
      <p:sp>
        <p:nvSpPr>
          <p:cNvPr id="76" name="Text Box 113"/>
          <p:cNvSpPr txBox="1">
            <a:spLocks noChangeArrowheads="1"/>
          </p:cNvSpPr>
          <p:nvPr/>
        </p:nvSpPr>
        <p:spPr bwMode="auto">
          <a:xfrm>
            <a:off x="3188969" y="2753903"/>
            <a:ext cx="5984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75" name="Text Box 112"/>
          <p:cNvSpPr txBox="1">
            <a:spLocks noChangeArrowheads="1"/>
          </p:cNvSpPr>
          <p:nvPr/>
        </p:nvSpPr>
        <p:spPr bwMode="auto">
          <a:xfrm>
            <a:off x="2138658" y="2766584"/>
            <a:ext cx="5464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73" name="Text Box 110"/>
          <p:cNvSpPr txBox="1">
            <a:spLocks noChangeArrowheads="1"/>
          </p:cNvSpPr>
          <p:nvPr/>
        </p:nvSpPr>
        <p:spPr bwMode="auto">
          <a:xfrm>
            <a:off x="1018124" y="2773940"/>
            <a:ext cx="3063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7" name="Text Box 104"/>
          <p:cNvSpPr txBox="1">
            <a:spLocks noChangeArrowheads="1"/>
          </p:cNvSpPr>
          <p:nvPr/>
        </p:nvSpPr>
        <p:spPr bwMode="auto">
          <a:xfrm>
            <a:off x="3060823" y="3341427"/>
            <a:ext cx="4710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- 1</a:t>
            </a:r>
          </a:p>
        </p:txBody>
      </p:sp>
      <p:sp>
        <p:nvSpPr>
          <p:cNvPr id="66" name="Text Box 103"/>
          <p:cNvSpPr txBox="1">
            <a:spLocks noChangeArrowheads="1"/>
          </p:cNvSpPr>
          <p:nvPr/>
        </p:nvSpPr>
        <p:spPr bwMode="auto">
          <a:xfrm>
            <a:off x="2005910" y="3370455"/>
            <a:ext cx="493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- 2</a:t>
            </a:r>
          </a:p>
        </p:txBody>
      </p:sp>
      <p:sp>
        <p:nvSpPr>
          <p:cNvPr id="70" name="Text Box 107"/>
          <p:cNvSpPr txBox="1">
            <a:spLocks noChangeArrowheads="1"/>
          </p:cNvSpPr>
          <p:nvPr/>
        </p:nvSpPr>
        <p:spPr bwMode="auto">
          <a:xfrm>
            <a:off x="885329" y="3370455"/>
            <a:ext cx="439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- 3</a:t>
            </a:r>
          </a:p>
        </p:txBody>
      </p:sp>
      <p:sp>
        <p:nvSpPr>
          <p:cNvPr id="78" name="Text Box 115"/>
          <p:cNvSpPr txBox="1">
            <a:spLocks noChangeArrowheads="1"/>
          </p:cNvSpPr>
          <p:nvPr/>
        </p:nvSpPr>
        <p:spPr bwMode="auto">
          <a:xfrm>
            <a:off x="4308842" y="3602679"/>
            <a:ext cx="2870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77" name="Text Box 114"/>
          <p:cNvSpPr txBox="1">
            <a:spLocks noChangeArrowheads="1"/>
          </p:cNvSpPr>
          <p:nvPr/>
        </p:nvSpPr>
        <p:spPr bwMode="auto">
          <a:xfrm>
            <a:off x="4289019" y="5308158"/>
            <a:ext cx="322980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8" name="Text Box 105"/>
          <p:cNvSpPr txBox="1">
            <a:spLocks noChangeArrowheads="1"/>
          </p:cNvSpPr>
          <p:nvPr/>
        </p:nvSpPr>
        <p:spPr bwMode="auto">
          <a:xfrm>
            <a:off x="3951838" y="3913911"/>
            <a:ext cx="449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- 1</a:t>
            </a:r>
          </a:p>
        </p:txBody>
      </p:sp>
      <p:sp>
        <p:nvSpPr>
          <p:cNvPr id="79" name="Text Box 117"/>
          <p:cNvSpPr txBox="1">
            <a:spLocks noChangeArrowheads="1"/>
          </p:cNvSpPr>
          <p:nvPr/>
        </p:nvSpPr>
        <p:spPr bwMode="auto">
          <a:xfrm>
            <a:off x="4298180" y="4438250"/>
            <a:ext cx="4745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9" name="Text Box 106"/>
          <p:cNvSpPr txBox="1">
            <a:spLocks noChangeArrowheads="1"/>
          </p:cNvSpPr>
          <p:nvPr/>
        </p:nvSpPr>
        <p:spPr bwMode="auto">
          <a:xfrm>
            <a:off x="3951838" y="4783113"/>
            <a:ext cx="449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- 2</a:t>
            </a:r>
          </a:p>
        </p:txBody>
      </p:sp>
      <p:sp>
        <p:nvSpPr>
          <p:cNvPr id="65" name="Text Box 102"/>
          <p:cNvSpPr txBox="1">
            <a:spLocks noChangeArrowheads="1"/>
          </p:cNvSpPr>
          <p:nvPr/>
        </p:nvSpPr>
        <p:spPr bwMode="auto">
          <a:xfrm>
            <a:off x="3980865" y="5666653"/>
            <a:ext cx="507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- 3</a:t>
            </a:r>
          </a:p>
        </p:txBody>
      </p:sp>
      <p:sp>
        <p:nvSpPr>
          <p:cNvPr id="74" name="Text Box 111"/>
          <p:cNvSpPr txBox="1">
            <a:spLocks noChangeArrowheads="1"/>
          </p:cNvSpPr>
          <p:nvPr/>
        </p:nvSpPr>
        <p:spPr bwMode="auto">
          <a:xfrm>
            <a:off x="5230052" y="2772228"/>
            <a:ext cx="5785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2" name="Text Box 99"/>
          <p:cNvSpPr txBox="1">
            <a:spLocks noChangeArrowheads="1"/>
          </p:cNvSpPr>
          <p:nvPr/>
        </p:nvSpPr>
        <p:spPr bwMode="auto">
          <a:xfrm>
            <a:off x="5236115" y="3326913"/>
            <a:ext cx="480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1</a:t>
            </a:r>
          </a:p>
        </p:txBody>
      </p:sp>
      <p:sp>
        <p:nvSpPr>
          <p:cNvPr id="72" name="Text Box 109"/>
          <p:cNvSpPr txBox="1">
            <a:spLocks noChangeArrowheads="1"/>
          </p:cNvSpPr>
          <p:nvPr/>
        </p:nvSpPr>
        <p:spPr bwMode="auto">
          <a:xfrm>
            <a:off x="6294107" y="2770692"/>
            <a:ext cx="5785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4" name="Text Box 101"/>
          <p:cNvSpPr txBox="1">
            <a:spLocks noChangeArrowheads="1"/>
          </p:cNvSpPr>
          <p:nvPr/>
        </p:nvSpPr>
        <p:spPr bwMode="auto">
          <a:xfrm>
            <a:off x="7304724" y="3316296"/>
            <a:ext cx="391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3</a:t>
            </a:r>
          </a:p>
        </p:txBody>
      </p:sp>
      <p:sp>
        <p:nvSpPr>
          <p:cNvPr id="63" name="Text Box 100"/>
          <p:cNvSpPr txBox="1">
            <a:spLocks noChangeArrowheads="1"/>
          </p:cNvSpPr>
          <p:nvPr/>
        </p:nvSpPr>
        <p:spPr bwMode="auto">
          <a:xfrm>
            <a:off x="6287293" y="3370455"/>
            <a:ext cx="3384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2</a:t>
            </a:r>
          </a:p>
        </p:txBody>
      </p:sp>
      <p:sp>
        <p:nvSpPr>
          <p:cNvPr id="71" name="Text Box 108"/>
          <p:cNvSpPr txBox="1">
            <a:spLocks noChangeArrowheads="1"/>
          </p:cNvSpPr>
          <p:nvPr/>
        </p:nvSpPr>
        <p:spPr bwMode="auto">
          <a:xfrm>
            <a:off x="7265034" y="2763607"/>
            <a:ext cx="5785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1" name="Text Box 98"/>
          <p:cNvSpPr txBox="1">
            <a:spLocks noChangeArrowheads="1"/>
          </p:cNvSpPr>
          <p:nvPr/>
        </p:nvSpPr>
        <p:spPr bwMode="auto">
          <a:xfrm>
            <a:off x="4104619" y="1351106"/>
            <a:ext cx="961769" cy="5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2</a:t>
            </a:r>
          </a:p>
        </p:txBody>
      </p:sp>
      <p:sp>
        <p:nvSpPr>
          <p:cNvPr id="60" name="Text Box 97"/>
          <p:cNvSpPr txBox="1">
            <a:spLocks noChangeArrowheads="1"/>
          </p:cNvSpPr>
          <p:nvPr/>
        </p:nvSpPr>
        <p:spPr bwMode="auto">
          <a:xfrm>
            <a:off x="4133263" y="506811"/>
            <a:ext cx="961769" cy="53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3</a:t>
            </a:r>
          </a:p>
        </p:txBody>
      </p:sp>
      <p:sp>
        <p:nvSpPr>
          <p:cNvPr id="59" name="Text Box 96"/>
          <p:cNvSpPr txBox="1">
            <a:spLocks noChangeArrowheads="1"/>
          </p:cNvSpPr>
          <p:nvPr/>
        </p:nvSpPr>
        <p:spPr bwMode="auto">
          <a:xfrm>
            <a:off x="4074888" y="2184375"/>
            <a:ext cx="961769" cy="53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1</a:t>
            </a:r>
          </a:p>
        </p:txBody>
      </p:sp>
      <p:sp>
        <p:nvSpPr>
          <p:cNvPr id="81" name="Text Box 119"/>
          <p:cNvSpPr txBox="1">
            <a:spLocks noChangeArrowheads="1"/>
          </p:cNvSpPr>
          <p:nvPr/>
        </p:nvSpPr>
        <p:spPr bwMode="auto">
          <a:xfrm>
            <a:off x="4296629" y="1863526"/>
            <a:ext cx="5075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90" name="Text Box 119"/>
          <p:cNvSpPr txBox="1">
            <a:spLocks noChangeArrowheads="1"/>
          </p:cNvSpPr>
          <p:nvPr/>
        </p:nvSpPr>
        <p:spPr bwMode="auto">
          <a:xfrm>
            <a:off x="4292704" y="1004267"/>
            <a:ext cx="5075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91" name="Text Box 119"/>
          <p:cNvSpPr txBox="1">
            <a:spLocks noChangeArrowheads="1"/>
          </p:cNvSpPr>
          <p:nvPr/>
        </p:nvSpPr>
        <p:spPr bwMode="auto">
          <a:xfrm>
            <a:off x="4296729" y="192318"/>
            <a:ext cx="5075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39104" y="3109686"/>
            <a:ext cx="7692797" cy="383699"/>
            <a:chOff x="828823" y="3104073"/>
            <a:chExt cx="7692797" cy="383699"/>
          </a:xfrm>
        </p:grpSpPr>
        <p:sp>
          <p:nvSpPr>
            <p:cNvPr id="57" name="Line 87"/>
            <p:cNvSpPr>
              <a:spLocks noChangeShapeType="1"/>
            </p:cNvSpPr>
            <p:nvPr/>
          </p:nvSpPr>
          <p:spPr bwMode="auto">
            <a:xfrm>
              <a:off x="828823" y="3289019"/>
              <a:ext cx="7379657" cy="23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5400000">
              <a:off x="8114414" y="3080567"/>
              <a:ext cx="383699" cy="430712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77757" y="-15019"/>
            <a:ext cx="331377" cy="6307283"/>
            <a:chOff x="4281714" y="74740"/>
            <a:chExt cx="331377" cy="6307283"/>
          </a:xfrm>
        </p:grpSpPr>
        <p:sp>
          <p:nvSpPr>
            <p:cNvPr id="55" name="Line 85"/>
            <p:cNvSpPr>
              <a:spLocks noChangeShapeType="1"/>
            </p:cNvSpPr>
            <p:nvPr/>
          </p:nvSpPr>
          <p:spPr bwMode="auto">
            <a:xfrm flipV="1">
              <a:off x="4440794" y="209823"/>
              <a:ext cx="3054" cy="6172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4281714" y="74740"/>
              <a:ext cx="331377" cy="45866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Oval 82"/>
          <p:cNvSpPr/>
          <p:nvPr/>
        </p:nvSpPr>
        <p:spPr>
          <a:xfrm>
            <a:off x="4409952" y="3262990"/>
            <a:ext cx="67968" cy="63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4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1" y="3750717"/>
            <a:ext cx="3146199" cy="2556966"/>
          </a:xfrm>
          <a:prstGeom prst="rect">
            <a:avLst/>
          </a:prstGeom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28600" y="2590800"/>
            <a:ext cx="7238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 smtClean="0">
                <a:solidFill>
                  <a:srgbClr val="FF0066"/>
                </a:solidFill>
                <a:latin typeface="Times New Roman" pitchFamily="18" charset="0"/>
              </a:rPr>
              <a:t>H1</a:t>
            </a:r>
            <a:endParaRPr lang="en-US" sz="26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90763" y="52167"/>
            <a:ext cx="4880556" cy="975405"/>
            <a:chOff x="224845" y="4724400"/>
            <a:chExt cx="4880556" cy="975405"/>
          </a:xfrm>
        </p:grpSpPr>
        <p:pic>
          <p:nvPicPr>
            <p:cNvPr id="4098" name="Picture 2" descr="C:\Users\Admin\AppData\Local\Microsoft\Windows\Temporary Internet Files\Content.IE5\V5TD5IR9\Question_Mark_Icon[1]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845" y="4724400"/>
              <a:ext cx="975405" cy="975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1200251" y="4811959"/>
              <a:ext cx="3905150" cy="7620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Đâu</a:t>
              </a: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là</a:t>
              </a: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hệ</a:t>
              </a: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trục</a:t>
              </a: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tọa</a:t>
              </a: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độ</a:t>
              </a:r>
              <a:r>
                <a:rPr lang="en-US" sz="2400" b="1" dirty="0" smtClean="0">
                  <a:solidFill>
                    <a:schemeClr val="accent5">
                      <a:lumMod val="50000"/>
                    </a:schemeClr>
                  </a:solidFill>
                </a:rPr>
                <a:t>?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53" name="Text Box 93"/>
          <p:cNvSpPr txBox="1">
            <a:spLocks noChangeArrowheads="1"/>
          </p:cNvSpPr>
          <p:nvPr/>
        </p:nvSpPr>
        <p:spPr bwMode="auto">
          <a:xfrm>
            <a:off x="3245305" y="1721644"/>
            <a:ext cx="5000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x</a:t>
            </a:r>
          </a:p>
        </p:txBody>
      </p:sp>
      <p:sp>
        <p:nvSpPr>
          <p:cNvPr id="85" name="Text Box 94"/>
          <p:cNvSpPr txBox="1">
            <a:spLocks noChangeArrowheads="1"/>
          </p:cNvSpPr>
          <p:nvPr/>
        </p:nvSpPr>
        <p:spPr bwMode="auto">
          <a:xfrm>
            <a:off x="6296657" y="3297083"/>
            <a:ext cx="500062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167"/>
            <a:ext cx="3251617" cy="3463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07" y="3276600"/>
            <a:ext cx="3350479" cy="3662683"/>
          </a:xfrm>
          <a:prstGeom prst="rect">
            <a:avLst/>
          </a:prstGeom>
        </p:spPr>
      </p:pic>
      <p:sp>
        <p:nvSpPr>
          <p:cNvPr id="117" name="Text Box 94"/>
          <p:cNvSpPr txBox="1">
            <a:spLocks noChangeArrowheads="1"/>
          </p:cNvSpPr>
          <p:nvPr/>
        </p:nvSpPr>
        <p:spPr bwMode="auto">
          <a:xfrm>
            <a:off x="2115456" y="3505200"/>
            <a:ext cx="500062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y</a:t>
            </a:r>
          </a:p>
        </p:txBody>
      </p:sp>
      <p:sp>
        <p:nvSpPr>
          <p:cNvPr id="54" name="Oval 53"/>
          <p:cNvSpPr/>
          <p:nvPr/>
        </p:nvSpPr>
        <p:spPr>
          <a:xfrm>
            <a:off x="4648200" y="5715000"/>
            <a:ext cx="838200" cy="7175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718447" y="5829300"/>
            <a:ext cx="697706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 smtClean="0">
                <a:solidFill>
                  <a:srgbClr val="FF0066"/>
                </a:solidFill>
                <a:latin typeface="Times New Roman" pitchFamily="18" charset="0"/>
              </a:rPr>
              <a:t>H4</a:t>
            </a:r>
            <a:endParaRPr lang="en-US" sz="26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7" y="0"/>
            <a:ext cx="3391193" cy="3707191"/>
          </a:xfrm>
          <a:prstGeom prst="rect">
            <a:avLst/>
          </a:prstGeom>
        </p:spPr>
      </p:pic>
      <p:sp>
        <p:nvSpPr>
          <p:cNvPr id="118" name="Text Box 7"/>
          <p:cNvSpPr txBox="1">
            <a:spLocks noChangeArrowheads="1"/>
          </p:cNvSpPr>
          <p:nvPr/>
        </p:nvSpPr>
        <p:spPr bwMode="auto">
          <a:xfrm>
            <a:off x="5562600" y="2555557"/>
            <a:ext cx="7238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 smtClean="0">
                <a:solidFill>
                  <a:srgbClr val="FF0066"/>
                </a:solidFill>
                <a:latin typeface="Times New Roman" pitchFamily="18" charset="0"/>
              </a:rPr>
              <a:t>H2</a:t>
            </a:r>
            <a:endParaRPr lang="en-US" sz="26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1611294" y="252209"/>
            <a:ext cx="1524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3080798" y="1740398"/>
            <a:ext cx="244606" cy="21586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096000" y="3276600"/>
            <a:ext cx="1524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/>
          <p:cNvSpPr/>
          <p:nvPr/>
        </p:nvSpPr>
        <p:spPr>
          <a:xfrm rot="5400000">
            <a:off x="7671571" y="4956469"/>
            <a:ext cx="244606" cy="21586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 Box 7"/>
          <p:cNvSpPr txBox="1">
            <a:spLocks noChangeArrowheads="1"/>
          </p:cNvSpPr>
          <p:nvPr/>
        </p:nvSpPr>
        <p:spPr bwMode="auto">
          <a:xfrm>
            <a:off x="1181101" y="5815240"/>
            <a:ext cx="7238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00" dirty="0" smtClean="0">
                <a:solidFill>
                  <a:srgbClr val="FF0066"/>
                </a:solidFill>
                <a:latin typeface="Times New Roman" pitchFamily="18" charset="0"/>
              </a:rPr>
              <a:t>H3</a:t>
            </a:r>
            <a:endParaRPr lang="en-US" sz="26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21" name="Isosceles Triangle 20"/>
          <p:cNvSpPr/>
          <p:nvPr/>
        </p:nvSpPr>
        <p:spPr>
          <a:xfrm>
            <a:off x="1963056" y="3657600"/>
            <a:ext cx="1524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3422811" y="4877708"/>
            <a:ext cx="244606" cy="21586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71600" y="366509"/>
            <a:ext cx="239694" cy="3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796719" y="139726"/>
            <a:ext cx="239694" cy="3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702008" y="3795509"/>
            <a:ext cx="239694" cy="3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56306" y="3546426"/>
            <a:ext cx="239694" cy="3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1532930"/>
            <a:ext cx="7467600" cy="159127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trục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tọa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US" sz="30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533400"/>
            <a:ext cx="2228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Lưu</a:t>
            </a: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ý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57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Line 86"/>
          <p:cNvSpPr>
            <a:spLocks noChangeShapeType="1"/>
          </p:cNvSpPr>
          <p:nvPr/>
        </p:nvSpPr>
        <p:spPr bwMode="auto">
          <a:xfrm>
            <a:off x="1882187" y="306809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Text Box 93"/>
          <p:cNvSpPr txBox="1">
            <a:spLocks noChangeArrowheads="1"/>
          </p:cNvSpPr>
          <p:nvPr/>
        </p:nvSpPr>
        <p:spPr bwMode="auto">
          <a:xfrm>
            <a:off x="8119935" y="3360533"/>
            <a:ext cx="9617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i="1" dirty="0">
                <a:latin typeface=".VnTime" pitchFamily="34" charset="0"/>
              </a:rPr>
              <a:t>x</a:t>
            </a:r>
          </a:p>
        </p:txBody>
      </p:sp>
      <p:sp>
        <p:nvSpPr>
          <p:cNvPr id="85" name="Text Box 94"/>
          <p:cNvSpPr txBox="1">
            <a:spLocks noChangeArrowheads="1"/>
          </p:cNvSpPr>
          <p:nvPr/>
        </p:nvSpPr>
        <p:spPr bwMode="auto">
          <a:xfrm>
            <a:off x="4567103" y="-174227"/>
            <a:ext cx="5000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 dirty="0">
                <a:latin typeface=".VnTime" pitchFamily="34" charset="0"/>
              </a:rPr>
              <a:t>y</a:t>
            </a:r>
          </a:p>
        </p:txBody>
      </p:sp>
      <p:sp>
        <p:nvSpPr>
          <p:cNvPr id="5" name="Rectangle 4"/>
          <p:cNvSpPr/>
          <p:nvPr/>
        </p:nvSpPr>
        <p:spPr>
          <a:xfrm>
            <a:off x="4465220" y="381000"/>
            <a:ext cx="3654715" cy="2908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82289" y="547914"/>
            <a:ext cx="3598312" cy="2723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I</a:t>
            </a:r>
            <a:endParaRPr lang="en-US" sz="6000" dirty="0"/>
          </a:p>
        </p:txBody>
      </p:sp>
      <p:sp>
        <p:nvSpPr>
          <p:cNvPr id="17" name="Rectangle 16"/>
          <p:cNvSpPr/>
          <p:nvPr/>
        </p:nvSpPr>
        <p:spPr>
          <a:xfrm>
            <a:off x="832917" y="542081"/>
            <a:ext cx="3579423" cy="2740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II</a:t>
            </a:r>
            <a:endParaRPr lang="en-US" sz="4800" dirty="0"/>
          </a:p>
        </p:txBody>
      </p:sp>
      <p:sp>
        <p:nvSpPr>
          <p:cNvPr id="89" name="Rectangle 88"/>
          <p:cNvSpPr/>
          <p:nvPr/>
        </p:nvSpPr>
        <p:spPr>
          <a:xfrm>
            <a:off x="792301" y="3276600"/>
            <a:ext cx="3636631" cy="3053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III</a:t>
            </a:r>
            <a:endParaRPr lang="en-US" sz="4400" dirty="0"/>
          </a:p>
        </p:txBody>
      </p:sp>
      <p:sp>
        <p:nvSpPr>
          <p:cNvPr id="19" name="Rectangle 18"/>
          <p:cNvSpPr/>
          <p:nvPr/>
        </p:nvSpPr>
        <p:spPr>
          <a:xfrm>
            <a:off x="4463544" y="3310969"/>
            <a:ext cx="3585742" cy="3054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IV</a:t>
            </a:r>
            <a:endParaRPr lang="en-US" sz="5400" dirty="0"/>
          </a:p>
        </p:txBody>
      </p:sp>
      <p:sp>
        <p:nvSpPr>
          <p:cNvPr id="76" name="Text Box 113"/>
          <p:cNvSpPr txBox="1">
            <a:spLocks noChangeArrowheads="1"/>
          </p:cNvSpPr>
          <p:nvPr/>
        </p:nvSpPr>
        <p:spPr bwMode="auto">
          <a:xfrm>
            <a:off x="3188969" y="2753903"/>
            <a:ext cx="5984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75" name="Text Box 112"/>
          <p:cNvSpPr txBox="1">
            <a:spLocks noChangeArrowheads="1"/>
          </p:cNvSpPr>
          <p:nvPr/>
        </p:nvSpPr>
        <p:spPr bwMode="auto">
          <a:xfrm>
            <a:off x="2138658" y="2766584"/>
            <a:ext cx="5464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73" name="Text Box 110"/>
          <p:cNvSpPr txBox="1">
            <a:spLocks noChangeArrowheads="1"/>
          </p:cNvSpPr>
          <p:nvPr/>
        </p:nvSpPr>
        <p:spPr bwMode="auto">
          <a:xfrm>
            <a:off x="1018124" y="2773940"/>
            <a:ext cx="3063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7" name="Text Box 104"/>
          <p:cNvSpPr txBox="1">
            <a:spLocks noChangeArrowheads="1"/>
          </p:cNvSpPr>
          <p:nvPr/>
        </p:nvSpPr>
        <p:spPr bwMode="auto">
          <a:xfrm>
            <a:off x="3088360" y="3357003"/>
            <a:ext cx="4710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- 1</a:t>
            </a:r>
          </a:p>
        </p:txBody>
      </p:sp>
      <p:sp>
        <p:nvSpPr>
          <p:cNvPr id="66" name="Text Box 103"/>
          <p:cNvSpPr txBox="1">
            <a:spLocks noChangeArrowheads="1"/>
          </p:cNvSpPr>
          <p:nvPr/>
        </p:nvSpPr>
        <p:spPr bwMode="auto">
          <a:xfrm>
            <a:off x="2005910" y="3370455"/>
            <a:ext cx="493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- 2</a:t>
            </a:r>
          </a:p>
        </p:txBody>
      </p:sp>
      <p:sp>
        <p:nvSpPr>
          <p:cNvPr id="70" name="Text Box 107"/>
          <p:cNvSpPr txBox="1">
            <a:spLocks noChangeArrowheads="1"/>
          </p:cNvSpPr>
          <p:nvPr/>
        </p:nvSpPr>
        <p:spPr bwMode="auto">
          <a:xfrm>
            <a:off x="885329" y="3370455"/>
            <a:ext cx="4390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- 3</a:t>
            </a:r>
          </a:p>
        </p:txBody>
      </p:sp>
      <p:sp>
        <p:nvSpPr>
          <p:cNvPr id="78" name="Text Box 115"/>
          <p:cNvSpPr txBox="1">
            <a:spLocks noChangeArrowheads="1"/>
          </p:cNvSpPr>
          <p:nvPr/>
        </p:nvSpPr>
        <p:spPr bwMode="auto">
          <a:xfrm>
            <a:off x="4308842" y="3602679"/>
            <a:ext cx="2870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77" name="Text Box 114"/>
          <p:cNvSpPr txBox="1">
            <a:spLocks noChangeArrowheads="1"/>
          </p:cNvSpPr>
          <p:nvPr/>
        </p:nvSpPr>
        <p:spPr bwMode="auto">
          <a:xfrm>
            <a:off x="4289019" y="5308158"/>
            <a:ext cx="322980" cy="76944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8" name="Text Box 105"/>
          <p:cNvSpPr txBox="1">
            <a:spLocks noChangeArrowheads="1"/>
          </p:cNvSpPr>
          <p:nvPr/>
        </p:nvSpPr>
        <p:spPr bwMode="auto">
          <a:xfrm>
            <a:off x="3951838" y="3913911"/>
            <a:ext cx="449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- 1</a:t>
            </a:r>
          </a:p>
        </p:txBody>
      </p:sp>
      <p:sp>
        <p:nvSpPr>
          <p:cNvPr id="79" name="Text Box 117"/>
          <p:cNvSpPr txBox="1">
            <a:spLocks noChangeArrowheads="1"/>
          </p:cNvSpPr>
          <p:nvPr/>
        </p:nvSpPr>
        <p:spPr bwMode="auto">
          <a:xfrm>
            <a:off x="4298180" y="4438250"/>
            <a:ext cx="4745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9" name="Text Box 106"/>
          <p:cNvSpPr txBox="1">
            <a:spLocks noChangeArrowheads="1"/>
          </p:cNvSpPr>
          <p:nvPr/>
        </p:nvSpPr>
        <p:spPr bwMode="auto">
          <a:xfrm>
            <a:off x="3951838" y="4783113"/>
            <a:ext cx="4499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- 2</a:t>
            </a:r>
          </a:p>
        </p:txBody>
      </p:sp>
      <p:sp>
        <p:nvSpPr>
          <p:cNvPr id="65" name="Text Box 102"/>
          <p:cNvSpPr txBox="1">
            <a:spLocks noChangeArrowheads="1"/>
          </p:cNvSpPr>
          <p:nvPr/>
        </p:nvSpPr>
        <p:spPr bwMode="auto">
          <a:xfrm>
            <a:off x="3980865" y="5666653"/>
            <a:ext cx="507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- 3</a:t>
            </a:r>
          </a:p>
        </p:txBody>
      </p:sp>
      <p:sp>
        <p:nvSpPr>
          <p:cNvPr id="74" name="Text Box 111"/>
          <p:cNvSpPr txBox="1">
            <a:spLocks noChangeArrowheads="1"/>
          </p:cNvSpPr>
          <p:nvPr/>
        </p:nvSpPr>
        <p:spPr bwMode="auto">
          <a:xfrm>
            <a:off x="5230052" y="2772228"/>
            <a:ext cx="5785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2" name="Text Box 99"/>
          <p:cNvSpPr txBox="1">
            <a:spLocks noChangeArrowheads="1"/>
          </p:cNvSpPr>
          <p:nvPr/>
        </p:nvSpPr>
        <p:spPr bwMode="auto">
          <a:xfrm>
            <a:off x="5236115" y="3326913"/>
            <a:ext cx="480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1</a:t>
            </a:r>
          </a:p>
        </p:txBody>
      </p:sp>
      <p:sp>
        <p:nvSpPr>
          <p:cNvPr id="72" name="Text Box 109"/>
          <p:cNvSpPr txBox="1">
            <a:spLocks noChangeArrowheads="1"/>
          </p:cNvSpPr>
          <p:nvPr/>
        </p:nvSpPr>
        <p:spPr bwMode="auto">
          <a:xfrm>
            <a:off x="6294107" y="2770692"/>
            <a:ext cx="5785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4" name="Text Box 101"/>
          <p:cNvSpPr txBox="1">
            <a:spLocks noChangeArrowheads="1"/>
          </p:cNvSpPr>
          <p:nvPr/>
        </p:nvSpPr>
        <p:spPr bwMode="auto">
          <a:xfrm>
            <a:off x="7304724" y="3316296"/>
            <a:ext cx="391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3</a:t>
            </a:r>
          </a:p>
        </p:txBody>
      </p:sp>
      <p:sp>
        <p:nvSpPr>
          <p:cNvPr id="63" name="Text Box 100"/>
          <p:cNvSpPr txBox="1">
            <a:spLocks noChangeArrowheads="1"/>
          </p:cNvSpPr>
          <p:nvPr/>
        </p:nvSpPr>
        <p:spPr bwMode="auto">
          <a:xfrm>
            <a:off x="6287293" y="3370455"/>
            <a:ext cx="3384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2</a:t>
            </a:r>
          </a:p>
        </p:txBody>
      </p:sp>
      <p:sp>
        <p:nvSpPr>
          <p:cNvPr id="71" name="Text Box 108"/>
          <p:cNvSpPr txBox="1">
            <a:spLocks noChangeArrowheads="1"/>
          </p:cNvSpPr>
          <p:nvPr/>
        </p:nvSpPr>
        <p:spPr bwMode="auto">
          <a:xfrm>
            <a:off x="7265034" y="2763607"/>
            <a:ext cx="57858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1" name="Text Box 98"/>
          <p:cNvSpPr txBox="1">
            <a:spLocks noChangeArrowheads="1"/>
          </p:cNvSpPr>
          <p:nvPr/>
        </p:nvSpPr>
        <p:spPr bwMode="auto">
          <a:xfrm>
            <a:off x="4104619" y="1351106"/>
            <a:ext cx="961769" cy="53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2</a:t>
            </a:r>
          </a:p>
        </p:txBody>
      </p:sp>
      <p:sp>
        <p:nvSpPr>
          <p:cNvPr id="60" name="Text Box 97"/>
          <p:cNvSpPr txBox="1">
            <a:spLocks noChangeArrowheads="1"/>
          </p:cNvSpPr>
          <p:nvPr/>
        </p:nvSpPr>
        <p:spPr bwMode="auto">
          <a:xfrm>
            <a:off x="4133263" y="506811"/>
            <a:ext cx="961769" cy="53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3</a:t>
            </a:r>
          </a:p>
        </p:txBody>
      </p:sp>
      <p:sp>
        <p:nvSpPr>
          <p:cNvPr id="59" name="Text Box 96"/>
          <p:cNvSpPr txBox="1">
            <a:spLocks noChangeArrowheads="1"/>
          </p:cNvSpPr>
          <p:nvPr/>
        </p:nvSpPr>
        <p:spPr bwMode="auto">
          <a:xfrm>
            <a:off x="4074888" y="2184375"/>
            <a:ext cx="961769" cy="53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1</a:t>
            </a:r>
          </a:p>
        </p:txBody>
      </p:sp>
      <p:sp>
        <p:nvSpPr>
          <p:cNvPr id="81" name="Text Box 119"/>
          <p:cNvSpPr txBox="1">
            <a:spLocks noChangeArrowheads="1"/>
          </p:cNvSpPr>
          <p:nvPr/>
        </p:nvSpPr>
        <p:spPr bwMode="auto">
          <a:xfrm>
            <a:off x="4296629" y="1863526"/>
            <a:ext cx="5075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90" name="Text Box 119"/>
          <p:cNvSpPr txBox="1">
            <a:spLocks noChangeArrowheads="1"/>
          </p:cNvSpPr>
          <p:nvPr/>
        </p:nvSpPr>
        <p:spPr bwMode="auto">
          <a:xfrm>
            <a:off x="4292704" y="1004267"/>
            <a:ext cx="5075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91" name="Text Box 119"/>
          <p:cNvSpPr txBox="1">
            <a:spLocks noChangeArrowheads="1"/>
          </p:cNvSpPr>
          <p:nvPr/>
        </p:nvSpPr>
        <p:spPr bwMode="auto">
          <a:xfrm>
            <a:off x="4296729" y="192318"/>
            <a:ext cx="5075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39104" y="3109686"/>
            <a:ext cx="7692797" cy="383699"/>
            <a:chOff x="828823" y="3104073"/>
            <a:chExt cx="7692797" cy="383699"/>
          </a:xfrm>
        </p:grpSpPr>
        <p:sp>
          <p:nvSpPr>
            <p:cNvPr id="57" name="Line 87"/>
            <p:cNvSpPr>
              <a:spLocks noChangeShapeType="1"/>
            </p:cNvSpPr>
            <p:nvPr/>
          </p:nvSpPr>
          <p:spPr bwMode="auto">
            <a:xfrm>
              <a:off x="828823" y="3289019"/>
              <a:ext cx="7379657" cy="230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5400000">
              <a:off x="8114414" y="3080567"/>
              <a:ext cx="383699" cy="430712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77757" y="-15019"/>
            <a:ext cx="331377" cy="6307283"/>
            <a:chOff x="4281714" y="74740"/>
            <a:chExt cx="331377" cy="6307283"/>
          </a:xfrm>
        </p:grpSpPr>
        <p:sp>
          <p:nvSpPr>
            <p:cNvPr id="55" name="Line 85"/>
            <p:cNvSpPr>
              <a:spLocks noChangeShapeType="1"/>
            </p:cNvSpPr>
            <p:nvPr/>
          </p:nvSpPr>
          <p:spPr bwMode="auto">
            <a:xfrm flipV="1">
              <a:off x="4440794" y="209823"/>
              <a:ext cx="3054" cy="6172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4281714" y="74740"/>
              <a:ext cx="331377" cy="458660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036657" y="2421759"/>
            <a:ext cx="2415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00CC"/>
                </a:solidFill>
              </a:rPr>
              <a:t>(x</a:t>
            </a:r>
            <a:r>
              <a:rPr lang="en-US" sz="3600" dirty="0" smtClean="0">
                <a:solidFill>
                  <a:srgbClr val="0000CC"/>
                </a:solidFill>
              </a:rPr>
              <a:t>&gt;0,</a:t>
            </a:r>
            <a:r>
              <a:rPr lang="en-US" sz="3600" i="1" dirty="0" smtClean="0">
                <a:solidFill>
                  <a:srgbClr val="0000CC"/>
                </a:solidFill>
              </a:rPr>
              <a:t>y</a:t>
            </a:r>
            <a:r>
              <a:rPr lang="en-US" sz="3600" dirty="0" smtClean="0">
                <a:solidFill>
                  <a:srgbClr val="0000CC"/>
                </a:solidFill>
              </a:rPr>
              <a:t>&gt;0)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251843" y="2392820"/>
            <a:ext cx="220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00CC"/>
                </a:solidFill>
              </a:rPr>
              <a:t>(x</a:t>
            </a:r>
            <a:r>
              <a:rPr lang="en-US" sz="3600" dirty="0" smtClean="0">
                <a:solidFill>
                  <a:srgbClr val="0000CC"/>
                </a:solidFill>
              </a:rPr>
              <a:t>&lt;0,</a:t>
            </a:r>
            <a:r>
              <a:rPr lang="en-US" sz="3600" i="1" dirty="0" smtClean="0">
                <a:solidFill>
                  <a:srgbClr val="0000CC"/>
                </a:solidFill>
              </a:rPr>
              <a:t>y</a:t>
            </a:r>
            <a:r>
              <a:rPr lang="en-US" sz="3600" dirty="0" smtClean="0">
                <a:solidFill>
                  <a:srgbClr val="0000CC"/>
                </a:solidFill>
              </a:rPr>
              <a:t>&gt;0)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1324428" y="5151592"/>
            <a:ext cx="246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00CC"/>
                </a:solidFill>
              </a:rPr>
              <a:t>(x</a:t>
            </a:r>
            <a:r>
              <a:rPr lang="en-US" sz="3600" dirty="0" smtClean="0">
                <a:solidFill>
                  <a:srgbClr val="0000CC"/>
                </a:solidFill>
              </a:rPr>
              <a:t>&lt;0,</a:t>
            </a:r>
            <a:r>
              <a:rPr lang="en-US" sz="3600" i="1" dirty="0" smtClean="0">
                <a:solidFill>
                  <a:srgbClr val="0000CC"/>
                </a:solidFill>
              </a:rPr>
              <a:t>y</a:t>
            </a:r>
            <a:r>
              <a:rPr lang="en-US" sz="3600" dirty="0" smtClean="0">
                <a:solidFill>
                  <a:srgbClr val="0000CC"/>
                </a:solidFill>
              </a:rPr>
              <a:t>&lt;0)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72492" y="5207691"/>
            <a:ext cx="2571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00CC"/>
                </a:solidFill>
              </a:rPr>
              <a:t>(x</a:t>
            </a:r>
            <a:r>
              <a:rPr lang="en-US" sz="3600" dirty="0" smtClean="0">
                <a:solidFill>
                  <a:srgbClr val="0000CC"/>
                </a:solidFill>
              </a:rPr>
              <a:t>&gt;0,</a:t>
            </a:r>
            <a:r>
              <a:rPr lang="en-US" sz="3600" i="1" dirty="0" smtClean="0">
                <a:solidFill>
                  <a:srgbClr val="0000CC"/>
                </a:solidFill>
              </a:rPr>
              <a:t>y</a:t>
            </a:r>
            <a:r>
              <a:rPr lang="en-US" sz="3600" dirty="0" smtClean="0">
                <a:solidFill>
                  <a:srgbClr val="0000CC"/>
                </a:solidFill>
              </a:rPr>
              <a:t>&lt;0)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4409952" y="3262990"/>
            <a:ext cx="67968" cy="634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08639" y="1219200"/>
            <a:ext cx="817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24532" y="1223143"/>
            <a:ext cx="817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II</a:t>
            </a:r>
            <a:endParaRPr lang="en-US" sz="40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1901791" y="4137577"/>
            <a:ext cx="1159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III</a:t>
            </a:r>
            <a:endParaRPr lang="en-US" sz="40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5704873" y="4137577"/>
            <a:ext cx="817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IV</a:t>
            </a:r>
            <a:endParaRPr lang="en-US" sz="4000" b="1" dirty="0"/>
          </a:p>
        </p:txBody>
      </p:sp>
      <p:sp>
        <p:nvSpPr>
          <p:cNvPr id="80" name="Text Box 104"/>
          <p:cNvSpPr txBox="1">
            <a:spLocks noChangeArrowheads="1"/>
          </p:cNvSpPr>
          <p:nvPr/>
        </p:nvSpPr>
        <p:spPr bwMode="auto">
          <a:xfrm>
            <a:off x="4064958" y="3219191"/>
            <a:ext cx="47108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1" dirty="0">
                <a:latin typeface=".VnTime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9403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89" grpId="0" animBg="1"/>
      <p:bldP spid="19" grpId="0" animBg="1"/>
      <p:bldP spid="83" grpId="0" animBg="1"/>
      <p:bldP spid="2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775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28" y="1795463"/>
            <a:ext cx="4572000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228600"/>
            <a:ext cx="86868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sz="3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Tọa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một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điểm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</a:t>
            </a:r>
            <a:r>
              <a:rPr lang="en-US" sz="3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mặt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phẳng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tọa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</a:t>
            </a:r>
            <a:endParaRPr lang="en-US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Line 85"/>
          <p:cNvSpPr>
            <a:spLocks noChangeShapeType="1"/>
          </p:cNvSpPr>
          <p:nvPr/>
        </p:nvSpPr>
        <p:spPr bwMode="auto">
          <a:xfrm flipV="1">
            <a:off x="6568853" y="2057400"/>
            <a:ext cx="0" cy="426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86"/>
          <p:cNvSpPr>
            <a:spLocks noChangeShapeType="1"/>
          </p:cNvSpPr>
          <p:nvPr/>
        </p:nvSpPr>
        <p:spPr bwMode="auto">
          <a:xfrm>
            <a:off x="5211540" y="237874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7"/>
          <p:cNvSpPr>
            <a:spLocks noChangeShapeType="1"/>
          </p:cNvSpPr>
          <p:nvPr/>
        </p:nvSpPr>
        <p:spPr bwMode="auto">
          <a:xfrm>
            <a:off x="4387628" y="4198144"/>
            <a:ext cx="4329112" cy="714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 Box 93"/>
          <p:cNvSpPr txBox="1">
            <a:spLocks noChangeArrowheads="1"/>
          </p:cNvSpPr>
          <p:nvPr/>
        </p:nvSpPr>
        <p:spPr bwMode="auto">
          <a:xfrm>
            <a:off x="8488140" y="4234317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x</a:t>
            </a:r>
          </a:p>
        </p:txBody>
      </p:sp>
      <p:sp>
        <p:nvSpPr>
          <p:cNvPr id="9" name="Text Box 94"/>
          <p:cNvSpPr txBox="1">
            <a:spLocks noChangeArrowheads="1"/>
          </p:cNvSpPr>
          <p:nvPr/>
        </p:nvSpPr>
        <p:spPr bwMode="auto">
          <a:xfrm>
            <a:off x="6202140" y="18288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y</a:t>
            </a:r>
          </a:p>
        </p:txBody>
      </p:sp>
      <p:sp>
        <p:nvSpPr>
          <p:cNvPr id="10" name="Text Box 95"/>
          <p:cNvSpPr txBox="1">
            <a:spLocks noChangeArrowheads="1"/>
          </p:cNvSpPr>
          <p:nvPr/>
        </p:nvSpPr>
        <p:spPr bwMode="auto">
          <a:xfrm>
            <a:off x="6273578" y="4148138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0</a:t>
            </a:r>
          </a:p>
        </p:txBody>
      </p:sp>
      <p:sp>
        <p:nvSpPr>
          <p:cNvPr id="11" name="Text Box 96"/>
          <p:cNvSpPr txBox="1">
            <a:spLocks noChangeArrowheads="1"/>
          </p:cNvSpPr>
          <p:nvPr/>
        </p:nvSpPr>
        <p:spPr bwMode="auto">
          <a:xfrm>
            <a:off x="6235478" y="34290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1</a:t>
            </a:r>
          </a:p>
        </p:txBody>
      </p:sp>
      <p:sp>
        <p:nvSpPr>
          <p:cNvPr id="13" name="Text Box 98"/>
          <p:cNvSpPr txBox="1">
            <a:spLocks noChangeArrowheads="1"/>
          </p:cNvSpPr>
          <p:nvPr/>
        </p:nvSpPr>
        <p:spPr bwMode="auto">
          <a:xfrm>
            <a:off x="6245003" y="2824163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2</a:t>
            </a:r>
          </a:p>
        </p:txBody>
      </p:sp>
      <p:sp>
        <p:nvSpPr>
          <p:cNvPr id="14" name="Text Box 99"/>
          <p:cNvSpPr txBox="1">
            <a:spLocks noChangeArrowheads="1"/>
          </p:cNvSpPr>
          <p:nvPr/>
        </p:nvSpPr>
        <p:spPr bwMode="auto">
          <a:xfrm>
            <a:off x="6887940" y="42672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1</a:t>
            </a:r>
          </a:p>
        </p:txBody>
      </p:sp>
      <p:sp>
        <p:nvSpPr>
          <p:cNvPr id="15" name="Text Box 100"/>
          <p:cNvSpPr txBox="1">
            <a:spLocks noChangeArrowheads="1"/>
          </p:cNvSpPr>
          <p:nvPr/>
        </p:nvSpPr>
        <p:spPr bwMode="auto">
          <a:xfrm>
            <a:off x="7547659" y="4227173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.VnTime" pitchFamily="34" charset="0"/>
              </a:rPr>
              <a:t>2</a:t>
            </a:r>
          </a:p>
        </p:txBody>
      </p:sp>
      <p:sp>
        <p:nvSpPr>
          <p:cNvPr id="16" name="Text Box 101"/>
          <p:cNvSpPr txBox="1">
            <a:spLocks noChangeArrowheads="1"/>
          </p:cNvSpPr>
          <p:nvPr/>
        </p:nvSpPr>
        <p:spPr bwMode="auto">
          <a:xfrm>
            <a:off x="8096250" y="424815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3</a:t>
            </a:r>
          </a:p>
        </p:txBody>
      </p:sp>
      <p:sp>
        <p:nvSpPr>
          <p:cNvPr id="17" name="Text Box 102"/>
          <p:cNvSpPr txBox="1">
            <a:spLocks noChangeArrowheads="1"/>
          </p:cNvSpPr>
          <p:nvPr/>
        </p:nvSpPr>
        <p:spPr bwMode="auto">
          <a:xfrm>
            <a:off x="6125940" y="5791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- 3</a:t>
            </a:r>
          </a:p>
        </p:txBody>
      </p:sp>
      <p:sp>
        <p:nvSpPr>
          <p:cNvPr id="18" name="Text Box 103"/>
          <p:cNvSpPr txBox="1">
            <a:spLocks noChangeArrowheads="1"/>
          </p:cNvSpPr>
          <p:nvPr/>
        </p:nvSpPr>
        <p:spPr bwMode="auto">
          <a:xfrm>
            <a:off x="5287740" y="4267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- 2</a:t>
            </a:r>
          </a:p>
        </p:txBody>
      </p:sp>
      <p:sp>
        <p:nvSpPr>
          <p:cNvPr id="19" name="Text Box 104"/>
          <p:cNvSpPr txBox="1">
            <a:spLocks noChangeArrowheads="1"/>
          </p:cNvSpPr>
          <p:nvPr/>
        </p:nvSpPr>
        <p:spPr bwMode="auto">
          <a:xfrm>
            <a:off x="5821140" y="4267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- 1</a:t>
            </a:r>
          </a:p>
        </p:txBody>
      </p:sp>
      <p:sp>
        <p:nvSpPr>
          <p:cNvPr id="20" name="Text Box 105"/>
          <p:cNvSpPr txBox="1">
            <a:spLocks noChangeArrowheads="1"/>
          </p:cNvSpPr>
          <p:nvPr/>
        </p:nvSpPr>
        <p:spPr bwMode="auto">
          <a:xfrm>
            <a:off x="6125940" y="45720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- 1</a:t>
            </a:r>
          </a:p>
        </p:txBody>
      </p:sp>
      <p:sp>
        <p:nvSpPr>
          <p:cNvPr id="21" name="Text Box 106"/>
          <p:cNvSpPr txBox="1">
            <a:spLocks noChangeArrowheads="1"/>
          </p:cNvSpPr>
          <p:nvPr/>
        </p:nvSpPr>
        <p:spPr bwMode="auto">
          <a:xfrm>
            <a:off x="6125940" y="51816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- 2</a:t>
            </a:r>
          </a:p>
        </p:txBody>
      </p:sp>
      <p:sp>
        <p:nvSpPr>
          <p:cNvPr id="22" name="Text Box 107"/>
          <p:cNvSpPr txBox="1">
            <a:spLocks noChangeArrowheads="1"/>
          </p:cNvSpPr>
          <p:nvPr/>
        </p:nvSpPr>
        <p:spPr bwMode="auto">
          <a:xfrm>
            <a:off x="4754340" y="4267200"/>
            <a:ext cx="60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- 3</a:t>
            </a:r>
          </a:p>
        </p:txBody>
      </p:sp>
      <p:sp>
        <p:nvSpPr>
          <p:cNvPr id="24" name="Text Box 109"/>
          <p:cNvSpPr txBox="1">
            <a:spLocks noChangeArrowheads="1"/>
          </p:cNvSpPr>
          <p:nvPr/>
        </p:nvSpPr>
        <p:spPr bwMode="auto">
          <a:xfrm>
            <a:off x="7577150" y="2079401"/>
            <a:ext cx="549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.VnTime" pitchFamily="34" charset="0"/>
              </a:rPr>
              <a:t>P</a:t>
            </a:r>
          </a:p>
        </p:txBody>
      </p:sp>
      <p:sp>
        <p:nvSpPr>
          <p:cNvPr id="25" name="Text Box 110"/>
          <p:cNvSpPr txBox="1">
            <a:spLocks noChangeArrowheads="1"/>
          </p:cNvSpPr>
          <p:nvPr/>
        </p:nvSpPr>
        <p:spPr bwMode="auto">
          <a:xfrm>
            <a:off x="7559000" y="1886856"/>
            <a:ext cx="53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26" name="Text Box 111"/>
          <p:cNvSpPr txBox="1">
            <a:spLocks noChangeArrowheads="1"/>
          </p:cNvSpPr>
          <p:nvPr/>
        </p:nvSpPr>
        <p:spPr bwMode="auto">
          <a:xfrm>
            <a:off x="8066996" y="3686628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27" name="Text Box 112"/>
          <p:cNvSpPr txBox="1">
            <a:spLocks noChangeArrowheads="1"/>
          </p:cNvSpPr>
          <p:nvPr/>
        </p:nvSpPr>
        <p:spPr bwMode="auto">
          <a:xfrm>
            <a:off x="7561269" y="3672114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29" name="Text Box 114"/>
          <p:cNvSpPr txBox="1">
            <a:spLocks noChangeArrowheads="1"/>
          </p:cNvSpPr>
          <p:nvPr/>
        </p:nvSpPr>
        <p:spPr bwMode="auto">
          <a:xfrm>
            <a:off x="6995211" y="3676650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0" name="Text Box 115"/>
          <p:cNvSpPr txBox="1">
            <a:spLocks noChangeArrowheads="1"/>
          </p:cNvSpPr>
          <p:nvPr/>
        </p:nvSpPr>
        <p:spPr bwMode="auto">
          <a:xfrm>
            <a:off x="5294092" y="3671888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1" name="Text Box 116"/>
          <p:cNvSpPr txBox="1">
            <a:spLocks noChangeArrowheads="1"/>
          </p:cNvSpPr>
          <p:nvPr/>
        </p:nvSpPr>
        <p:spPr bwMode="auto">
          <a:xfrm>
            <a:off x="5856520" y="3676650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2" name="Text Box 117"/>
          <p:cNvSpPr txBox="1">
            <a:spLocks noChangeArrowheads="1"/>
          </p:cNvSpPr>
          <p:nvPr/>
        </p:nvSpPr>
        <p:spPr bwMode="auto">
          <a:xfrm>
            <a:off x="6395815" y="5434013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3" name="Text Box 118"/>
          <p:cNvSpPr txBox="1">
            <a:spLocks noChangeArrowheads="1"/>
          </p:cNvSpPr>
          <p:nvPr/>
        </p:nvSpPr>
        <p:spPr bwMode="auto">
          <a:xfrm>
            <a:off x="6400578" y="4267200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34" name="Text Box 119"/>
          <p:cNvSpPr txBox="1">
            <a:spLocks noChangeArrowheads="1"/>
          </p:cNvSpPr>
          <p:nvPr/>
        </p:nvSpPr>
        <p:spPr bwMode="auto">
          <a:xfrm>
            <a:off x="6400578" y="1890713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35" name="Text Box 120"/>
          <p:cNvSpPr txBox="1">
            <a:spLocks noChangeArrowheads="1"/>
          </p:cNvSpPr>
          <p:nvPr/>
        </p:nvSpPr>
        <p:spPr bwMode="auto">
          <a:xfrm>
            <a:off x="6400578" y="4848225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36" name="Text Box 121"/>
          <p:cNvSpPr txBox="1">
            <a:spLocks noChangeArrowheads="1"/>
          </p:cNvSpPr>
          <p:nvPr/>
        </p:nvSpPr>
        <p:spPr bwMode="auto">
          <a:xfrm>
            <a:off x="6400578" y="2486025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37" name="Text Box 122"/>
          <p:cNvSpPr txBox="1">
            <a:spLocks noChangeArrowheads="1"/>
          </p:cNvSpPr>
          <p:nvPr/>
        </p:nvSpPr>
        <p:spPr bwMode="auto">
          <a:xfrm>
            <a:off x="6400578" y="3076575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grpSp>
        <p:nvGrpSpPr>
          <p:cNvPr id="38" name="Group 73"/>
          <p:cNvGrpSpPr>
            <a:grpSpLocks/>
          </p:cNvGrpSpPr>
          <p:nvPr/>
        </p:nvGrpSpPr>
        <p:grpSpPr bwMode="auto">
          <a:xfrm>
            <a:off x="7734300" y="1157288"/>
            <a:ext cx="1638300" cy="3048000"/>
            <a:chOff x="432" y="672"/>
            <a:chExt cx="1008" cy="1920"/>
          </a:xfrm>
        </p:grpSpPr>
        <p:sp>
          <p:nvSpPr>
            <p:cNvPr id="39" name="AutoShape 74"/>
            <p:cNvSpPr>
              <a:spLocks noChangeArrowheads="1"/>
            </p:cNvSpPr>
            <p:nvPr/>
          </p:nvSpPr>
          <p:spPr bwMode="auto">
            <a:xfrm>
              <a:off x="432" y="672"/>
              <a:ext cx="1008" cy="1920"/>
            </a:xfrm>
            <a:prstGeom prst="rtTriangle">
              <a:avLst/>
            </a:prstGeom>
            <a:solidFill>
              <a:schemeClr val="accent1">
                <a:alpha val="0"/>
              </a:schemeClr>
            </a:solidFill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0" name="Oval 75"/>
            <p:cNvSpPr>
              <a:spLocks noChangeArrowheads="1"/>
            </p:cNvSpPr>
            <p:nvPr/>
          </p:nvSpPr>
          <p:spPr bwMode="auto">
            <a:xfrm>
              <a:off x="624" y="1920"/>
              <a:ext cx="336" cy="43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41" name="Line 45"/>
          <p:cNvSpPr>
            <a:spLocks noChangeShapeType="1"/>
          </p:cNvSpPr>
          <p:nvPr/>
        </p:nvSpPr>
        <p:spPr bwMode="auto">
          <a:xfrm flipV="1">
            <a:off x="7705501" y="2300972"/>
            <a:ext cx="2" cy="1781176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" name="Group 76"/>
          <p:cNvGrpSpPr>
            <a:grpSpLocks/>
          </p:cNvGrpSpPr>
          <p:nvPr/>
        </p:nvGrpSpPr>
        <p:grpSpPr bwMode="auto">
          <a:xfrm rot="5400000" flipH="1">
            <a:off x="6979107" y="428154"/>
            <a:ext cx="1600200" cy="2362200"/>
            <a:chOff x="432" y="672"/>
            <a:chExt cx="1008" cy="1920"/>
          </a:xfrm>
        </p:grpSpPr>
        <p:sp>
          <p:nvSpPr>
            <p:cNvPr id="43" name="AutoShape 77"/>
            <p:cNvSpPr>
              <a:spLocks noChangeArrowheads="1"/>
            </p:cNvSpPr>
            <p:nvPr/>
          </p:nvSpPr>
          <p:spPr bwMode="auto">
            <a:xfrm>
              <a:off x="432" y="672"/>
              <a:ext cx="1008" cy="1920"/>
            </a:xfrm>
            <a:prstGeom prst="rtTriangle">
              <a:avLst/>
            </a:prstGeom>
            <a:solidFill>
              <a:schemeClr val="hlink">
                <a:alpha val="0"/>
              </a:schemeClr>
            </a:solidFill>
            <a:ln w="571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4" name="Oval 78"/>
            <p:cNvSpPr>
              <a:spLocks noChangeArrowheads="1"/>
            </p:cNvSpPr>
            <p:nvPr/>
          </p:nvSpPr>
          <p:spPr bwMode="auto">
            <a:xfrm>
              <a:off x="624" y="1920"/>
              <a:ext cx="336" cy="43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45" name="Line 59"/>
          <p:cNvSpPr>
            <a:spLocks noChangeShapeType="1"/>
          </p:cNvSpPr>
          <p:nvPr/>
        </p:nvSpPr>
        <p:spPr bwMode="auto">
          <a:xfrm flipH="1" flipV="1">
            <a:off x="6520775" y="2424113"/>
            <a:ext cx="118586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Text Box 134"/>
          <p:cNvSpPr txBox="1">
            <a:spLocks noChangeArrowheads="1"/>
          </p:cNvSpPr>
          <p:nvPr/>
        </p:nvSpPr>
        <p:spPr bwMode="auto">
          <a:xfrm>
            <a:off x="6216428" y="2225997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3</a:t>
            </a:r>
          </a:p>
        </p:txBody>
      </p:sp>
      <p:sp>
        <p:nvSpPr>
          <p:cNvPr id="51" name="Text Box 141"/>
          <p:cNvSpPr txBox="1">
            <a:spLocks noChangeArrowheads="1"/>
          </p:cNvSpPr>
          <p:nvPr/>
        </p:nvSpPr>
        <p:spPr bwMode="auto">
          <a:xfrm>
            <a:off x="1112044" y="2912149"/>
            <a:ext cx="246935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5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P(2; </a:t>
            </a:r>
            <a:r>
              <a:rPr lang="en-US" sz="2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3)</a:t>
            </a:r>
          </a:p>
        </p:txBody>
      </p:sp>
      <p:sp>
        <p:nvSpPr>
          <p:cNvPr id="55" name="Text Box 149"/>
          <p:cNvSpPr txBox="1">
            <a:spLocks noChangeArrowheads="1"/>
          </p:cNvSpPr>
          <p:nvPr/>
        </p:nvSpPr>
        <p:spPr bwMode="auto">
          <a:xfrm>
            <a:off x="6405340" y="3656013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224845" y="914400"/>
            <a:ext cx="4238148" cy="932509"/>
            <a:chOff x="224845" y="914400"/>
            <a:chExt cx="4238148" cy="932509"/>
          </a:xfrm>
        </p:grpSpPr>
        <p:pic>
          <p:nvPicPr>
            <p:cNvPr id="56" name="Picture 2" descr="C:\Users\Admin\AppData\Local\Microsoft\Windows\Temporary Internet Files\Content.IE5\V5TD5IR9\Question_Mark_Icon[1]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845" y="914400"/>
              <a:ext cx="932509" cy="932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Rounded Rectangle 56"/>
            <p:cNvSpPr/>
            <p:nvPr/>
          </p:nvSpPr>
          <p:spPr>
            <a:xfrm>
              <a:off x="1144654" y="1016991"/>
              <a:ext cx="3318339" cy="7273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Cách</a:t>
              </a:r>
              <a:r>
                <a:rPr lang="en-US" sz="25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5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xác</a:t>
              </a:r>
              <a:r>
                <a:rPr lang="en-US" sz="25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5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định</a:t>
              </a:r>
              <a:r>
                <a:rPr lang="en-US" sz="25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5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tọa</a:t>
              </a:r>
              <a:r>
                <a:rPr lang="en-US" sz="25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5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độ</a:t>
              </a:r>
              <a:r>
                <a:rPr lang="en-US" sz="2500" b="1" dirty="0" smtClean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en-US" sz="2500" b="1" dirty="0" err="1" smtClean="0">
                  <a:solidFill>
                    <a:schemeClr val="accent5">
                      <a:lumMod val="50000"/>
                    </a:schemeClr>
                  </a:solidFill>
                </a:rPr>
                <a:t>điểm</a:t>
              </a:r>
              <a:r>
                <a:rPr lang="en-US" sz="2500" b="1" dirty="0" smtClean="0">
                  <a:solidFill>
                    <a:schemeClr val="accent5">
                      <a:lumMod val="50000"/>
                    </a:schemeClr>
                  </a:solidFill>
                </a:rPr>
                <a:t> P?</a:t>
              </a:r>
              <a:endParaRPr lang="en-US" sz="25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406359" y="3309024"/>
            <a:ext cx="1319592" cy="964406"/>
            <a:chOff x="1604003" y="4217194"/>
            <a:chExt cx="1319592" cy="964406"/>
          </a:xfrm>
        </p:grpSpPr>
        <p:cxnSp>
          <p:nvCxnSpPr>
            <p:cNvPr id="60" name="Straight Arrow Connector 59"/>
            <p:cNvCxnSpPr/>
            <p:nvPr/>
          </p:nvCxnSpPr>
          <p:spPr>
            <a:xfrm flipH="1">
              <a:off x="2514600" y="4217194"/>
              <a:ext cx="304800" cy="507206"/>
            </a:xfrm>
            <a:prstGeom prst="straightConnector1">
              <a:avLst/>
            </a:prstGeom>
            <a:ln w="412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1604003" y="4812268"/>
              <a:ext cx="1319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Hoành</a:t>
              </a:r>
              <a:r>
                <a:rPr lang="en-US" b="1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b="1" dirty="0" err="1" smtClean="0">
                  <a:solidFill>
                    <a:schemeClr val="accent2">
                      <a:lumMod val="75000"/>
                    </a:schemeClr>
                  </a:solidFill>
                </a:rPr>
                <a:t>độ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3067832" y="3359030"/>
            <a:ext cx="1144865" cy="914400"/>
            <a:chOff x="3265476" y="4267200"/>
            <a:chExt cx="1144865" cy="914400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3265476" y="4267200"/>
              <a:ext cx="239724" cy="457200"/>
            </a:xfrm>
            <a:prstGeom prst="straightConnector1">
              <a:avLst/>
            </a:prstGeom>
            <a:ln w="4127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265476" y="4812268"/>
              <a:ext cx="1144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Tung 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độ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8600" y="2057400"/>
            <a:ext cx="4419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114300" indent="-114300">
              <a:buFontTx/>
              <a:buChar char="-"/>
              <a:defRPr sz="2200" b="1">
                <a:solidFill>
                  <a:srgbClr val="002060"/>
                </a:solidFill>
              </a:defRPr>
            </a:lvl1pPr>
          </a:lstStyle>
          <a:p>
            <a:pPr marL="0" indent="0">
              <a:buNone/>
            </a:pPr>
            <a:r>
              <a:rPr lang="en-US" dirty="0" err="1" smtClean="0"/>
              <a:t>Cặp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(2 ; 3)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tọa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P</a:t>
            </a:r>
            <a:endParaRPr lang="en-US" dirty="0"/>
          </a:p>
        </p:txBody>
      </p:sp>
      <p:sp>
        <p:nvSpPr>
          <p:cNvPr id="59" name="Text Box 113"/>
          <p:cNvSpPr txBox="1">
            <a:spLocks noChangeArrowheads="1"/>
          </p:cNvSpPr>
          <p:nvPr/>
        </p:nvSpPr>
        <p:spPr bwMode="auto">
          <a:xfrm>
            <a:off x="4680183" y="3657600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62" name="Isosceles Triangle 61"/>
          <p:cNvSpPr/>
          <p:nvPr/>
        </p:nvSpPr>
        <p:spPr>
          <a:xfrm>
            <a:off x="6494466" y="1926884"/>
            <a:ext cx="1524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Isosceles Triangle 62"/>
          <p:cNvSpPr/>
          <p:nvPr/>
        </p:nvSpPr>
        <p:spPr>
          <a:xfrm rot="5400000">
            <a:off x="8593619" y="4086747"/>
            <a:ext cx="244606" cy="21586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4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07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" presetClass="emph" presetSubtype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 override="childStyle">
                                        <p:cTn id="48" dur="indefinite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07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24" grpId="0"/>
      <p:bldP spid="25" grpId="0"/>
      <p:bldP spid="41" grpId="0" animBg="1"/>
      <p:bldP spid="45" grpId="0" animBg="1"/>
      <p:bldP spid="51" grpId="0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14" y="2214014"/>
            <a:ext cx="5351286" cy="4872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609600"/>
            <a:ext cx="7467600" cy="914400"/>
          </a:xfrm>
        </p:spPr>
        <p:txBody>
          <a:bodyPr/>
          <a:lstStyle/>
          <a:p>
            <a:r>
              <a:rPr lang="en-US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Hình</a:t>
            </a:r>
            <a:r>
              <a:rPr lang="en-US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thức</a:t>
            </a:r>
            <a:r>
              <a:rPr lang="en-US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: </a:t>
            </a:r>
            <a:r>
              <a:rPr lang="en-US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làm</a:t>
            </a:r>
            <a:r>
              <a:rPr lang="en-US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trên</a:t>
            </a:r>
            <a:r>
              <a:rPr lang="en-US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phiếu</a:t>
            </a:r>
            <a:r>
              <a:rPr lang="en-US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học</a:t>
            </a:r>
            <a:r>
              <a:rPr lang="en-US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en-US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tập</a:t>
            </a:r>
            <a:endParaRPr lang="en-US" b="1" dirty="0" smtClean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  <a:p>
            <a:r>
              <a:rPr lang="en-US" b="1" dirty="0" err="1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Nội</a:t>
            </a:r>
            <a:r>
              <a:rPr lang="en-US" b="1" dirty="0" smtClean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 dung: </a:t>
            </a:r>
            <a:endParaRPr lang="en-US" b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228600" y="-16133"/>
            <a:ext cx="5149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HOẠT ĐỘNG CÁ NHÂN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054" y="2209800"/>
            <a:ext cx="5025798" cy="428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1447800"/>
            <a:ext cx="9067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Xác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định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tọa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độ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điểm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B.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Biểu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diễn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điểm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A(4;3)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trênmặt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phẳng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tọa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dirty="0" err="1" smtClean="0">
                <a:solidFill>
                  <a:schemeClr val="accent2">
                    <a:lumMod val="75000"/>
                  </a:schemeClr>
                </a:solidFill>
              </a:rPr>
              <a:t>độ</a:t>
            </a:r>
            <a:r>
              <a:rPr lang="en-US" sz="2300" b="1" dirty="0" smtClean="0">
                <a:solidFill>
                  <a:schemeClr val="accent2">
                    <a:lumMod val="75000"/>
                  </a:schemeClr>
                </a:solidFill>
              </a:rPr>
              <a:t>.  </a:t>
            </a:r>
            <a:endParaRPr lang="en-US" sz="23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34400" y="43434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35715" y="117364"/>
            <a:ext cx="2374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err="1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b="1" dirty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b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60 </a:t>
            </a:r>
            <a:r>
              <a:rPr lang="en-US" b="1" dirty="0" err="1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giây</a:t>
            </a:r>
            <a:r>
              <a:rPr lang="en-US" b="1" dirty="0" smtClean="0">
                <a:ln w="10541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b="1" dirty="0">
              <a:ln w="10541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4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3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841927"/>
              </p:ext>
            </p:extLst>
          </p:nvPr>
        </p:nvGraphicFramePr>
        <p:xfrm>
          <a:off x="930865" y="1075459"/>
          <a:ext cx="5713049" cy="5782540"/>
        </p:xfrm>
        <a:graphic>
          <a:graphicData uri="http://schemas.openxmlformats.org/drawingml/2006/table">
            <a:tbl>
              <a:tblPr/>
              <a:tblGrid>
                <a:gridCol w="649907"/>
                <a:gridCol w="621150"/>
                <a:gridCol w="632653"/>
                <a:gridCol w="636487"/>
                <a:gridCol w="613482"/>
                <a:gridCol w="653742"/>
                <a:gridCol w="636487"/>
                <a:gridCol w="634570"/>
                <a:gridCol w="634571"/>
              </a:tblGrid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8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Line 85"/>
          <p:cNvSpPr>
            <a:spLocks noChangeShapeType="1"/>
          </p:cNvSpPr>
          <p:nvPr/>
        </p:nvSpPr>
        <p:spPr bwMode="auto">
          <a:xfrm flipV="1">
            <a:off x="3455876" y="1129114"/>
            <a:ext cx="12700" cy="49521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86"/>
          <p:cNvSpPr>
            <a:spLocks noChangeShapeType="1"/>
          </p:cNvSpPr>
          <p:nvPr/>
        </p:nvSpPr>
        <p:spPr bwMode="auto">
          <a:xfrm>
            <a:off x="2125551" y="383388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7"/>
          <p:cNvSpPr>
            <a:spLocks noChangeShapeType="1"/>
          </p:cNvSpPr>
          <p:nvPr/>
        </p:nvSpPr>
        <p:spPr bwMode="auto">
          <a:xfrm flipV="1">
            <a:off x="1143000" y="3941567"/>
            <a:ext cx="5417117" cy="36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ext Box 94"/>
          <p:cNvSpPr txBox="1">
            <a:spLocks noChangeArrowheads="1"/>
          </p:cNvSpPr>
          <p:nvPr/>
        </p:nvSpPr>
        <p:spPr bwMode="auto">
          <a:xfrm>
            <a:off x="3157538" y="1011083"/>
            <a:ext cx="500062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y</a:t>
            </a:r>
          </a:p>
        </p:txBody>
      </p:sp>
      <p:sp>
        <p:nvSpPr>
          <p:cNvPr id="11" name="Text Box 95"/>
          <p:cNvSpPr txBox="1">
            <a:spLocks noChangeArrowheads="1"/>
          </p:cNvSpPr>
          <p:nvPr/>
        </p:nvSpPr>
        <p:spPr bwMode="auto">
          <a:xfrm>
            <a:off x="3144726" y="3941569"/>
            <a:ext cx="500063" cy="36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O</a:t>
            </a:r>
          </a:p>
        </p:txBody>
      </p:sp>
      <p:sp>
        <p:nvSpPr>
          <p:cNvPr id="12" name="Text Box 96"/>
          <p:cNvSpPr txBox="1">
            <a:spLocks noChangeArrowheads="1"/>
          </p:cNvSpPr>
          <p:nvPr/>
        </p:nvSpPr>
        <p:spPr bwMode="auto">
          <a:xfrm>
            <a:off x="3150168" y="3234581"/>
            <a:ext cx="500063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1</a:t>
            </a:r>
          </a:p>
        </p:txBody>
      </p:sp>
      <p:sp>
        <p:nvSpPr>
          <p:cNvPr id="13" name="Text Box 97"/>
          <p:cNvSpPr txBox="1">
            <a:spLocks noChangeArrowheads="1"/>
          </p:cNvSpPr>
          <p:nvPr/>
        </p:nvSpPr>
        <p:spPr bwMode="auto">
          <a:xfrm>
            <a:off x="3150168" y="2035980"/>
            <a:ext cx="500063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3</a:t>
            </a:r>
          </a:p>
        </p:txBody>
      </p:sp>
      <p:sp>
        <p:nvSpPr>
          <p:cNvPr id="14" name="Text Box 98"/>
          <p:cNvSpPr txBox="1">
            <a:spLocks noChangeArrowheads="1"/>
          </p:cNvSpPr>
          <p:nvPr/>
        </p:nvSpPr>
        <p:spPr bwMode="auto">
          <a:xfrm>
            <a:off x="3159693" y="2639963"/>
            <a:ext cx="500063" cy="360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2</a:t>
            </a:r>
          </a:p>
        </p:txBody>
      </p:sp>
      <p:sp>
        <p:nvSpPr>
          <p:cNvPr id="15" name="Text Box 99"/>
          <p:cNvSpPr txBox="1">
            <a:spLocks noChangeArrowheads="1"/>
          </p:cNvSpPr>
          <p:nvPr/>
        </p:nvSpPr>
        <p:spPr bwMode="auto">
          <a:xfrm>
            <a:off x="3893118" y="4058620"/>
            <a:ext cx="500062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1</a:t>
            </a:r>
          </a:p>
        </p:txBody>
      </p:sp>
      <p:sp>
        <p:nvSpPr>
          <p:cNvPr id="16" name="Text Box 100"/>
          <p:cNvSpPr txBox="1">
            <a:spLocks noChangeArrowheads="1"/>
          </p:cNvSpPr>
          <p:nvPr/>
        </p:nvSpPr>
        <p:spPr bwMode="auto">
          <a:xfrm>
            <a:off x="4612256" y="4038600"/>
            <a:ext cx="500062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2</a:t>
            </a:r>
          </a:p>
        </p:txBody>
      </p:sp>
      <p:sp>
        <p:nvSpPr>
          <p:cNvPr id="17" name="Text Box 101"/>
          <p:cNvSpPr txBox="1">
            <a:spLocks noChangeArrowheads="1"/>
          </p:cNvSpPr>
          <p:nvPr/>
        </p:nvSpPr>
        <p:spPr bwMode="auto">
          <a:xfrm>
            <a:off x="5188518" y="4071105"/>
            <a:ext cx="500063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3</a:t>
            </a:r>
          </a:p>
        </p:txBody>
      </p:sp>
      <p:sp>
        <p:nvSpPr>
          <p:cNvPr id="18" name="Text Box 102"/>
          <p:cNvSpPr txBox="1">
            <a:spLocks noChangeArrowheads="1"/>
          </p:cNvSpPr>
          <p:nvPr/>
        </p:nvSpPr>
        <p:spPr bwMode="auto">
          <a:xfrm>
            <a:off x="3055371" y="5571385"/>
            <a:ext cx="666750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- 3</a:t>
            </a:r>
          </a:p>
        </p:txBody>
      </p:sp>
      <p:sp>
        <p:nvSpPr>
          <p:cNvPr id="19" name="Text Box 103"/>
          <p:cNvSpPr txBox="1">
            <a:spLocks noChangeArrowheads="1"/>
          </p:cNvSpPr>
          <p:nvPr/>
        </p:nvSpPr>
        <p:spPr bwMode="auto">
          <a:xfrm>
            <a:off x="1955919" y="4058620"/>
            <a:ext cx="666750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- 2</a:t>
            </a:r>
          </a:p>
        </p:txBody>
      </p:sp>
      <p:sp>
        <p:nvSpPr>
          <p:cNvPr id="20" name="Text Box 104"/>
          <p:cNvSpPr txBox="1">
            <a:spLocks noChangeArrowheads="1"/>
          </p:cNvSpPr>
          <p:nvPr/>
        </p:nvSpPr>
        <p:spPr bwMode="auto">
          <a:xfrm>
            <a:off x="2489319" y="4058620"/>
            <a:ext cx="666750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.VnTime" pitchFamily="34" charset="0"/>
              </a:rPr>
              <a:t>- 1</a:t>
            </a:r>
          </a:p>
        </p:txBody>
      </p:sp>
      <p:sp>
        <p:nvSpPr>
          <p:cNvPr id="21" name="Text Box 105"/>
          <p:cNvSpPr txBox="1">
            <a:spLocks noChangeArrowheads="1"/>
          </p:cNvSpPr>
          <p:nvPr/>
        </p:nvSpPr>
        <p:spPr bwMode="auto">
          <a:xfrm>
            <a:off x="3055371" y="4372784"/>
            <a:ext cx="666750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- 1</a:t>
            </a:r>
          </a:p>
        </p:txBody>
      </p:sp>
      <p:sp>
        <p:nvSpPr>
          <p:cNvPr id="22" name="Text Box 106"/>
          <p:cNvSpPr txBox="1">
            <a:spLocks noChangeArrowheads="1"/>
          </p:cNvSpPr>
          <p:nvPr/>
        </p:nvSpPr>
        <p:spPr bwMode="auto">
          <a:xfrm>
            <a:off x="3055371" y="5059169"/>
            <a:ext cx="666750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- 2</a:t>
            </a:r>
          </a:p>
        </p:txBody>
      </p:sp>
      <p:sp>
        <p:nvSpPr>
          <p:cNvPr id="23" name="Text Box 107"/>
          <p:cNvSpPr txBox="1">
            <a:spLocks noChangeArrowheads="1"/>
          </p:cNvSpPr>
          <p:nvPr/>
        </p:nvSpPr>
        <p:spPr bwMode="auto">
          <a:xfrm>
            <a:off x="1403469" y="4058620"/>
            <a:ext cx="666750" cy="36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- 3</a:t>
            </a:r>
          </a:p>
        </p:txBody>
      </p:sp>
      <p:sp>
        <p:nvSpPr>
          <p:cNvPr id="24" name="Text Box 108"/>
          <p:cNvSpPr txBox="1">
            <a:spLocks noChangeArrowheads="1"/>
          </p:cNvSpPr>
          <p:nvPr/>
        </p:nvSpPr>
        <p:spPr bwMode="auto">
          <a:xfrm>
            <a:off x="5856174" y="3422020"/>
            <a:ext cx="601662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25" name="Text Box 109"/>
          <p:cNvSpPr txBox="1">
            <a:spLocks noChangeArrowheads="1"/>
          </p:cNvSpPr>
          <p:nvPr/>
        </p:nvSpPr>
        <p:spPr bwMode="auto">
          <a:xfrm>
            <a:off x="4586856" y="3430291"/>
            <a:ext cx="601662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26" name="Text Box 110"/>
          <p:cNvSpPr txBox="1">
            <a:spLocks noChangeArrowheads="1"/>
          </p:cNvSpPr>
          <p:nvPr/>
        </p:nvSpPr>
        <p:spPr bwMode="auto">
          <a:xfrm>
            <a:off x="1415037" y="3457759"/>
            <a:ext cx="601662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27" name="Text Box 111"/>
          <p:cNvSpPr txBox="1">
            <a:spLocks noChangeArrowheads="1"/>
          </p:cNvSpPr>
          <p:nvPr/>
        </p:nvSpPr>
        <p:spPr bwMode="auto">
          <a:xfrm>
            <a:off x="5232743" y="3420460"/>
            <a:ext cx="601663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28" name="Text Box 112"/>
          <p:cNvSpPr txBox="1">
            <a:spLocks noChangeArrowheads="1"/>
          </p:cNvSpPr>
          <p:nvPr/>
        </p:nvSpPr>
        <p:spPr bwMode="auto">
          <a:xfrm>
            <a:off x="2053891" y="3458852"/>
            <a:ext cx="601663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29" name="Text Box 113"/>
          <p:cNvSpPr txBox="1">
            <a:spLocks noChangeArrowheads="1"/>
          </p:cNvSpPr>
          <p:nvPr/>
        </p:nvSpPr>
        <p:spPr bwMode="auto">
          <a:xfrm>
            <a:off x="2688432" y="3449488"/>
            <a:ext cx="601663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0" name="Text Box 114"/>
          <p:cNvSpPr txBox="1">
            <a:spLocks noChangeArrowheads="1"/>
          </p:cNvSpPr>
          <p:nvPr/>
        </p:nvSpPr>
        <p:spPr bwMode="auto">
          <a:xfrm>
            <a:off x="3322979" y="5157651"/>
            <a:ext cx="601663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1" name="Text Box 115"/>
          <p:cNvSpPr txBox="1">
            <a:spLocks noChangeArrowheads="1"/>
          </p:cNvSpPr>
          <p:nvPr/>
        </p:nvSpPr>
        <p:spPr bwMode="auto">
          <a:xfrm>
            <a:off x="3319351" y="4000564"/>
            <a:ext cx="620713" cy="75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32" name="Text Box 117"/>
          <p:cNvSpPr txBox="1">
            <a:spLocks noChangeArrowheads="1"/>
          </p:cNvSpPr>
          <p:nvPr/>
        </p:nvSpPr>
        <p:spPr bwMode="auto">
          <a:xfrm>
            <a:off x="3327742" y="4567715"/>
            <a:ext cx="601662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3" name="Text Box 118"/>
          <p:cNvSpPr txBox="1">
            <a:spLocks noChangeArrowheads="1"/>
          </p:cNvSpPr>
          <p:nvPr/>
        </p:nvSpPr>
        <p:spPr bwMode="auto">
          <a:xfrm>
            <a:off x="3313001" y="2278510"/>
            <a:ext cx="601663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4" name="Text Box 119"/>
          <p:cNvSpPr txBox="1">
            <a:spLocks noChangeArrowheads="1"/>
          </p:cNvSpPr>
          <p:nvPr/>
        </p:nvSpPr>
        <p:spPr bwMode="auto">
          <a:xfrm>
            <a:off x="3327515" y="2844569"/>
            <a:ext cx="601663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35" name="Text Box 133"/>
          <p:cNvSpPr txBox="1">
            <a:spLocks noChangeArrowheads="1"/>
          </p:cNvSpPr>
          <p:nvPr/>
        </p:nvSpPr>
        <p:spPr bwMode="auto">
          <a:xfrm>
            <a:off x="3314589" y="3465562"/>
            <a:ext cx="601662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36" name="Oval 35"/>
          <p:cNvSpPr/>
          <p:nvPr/>
        </p:nvSpPr>
        <p:spPr>
          <a:xfrm>
            <a:off x="3392376" y="3916598"/>
            <a:ext cx="152400" cy="149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Text Box 109"/>
          <p:cNvSpPr txBox="1">
            <a:spLocks noChangeArrowheads="1"/>
          </p:cNvSpPr>
          <p:nvPr/>
        </p:nvSpPr>
        <p:spPr bwMode="auto">
          <a:xfrm>
            <a:off x="3922146" y="3452065"/>
            <a:ext cx="601662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>
                <a:latin typeface=".VnTime" pitchFamily="34" charset="0"/>
              </a:rPr>
              <a:t>.</a:t>
            </a:r>
          </a:p>
        </p:txBody>
      </p:sp>
      <p:sp>
        <p:nvSpPr>
          <p:cNvPr id="39" name="Text Box 101"/>
          <p:cNvSpPr txBox="1">
            <a:spLocks noChangeArrowheads="1"/>
          </p:cNvSpPr>
          <p:nvPr/>
        </p:nvSpPr>
        <p:spPr bwMode="auto">
          <a:xfrm>
            <a:off x="5831455" y="4038600"/>
            <a:ext cx="500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4</a:t>
            </a:r>
          </a:p>
        </p:txBody>
      </p:sp>
      <p:sp>
        <p:nvSpPr>
          <p:cNvPr id="41" name="Text Box 118"/>
          <p:cNvSpPr txBox="1">
            <a:spLocks noChangeArrowheads="1"/>
          </p:cNvSpPr>
          <p:nvPr/>
        </p:nvSpPr>
        <p:spPr bwMode="auto">
          <a:xfrm>
            <a:off x="3320261" y="1676400"/>
            <a:ext cx="601663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373780" y="1640115"/>
            <a:ext cx="1991630" cy="14514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366649" y="1640083"/>
            <a:ext cx="10886" cy="2315344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5321868" y="1600200"/>
            <a:ext cx="87084" cy="75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309114" y="1301105"/>
            <a:ext cx="448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3455875" y="2193043"/>
            <a:ext cx="2611777" cy="1593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024110" y="2211152"/>
            <a:ext cx="0" cy="176674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023350" y="1831680"/>
            <a:ext cx="67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3" name="Isosceles Triangle 42"/>
          <p:cNvSpPr/>
          <p:nvPr/>
        </p:nvSpPr>
        <p:spPr>
          <a:xfrm>
            <a:off x="3345884" y="1129114"/>
            <a:ext cx="219983" cy="180259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5400000">
            <a:off x="6381759" y="3820984"/>
            <a:ext cx="262632" cy="21071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979374" y="2178430"/>
            <a:ext cx="87084" cy="75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countdown 1 minute ( v 15) clock timer with sound effect - timer con bip - beep effect_mpeg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57749" y="5536352"/>
            <a:ext cx="2404533" cy="1352550"/>
          </a:xfrm>
          <a:prstGeom prst="rect">
            <a:avLst/>
          </a:prstGeom>
        </p:spPr>
      </p:pic>
      <p:sp>
        <p:nvSpPr>
          <p:cNvPr id="52" name="Text Box 119"/>
          <p:cNvSpPr txBox="1">
            <a:spLocks noChangeArrowheads="1"/>
          </p:cNvSpPr>
          <p:nvPr/>
        </p:nvSpPr>
        <p:spPr bwMode="auto">
          <a:xfrm>
            <a:off x="3290095" y="1112332"/>
            <a:ext cx="601663" cy="7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 b="1" dirty="0">
                <a:latin typeface=".VnTime" pitchFamily="34" charset="0"/>
              </a:rPr>
              <a:t>.</a:t>
            </a:r>
          </a:p>
        </p:txBody>
      </p:sp>
      <p:sp>
        <p:nvSpPr>
          <p:cNvPr id="56" name="Text Box 97"/>
          <p:cNvSpPr txBox="1">
            <a:spLocks noChangeArrowheads="1"/>
          </p:cNvSpPr>
          <p:nvPr/>
        </p:nvSpPr>
        <p:spPr bwMode="auto">
          <a:xfrm>
            <a:off x="3157537" y="1447800"/>
            <a:ext cx="500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03485" y="1070272"/>
            <a:ext cx="173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/>
              <a:t>Kết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quả</a:t>
            </a:r>
            <a:r>
              <a:rPr lang="en-US" sz="2400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/>
              <a:t>B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……......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58" name="Text Box 94"/>
          <p:cNvSpPr txBox="1">
            <a:spLocks noChangeArrowheads="1"/>
          </p:cNvSpPr>
          <p:nvPr/>
        </p:nvSpPr>
        <p:spPr bwMode="auto">
          <a:xfrm>
            <a:off x="6407718" y="4031343"/>
            <a:ext cx="500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.VnTime" pitchFamily="34" charset="0"/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22047" y="1694193"/>
            <a:ext cx="10759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(3 ; 4)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0276" y="-7257"/>
            <a:ext cx="93650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57200" indent="-457200">
              <a:buAutoNum type="alphaLcPeriod"/>
            </a:pP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Xác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định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tọa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độ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điểm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B.</a:t>
            </a:r>
          </a:p>
          <a:p>
            <a:pPr marL="457200" indent="-457200">
              <a:buAutoNum type="alphaLcPeriod"/>
            </a:pP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Biểu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diễn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điểm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A(4;3)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mặt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phẳng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tọa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0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độ</a:t>
            </a:r>
            <a:r>
              <a:rPr lang="en-US" sz="30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en-US" sz="3000" b="1" cap="none" spc="0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9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5"/>
                </p:tgtEl>
              </p:cMediaNode>
            </p:video>
          </p:childTnLst>
        </p:cTn>
      </p:par>
    </p:tnLst>
    <p:bldLst>
      <p:bldP spid="53" grpId="0"/>
      <p:bldP spid="5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2"/>
          <p:cNvSpPr>
            <a:spLocks noGrp="1"/>
          </p:cNvSpPr>
          <p:nvPr>
            <p:ph sz="quarter" idx="1"/>
          </p:nvPr>
        </p:nvSpPr>
        <p:spPr>
          <a:xfrm>
            <a:off x="4953000" y="4974771"/>
            <a:ext cx="3810000" cy="1273629"/>
          </a:xfr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tọa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baseline="-25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;y</a:t>
            </a:r>
            <a:r>
              <a:rPr lang="en-US" b="1" baseline="-25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baseline="-25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;y</a:t>
            </a:r>
            <a:r>
              <a:rPr lang="en-US" b="1" baseline="-2500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219200"/>
            <a:ext cx="504938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953000" y="2590800"/>
            <a:ext cx="3810000" cy="21336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baseline="-25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;y</a:t>
            </a:r>
            <a:r>
              <a:rPr lang="en-US" b="1" baseline="-25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tọa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M, 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x</a:t>
            </a:r>
            <a:r>
              <a:rPr lang="en-US" b="1" baseline="-250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hoành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en-US" b="1" baseline="-25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gọi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tung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M.</a:t>
            </a: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4953000" y="304800"/>
            <a:ext cx="3810000" cy="19812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baseline="-25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;y</a:t>
            </a:r>
            <a:r>
              <a:rPr lang="en-US" b="1" baseline="-25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).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Ngược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b="1" baseline="-25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;y</a:t>
            </a:r>
            <a:r>
              <a:rPr lang="en-US" b="1" baseline="-250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M.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2151276" y="1320798"/>
            <a:ext cx="257628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 rot="5400000">
            <a:off x="4535934" y="3305486"/>
            <a:ext cx="244606" cy="21586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86856" y="3448636"/>
            <a:ext cx="351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07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74346" y="76200"/>
            <a:ext cx="49530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NHÓM</a:t>
            </a:r>
            <a:r>
              <a:rPr lang="en-US" sz="1700" b="1" i="1" dirty="0" smtClean="0">
                <a:solidFill>
                  <a:srgbClr val="0070C0"/>
                </a:solidFill>
              </a:rPr>
              <a:t> </a:t>
            </a:r>
            <a:r>
              <a:rPr 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LỚN</a:t>
            </a:r>
          </a:p>
          <a:p>
            <a:r>
              <a:rPr lang="en-US" sz="1700" b="1" i="1" dirty="0" err="1" smtClean="0">
                <a:solidFill>
                  <a:srgbClr val="0070C0"/>
                </a:solidFill>
              </a:rPr>
              <a:t>Thời</a:t>
            </a:r>
            <a:r>
              <a:rPr lang="en-US" sz="1700" b="1" i="1" dirty="0" smtClean="0">
                <a:solidFill>
                  <a:srgbClr val="0070C0"/>
                </a:solidFill>
              </a:rPr>
              <a:t> </a:t>
            </a:r>
            <a:r>
              <a:rPr lang="en-US" sz="1700" b="1" i="1" dirty="0" err="1" smtClean="0">
                <a:solidFill>
                  <a:srgbClr val="0070C0"/>
                </a:solidFill>
              </a:rPr>
              <a:t>gian</a:t>
            </a:r>
            <a:r>
              <a:rPr lang="en-US" sz="1700" b="1" i="1" dirty="0" smtClean="0">
                <a:solidFill>
                  <a:srgbClr val="0070C0"/>
                </a:solidFill>
              </a:rPr>
              <a:t>: </a:t>
            </a:r>
            <a:r>
              <a:rPr lang="en-US" sz="1700" b="1" i="1" dirty="0">
                <a:solidFill>
                  <a:srgbClr val="0070C0"/>
                </a:solidFill>
              </a:rPr>
              <a:t>3</a:t>
            </a:r>
            <a:r>
              <a:rPr lang="en-US" sz="1700" b="1" i="1" dirty="0" smtClean="0">
                <a:solidFill>
                  <a:srgbClr val="0070C0"/>
                </a:solidFill>
              </a:rPr>
              <a:t> </a:t>
            </a:r>
            <a:r>
              <a:rPr lang="en-US" sz="1700" b="1" i="1" dirty="0" err="1" smtClean="0">
                <a:solidFill>
                  <a:srgbClr val="0070C0"/>
                </a:solidFill>
              </a:rPr>
              <a:t>phút</a:t>
            </a:r>
            <a:endParaRPr lang="en-US" sz="1700" b="1" i="1" dirty="0" smtClean="0">
              <a:solidFill>
                <a:srgbClr val="0070C0"/>
              </a:solidFill>
            </a:endParaRPr>
          </a:p>
          <a:p>
            <a:r>
              <a:rPr lang="en-US" sz="1700" b="1" i="1" dirty="0" err="1" smtClean="0">
                <a:solidFill>
                  <a:srgbClr val="0070C0"/>
                </a:solidFill>
              </a:rPr>
              <a:t>Hình</a:t>
            </a:r>
            <a:r>
              <a:rPr lang="en-US" sz="1700" b="1" i="1" dirty="0" smtClean="0">
                <a:solidFill>
                  <a:srgbClr val="0070C0"/>
                </a:solidFill>
              </a:rPr>
              <a:t> </a:t>
            </a:r>
            <a:r>
              <a:rPr lang="en-US" sz="1700" b="1" i="1" dirty="0" err="1" smtClean="0">
                <a:solidFill>
                  <a:srgbClr val="0070C0"/>
                </a:solidFill>
              </a:rPr>
              <a:t>thức</a:t>
            </a:r>
            <a:r>
              <a:rPr lang="en-US" sz="1700" b="1" i="1" dirty="0" smtClean="0">
                <a:solidFill>
                  <a:srgbClr val="0070C0"/>
                </a:solidFill>
              </a:rPr>
              <a:t> : </a:t>
            </a:r>
            <a:r>
              <a:rPr lang="en-US" sz="1700" b="1" i="1" dirty="0" err="1" smtClean="0">
                <a:solidFill>
                  <a:srgbClr val="0070C0"/>
                </a:solidFill>
              </a:rPr>
              <a:t>Trình</a:t>
            </a:r>
            <a:r>
              <a:rPr lang="en-US" sz="1700" b="1" i="1" dirty="0" smtClean="0">
                <a:solidFill>
                  <a:srgbClr val="0070C0"/>
                </a:solidFill>
              </a:rPr>
              <a:t> </a:t>
            </a:r>
            <a:r>
              <a:rPr lang="en-US" sz="1700" b="1" i="1" dirty="0" err="1" smtClean="0">
                <a:solidFill>
                  <a:srgbClr val="0070C0"/>
                </a:solidFill>
              </a:rPr>
              <a:t>bày</a:t>
            </a:r>
            <a:r>
              <a:rPr lang="en-US" sz="1700" b="1" i="1" dirty="0" smtClean="0">
                <a:solidFill>
                  <a:srgbClr val="0070C0"/>
                </a:solidFill>
              </a:rPr>
              <a:t> </a:t>
            </a:r>
            <a:r>
              <a:rPr lang="en-US" sz="1700" b="1" i="1" dirty="0" err="1" smtClean="0">
                <a:solidFill>
                  <a:srgbClr val="0070C0"/>
                </a:solidFill>
              </a:rPr>
              <a:t>trên</a:t>
            </a:r>
            <a:r>
              <a:rPr lang="en-US" sz="1700" b="1" i="1" dirty="0" smtClean="0">
                <a:solidFill>
                  <a:srgbClr val="0070C0"/>
                </a:solidFill>
              </a:rPr>
              <a:t> </a:t>
            </a:r>
            <a:r>
              <a:rPr lang="en-US" sz="1700" b="1" i="1" dirty="0" err="1" smtClean="0">
                <a:solidFill>
                  <a:srgbClr val="0070C0"/>
                </a:solidFill>
              </a:rPr>
              <a:t>bảng</a:t>
            </a:r>
            <a:r>
              <a:rPr lang="en-US" sz="1700" b="1" i="1" dirty="0" smtClean="0">
                <a:solidFill>
                  <a:srgbClr val="0070C0"/>
                </a:solidFill>
              </a:rPr>
              <a:t> </a:t>
            </a:r>
            <a:r>
              <a:rPr lang="en-US" sz="1700" b="1" i="1" dirty="0" err="1" smtClean="0">
                <a:solidFill>
                  <a:srgbClr val="0070C0"/>
                </a:solidFill>
              </a:rPr>
              <a:t>phụ</a:t>
            </a:r>
            <a:endParaRPr lang="en-US" sz="1700" b="1" i="1" dirty="0">
              <a:solidFill>
                <a:srgbClr val="0070C0"/>
              </a:solidFill>
            </a:endParaRPr>
          </a:p>
          <a:p>
            <a:r>
              <a:rPr lang="en-US" sz="1700" b="1" i="1" dirty="0" err="1" smtClean="0">
                <a:solidFill>
                  <a:srgbClr val="0070C0"/>
                </a:solidFill>
              </a:rPr>
              <a:t>Nội</a:t>
            </a:r>
            <a:r>
              <a:rPr lang="en-US" sz="1700" b="1" i="1" dirty="0" smtClean="0">
                <a:solidFill>
                  <a:srgbClr val="0070C0"/>
                </a:solidFill>
              </a:rPr>
              <a:t> dung:</a:t>
            </a:r>
          </a:p>
        </p:txBody>
      </p:sp>
      <p:pic>
        <p:nvPicPr>
          <p:cNvPr id="19" name="3 phut chuan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228600"/>
            <a:ext cx="2362199" cy="11368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77"/>
              <p:cNvSpPr txBox="1"/>
              <p:nvPr/>
            </p:nvSpPr>
            <p:spPr>
              <a:xfrm>
                <a:off x="152400" y="2141220"/>
                <a:ext cx="3349625" cy="357378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1/ </a:t>
                </a:r>
                <a:r>
                  <a:rPr lang="en-US" sz="2800" dirty="0" err="1" smtClean="0">
                    <a:latin typeface="Times New Roman"/>
                    <a:ea typeface="MS Mincho"/>
                  </a:rPr>
                  <a:t>Xác</a:t>
                </a:r>
                <a:r>
                  <a:rPr lang="en-US" sz="2800" dirty="0" smtClean="0">
                    <a:latin typeface="Times New Roman"/>
                    <a:ea typeface="MS Mincho"/>
                  </a:rPr>
                  <a:t> </a:t>
                </a:r>
                <a:r>
                  <a:rPr lang="en-US" sz="2800" dirty="0" err="1" smtClean="0">
                    <a:latin typeface="Times New Roman"/>
                    <a:ea typeface="MS Mincho"/>
                  </a:rPr>
                  <a:t>định</a:t>
                </a: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tọa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độ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điểm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A, </a:t>
                </a:r>
                <a:r>
                  <a:rPr lang="en-US" sz="2800" dirty="0">
                    <a:latin typeface="Times New Roman"/>
                    <a:ea typeface="MS Mincho"/>
                  </a:rPr>
                  <a:t>D</a:t>
                </a: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và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O: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/>
                    <a:ea typeface="MS Mincho"/>
                  </a:rPr>
                  <a:t>A</a:t>
                </a:r>
                <a:r>
                  <a:rPr lang="en-US" sz="28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latin typeface="Times New Roman"/>
                    <a:ea typeface="MS Mincho"/>
                  </a:rPr>
                  <a:t>……………..    </a:t>
                </a:r>
                <a:r>
                  <a:rPr lang="en-US" sz="2800" dirty="0">
                    <a:solidFill>
                      <a:schemeClr val="tx1"/>
                    </a:solidFill>
                    <a:effectLst/>
                    <a:latin typeface="Times New Roman"/>
                    <a:ea typeface="MS Mincho"/>
                  </a:rPr>
                  <a:t>;</a:t>
                </a:r>
                <a:r>
                  <a:rPr lang="en-US" sz="2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/>
                    <a:latin typeface="Times New Roman"/>
                    <a:ea typeface="MS Mincho"/>
                  </a:rPr>
                  <a:t>  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latin typeface="Times New Roman"/>
                    <a:ea typeface="MS Mincho"/>
                  </a:rPr>
                  <a:t>D</a:t>
                </a: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effectLst/>
                    <a:latin typeface="Times New Roman"/>
                    <a:ea typeface="MS Mincho"/>
                  </a:rPr>
                  <a:t>…………….. 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 ;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Times New Roman"/>
                    <a:ea typeface="MS Mincho"/>
                  </a:rPr>
                  <a:t>O </a:t>
                </a:r>
                <a:r>
                  <a:rPr lang="en-US" sz="28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  <a:effectLst/>
                    <a:latin typeface="Times New Roman"/>
                    <a:ea typeface="MS Mincho"/>
                  </a:rPr>
                  <a:t>……………... 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;</a:t>
                </a: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2/ </a:t>
                </a:r>
                <a:r>
                  <a:rPr lang="en-US" sz="2800" dirty="0" err="1" smtClean="0">
                    <a:effectLst/>
                    <a:latin typeface="Times New Roman"/>
                    <a:ea typeface="MS Mincho"/>
                  </a:rPr>
                  <a:t>Lấy</a:t>
                </a: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trên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hệ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trục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tọa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độ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hai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 err="1">
                    <a:effectLst/>
                    <a:latin typeface="Times New Roman"/>
                    <a:ea typeface="MS Mincho"/>
                  </a:rPr>
                  <a:t>điểm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 </a:t>
                </a:r>
                <a:r>
                  <a:rPr lang="en-US" sz="2800" dirty="0">
                    <a:latin typeface="Times New Roman"/>
                    <a:ea typeface="MS Mincho"/>
                  </a:rPr>
                  <a:t>C</a:t>
                </a: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(- 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3;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2</m:t>
                    </m:r>
                  </m:oMath>
                </a14:m>
                <a:r>
                  <a:rPr lang="en-US" sz="2800" dirty="0">
                    <a:effectLst/>
                    <a:latin typeface="Times New Roman"/>
                    <a:ea typeface="MS Mincho"/>
                  </a:rPr>
                  <a:t>), </a:t>
                </a:r>
                <a:r>
                  <a:rPr lang="en-US" sz="2800" dirty="0" smtClean="0">
                    <a:effectLst/>
                    <a:latin typeface="Times New Roman"/>
                    <a:ea typeface="MS Mincho"/>
                  </a:rPr>
                  <a:t>B(0</a:t>
                </a:r>
                <a:r>
                  <a:rPr lang="en-US" sz="2800" dirty="0">
                    <a:effectLst/>
                    <a:latin typeface="Times New Roman"/>
                    <a:ea typeface="MS Mincho"/>
                  </a:rPr>
                  <a:t>; -2 ).</a:t>
                </a:r>
              </a:p>
              <a:p>
                <a:pPr marL="22860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effectLst/>
                    <a:latin typeface="Times New Roman"/>
                    <a:ea typeface="MS Mincho"/>
                  </a:rPr>
                  <a:t> </a:t>
                </a:r>
              </a:p>
            </p:txBody>
          </p:sp>
        </mc:Choice>
        <mc:Fallback xmlns="">
          <p:sp>
            <p:nvSpPr>
              <p:cNvPr id="7" name="Text 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2141220"/>
                <a:ext cx="3349625" cy="3573780"/>
              </a:xfrm>
              <a:prstGeom prst="rect">
                <a:avLst/>
              </a:prstGeom>
              <a:blipFill rotWithShape="1">
                <a:blip r:embed="rId7"/>
                <a:stretch>
                  <a:fillRect l="-3636" t="-1701" r="-4364" b="-2551"/>
                </a:stretch>
              </a:blipFill>
              <a:ln w="6350">
                <a:solidFill>
                  <a:prstClr val="black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 Box 125"/>
          <p:cNvSpPr txBox="1">
            <a:spLocks noChangeArrowheads="1"/>
          </p:cNvSpPr>
          <p:nvPr/>
        </p:nvSpPr>
        <p:spPr bwMode="auto">
          <a:xfrm>
            <a:off x="5997070" y="141479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84213" y="2972248"/>
            <a:ext cx="16033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( - 2 ; 0)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32971" y="3807546"/>
            <a:ext cx="13644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( 0 ; 0)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4213" y="3394657"/>
            <a:ext cx="17139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</a:rPr>
              <a:t>(  2 ; - 3)</a:t>
            </a:r>
            <a:endParaRPr lang="en-US" sz="3000" b="1" dirty="0">
              <a:solidFill>
                <a:srgbClr val="FF0000"/>
              </a:solidFill>
            </a:endParaRPr>
          </a:p>
        </p:txBody>
      </p:sp>
      <p:cxnSp>
        <p:nvCxnSpPr>
          <p:cNvPr id="67" name="Line 193"/>
          <p:cNvCxnSpPr/>
          <p:nvPr/>
        </p:nvCxnSpPr>
        <p:spPr bwMode="auto">
          <a:xfrm>
            <a:off x="3776822" y="4038600"/>
            <a:ext cx="53276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68" name="Group 13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633921"/>
              </p:ext>
            </p:extLst>
          </p:nvPr>
        </p:nvGraphicFramePr>
        <p:xfrm>
          <a:off x="3733800" y="1447800"/>
          <a:ext cx="5256213" cy="5181600"/>
        </p:xfrm>
        <a:graphic>
          <a:graphicData uri="http://schemas.openxmlformats.org/drawingml/2006/table">
            <a:tbl>
              <a:tblPr/>
              <a:tblGrid>
                <a:gridCol w="525463"/>
                <a:gridCol w="538162"/>
                <a:gridCol w="514350"/>
                <a:gridCol w="523875"/>
                <a:gridCol w="527050"/>
                <a:gridCol w="508000"/>
                <a:gridCol w="541338"/>
                <a:gridCol w="527050"/>
                <a:gridCol w="525462"/>
                <a:gridCol w="525463"/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9" name="Line 194"/>
          <p:cNvCxnSpPr/>
          <p:nvPr/>
        </p:nvCxnSpPr>
        <p:spPr bwMode="auto">
          <a:xfrm flipV="1">
            <a:off x="6373337" y="1676400"/>
            <a:ext cx="0" cy="4679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0" name="Text Box 125"/>
          <p:cNvSpPr txBox="1">
            <a:spLocks noChangeArrowheads="1"/>
          </p:cNvSpPr>
          <p:nvPr/>
        </p:nvSpPr>
        <p:spPr bwMode="auto">
          <a:xfrm>
            <a:off x="8653622" y="396748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x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1" name="Text Box 126"/>
          <p:cNvSpPr txBox="1">
            <a:spLocks noChangeArrowheads="1"/>
          </p:cNvSpPr>
          <p:nvPr/>
        </p:nvSpPr>
        <p:spPr bwMode="auto">
          <a:xfrm>
            <a:off x="6004402" y="3978910"/>
            <a:ext cx="420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kern="1200" dirty="0">
                <a:effectLst/>
                <a:latin typeface="Times New Roman"/>
                <a:ea typeface="Times New Roman"/>
                <a:cs typeface="Times New Roman"/>
              </a:rPr>
              <a:t>O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5" name="Text Box 127"/>
          <p:cNvSpPr txBox="1">
            <a:spLocks noChangeArrowheads="1"/>
          </p:cNvSpPr>
          <p:nvPr/>
        </p:nvSpPr>
        <p:spPr bwMode="auto">
          <a:xfrm>
            <a:off x="5637372" y="4038600"/>
            <a:ext cx="401955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-1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76" name="Text Box 128"/>
          <p:cNvSpPr txBox="1">
            <a:spLocks noChangeArrowheads="1"/>
          </p:cNvSpPr>
          <p:nvPr/>
        </p:nvSpPr>
        <p:spPr bwMode="auto">
          <a:xfrm>
            <a:off x="5210017" y="4038600"/>
            <a:ext cx="401955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-2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7" name="Text Box 129"/>
          <p:cNvSpPr txBox="1">
            <a:spLocks noChangeArrowheads="1"/>
          </p:cNvSpPr>
          <p:nvPr/>
        </p:nvSpPr>
        <p:spPr bwMode="auto">
          <a:xfrm>
            <a:off x="4699477" y="4030345"/>
            <a:ext cx="401955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-3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78" name="Text Box 130"/>
          <p:cNvSpPr txBox="1">
            <a:spLocks noChangeArrowheads="1"/>
          </p:cNvSpPr>
          <p:nvPr/>
        </p:nvSpPr>
        <p:spPr bwMode="auto">
          <a:xfrm>
            <a:off x="6467952" y="3336290"/>
            <a:ext cx="316230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1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9" name="Text Box 131"/>
          <p:cNvSpPr txBox="1">
            <a:spLocks noChangeArrowheads="1"/>
          </p:cNvSpPr>
          <p:nvPr/>
        </p:nvSpPr>
        <p:spPr bwMode="auto">
          <a:xfrm>
            <a:off x="6444457" y="2876550"/>
            <a:ext cx="316230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2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80" name="Text Box 132"/>
          <p:cNvSpPr txBox="1">
            <a:spLocks noChangeArrowheads="1"/>
          </p:cNvSpPr>
          <p:nvPr/>
        </p:nvSpPr>
        <p:spPr bwMode="auto">
          <a:xfrm>
            <a:off x="6490812" y="2264092"/>
            <a:ext cx="316230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3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81" name="Text Box 133"/>
          <p:cNvSpPr txBox="1">
            <a:spLocks noChangeArrowheads="1"/>
          </p:cNvSpPr>
          <p:nvPr/>
        </p:nvSpPr>
        <p:spPr bwMode="auto">
          <a:xfrm>
            <a:off x="6369527" y="4452620"/>
            <a:ext cx="401955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-1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82" name="Text Box 134"/>
          <p:cNvSpPr txBox="1">
            <a:spLocks noChangeArrowheads="1"/>
          </p:cNvSpPr>
          <p:nvPr/>
        </p:nvSpPr>
        <p:spPr bwMode="auto">
          <a:xfrm>
            <a:off x="6311107" y="4949825"/>
            <a:ext cx="401955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-2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83" name="Text Box 135"/>
          <p:cNvSpPr txBox="1">
            <a:spLocks noChangeArrowheads="1"/>
          </p:cNvSpPr>
          <p:nvPr/>
        </p:nvSpPr>
        <p:spPr bwMode="auto">
          <a:xfrm>
            <a:off x="6346667" y="5404485"/>
            <a:ext cx="401955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-3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4" name="Text Box 136"/>
          <p:cNvSpPr txBox="1">
            <a:spLocks noChangeArrowheads="1"/>
          </p:cNvSpPr>
          <p:nvPr/>
        </p:nvSpPr>
        <p:spPr bwMode="auto">
          <a:xfrm>
            <a:off x="6340317" y="5937885"/>
            <a:ext cx="401955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-4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5" name="Text Box 137"/>
          <p:cNvSpPr txBox="1">
            <a:spLocks noChangeArrowheads="1"/>
          </p:cNvSpPr>
          <p:nvPr/>
        </p:nvSpPr>
        <p:spPr bwMode="auto">
          <a:xfrm>
            <a:off x="6426042" y="1787842"/>
            <a:ext cx="316230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4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86" name="Text Box 138"/>
          <p:cNvSpPr txBox="1">
            <a:spLocks noChangeArrowheads="1"/>
          </p:cNvSpPr>
          <p:nvPr/>
        </p:nvSpPr>
        <p:spPr bwMode="auto">
          <a:xfrm>
            <a:off x="7950042" y="3740150"/>
            <a:ext cx="316230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3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87" name="Text Box 139"/>
          <p:cNvSpPr txBox="1">
            <a:spLocks noChangeArrowheads="1"/>
          </p:cNvSpPr>
          <p:nvPr/>
        </p:nvSpPr>
        <p:spPr bwMode="auto">
          <a:xfrm>
            <a:off x="4058127" y="4026535"/>
            <a:ext cx="401955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-4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88" name="Text Box 148"/>
          <p:cNvSpPr txBox="1">
            <a:spLocks noChangeArrowheads="1"/>
          </p:cNvSpPr>
          <p:nvPr/>
        </p:nvSpPr>
        <p:spPr bwMode="auto">
          <a:xfrm>
            <a:off x="7402037" y="3721735"/>
            <a:ext cx="316230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2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9" name="Text Box 149"/>
          <p:cNvSpPr txBox="1">
            <a:spLocks noChangeArrowheads="1"/>
          </p:cNvSpPr>
          <p:nvPr/>
        </p:nvSpPr>
        <p:spPr bwMode="auto">
          <a:xfrm>
            <a:off x="6803232" y="3714115"/>
            <a:ext cx="316230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1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sp>
        <p:nvSpPr>
          <p:cNvPr id="90" name="Text Box 150"/>
          <p:cNvSpPr txBox="1">
            <a:spLocks noChangeArrowheads="1"/>
          </p:cNvSpPr>
          <p:nvPr/>
        </p:nvSpPr>
        <p:spPr bwMode="auto">
          <a:xfrm>
            <a:off x="8478997" y="3728720"/>
            <a:ext cx="316230" cy="386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kern="120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4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cxnSp>
        <p:nvCxnSpPr>
          <p:cNvPr id="91" name="Line 151"/>
          <p:cNvCxnSpPr/>
          <p:nvPr/>
        </p:nvCxnSpPr>
        <p:spPr bwMode="auto">
          <a:xfrm>
            <a:off x="4246722" y="3973195"/>
            <a:ext cx="0" cy="1441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Line 152"/>
          <p:cNvCxnSpPr/>
          <p:nvPr/>
        </p:nvCxnSpPr>
        <p:spPr bwMode="auto">
          <a:xfrm>
            <a:off x="4798823" y="3973830"/>
            <a:ext cx="0" cy="1441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Line 153"/>
          <p:cNvCxnSpPr/>
          <p:nvPr/>
        </p:nvCxnSpPr>
        <p:spPr bwMode="auto">
          <a:xfrm>
            <a:off x="6883877" y="3985895"/>
            <a:ext cx="0" cy="1441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Line 154"/>
          <p:cNvCxnSpPr/>
          <p:nvPr/>
        </p:nvCxnSpPr>
        <p:spPr bwMode="auto">
          <a:xfrm>
            <a:off x="5303997" y="3951605"/>
            <a:ext cx="0" cy="1441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Line 155"/>
          <p:cNvCxnSpPr/>
          <p:nvPr/>
        </p:nvCxnSpPr>
        <p:spPr bwMode="auto">
          <a:xfrm>
            <a:off x="7405212" y="3974465"/>
            <a:ext cx="0" cy="1441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Line 156"/>
          <p:cNvCxnSpPr/>
          <p:nvPr/>
        </p:nvCxnSpPr>
        <p:spPr bwMode="auto">
          <a:xfrm>
            <a:off x="5838032" y="3928745"/>
            <a:ext cx="0" cy="1441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Line 157"/>
          <p:cNvCxnSpPr/>
          <p:nvPr/>
        </p:nvCxnSpPr>
        <p:spPr bwMode="auto">
          <a:xfrm>
            <a:off x="7939247" y="3963035"/>
            <a:ext cx="0" cy="1441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Line 158"/>
          <p:cNvCxnSpPr/>
          <p:nvPr/>
        </p:nvCxnSpPr>
        <p:spPr bwMode="auto">
          <a:xfrm>
            <a:off x="8473917" y="3974465"/>
            <a:ext cx="0" cy="14414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Line 159"/>
          <p:cNvCxnSpPr/>
          <p:nvPr/>
        </p:nvCxnSpPr>
        <p:spPr bwMode="auto">
          <a:xfrm flipH="1">
            <a:off x="6268721" y="457200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Line 161"/>
          <p:cNvCxnSpPr/>
          <p:nvPr/>
        </p:nvCxnSpPr>
        <p:spPr bwMode="auto">
          <a:xfrm flipH="1">
            <a:off x="6242527" y="560070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Line 162"/>
          <p:cNvCxnSpPr/>
          <p:nvPr/>
        </p:nvCxnSpPr>
        <p:spPr bwMode="auto">
          <a:xfrm flipH="1">
            <a:off x="6274912" y="6105525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Line 163"/>
          <p:cNvCxnSpPr/>
          <p:nvPr/>
        </p:nvCxnSpPr>
        <p:spPr bwMode="auto">
          <a:xfrm flipH="1">
            <a:off x="6303169" y="1981200"/>
            <a:ext cx="12827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Line 164"/>
          <p:cNvCxnSpPr/>
          <p:nvPr/>
        </p:nvCxnSpPr>
        <p:spPr bwMode="auto">
          <a:xfrm flipH="1">
            <a:off x="6318727" y="2464594"/>
            <a:ext cx="12827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Line 165"/>
          <p:cNvCxnSpPr/>
          <p:nvPr/>
        </p:nvCxnSpPr>
        <p:spPr bwMode="auto">
          <a:xfrm flipH="1">
            <a:off x="6297772" y="2988341"/>
            <a:ext cx="1428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Line 166"/>
          <p:cNvCxnSpPr/>
          <p:nvPr/>
        </p:nvCxnSpPr>
        <p:spPr bwMode="auto">
          <a:xfrm flipH="1">
            <a:off x="6266657" y="3529647"/>
            <a:ext cx="20129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7" name="Text Box 180"/>
          <p:cNvSpPr txBox="1">
            <a:spLocks noChangeArrowheads="1"/>
          </p:cNvSpPr>
          <p:nvPr/>
        </p:nvSpPr>
        <p:spPr bwMode="auto">
          <a:xfrm>
            <a:off x="7520782" y="5480050"/>
            <a:ext cx="420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D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8" name="Text Box 181"/>
          <p:cNvSpPr txBox="1">
            <a:spLocks noChangeArrowheads="1"/>
          </p:cNvSpPr>
          <p:nvPr/>
        </p:nvSpPr>
        <p:spPr bwMode="auto">
          <a:xfrm>
            <a:off x="4262665" y="2736110"/>
            <a:ext cx="420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</a:t>
            </a:r>
            <a:endParaRPr lang="en-US" sz="12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cxnSp>
        <p:nvCxnSpPr>
          <p:cNvPr id="109" name="Line 160"/>
          <p:cNvCxnSpPr/>
          <p:nvPr/>
        </p:nvCxnSpPr>
        <p:spPr bwMode="auto">
          <a:xfrm flipH="1">
            <a:off x="6269197" y="5097780"/>
            <a:ext cx="215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0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516327"/>
              </p:ext>
            </p:extLst>
          </p:nvPr>
        </p:nvGraphicFramePr>
        <p:xfrm>
          <a:off x="7072472" y="2743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8" imgW="914400" imgH="198720" progId="Equation.DSMT4">
                  <p:embed/>
                </p:oleObj>
              </mc:Choice>
              <mc:Fallback>
                <p:oleObj name="Equation" r:id="rId8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72472" y="2743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" name="Isosceles Triangle 110"/>
          <p:cNvSpPr/>
          <p:nvPr/>
        </p:nvSpPr>
        <p:spPr>
          <a:xfrm>
            <a:off x="6285072" y="1585686"/>
            <a:ext cx="152400" cy="228600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Isosceles Triangle 111"/>
          <p:cNvSpPr/>
          <p:nvPr/>
        </p:nvSpPr>
        <p:spPr>
          <a:xfrm rot="5400000">
            <a:off x="8953614" y="3921780"/>
            <a:ext cx="244606" cy="215861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>
            <a:stCxn id="106" idx="1"/>
          </p:cNvCxnSpPr>
          <p:nvPr/>
        </p:nvCxnSpPr>
        <p:spPr>
          <a:xfrm>
            <a:off x="5346438" y="4038281"/>
            <a:ext cx="1030709" cy="3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5309394" y="2844165"/>
            <a:ext cx="0" cy="172783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>
            <a:spLocks noChangeArrowheads="1"/>
          </p:cNvSpPr>
          <p:nvPr/>
        </p:nvSpPr>
        <p:spPr bwMode="auto">
          <a:xfrm flipH="1" flipV="1">
            <a:off x="4726533" y="2975833"/>
            <a:ext cx="104775" cy="889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16" name="Straight Connector 115"/>
          <p:cNvCxnSpPr/>
          <p:nvPr/>
        </p:nvCxnSpPr>
        <p:spPr>
          <a:xfrm>
            <a:off x="4801532" y="3017837"/>
            <a:ext cx="1509575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15" idx="0"/>
          </p:cNvCxnSpPr>
          <p:nvPr/>
        </p:nvCxnSpPr>
        <p:spPr>
          <a:xfrm>
            <a:off x="4778920" y="3064733"/>
            <a:ext cx="0" cy="96497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/>
          <p:cNvSpPr>
            <a:spLocks noChangeArrowheads="1"/>
          </p:cNvSpPr>
          <p:nvPr/>
        </p:nvSpPr>
        <p:spPr bwMode="auto">
          <a:xfrm flipH="1" flipV="1">
            <a:off x="6328887" y="5039994"/>
            <a:ext cx="104775" cy="889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0" name="Text Box 180"/>
          <p:cNvSpPr txBox="1">
            <a:spLocks noChangeArrowheads="1"/>
          </p:cNvSpPr>
          <p:nvPr/>
        </p:nvSpPr>
        <p:spPr bwMode="auto">
          <a:xfrm>
            <a:off x="5848827" y="4809161"/>
            <a:ext cx="420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B</a:t>
            </a:r>
            <a:endParaRPr lang="en-US" sz="12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21" name="Text Box 180"/>
          <p:cNvSpPr txBox="1">
            <a:spLocks noChangeArrowheads="1"/>
          </p:cNvSpPr>
          <p:nvPr/>
        </p:nvSpPr>
        <p:spPr bwMode="auto">
          <a:xfrm>
            <a:off x="5255102" y="3429000"/>
            <a:ext cx="4203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A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122" name="Object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820092"/>
              </p:ext>
            </p:extLst>
          </p:nvPr>
        </p:nvGraphicFramePr>
        <p:xfrm>
          <a:off x="8164672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10" imgW="914400" imgH="198720" progId="Equation.DSMT4">
                  <p:embed/>
                </p:oleObj>
              </mc:Choice>
              <mc:Fallback>
                <p:oleObj name="Equation" r:id="rId10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64672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Oval 105"/>
          <p:cNvSpPr>
            <a:spLocks noChangeArrowheads="1"/>
          </p:cNvSpPr>
          <p:nvPr/>
        </p:nvSpPr>
        <p:spPr bwMode="auto">
          <a:xfrm flipH="1" flipV="1">
            <a:off x="5257007" y="3962400"/>
            <a:ext cx="104775" cy="88900"/>
          </a:xfrm>
          <a:prstGeom prst="ellipse">
            <a:avLst/>
          </a:prstGeom>
          <a:solidFill>
            <a:schemeClr val="tx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" name="Oval 117"/>
          <p:cNvSpPr>
            <a:spLocks noChangeArrowheads="1"/>
          </p:cNvSpPr>
          <p:nvPr/>
        </p:nvSpPr>
        <p:spPr bwMode="auto">
          <a:xfrm flipH="1" flipV="1">
            <a:off x="7352824" y="5543866"/>
            <a:ext cx="104775" cy="88900"/>
          </a:xfrm>
          <a:prstGeom prst="ellipse">
            <a:avLst/>
          </a:prstGeom>
          <a:solidFill>
            <a:schemeClr val="tx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62"/>
          <p:cNvSpPr>
            <a:spLocks noChangeArrowheads="1"/>
          </p:cNvSpPr>
          <p:nvPr/>
        </p:nvSpPr>
        <p:spPr bwMode="auto">
          <a:xfrm flipH="1" flipV="1">
            <a:off x="6309852" y="3977148"/>
            <a:ext cx="104775" cy="88900"/>
          </a:xfrm>
          <a:prstGeom prst="ellipse">
            <a:avLst/>
          </a:prstGeom>
          <a:solidFill>
            <a:schemeClr val="tx1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5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9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07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8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1070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8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" grpId="0" build="p"/>
      <p:bldP spid="60" grpId="0"/>
      <p:bldP spid="61" grpId="0"/>
      <p:bldP spid="62" grpId="0"/>
      <p:bldP spid="71" grpId="0"/>
      <p:bldP spid="76" grpId="0"/>
      <p:bldP spid="108" grpId="0"/>
      <p:bldP spid="115" grpId="0" animBg="1"/>
      <p:bldP spid="119" grpId="0" animBg="1"/>
      <p:bldP spid="1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AppData\Local\Microsoft\Windows\Temporary Internet Files\Content.IE5\V5TD5IR9\answer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9615"/>
            <a:ext cx="4423117" cy="441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05693" y="4495800"/>
            <a:ext cx="67473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 CHƠI</a:t>
            </a:r>
            <a:b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BỨC TRANH BÍ ẨN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84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Rectangle 2047"/>
          <p:cNvSpPr/>
          <p:nvPr/>
        </p:nvSpPr>
        <p:spPr>
          <a:xfrm>
            <a:off x="0" y="152400"/>
            <a:ext cx="9092874" cy="17389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Lưu</a:t>
            </a:r>
            <a:r>
              <a:rPr lang="en-US" sz="3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ý</a:t>
            </a:r>
          </a:p>
          <a:p>
            <a:pPr marL="509588" lvl="1" indent="-342900">
              <a:buFont typeface="Arial" pitchFamily="34" charset="0"/>
              <a:buChar char="•"/>
            </a:pP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Gốc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tọa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độ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tọa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độ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là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(0;0), ta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O(0;0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509588" lvl="1" indent="-342900">
              <a:buFont typeface="Arial" pitchFamily="34" charset="0"/>
              <a:buChar char="•"/>
            </a:pP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nằm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trục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hoành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thì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tung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độ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bằng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0, ta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(x</a:t>
            </a:r>
            <a:r>
              <a:rPr lang="en-US" sz="2300" b="1" cap="none" spc="0" baseline="-2500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; 0)</a:t>
            </a:r>
          </a:p>
          <a:p>
            <a:pPr marL="509588" lvl="1" indent="-342900">
              <a:buFont typeface="Arial" pitchFamily="34" charset="0"/>
              <a:buChar char="•"/>
            </a:pP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B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nằm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trên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trục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tung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thì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hoành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độ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bằng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0, ta </a:t>
            </a:r>
            <a:r>
              <a:rPr lang="en-US" sz="23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2300" b="1" cap="none" spc="0" dirty="0">
                <a:ln w="11430"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B(0 ; </a:t>
            </a:r>
            <a:r>
              <a:rPr lang="en-US" sz="23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y</a:t>
            </a:r>
            <a:r>
              <a:rPr lang="en-US" sz="2300" b="1" cap="none" spc="0" baseline="-25000" dirty="0" err="1" smtClean="0">
                <a:ln w="11430"/>
                <a:solidFill>
                  <a:schemeClr val="accent2">
                    <a:lumMod val="75000"/>
                  </a:schemeClr>
                </a:solidFill>
              </a:rPr>
              <a:t>o</a:t>
            </a:r>
            <a:r>
              <a:rPr lang="en-US" sz="23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2300" b="1" cap="none" spc="0" dirty="0">
              <a:ln w="11430"/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33600"/>
            <a:ext cx="4648849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22700"/>
            <a:ext cx="2159566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Nhóm</a:t>
            </a:r>
            <a:r>
              <a:rPr 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2+3</a:t>
            </a:r>
            <a:endParaRPr 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015" y="1269880"/>
            <a:ext cx="8353570" cy="175432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 HIỂU ỨNG DỤNG </a:t>
            </a:r>
          </a:p>
          <a:p>
            <a:pPr algn="ctr"/>
            <a:r>
              <a:rPr lang="en-US" sz="54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MẶT PHẲNG TỌA ĐỘ</a:t>
            </a:r>
            <a:endParaRPr lang="en-US" sz="5400" b="1" cap="none" spc="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382670"/>
            <a:ext cx="4191000" cy="278953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99" y="3200400"/>
            <a:ext cx="3122801" cy="3122801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0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533400"/>
            <a:ext cx="5205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tập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nhà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6026" y="1676400"/>
            <a:ext cx="704071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Học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huộc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yếu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tố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trong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hệ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trục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tọa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độ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Làm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32, 33 (</a:t>
            </a:r>
            <a:r>
              <a:rPr lang="en-US" sz="25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sgk</a:t>
            </a:r>
            <a:r>
              <a:rPr lang="en-US" sz="25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/67)</a:t>
            </a:r>
            <a:endParaRPr lang="en-US" sz="25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628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21772" y="2959513"/>
            <a:ext cx="786949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3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3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6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1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C:\Users\Admin\AppData\Local\Microsoft\Windows\Temporary Internet Files\Content.IE5\2EPCHR21\974px-Thank_You%21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7" y="3505200"/>
            <a:ext cx="4120893" cy="30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907024" y="1600200"/>
            <a:ext cx="7578213" cy="10826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0"/>
            <a:r>
              <a:rPr lang="en-US" sz="5400" b="1" kern="1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54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c</a:t>
            </a:r>
            <a:r>
              <a:rPr lang="vi-VN" sz="54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húc quý thầy cô luôn mạnh khỏe! </a:t>
            </a:r>
            <a:endParaRPr lang="vi-VN" sz="5400" b="1" kern="1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504915" y="715962"/>
            <a:ext cx="8229600" cy="1265238"/>
          </a:xfrm>
          <a:prstGeom prst="rect">
            <a:avLst/>
          </a:prstGeom>
        </p:spPr>
        <p:txBody>
          <a:bodyPr wrap="none" fromWordArt="1">
            <a:prstTxWarp prst="textArchUp">
              <a:avLst/>
            </a:prstTxWarp>
          </a:bodyPr>
          <a:lstStyle/>
          <a:p>
            <a:pPr algn="ctr" rtl="0"/>
            <a:r>
              <a:rPr lang="vi-VN" sz="4000" b="1" kern="10" spc="-360" dirty="0" smtClean="0">
                <a:ln w="1270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solidFill>
                  <a:schemeClr val="accent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Tiết  học đến đây là kết thúc !</a:t>
            </a:r>
            <a:endParaRPr lang="vi-VN" sz="4000" b="1" kern="10" spc="-360" dirty="0">
              <a:ln w="12700">
                <a:solidFill>
                  <a:schemeClr val="accent3">
                    <a:lumMod val="50000"/>
                  </a:schemeClr>
                </a:solidFill>
                <a:round/>
                <a:headEnd/>
                <a:tailEnd/>
              </a:ln>
              <a:solidFill>
                <a:schemeClr val="accent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033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28600"/>
            <a:ext cx="7848600" cy="1143000"/>
          </a:xfrm>
          <a:effectLst>
            <a:reflection blurRad="6350" stA="50000" endA="300" endPos="55000" dir="5400000" sy="-100000" algn="bl" rotWithShape="0"/>
          </a:effectLst>
        </p:spPr>
        <p:txBody>
          <a:bodyPr>
            <a:noAutofit/>
          </a:bodyPr>
          <a:lstStyle/>
          <a:p>
            <a:r>
              <a:rPr lang="en-US" sz="45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" pitchFamily="34" charset="0"/>
                <a:cs typeface="Arial" pitchFamily="34" charset="0"/>
              </a:rPr>
              <a:t>       </a:t>
            </a:r>
            <a:r>
              <a:rPr lang="en-US" sz="45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MẶT PHẲNG TỌA ĐỘ</a:t>
            </a:r>
            <a:endParaRPr lang="en-US" sz="45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1" y="3518752"/>
            <a:ext cx="4952998" cy="10532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5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GV: </a:t>
            </a:r>
            <a:r>
              <a:rPr lang="en-US" sz="25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Hoàng</a:t>
            </a:r>
            <a:r>
              <a:rPr lang="en-US" sz="25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5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5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Hà</a:t>
            </a:r>
            <a:endParaRPr lang="en-US" sz="2500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500" dirty="0" err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sz="25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7B</a:t>
            </a:r>
            <a:endParaRPr lang="en-US" sz="25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773776"/>
            <a:ext cx="2514600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0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Tiết</a:t>
            </a:r>
            <a:r>
              <a:rPr lang="en-US" sz="3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31</a:t>
            </a:r>
            <a:endParaRPr lang="en-US" sz="3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050" name="Picture 2" descr="C:\Users\Admin\AppData\Local\Microsoft\Windows\Temporary Internet Files\Content.IE5\RLW1BKEP\welcome-logo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378036"/>
            <a:ext cx="9144000" cy="247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0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228600"/>
            <a:ext cx="413125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914400" indent="-914400" algn="ctr">
              <a:buAutoNum type="arabicPeriod"/>
            </a:pP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Đặt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vấn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đề</a:t>
            </a:r>
            <a:endParaRPr lang="en-US" sz="45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3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RAP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/>
          <a:stretch/>
        </p:blipFill>
        <p:spPr bwMode="auto">
          <a:xfrm>
            <a:off x="-449570" y="1204405"/>
            <a:ext cx="10003938" cy="5553075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498600" y="4160043"/>
            <a:ext cx="4253386" cy="177641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1498600" y="3352800"/>
            <a:ext cx="3530600" cy="752380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29200" y="6400800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ghế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1316" y="2819400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ghế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875" y="0"/>
            <a:ext cx="4086225" cy="2609850"/>
            <a:chOff x="15875" y="0"/>
            <a:chExt cx="4086225" cy="26098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5" y="0"/>
              <a:ext cx="4086225" cy="26098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43000" y="1600200"/>
              <a:ext cx="8382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H5</a:t>
              </a:r>
              <a:endParaRPr lang="en-US" sz="20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574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RAP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/>
          <a:stretch/>
        </p:blipFill>
        <p:spPr bwMode="auto">
          <a:xfrm>
            <a:off x="-1476829" y="-1051014"/>
            <a:ext cx="10620829" cy="7909014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545650" y="3103336"/>
            <a:ext cx="4940750" cy="268786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457200" y="1987550"/>
            <a:ext cx="3683000" cy="10795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874536" y="6044233"/>
            <a:ext cx="19383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ghế</a:t>
            </a:r>
            <a:endParaRPr lang="en-US" sz="3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40200" y="1639022"/>
            <a:ext cx="14686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ghế</a:t>
            </a:r>
            <a:endParaRPr lang="en-US" sz="3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43200" y="2393952"/>
            <a:ext cx="4463142" cy="20533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657600" y="3058884"/>
            <a:ext cx="3733800" cy="1697264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743200" y="2393952"/>
            <a:ext cx="2938973" cy="1383390"/>
          </a:xfrm>
          <a:prstGeom prst="line">
            <a:avLst/>
          </a:prstGeom>
          <a:ln w="76200">
            <a:solidFill>
              <a:srgbClr val="FF0000"/>
            </a:solidFill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657600" y="3835172"/>
            <a:ext cx="1962157" cy="920976"/>
          </a:xfrm>
          <a:prstGeom prst="line">
            <a:avLst/>
          </a:prstGeom>
          <a:ln w="76200">
            <a:solidFill>
              <a:srgbClr val="FFFF00"/>
            </a:solidFill>
            <a:prstDash val="dash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5682173" y="3733934"/>
            <a:ext cx="177936" cy="1156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924742" y="2193020"/>
            <a:ext cx="1776289" cy="1154020"/>
            <a:chOff x="5843711" y="762000"/>
            <a:chExt cx="1776289" cy="143102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5843711" y="762000"/>
              <a:ext cx="1776289" cy="1431020"/>
            </a:xfrm>
            <a:prstGeom prst="wedgeRoundRectCallout">
              <a:avLst>
                <a:gd name="adj1" fmla="val -59237"/>
                <a:gd name="adj2" fmla="val 79743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139385" y="1065131"/>
              <a:ext cx="11849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chemeClr val="accent2">
                      <a:lumMod val="50000"/>
                    </a:schemeClr>
                  </a:solidFill>
                </a:rPr>
                <a:t>H5</a:t>
              </a:r>
              <a:endParaRPr lang="en-US" sz="54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950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752600"/>
            <a:ext cx="624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00CC"/>
                </a:solidFill>
              </a:rPr>
              <a:t>Làm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thế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nào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để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xác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định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vị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trí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</a:p>
          <a:p>
            <a:r>
              <a:rPr lang="en-US" sz="3000" dirty="0" err="1" smtClean="0">
                <a:solidFill>
                  <a:srgbClr val="0000CC"/>
                </a:solidFill>
              </a:rPr>
              <a:t>của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một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điểm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trên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mặt</a:t>
            </a:r>
            <a:r>
              <a:rPr lang="en-US" sz="3000" dirty="0" smtClean="0">
                <a:solidFill>
                  <a:srgbClr val="0000CC"/>
                </a:solidFill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</a:rPr>
              <a:t>phẳng</a:t>
            </a:r>
            <a:r>
              <a:rPr lang="en-US" sz="3000" dirty="0" smtClean="0">
                <a:solidFill>
                  <a:srgbClr val="0000CC"/>
                </a:solidFill>
              </a:rPr>
              <a:t> ?</a:t>
            </a:r>
            <a:endParaRPr lang="en-US" sz="3000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4419600"/>
            <a:ext cx="708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</a:rPr>
              <a:t>Trong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toán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học</a:t>
            </a:r>
            <a:r>
              <a:rPr lang="en-US" sz="3000" dirty="0" smtClean="0">
                <a:solidFill>
                  <a:srgbClr val="FF0000"/>
                </a:solidFill>
              </a:rPr>
              <a:t>, </a:t>
            </a:r>
            <a:r>
              <a:rPr lang="en-US" sz="3000" dirty="0" err="1" smtClean="0">
                <a:solidFill>
                  <a:srgbClr val="FF0000"/>
                </a:solidFill>
              </a:rPr>
              <a:t>để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xác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định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vị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trí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của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một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điểm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trên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mặt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phẳng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người</a:t>
            </a:r>
            <a:r>
              <a:rPr lang="en-US" sz="3000" dirty="0" smtClean="0">
                <a:solidFill>
                  <a:srgbClr val="FF0000"/>
                </a:solidFill>
              </a:rPr>
              <a:t> ta </a:t>
            </a:r>
            <a:r>
              <a:rPr lang="en-US" sz="3000" dirty="0" err="1" smtClean="0">
                <a:solidFill>
                  <a:srgbClr val="FF0000"/>
                </a:solidFill>
              </a:rPr>
              <a:t>thường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dùng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một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cặp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số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gồm</a:t>
            </a:r>
            <a:r>
              <a:rPr lang="en-US" sz="3000" dirty="0" smtClean="0">
                <a:solidFill>
                  <a:srgbClr val="FF0000"/>
                </a:solidFill>
              </a:rPr>
              <a:t> 2 </a:t>
            </a:r>
            <a:r>
              <a:rPr lang="en-US" sz="3000" dirty="0" err="1" smtClean="0">
                <a:solidFill>
                  <a:srgbClr val="FF0000"/>
                </a:solidFill>
              </a:rPr>
              <a:t>số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89857"/>
            <a:ext cx="206752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6128" y="228600"/>
            <a:ext cx="393890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Mặt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phẳng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tọa</a:t>
            </a:r>
            <a:r>
              <a:rPr lang="en-US" sz="3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độ</a:t>
            </a:r>
            <a:endParaRPr lang="en-US" sz="3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07557"/>
              </p:ext>
            </p:extLst>
          </p:nvPr>
        </p:nvGraphicFramePr>
        <p:xfrm>
          <a:off x="152400" y="228600"/>
          <a:ext cx="8839200" cy="6262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6781800"/>
              </a:tblGrid>
              <a:tr h="9340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CÔNG</a:t>
                      </a:r>
                      <a:r>
                        <a:rPr lang="en-US" sz="320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VIỆC ĐÃ GIAO Ở TIẾT HỌC TRƯỚC</a:t>
                      </a:r>
                      <a:endParaRPr lang="en-US" sz="320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3482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NỘI DUNG CHUẨN BỊ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41911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1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hiểu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hệ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trục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tọa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601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2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hiểu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ứng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mặt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phẳng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tọa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161445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Nhóm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3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Tìm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hiểu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về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ứng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dụng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mặt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phẳng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tọa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độ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n-US" sz="28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028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1496007A-D165-49D1-AA93-6DDA17E0B90B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User\Desktop\elearning"/>
  <p:tag name="ISPRING_PRESENTATION_TITLE" val="dai 7-  tiet 31- mat phang toan do"/>
  <p:tag name="ISPRING_FIRST_PUBLI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00B0F0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00B0F0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2090</TotalTime>
  <Words>773</Words>
  <Application>Microsoft Office PowerPoint</Application>
  <PresentationFormat>On-screen Show (4:3)</PresentationFormat>
  <Paragraphs>272</Paragraphs>
  <Slides>23</Slides>
  <Notes>23</Notes>
  <HiddenSlides>0</HiddenSlides>
  <MMClips>2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Oriel</vt:lpstr>
      <vt:lpstr>Flow</vt:lpstr>
      <vt:lpstr>Solstice</vt:lpstr>
      <vt:lpstr>Equation</vt:lpstr>
      <vt:lpstr>PowerPoint Presentation</vt:lpstr>
      <vt:lpstr>PowerPoint Presentation</vt:lpstr>
      <vt:lpstr>       MẶT PHẲNG TỌA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CÁ NHÂN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 7-  tiet 31- mat phang toan do</dc:title>
  <dc:creator>Admin</dc:creator>
  <cp:lastModifiedBy>User</cp:lastModifiedBy>
  <cp:revision>157</cp:revision>
  <cp:lastPrinted>2016-11-30T09:58:25Z</cp:lastPrinted>
  <dcterms:created xsi:type="dcterms:W3CDTF">2016-11-20T12:10:34Z</dcterms:created>
  <dcterms:modified xsi:type="dcterms:W3CDTF">2018-02-26T09:24:02Z</dcterms:modified>
</cp:coreProperties>
</file>