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77" r:id="rId16"/>
    <p:sldId id="273" r:id="rId17"/>
    <p:sldId id="276" r:id="rId18"/>
    <p:sldId id="270" r:id="rId19"/>
    <p:sldId id="275" r:id="rId20"/>
    <p:sldId id="271" r:id="rId21"/>
    <p:sldId id="272"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85A8-9CBC-4A0C-B1F5-83CCC6D0EEAD}"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5ED9C-747A-41A2-88BA-F1BDFDB3A2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46AA97C-75F1-48DE-A3DB-E617A449BB93}" type="slidenum">
              <a:rPr lang="en-US"/>
              <a:pPr/>
              <a:t>21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16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1922A41E-50BB-4B20-A060-98B73DCD203C}"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y%20Documents/Downloads/th&#225;c%20n&#432;&#7899;c.FLV"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anhocdanang.sky.vn/files/2008/09/nha-van-vo-quang.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023"/>
          <p:cNvPicPr>
            <a:picLocks noChangeAspect="1" noChangeArrowheads="1"/>
          </p:cNvPicPr>
          <p:nvPr/>
        </p:nvPicPr>
        <p:blipFill>
          <a:blip r:embed="rId2"/>
          <a:srcRect l="10834" t="5556" r="5833" b="3333"/>
          <a:stretch>
            <a:fillRect/>
          </a:stretch>
        </p:blipFill>
        <p:spPr bwMode="auto">
          <a:xfrm>
            <a:off x="0" y="0"/>
            <a:ext cx="9144000" cy="6858000"/>
          </a:xfrm>
          <a:prstGeom prst="rect">
            <a:avLst/>
          </a:prstGeom>
          <a:noFill/>
          <a:ln w="9525">
            <a:noFill/>
            <a:miter lim="800000"/>
            <a:headEnd/>
            <a:tailEnd/>
          </a:ln>
        </p:spPr>
      </p:pic>
      <p:sp>
        <p:nvSpPr>
          <p:cNvPr id="2051" name="Text Box 9"/>
          <p:cNvSpPr txBox="1">
            <a:spLocks noChangeArrowheads="1"/>
          </p:cNvSpPr>
          <p:nvPr/>
        </p:nvSpPr>
        <p:spPr bwMode="auto">
          <a:xfrm>
            <a:off x="1511300" y="3937000"/>
            <a:ext cx="5981700" cy="1631950"/>
          </a:xfrm>
          <a:prstGeom prst="rect">
            <a:avLst/>
          </a:prstGeom>
          <a:noFill/>
          <a:ln w="9525" algn="ctr">
            <a:noFill/>
            <a:miter lim="800000"/>
            <a:headEnd/>
            <a:tailEnd/>
          </a:ln>
        </p:spPr>
        <p:txBody>
          <a:bodyPr>
            <a:spAutoFit/>
          </a:bodyPr>
          <a:lstStyle/>
          <a:p>
            <a:pPr algn="ctr">
              <a:spcBef>
                <a:spcPct val="50000"/>
              </a:spcBef>
            </a:pPr>
            <a:r>
              <a:rPr lang="en-US" sz="2400">
                <a:solidFill>
                  <a:srgbClr val="0000FF"/>
                </a:solidFill>
                <a:cs typeface="Arial" charset="0"/>
              </a:rPr>
              <a:t>Giáo viên dạy: Lê Thị Thảo</a:t>
            </a:r>
            <a:r>
              <a:rPr lang="en-US" sz="2800" b="1" i="1">
                <a:solidFill>
                  <a:srgbClr val="0000FF"/>
                </a:solidFill>
                <a:cs typeface="Arial" charset="0"/>
              </a:rPr>
              <a:t> </a:t>
            </a:r>
          </a:p>
          <a:p>
            <a:pPr algn="ctr">
              <a:spcBef>
                <a:spcPct val="50000"/>
              </a:spcBef>
            </a:pPr>
            <a:r>
              <a:rPr lang="en-US" sz="2400" b="1" i="1">
                <a:solidFill>
                  <a:srgbClr val="0000FF"/>
                </a:solidFill>
                <a:cs typeface="Arial" charset="0"/>
              </a:rPr>
              <a:t> THCS Bồ Đề</a:t>
            </a:r>
          </a:p>
          <a:p>
            <a:pPr algn="ctr">
              <a:spcBef>
                <a:spcPct val="50000"/>
              </a:spcBef>
            </a:pPr>
            <a:r>
              <a:rPr lang="en-US" sz="2400" b="1" i="1">
                <a:solidFill>
                  <a:srgbClr val="0000FF"/>
                </a:solidFill>
                <a:cs typeface="Arial" charset="0"/>
              </a:rPr>
              <a:t>Năm học 2017– 2018</a:t>
            </a:r>
            <a:endParaRPr lang="vi-VN" sz="2400" b="1" i="1">
              <a:solidFill>
                <a:srgbClr val="0000FF"/>
              </a:solidFill>
              <a:cs typeface="Arial" charset="0"/>
            </a:endParaRPr>
          </a:p>
        </p:txBody>
      </p:sp>
      <p:sp>
        <p:nvSpPr>
          <p:cNvPr id="2052" name="Text Box 19"/>
          <p:cNvSpPr txBox="1">
            <a:spLocks noChangeArrowheads="1"/>
          </p:cNvSpPr>
          <p:nvPr/>
        </p:nvSpPr>
        <p:spPr bwMode="auto">
          <a:xfrm>
            <a:off x="1676400" y="1397000"/>
            <a:ext cx="6121400" cy="1311275"/>
          </a:xfrm>
          <a:prstGeom prst="rect">
            <a:avLst/>
          </a:prstGeom>
          <a:noFill/>
          <a:ln w="9525">
            <a:noFill/>
            <a:miter lim="800000"/>
            <a:headEnd/>
            <a:tailEnd/>
          </a:ln>
        </p:spPr>
        <p:txBody>
          <a:bodyPr>
            <a:spAutoFit/>
          </a:bodyPr>
          <a:lstStyle/>
          <a:p>
            <a:pPr algn="ctr">
              <a:spcBef>
                <a:spcPct val="50000"/>
              </a:spcBef>
            </a:pPr>
            <a:r>
              <a:rPr lang="en-US" sz="8000">
                <a:solidFill>
                  <a:srgbClr val="FF0000"/>
                </a:solidFill>
              </a:rPr>
              <a:t>NGỮ VĂN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p:cNvPicPr>
            <a:picLocks noChangeAspect="1" noChangeArrowheads="1"/>
          </p:cNvPicPr>
          <p:nvPr/>
        </p:nvPicPr>
        <p:blipFill>
          <a:blip r:embed="rId2"/>
          <a:srcRect/>
          <a:stretch>
            <a:fillRect/>
          </a:stretch>
        </p:blipFill>
        <p:spPr bwMode="auto">
          <a:xfrm>
            <a:off x="177800" y="2166938"/>
            <a:ext cx="3594100" cy="4398962"/>
          </a:xfrm>
          <a:prstGeom prst="rect">
            <a:avLst/>
          </a:prstGeom>
          <a:noFill/>
          <a:ln w="9525">
            <a:noFill/>
            <a:miter lim="800000"/>
            <a:headEnd/>
            <a:tailEnd/>
          </a:ln>
        </p:spPr>
      </p:pic>
      <p:sp>
        <p:nvSpPr>
          <p:cNvPr id="10243" name="Rectangle 11"/>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0244" name="Rectangle 12"/>
          <p:cNvSpPr>
            <a:spLocks noChangeArrowheads="1"/>
          </p:cNvSpPr>
          <p:nvPr/>
        </p:nvSpPr>
        <p:spPr bwMode="auto">
          <a:xfrm>
            <a:off x="292100" y="800100"/>
            <a:ext cx="2882900" cy="457200"/>
          </a:xfrm>
          <a:prstGeom prst="rect">
            <a:avLst/>
          </a:prstGeom>
          <a:noFill/>
          <a:ln w="9525">
            <a:noFill/>
            <a:miter lim="800000"/>
            <a:headEnd/>
            <a:tailEnd/>
          </a:ln>
        </p:spPr>
        <p:txBody>
          <a:bodyPr anchor="ctr"/>
          <a:lstStyle/>
          <a:p>
            <a:r>
              <a:rPr lang="en-US" sz="1600" dirty="0" smtClean="0">
                <a:solidFill>
                  <a:srgbClr val="FF0000"/>
                </a:solidFill>
                <a:latin typeface="Arial" charset="0"/>
              </a:rPr>
              <a:t>II. </a:t>
            </a:r>
            <a:r>
              <a:rPr lang="en-US" sz="1600" dirty="0">
                <a:solidFill>
                  <a:srgbClr val="FF0000"/>
                </a:solidFill>
                <a:latin typeface="Arial" charset="0"/>
              </a:rPr>
              <a:t>PHÂN TÍCH:</a:t>
            </a:r>
          </a:p>
        </p:txBody>
      </p:sp>
      <p:sp>
        <p:nvSpPr>
          <p:cNvPr id="10245" name="Text Box 13"/>
          <p:cNvSpPr txBox="1">
            <a:spLocks noChangeArrowheads="1"/>
          </p:cNvSpPr>
          <p:nvPr/>
        </p:nvSpPr>
        <p:spPr bwMode="auto">
          <a:xfrm>
            <a:off x="241300" y="1166813"/>
            <a:ext cx="4267200" cy="930275"/>
          </a:xfrm>
          <a:prstGeom prst="rect">
            <a:avLst/>
          </a:prstGeom>
          <a:noFill/>
          <a:ln w="9525">
            <a:noFill/>
            <a:miter lim="800000"/>
            <a:headEnd/>
            <a:tailEnd/>
          </a:ln>
        </p:spPr>
        <p:txBody>
          <a:bodyPr>
            <a:spAutoFit/>
          </a:bodyPr>
          <a:lstStyle/>
          <a:p>
            <a:pPr>
              <a:spcBef>
                <a:spcPct val="50000"/>
              </a:spcBef>
            </a:pPr>
            <a:r>
              <a:rPr lang="en-US" sz="2200">
                <a:solidFill>
                  <a:srgbClr val="FF0000"/>
                </a:solidFill>
              </a:rPr>
              <a:t>1. Bức tranh thiên nhiên</a:t>
            </a:r>
          </a:p>
          <a:p>
            <a:pPr>
              <a:spcBef>
                <a:spcPct val="50000"/>
              </a:spcBef>
            </a:pPr>
            <a:r>
              <a:rPr lang="en-US" sz="2200">
                <a:solidFill>
                  <a:srgbClr val="FF0000"/>
                </a:solidFill>
              </a:rPr>
              <a:t>2. Hình ảnh dượng Hương Thư</a:t>
            </a:r>
          </a:p>
        </p:txBody>
      </p:sp>
      <p:sp>
        <p:nvSpPr>
          <p:cNvPr id="10246" name="Line 14"/>
          <p:cNvSpPr>
            <a:spLocks noChangeShapeType="1"/>
          </p:cNvSpPr>
          <p:nvPr/>
        </p:nvSpPr>
        <p:spPr bwMode="auto">
          <a:xfrm>
            <a:off x="3822700" y="1371600"/>
            <a:ext cx="50800" cy="5156200"/>
          </a:xfrm>
          <a:prstGeom prst="line">
            <a:avLst/>
          </a:prstGeom>
          <a:noFill/>
          <a:ln w="9525">
            <a:solidFill>
              <a:schemeClr val="tx1"/>
            </a:solidFill>
            <a:round/>
            <a:headEnd/>
            <a:tailEnd/>
          </a:ln>
        </p:spPr>
        <p:txBody>
          <a:bodyPr/>
          <a:lstStyle/>
          <a:p>
            <a:endParaRPr lang="en-US"/>
          </a:p>
        </p:txBody>
      </p:sp>
      <p:sp>
        <p:nvSpPr>
          <p:cNvPr id="23568" name="Text Box 16"/>
          <p:cNvSpPr txBox="1">
            <a:spLocks noChangeArrowheads="1"/>
          </p:cNvSpPr>
          <p:nvPr/>
        </p:nvSpPr>
        <p:spPr bwMode="auto">
          <a:xfrm>
            <a:off x="4140200" y="1384300"/>
            <a:ext cx="4013200" cy="762000"/>
          </a:xfrm>
          <a:prstGeom prst="rect">
            <a:avLst/>
          </a:prstGeom>
          <a:noFill/>
          <a:ln w="9525">
            <a:noFill/>
            <a:miter lim="800000"/>
            <a:headEnd/>
            <a:tailEnd/>
          </a:ln>
        </p:spPr>
        <p:txBody>
          <a:bodyPr>
            <a:spAutoFit/>
          </a:bodyPr>
          <a:lstStyle/>
          <a:p>
            <a:pPr>
              <a:spcBef>
                <a:spcPct val="50000"/>
              </a:spcBef>
            </a:pPr>
            <a:r>
              <a:rPr lang="en-US" sz="2200">
                <a:solidFill>
                  <a:srgbClr val="FF0000"/>
                </a:solidFill>
              </a:rPr>
              <a:t>Cảnh vượt thác của con thuyền đã được miêu tả như thế nào? </a:t>
            </a:r>
          </a:p>
        </p:txBody>
      </p:sp>
      <p:sp>
        <p:nvSpPr>
          <p:cNvPr id="23569" name="Rectangle 17"/>
          <p:cNvSpPr>
            <a:spLocks noChangeArrowheads="1"/>
          </p:cNvSpPr>
          <p:nvPr/>
        </p:nvSpPr>
        <p:spPr bwMode="auto">
          <a:xfrm>
            <a:off x="3951288" y="2097088"/>
            <a:ext cx="4975225" cy="4760912"/>
          </a:xfrm>
          <a:prstGeom prst="rect">
            <a:avLst/>
          </a:prstGeom>
          <a:noFill/>
          <a:ln w="9525">
            <a:noFill/>
            <a:miter lim="800000"/>
            <a:headEnd/>
            <a:tailEnd/>
          </a:ln>
        </p:spPr>
        <p:txBody>
          <a:bodyPr>
            <a:spAutoFit/>
          </a:bodyPr>
          <a:lstStyle/>
          <a:p>
            <a:r>
              <a:rPr lang="en-US"/>
              <a:t>Dượng Hương Thư đánh trần đứng sau lái co người phóng chiếc sào xuống lòng sông nghe một tiếng “soạc” ! Thép đã cắm vào sỏi! Dượng Hương ghì chặt trên đầu sào, lấy thế trụ lại, giúp cho chú Hai và thằng Cù Lao phóng sào xuống nước. Chiếc sào của dượng Hương dưới sức chống bị cong lại…</a:t>
            </a:r>
          </a:p>
          <a:p>
            <a:r>
              <a:rPr lang="en-US"/>
              <a:t>Những động tác thả sào, rút sào rập ràng nhanh như cắt. Thuyền cố lấn lên. Dượng Hương Thư như một pho tượng đồng đúc, các bắp thịt cuồn cuộn, hai hàm răng cắn chặt, quai hàm bạnh ra, cặp mắt nảy lửa ghì trên ngọn sào giống như một hiệp sĩ của trường Sơn oai linh hùng vĩ. Dượng Hương Thư đang vượt thác khác hẳn dượng Hương Thư ở nhà, nói năng nhỏ nhẻ, tính nết nhu mì, ai gọi cũng vâng vâng dạ dạ.</a:t>
            </a: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69"/>
                                        </p:tgtEl>
                                        <p:attrNameLst>
                                          <p:attrName>style.visibility</p:attrName>
                                        </p:attrNameLst>
                                      </p:cBhvr>
                                      <p:to>
                                        <p:strVal val="visible"/>
                                      </p:to>
                                    </p:set>
                                    <p:anim calcmode="lin" valueType="num">
                                      <p:cBhvr>
                                        <p:cTn id="7" dur="1000" fill="hold"/>
                                        <p:tgtEl>
                                          <p:spTgt spid="23569"/>
                                        </p:tgtEl>
                                        <p:attrNameLst>
                                          <p:attrName>ppt_w</p:attrName>
                                        </p:attrNameLst>
                                      </p:cBhvr>
                                      <p:tavLst>
                                        <p:tav tm="0">
                                          <p:val>
                                            <p:fltVal val="0"/>
                                          </p:val>
                                        </p:tav>
                                        <p:tav tm="100000">
                                          <p:val>
                                            <p:strVal val="#ppt_w"/>
                                          </p:val>
                                        </p:tav>
                                      </p:tavLst>
                                    </p:anim>
                                    <p:anim calcmode="lin" valueType="num">
                                      <p:cBhvr>
                                        <p:cTn id="8" dur="1000" fill="hold"/>
                                        <p:tgtEl>
                                          <p:spTgt spid="2356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562"/>
                                        </p:tgtEl>
                                        <p:attrNameLst>
                                          <p:attrName>style.visibility</p:attrName>
                                        </p:attrNameLst>
                                      </p:cBhvr>
                                      <p:to>
                                        <p:strVal val="visible"/>
                                      </p:to>
                                    </p:set>
                                    <p:anim calcmode="lin" valueType="num">
                                      <p:cBhvr>
                                        <p:cTn id="11" dur="1000" fill="hold"/>
                                        <p:tgtEl>
                                          <p:spTgt spid="23562"/>
                                        </p:tgtEl>
                                        <p:attrNameLst>
                                          <p:attrName>ppt_w</p:attrName>
                                        </p:attrNameLst>
                                      </p:cBhvr>
                                      <p:tavLst>
                                        <p:tav tm="0">
                                          <p:val>
                                            <p:fltVal val="0"/>
                                          </p:val>
                                        </p:tav>
                                        <p:tav tm="100000">
                                          <p:val>
                                            <p:strVal val="#ppt_w"/>
                                          </p:val>
                                        </p:tav>
                                      </p:tavLst>
                                    </p:anim>
                                    <p:anim calcmode="lin" valueType="num">
                                      <p:cBhvr>
                                        <p:cTn id="12" dur="10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8"/>
                                        </p:tgtEl>
                                        <p:attrNameLst>
                                          <p:attrName>style.visibility</p:attrName>
                                        </p:attrNameLst>
                                      </p:cBhvr>
                                      <p:to>
                                        <p:strVal val="visible"/>
                                      </p:to>
                                    </p:set>
                                    <p:animEffect transition="in" filter="fade">
                                      <p:cBhvr>
                                        <p:cTn id="17"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p:bldP spid="235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a:t>
            </a:r>
            <a:r>
              <a:rPr lang="en-US" sz="2400" dirty="0" smtClean="0">
                <a:solidFill>
                  <a:srgbClr val="0066FF"/>
                </a:solidFill>
              </a:rPr>
              <a:t>:</a:t>
            </a:r>
            <a:r>
              <a:rPr lang="en-US" sz="2400" dirty="0" smtClean="0"/>
              <a:t>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1267" name="Rectangle 3"/>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000" dirty="0" smtClean="0">
                <a:solidFill>
                  <a:srgbClr val="FF0000"/>
                </a:solidFill>
                <a:latin typeface="Arial" charset="0"/>
              </a:rPr>
              <a:t>II. </a:t>
            </a:r>
            <a:r>
              <a:rPr lang="en-US" sz="2000" dirty="0">
                <a:solidFill>
                  <a:srgbClr val="FF0000"/>
                </a:solidFill>
                <a:latin typeface="Arial" charset="0"/>
              </a:rPr>
              <a:t>PHÂN TÍCH:</a:t>
            </a:r>
          </a:p>
        </p:txBody>
      </p:sp>
      <p:sp>
        <p:nvSpPr>
          <p:cNvPr id="11268" name="Rectangle 4"/>
          <p:cNvSpPr>
            <a:spLocks noChangeArrowheads="1"/>
          </p:cNvSpPr>
          <p:nvPr/>
        </p:nvSpPr>
        <p:spPr bwMode="auto">
          <a:xfrm>
            <a:off x="338138" y="1355725"/>
            <a:ext cx="3663950" cy="427038"/>
          </a:xfrm>
          <a:prstGeom prst="rect">
            <a:avLst/>
          </a:prstGeom>
          <a:noFill/>
          <a:ln w="9525">
            <a:noFill/>
            <a:miter lim="800000"/>
            <a:headEnd/>
            <a:tailEnd/>
          </a:ln>
        </p:spPr>
        <p:txBody>
          <a:bodyPr wrap="none">
            <a:spAutoFit/>
          </a:bodyPr>
          <a:lstStyle/>
          <a:p>
            <a:pPr>
              <a:spcBef>
                <a:spcPct val="50000"/>
              </a:spcBef>
            </a:pPr>
            <a:r>
              <a:rPr lang="en-US" sz="2200">
                <a:solidFill>
                  <a:srgbClr val="FF0000"/>
                </a:solidFill>
              </a:rPr>
              <a:t>2. Hình ảnh dượng Hương Thư</a:t>
            </a:r>
          </a:p>
        </p:txBody>
      </p:sp>
      <p:sp>
        <p:nvSpPr>
          <p:cNvPr id="11269" name="Line 5"/>
          <p:cNvSpPr>
            <a:spLocks noChangeShapeType="1"/>
          </p:cNvSpPr>
          <p:nvPr/>
        </p:nvSpPr>
        <p:spPr bwMode="auto">
          <a:xfrm>
            <a:off x="4457700" y="1117600"/>
            <a:ext cx="25400" cy="5740400"/>
          </a:xfrm>
          <a:prstGeom prst="line">
            <a:avLst/>
          </a:prstGeom>
          <a:noFill/>
          <a:ln w="9525">
            <a:solidFill>
              <a:srgbClr val="FF0000"/>
            </a:solidFill>
            <a:round/>
            <a:headEnd/>
            <a:tailEnd/>
          </a:ln>
        </p:spPr>
        <p:txBody>
          <a:bodyPr/>
          <a:lstStyle/>
          <a:p>
            <a:endParaRPr lang="en-US"/>
          </a:p>
        </p:txBody>
      </p:sp>
      <p:sp>
        <p:nvSpPr>
          <p:cNvPr id="60422" name="Rectangle 6"/>
          <p:cNvSpPr>
            <a:spLocks noChangeArrowheads="1"/>
          </p:cNvSpPr>
          <p:nvPr/>
        </p:nvSpPr>
        <p:spPr bwMode="auto">
          <a:xfrm>
            <a:off x="4572000" y="2312988"/>
            <a:ext cx="4229100" cy="2563812"/>
          </a:xfrm>
          <a:prstGeom prst="rect">
            <a:avLst/>
          </a:prstGeom>
          <a:noFill/>
          <a:ln w="9525">
            <a:noFill/>
            <a:miter lim="800000"/>
            <a:headEnd/>
            <a:tailEnd/>
          </a:ln>
        </p:spPr>
        <p:txBody>
          <a:bodyPr>
            <a:spAutoFit/>
          </a:bodyPr>
          <a:lstStyle/>
          <a:p>
            <a:r>
              <a:rPr lang="en-US" b="1" i="1"/>
              <a:t>- Ngoại hình:</a:t>
            </a:r>
          </a:p>
          <a:p>
            <a:r>
              <a:rPr lang="en-US" b="1"/>
              <a:t>+ Đánh trần</a:t>
            </a:r>
          </a:p>
          <a:p>
            <a:r>
              <a:rPr lang="en-US" b="1"/>
              <a:t>+ Như pho tượng đồng đúc</a:t>
            </a:r>
          </a:p>
          <a:p>
            <a:r>
              <a:rPr lang="en-US" b="1"/>
              <a:t>+ Các bắp thịt cuồn cuộn</a:t>
            </a:r>
          </a:p>
          <a:p>
            <a:r>
              <a:rPr lang="en-US" b="1"/>
              <a:t>+ Hai hàm răng cắn chặt</a:t>
            </a:r>
          </a:p>
          <a:p>
            <a:r>
              <a:rPr lang="en-US" b="1"/>
              <a:t>+ Quai hàm bạnh ra</a:t>
            </a:r>
          </a:p>
          <a:p>
            <a:r>
              <a:rPr lang="en-US" b="1"/>
              <a:t>+ Cặp mắt nảy lửa</a:t>
            </a:r>
          </a:p>
          <a:p>
            <a:r>
              <a:rPr lang="en-US" b="1"/>
              <a:t>+ Như một hiệp sĩ của Trường Sơn oai linh hùng vĩ…</a:t>
            </a:r>
          </a:p>
        </p:txBody>
      </p:sp>
      <p:sp>
        <p:nvSpPr>
          <p:cNvPr id="60423" name="Rectangle 7"/>
          <p:cNvSpPr>
            <a:spLocks noChangeArrowheads="1"/>
          </p:cNvSpPr>
          <p:nvPr/>
        </p:nvSpPr>
        <p:spPr bwMode="auto">
          <a:xfrm>
            <a:off x="4686300" y="4979988"/>
            <a:ext cx="4140200" cy="1465262"/>
          </a:xfrm>
          <a:prstGeom prst="rect">
            <a:avLst/>
          </a:prstGeom>
          <a:noFill/>
          <a:ln w="9525">
            <a:noFill/>
            <a:miter lim="800000"/>
            <a:headEnd/>
            <a:tailEnd/>
          </a:ln>
        </p:spPr>
        <p:txBody>
          <a:bodyPr>
            <a:spAutoFit/>
          </a:bodyPr>
          <a:lstStyle/>
          <a:p>
            <a:r>
              <a:rPr lang="en-US" b="1"/>
              <a:t>- </a:t>
            </a:r>
            <a:r>
              <a:rPr lang="en-US" b="1" i="1"/>
              <a:t>Hành động:</a:t>
            </a:r>
            <a:endParaRPr lang="en-US" b="1"/>
          </a:p>
          <a:p>
            <a:r>
              <a:rPr lang="en-US" b="1"/>
              <a:t>+ Co người phóng sào</a:t>
            </a:r>
          </a:p>
          <a:p>
            <a:r>
              <a:rPr lang="en-US" b="1"/>
              <a:t>+ Ghì chặt đầu sào</a:t>
            </a:r>
          </a:p>
          <a:p>
            <a:r>
              <a:rPr lang="en-US" b="1"/>
              <a:t>+ Thả sào, rút sào rập ràng nhanh như cắt</a:t>
            </a:r>
          </a:p>
        </p:txBody>
      </p:sp>
      <p:sp>
        <p:nvSpPr>
          <p:cNvPr id="60424" name="Text Box 8"/>
          <p:cNvSpPr txBox="1">
            <a:spLocks noChangeArrowheads="1"/>
          </p:cNvSpPr>
          <p:nvPr/>
        </p:nvSpPr>
        <p:spPr bwMode="auto">
          <a:xfrm>
            <a:off x="4699000" y="965200"/>
            <a:ext cx="4203700" cy="1431925"/>
          </a:xfrm>
          <a:prstGeom prst="rect">
            <a:avLst/>
          </a:prstGeom>
          <a:noFill/>
          <a:ln w="9525">
            <a:noFill/>
            <a:miter lim="800000"/>
            <a:headEnd/>
            <a:tailEnd/>
          </a:ln>
        </p:spPr>
        <p:txBody>
          <a:bodyPr>
            <a:spAutoFit/>
          </a:bodyPr>
          <a:lstStyle/>
          <a:p>
            <a:pPr>
              <a:spcBef>
                <a:spcPct val="50000"/>
              </a:spcBef>
            </a:pPr>
            <a:r>
              <a:rPr lang="en-US" sz="2200">
                <a:solidFill>
                  <a:srgbClr val="FF0000"/>
                </a:solidFill>
              </a:rPr>
              <a:t>Chỉ ra những câu văn miêu tả ngoại hình, hành động của nhân vật dượng Hương Thư trong cuộc vượt thác.</a:t>
            </a:r>
            <a:r>
              <a:rPr lang="en-US"/>
              <a:t> </a:t>
            </a:r>
          </a:p>
        </p:txBody>
      </p:sp>
      <p:sp>
        <p:nvSpPr>
          <p:cNvPr id="60425" name="Text Box 9"/>
          <p:cNvSpPr txBox="1">
            <a:spLocks noChangeArrowheads="1"/>
          </p:cNvSpPr>
          <p:nvPr/>
        </p:nvSpPr>
        <p:spPr bwMode="auto">
          <a:xfrm>
            <a:off x="0" y="2057400"/>
            <a:ext cx="1905000" cy="457200"/>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   </a:t>
            </a:r>
            <a:r>
              <a:rPr lang="en-US"/>
              <a:t>-</a:t>
            </a:r>
            <a:r>
              <a:rPr lang="en-US" sz="2400">
                <a:solidFill>
                  <a:srgbClr val="0066FF"/>
                </a:solidFill>
              </a:rPr>
              <a:t>Ngoại hình:</a:t>
            </a:r>
          </a:p>
        </p:txBody>
      </p:sp>
      <p:sp>
        <p:nvSpPr>
          <p:cNvPr id="60426" name="Rectangle 10"/>
          <p:cNvSpPr>
            <a:spLocks noChangeArrowheads="1"/>
          </p:cNvSpPr>
          <p:nvPr/>
        </p:nvSpPr>
        <p:spPr bwMode="auto">
          <a:xfrm>
            <a:off x="190500" y="2906713"/>
            <a:ext cx="1728788" cy="457200"/>
          </a:xfrm>
          <a:prstGeom prst="rect">
            <a:avLst/>
          </a:prstGeom>
          <a:noFill/>
          <a:ln w="9525">
            <a:noFill/>
            <a:miter lim="800000"/>
            <a:headEnd/>
            <a:tailEnd/>
          </a:ln>
        </p:spPr>
        <p:txBody>
          <a:bodyPr wrap="none">
            <a:spAutoFit/>
          </a:bodyPr>
          <a:lstStyle/>
          <a:p>
            <a:pPr eaLnBrk="0" hangingPunct="0">
              <a:spcBef>
                <a:spcPct val="50000"/>
              </a:spcBef>
            </a:pPr>
            <a:r>
              <a:rPr lang="en-US" b="1"/>
              <a:t>- </a:t>
            </a:r>
            <a:r>
              <a:rPr lang="en-US" sz="2400">
                <a:solidFill>
                  <a:srgbClr val="0066FF"/>
                </a:solidFill>
              </a:rPr>
              <a:t>Hành</a:t>
            </a:r>
            <a:r>
              <a:rPr lang="en-US" b="1"/>
              <a:t> </a:t>
            </a:r>
            <a:r>
              <a:rPr lang="en-US" sz="2400">
                <a:solidFill>
                  <a:srgbClr val="0066FF"/>
                </a:solidFill>
              </a:rPr>
              <a:t>động:</a:t>
            </a:r>
          </a:p>
        </p:txBody>
      </p:sp>
      <p:sp>
        <p:nvSpPr>
          <p:cNvPr id="60427" name="Text Box 11"/>
          <p:cNvSpPr txBox="1">
            <a:spLocks noChangeArrowheads="1"/>
          </p:cNvSpPr>
          <p:nvPr/>
        </p:nvSpPr>
        <p:spPr bwMode="auto">
          <a:xfrm>
            <a:off x="1663700" y="2944813"/>
            <a:ext cx="2819400" cy="1174750"/>
          </a:xfrm>
          <a:prstGeom prst="rect">
            <a:avLst/>
          </a:prstGeom>
          <a:noFill/>
          <a:ln w="9525">
            <a:noFill/>
            <a:miter lim="800000"/>
            <a:headEnd/>
            <a:tailEnd/>
          </a:ln>
        </p:spPr>
        <p:txBody>
          <a:bodyPr>
            <a:spAutoFit/>
          </a:bodyPr>
          <a:lstStyle/>
          <a:p>
            <a:pPr eaLnBrk="0" hangingPunct="0"/>
            <a:r>
              <a:rPr lang="en-US" b="1"/>
              <a:t>  </a:t>
            </a:r>
            <a:r>
              <a:rPr lang="en-US" sz="2200">
                <a:solidFill>
                  <a:srgbClr val="0066FF"/>
                </a:solidFill>
              </a:rPr>
              <a:t>Nhanh nhẹn, mạnh mẽ, quả cảm dứt khoát.</a:t>
            </a:r>
          </a:p>
          <a:p>
            <a:pPr>
              <a:spcBef>
                <a:spcPct val="50000"/>
              </a:spcBef>
            </a:pPr>
            <a:endParaRPr lang="en-US"/>
          </a:p>
        </p:txBody>
      </p:sp>
      <p:sp>
        <p:nvSpPr>
          <p:cNvPr id="60428" name="Text Box 12"/>
          <p:cNvSpPr txBox="1">
            <a:spLocks noChangeArrowheads="1"/>
          </p:cNvSpPr>
          <p:nvPr/>
        </p:nvSpPr>
        <p:spPr bwMode="auto">
          <a:xfrm>
            <a:off x="1701800" y="2019300"/>
            <a:ext cx="2616200" cy="1066800"/>
          </a:xfrm>
          <a:prstGeom prst="rect">
            <a:avLst/>
          </a:prstGeom>
          <a:noFill/>
          <a:ln w="9525">
            <a:noFill/>
            <a:miter lim="800000"/>
            <a:headEnd/>
            <a:tailEnd/>
          </a:ln>
        </p:spPr>
        <p:txBody>
          <a:bodyPr>
            <a:spAutoFit/>
          </a:bodyPr>
          <a:lstStyle/>
          <a:p>
            <a:r>
              <a:rPr lang="en-US" sz="2200">
                <a:solidFill>
                  <a:srgbClr val="0066FF"/>
                </a:solidFill>
              </a:rPr>
              <a:t> gân guốc, rắn chắc, </a:t>
            </a:r>
          </a:p>
          <a:p>
            <a:r>
              <a:rPr lang="en-US" sz="2200">
                <a:solidFill>
                  <a:srgbClr val="0066FF"/>
                </a:solidFill>
              </a:rPr>
              <a:t>khỏe khoắn</a:t>
            </a:r>
            <a:r>
              <a:rPr lang="en-US" sz="2400">
                <a:solidFill>
                  <a:srgbClr val="0066FF"/>
                </a:solidFill>
              </a:rPr>
              <a:t>.</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calcmode="lin" valueType="num">
                                      <p:cBhvr>
                                        <p:cTn id="7" dur="500" fill="hold"/>
                                        <p:tgtEl>
                                          <p:spTgt spid="60424"/>
                                        </p:tgtEl>
                                        <p:attrNameLst>
                                          <p:attrName>ppt_w</p:attrName>
                                        </p:attrNameLst>
                                      </p:cBhvr>
                                      <p:tavLst>
                                        <p:tav tm="0">
                                          <p:val>
                                            <p:fltVal val="0"/>
                                          </p:val>
                                        </p:tav>
                                        <p:tav tm="100000">
                                          <p:val>
                                            <p:strVal val="#ppt_w"/>
                                          </p:val>
                                        </p:tav>
                                      </p:tavLst>
                                    </p:anim>
                                    <p:anim calcmode="lin" valueType="num">
                                      <p:cBhvr>
                                        <p:cTn id="8" dur="500" fill="hold"/>
                                        <p:tgtEl>
                                          <p:spTgt spid="604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0423"/>
                                        </p:tgtEl>
                                        <p:attrNameLst>
                                          <p:attrName>style.visibility</p:attrName>
                                        </p:attrNameLst>
                                      </p:cBhvr>
                                      <p:to>
                                        <p:strVal val="visible"/>
                                      </p:to>
                                    </p:set>
                                    <p:animEffect transition="in" filter="fade">
                                      <p:cBhvr>
                                        <p:cTn id="13" dur="500"/>
                                        <p:tgtEl>
                                          <p:spTgt spid="604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22"/>
                                        </p:tgtEl>
                                        <p:attrNameLst>
                                          <p:attrName>style.visibility</p:attrName>
                                        </p:attrNameLst>
                                      </p:cBhvr>
                                      <p:to>
                                        <p:strVal val="visible"/>
                                      </p:to>
                                    </p:set>
                                    <p:animEffect transition="in" filter="fade">
                                      <p:cBhvr>
                                        <p:cTn id="16" dur="500"/>
                                        <p:tgtEl>
                                          <p:spTgt spid="604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0428"/>
                                        </p:tgtEl>
                                        <p:attrNameLst>
                                          <p:attrName>style.visibility</p:attrName>
                                        </p:attrNameLst>
                                      </p:cBhvr>
                                      <p:to>
                                        <p:strVal val="visible"/>
                                      </p:to>
                                    </p:set>
                                    <p:animEffect transition="in" filter="fade">
                                      <p:cBhvr>
                                        <p:cTn id="21" dur="500"/>
                                        <p:tgtEl>
                                          <p:spTgt spid="604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425"/>
                                        </p:tgtEl>
                                        <p:attrNameLst>
                                          <p:attrName>style.visibility</p:attrName>
                                        </p:attrNameLst>
                                      </p:cBhvr>
                                      <p:to>
                                        <p:strVal val="visible"/>
                                      </p:to>
                                    </p:set>
                                    <p:animEffect transition="in" filter="fade">
                                      <p:cBhvr>
                                        <p:cTn id="24" dur="500"/>
                                        <p:tgtEl>
                                          <p:spTgt spid="604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426"/>
                                        </p:tgtEl>
                                        <p:attrNameLst>
                                          <p:attrName>style.visibility</p:attrName>
                                        </p:attrNameLst>
                                      </p:cBhvr>
                                      <p:to>
                                        <p:strVal val="visible"/>
                                      </p:to>
                                    </p:set>
                                    <p:animEffect transition="in" filter="fade">
                                      <p:cBhvr>
                                        <p:cTn id="29" dur="500"/>
                                        <p:tgtEl>
                                          <p:spTgt spid="604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427"/>
                                        </p:tgtEl>
                                        <p:attrNameLst>
                                          <p:attrName>style.visibility</p:attrName>
                                        </p:attrNameLst>
                                      </p:cBhvr>
                                      <p:to>
                                        <p:strVal val="visible"/>
                                      </p:to>
                                    </p:set>
                                    <p:animEffect transition="in" filter="fade">
                                      <p:cBhvr>
                                        <p:cTn id="32"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P spid="60424" grpId="0"/>
      <p:bldP spid="60425" grpId="0"/>
      <p:bldP spid="60426" grpId="0"/>
      <p:bldP spid="60427" grpId="0"/>
      <p:bldP spid="604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2291" name="Rectangle 7"/>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000" dirty="0" smtClean="0">
                <a:solidFill>
                  <a:srgbClr val="FF0000"/>
                </a:solidFill>
                <a:latin typeface="Arial" charset="0"/>
              </a:rPr>
              <a:t>II</a:t>
            </a:r>
            <a:r>
              <a:rPr lang="en-US" sz="2000" dirty="0">
                <a:solidFill>
                  <a:srgbClr val="FF0000"/>
                </a:solidFill>
                <a:latin typeface="Arial" charset="0"/>
              </a:rPr>
              <a:t>. PHÂN TÍCH:</a:t>
            </a:r>
          </a:p>
        </p:txBody>
      </p:sp>
      <p:sp>
        <p:nvSpPr>
          <p:cNvPr id="12292" name="Rectangle 8"/>
          <p:cNvSpPr>
            <a:spLocks noChangeArrowheads="1"/>
          </p:cNvSpPr>
          <p:nvPr/>
        </p:nvSpPr>
        <p:spPr bwMode="auto">
          <a:xfrm>
            <a:off x="338138" y="1355725"/>
            <a:ext cx="3663950" cy="427038"/>
          </a:xfrm>
          <a:prstGeom prst="rect">
            <a:avLst/>
          </a:prstGeom>
          <a:noFill/>
          <a:ln w="9525">
            <a:noFill/>
            <a:miter lim="800000"/>
            <a:headEnd/>
            <a:tailEnd/>
          </a:ln>
        </p:spPr>
        <p:txBody>
          <a:bodyPr wrap="none">
            <a:spAutoFit/>
          </a:bodyPr>
          <a:lstStyle/>
          <a:p>
            <a:pPr>
              <a:spcBef>
                <a:spcPct val="50000"/>
              </a:spcBef>
            </a:pPr>
            <a:r>
              <a:rPr lang="en-US" sz="2200">
                <a:solidFill>
                  <a:srgbClr val="FF0000"/>
                </a:solidFill>
              </a:rPr>
              <a:t>2. Hình ảnh dượng Hương Thư</a:t>
            </a:r>
          </a:p>
        </p:txBody>
      </p:sp>
      <p:sp>
        <p:nvSpPr>
          <p:cNvPr id="12293" name="Line 9"/>
          <p:cNvSpPr>
            <a:spLocks noChangeShapeType="1"/>
          </p:cNvSpPr>
          <p:nvPr/>
        </p:nvSpPr>
        <p:spPr bwMode="auto">
          <a:xfrm>
            <a:off x="4457700" y="1117600"/>
            <a:ext cx="25400" cy="5740400"/>
          </a:xfrm>
          <a:prstGeom prst="line">
            <a:avLst/>
          </a:prstGeom>
          <a:noFill/>
          <a:ln w="9525">
            <a:solidFill>
              <a:srgbClr val="FF0000"/>
            </a:solidFill>
            <a:round/>
            <a:headEnd/>
            <a:tailEnd/>
          </a:ln>
        </p:spPr>
        <p:txBody>
          <a:bodyPr/>
          <a:lstStyle/>
          <a:p>
            <a:endParaRPr lang="en-US"/>
          </a:p>
        </p:txBody>
      </p:sp>
      <p:sp>
        <p:nvSpPr>
          <p:cNvPr id="12294" name="Text Box 15"/>
          <p:cNvSpPr txBox="1">
            <a:spLocks noChangeArrowheads="1"/>
          </p:cNvSpPr>
          <p:nvPr/>
        </p:nvSpPr>
        <p:spPr bwMode="auto">
          <a:xfrm>
            <a:off x="0" y="2057400"/>
            <a:ext cx="1905000" cy="366713"/>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   </a:t>
            </a:r>
            <a:endParaRPr lang="en-US" sz="2400">
              <a:solidFill>
                <a:srgbClr val="0066FF"/>
              </a:solidFill>
            </a:endParaRPr>
          </a:p>
        </p:txBody>
      </p:sp>
      <p:sp>
        <p:nvSpPr>
          <p:cNvPr id="54291" name="Rectangle 19"/>
          <p:cNvSpPr>
            <a:spLocks noChangeArrowheads="1"/>
          </p:cNvSpPr>
          <p:nvPr/>
        </p:nvSpPr>
        <p:spPr bwMode="auto">
          <a:xfrm>
            <a:off x="4597400" y="1514475"/>
            <a:ext cx="4394200" cy="1096963"/>
          </a:xfrm>
          <a:prstGeom prst="rect">
            <a:avLst/>
          </a:prstGeom>
          <a:noFill/>
          <a:ln w="9525">
            <a:noFill/>
            <a:miter lim="800000"/>
            <a:headEnd/>
            <a:tailEnd/>
          </a:ln>
        </p:spPr>
        <p:txBody>
          <a:bodyPr>
            <a:spAutoFit/>
          </a:bodyPr>
          <a:lstStyle/>
          <a:p>
            <a:r>
              <a:rPr lang="en-US" sz="2200">
                <a:solidFill>
                  <a:srgbClr val="FF0000"/>
                </a:solidFill>
              </a:rPr>
              <a:t>Tìm những hình ảnh so sánh về̀ dượng Hương Thư và tác dụng của các hình ảnh so sánh đó.</a:t>
            </a:r>
          </a:p>
        </p:txBody>
      </p:sp>
      <p:sp>
        <p:nvSpPr>
          <p:cNvPr id="54292" name="Rectangle 20"/>
          <p:cNvSpPr>
            <a:spLocks noChangeArrowheads="1"/>
          </p:cNvSpPr>
          <p:nvPr/>
        </p:nvSpPr>
        <p:spPr bwMode="auto">
          <a:xfrm>
            <a:off x="4572000" y="2805113"/>
            <a:ext cx="4572000" cy="3441700"/>
          </a:xfrm>
          <a:prstGeom prst="rect">
            <a:avLst/>
          </a:prstGeom>
          <a:noFill/>
          <a:ln w="9525">
            <a:noFill/>
            <a:miter lim="800000"/>
            <a:headEnd/>
            <a:tailEnd/>
          </a:ln>
        </p:spPr>
        <p:txBody>
          <a:bodyPr>
            <a:spAutoFit/>
          </a:bodyPr>
          <a:lstStyle/>
          <a:p>
            <a:r>
              <a:rPr lang="en-US" sz="2200"/>
              <a:t>* Các hình ảnh so sánh:</a:t>
            </a:r>
          </a:p>
          <a:p>
            <a:r>
              <a:rPr lang="en-US" sz="2200"/>
              <a:t>+ Những động tác thả sào, rút sào rập ràng nhanh như cắt.</a:t>
            </a:r>
          </a:p>
          <a:p>
            <a:r>
              <a:rPr lang="en-US" sz="2200"/>
              <a:t>+ Dượng Hương Thư như một pho tượng đồng đúc, các bắp thịt cuồn cuộn …. giống như một hiệp sĩ của Trường Sơn oai linh hùng vĩ.</a:t>
            </a:r>
          </a:p>
          <a:p>
            <a:r>
              <a:rPr lang="en-US" sz="2200"/>
              <a:t>+ Dượng Hương Thư đang vượt thác khác hẳn dượng HT ở nhà, nói năng nhỏ nhẻ,…</a:t>
            </a:r>
          </a:p>
        </p:txBody>
      </p:sp>
      <p:sp>
        <p:nvSpPr>
          <p:cNvPr id="54293" name="Rectangle 21"/>
          <p:cNvSpPr>
            <a:spLocks noChangeArrowheads="1"/>
          </p:cNvSpPr>
          <p:nvPr/>
        </p:nvSpPr>
        <p:spPr bwMode="auto">
          <a:xfrm>
            <a:off x="266700" y="1984375"/>
            <a:ext cx="3878263" cy="762000"/>
          </a:xfrm>
          <a:prstGeom prst="rect">
            <a:avLst/>
          </a:prstGeom>
          <a:noFill/>
          <a:ln w="9525">
            <a:noFill/>
            <a:miter lim="800000"/>
            <a:headEnd/>
            <a:tailEnd/>
          </a:ln>
        </p:spPr>
        <p:txBody>
          <a:bodyPr>
            <a:spAutoFit/>
          </a:bodyPr>
          <a:lstStyle/>
          <a:p>
            <a:pPr eaLnBrk="0" hangingPunct="0">
              <a:buFontTx/>
              <a:buChar char="-"/>
            </a:pPr>
            <a:r>
              <a:rPr lang="en-US" sz="2200">
                <a:solidFill>
                  <a:srgbClr val="0000CC"/>
                </a:solidFill>
              </a:rPr>
              <a:t>Nghệ thuật: Các hình ảnh so sánh độc đáo, gợi hình.</a:t>
            </a:r>
          </a:p>
        </p:txBody>
      </p:sp>
      <p:sp>
        <p:nvSpPr>
          <p:cNvPr id="54295" name="Text Box 23"/>
          <p:cNvSpPr txBox="1">
            <a:spLocks noChangeArrowheads="1"/>
          </p:cNvSpPr>
          <p:nvPr/>
        </p:nvSpPr>
        <p:spPr bwMode="auto">
          <a:xfrm>
            <a:off x="177800" y="3276600"/>
            <a:ext cx="3873500" cy="1431925"/>
          </a:xfrm>
          <a:prstGeom prst="rect">
            <a:avLst/>
          </a:prstGeom>
          <a:noFill/>
          <a:ln w="9525">
            <a:noFill/>
            <a:miter lim="800000"/>
            <a:headEnd/>
            <a:tailEnd/>
          </a:ln>
        </p:spPr>
        <p:txBody>
          <a:bodyPr>
            <a:spAutoFit/>
          </a:bodyPr>
          <a:lstStyle/>
          <a:p>
            <a:pPr eaLnBrk="0" hangingPunct="0"/>
            <a:r>
              <a:rPr lang="en-US" sz="2200">
                <a:solidFill>
                  <a:srgbClr val="0000CC"/>
                </a:solidFill>
                <a:sym typeface="Wingdings" pitchFamily="2" charset="2"/>
              </a:rPr>
              <a:t>*</a:t>
            </a:r>
            <a:r>
              <a:rPr lang="en-US" sz="2200">
                <a:solidFill>
                  <a:srgbClr val="0000CC"/>
                </a:solidFill>
              </a:rPr>
              <a:t> Vẻ</a:t>
            </a:r>
            <a:r>
              <a:rPr lang="en-US" sz="2200">
                <a:solidFill>
                  <a:srgbClr val="FF0000"/>
                </a:solidFill>
              </a:rPr>
              <a:t> </a:t>
            </a:r>
            <a:r>
              <a:rPr lang="en-US" sz="2200">
                <a:solidFill>
                  <a:srgbClr val="0000CC"/>
                </a:solidFill>
              </a:rPr>
              <a:t>đẹp dũng mãnh, tư thế hào hùng của con người vững vàng chế ngự thiên nhiên.</a:t>
            </a:r>
          </a:p>
          <a:p>
            <a:pPr eaLnBrk="0" hangingPunct="0"/>
            <a:endParaRPr lang="en-US" sz="22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91"/>
                                        </p:tgtEl>
                                        <p:attrNameLst>
                                          <p:attrName>style.visibility</p:attrName>
                                        </p:attrNameLst>
                                      </p:cBhvr>
                                      <p:to>
                                        <p:strVal val="visible"/>
                                      </p:to>
                                    </p:set>
                                    <p:animEffect transition="in" filter="fade">
                                      <p:cBhvr>
                                        <p:cTn id="7" dur="500"/>
                                        <p:tgtEl>
                                          <p:spTgt spid="542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4292"/>
                                        </p:tgtEl>
                                        <p:attrNameLst>
                                          <p:attrName>style.visibility</p:attrName>
                                        </p:attrNameLst>
                                      </p:cBhvr>
                                      <p:to>
                                        <p:strVal val="visible"/>
                                      </p:to>
                                    </p:set>
                                    <p:anim calcmode="lin" valueType="num">
                                      <p:cBhvr>
                                        <p:cTn id="12" dur="1000" fill="hold"/>
                                        <p:tgtEl>
                                          <p:spTgt spid="54292"/>
                                        </p:tgtEl>
                                        <p:attrNameLst>
                                          <p:attrName>ppt_w</p:attrName>
                                        </p:attrNameLst>
                                      </p:cBhvr>
                                      <p:tavLst>
                                        <p:tav tm="0">
                                          <p:val>
                                            <p:fltVal val="0"/>
                                          </p:val>
                                        </p:tav>
                                        <p:tav tm="100000">
                                          <p:val>
                                            <p:strVal val="#ppt_w"/>
                                          </p:val>
                                        </p:tav>
                                      </p:tavLst>
                                    </p:anim>
                                    <p:anim calcmode="lin" valueType="num">
                                      <p:cBhvr>
                                        <p:cTn id="13" dur="1000" fill="hold"/>
                                        <p:tgtEl>
                                          <p:spTgt spid="5429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295"/>
                                        </p:tgtEl>
                                        <p:attrNameLst>
                                          <p:attrName>style.visibility</p:attrName>
                                        </p:attrNameLst>
                                      </p:cBhvr>
                                      <p:to>
                                        <p:strVal val="visible"/>
                                      </p:to>
                                    </p:set>
                                    <p:animEffect transition="in" filter="fade">
                                      <p:cBhvr>
                                        <p:cTn id="18" dur="500"/>
                                        <p:tgtEl>
                                          <p:spTgt spid="542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293"/>
                                        </p:tgtEl>
                                        <p:attrNameLst>
                                          <p:attrName>style.visibility</p:attrName>
                                        </p:attrNameLst>
                                      </p:cBhvr>
                                      <p:to>
                                        <p:strVal val="visible"/>
                                      </p:to>
                                    </p:set>
                                    <p:animEffect transition="in" filter="fade">
                                      <p:cBhvr>
                                        <p:cTn id="23" dur="500"/>
                                        <p:tgtEl>
                                          <p:spTgt spid="5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p:bldP spid="54292" grpId="0"/>
      <p:bldP spid="54293" grpId="0"/>
      <p:bldP spid="54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3315" name="Rectangle 12"/>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 </a:t>
            </a:r>
            <a:r>
              <a:rPr lang="en-US" sz="2400" dirty="0">
                <a:solidFill>
                  <a:srgbClr val="FF0000"/>
                </a:solidFill>
                <a:latin typeface="Arial" charset="0"/>
              </a:rPr>
              <a:t>PHÂN TÍCH:</a:t>
            </a:r>
          </a:p>
        </p:txBody>
      </p:sp>
      <p:sp>
        <p:nvSpPr>
          <p:cNvPr id="24589" name="Rectangle 13"/>
          <p:cNvSpPr>
            <a:spLocks noChangeArrowheads="1"/>
          </p:cNvSpPr>
          <p:nvPr/>
        </p:nvSpPr>
        <p:spPr bwMode="auto">
          <a:xfrm>
            <a:off x="495300" y="2792413"/>
            <a:ext cx="8166100" cy="2605087"/>
          </a:xfrm>
          <a:prstGeom prst="rect">
            <a:avLst/>
          </a:prstGeom>
          <a:noFill/>
          <a:ln w="9525">
            <a:noFill/>
            <a:miter lim="800000"/>
            <a:headEnd/>
            <a:tailEnd/>
          </a:ln>
        </p:spPr>
        <p:txBody>
          <a:bodyPr>
            <a:spAutoFit/>
          </a:bodyPr>
          <a:lstStyle/>
          <a:p>
            <a:r>
              <a:rPr lang="en-US" sz="2200" i="1"/>
              <a:t>Miêu tả con người trong cuộc chiến với thác dữ, nhà văn đã dùng nhiều phép so sánh nghệ thuật. Có so sánh bằng thành ngữ dân gian “nhanh như cắt”, nhưng phần nhiều là dùng những so sánh bằng hình ảnh hợp lí, góp phần vào việc khắc họa vẻ đẹp rắn chắc, dũng mãnh, tư thế hào hùng của nhân vật dượng Hương Thư, làm nổi bật cái “thần” nhằm tôn vinh hình ảnh con người trước thiên nhiên rộng lớn. </a:t>
            </a:r>
          </a:p>
          <a:p>
            <a:pPr eaLnBrk="0" hangingPunct="0">
              <a:spcBef>
                <a:spcPct val="50000"/>
              </a:spcBef>
            </a:pPr>
            <a:endParaRPr lang="en-US" sz="2200" i="1"/>
          </a:p>
        </p:txBody>
      </p:sp>
      <p:sp>
        <p:nvSpPr>
          <p:cNvPr id="13317" name="Rectangle 14"/>
          <p:cNvSpPr>
            <a:spLocks noChangeArrowheads="1"/>
          </p:cNvSpPr>
          <p:nvPr/>
        </p:nvSpPr>
        <p:spPr bwMode="auto">
          <a:xfrm>
            <a:off x="338138" y="1355725"/>
            <a:ext cx="3663950" cy="427038"/>
          </a:xfrm>
          <a:prstGeom prst="rect">
            <a:avLst/>
          </a:prstGeom>
          <a:noFill/>
          <a:ln w="9525">
            <a:noFill/>
            <a:miter lim="800000"/>
            <a:headEnd/>
            <a:tailEnd/>
          </a:ln>
        </p:spPr>
        <p:txBody>
          <a:bodyPr wrap="none">
            <a:spAutoFit/>
          </a:bodyPr>
          <a:lstStyle/>
          <a:p>
            <a:pPr>
              <a:spcBef>
                <a:spcPct val="50000"/>
              </a:spcBef>
            </a:pPr>
            <a:r>
              <a:rPr lang="en-US" sz="2200">
                <a:solidFill>
                  <a:srgbClr val="FF0000"/>
                </a:solidFill>
              </a:rPr>
              <a:t>2. Hình ảnh dượng Hương Thư</a:t>
            </a:r>
          </a:p>
        </p:txBody>
      </p:sp>
      <p:sp>
        <p:nvSpPr>
          <p:cNvPr id="24591" name="Text Box 15"/>
          <p:cNvSpPr txBox="1">
            <a:spLocks noChangeArrowheads="1"/>
          </p:cNvSpPr>
          <p:nvPr/>
        </p:nvSpPr>
        <p:spPr bwMode="auto">
          <a:xfrm>
            <a:off x="673100" y="1841500"/>
            <a:ext cx="6502400" cy="762000"/>
          </a:xfrm>
          <a:prstGeom prst="rect">
            <a:avLst/>
          </a:prstGeom>
          <a:noFill/>
          <a:ln w="9525">
            <a:noFill/>
            <a:miter lim="800000"/>
            <a:headEnd/>
            <a:tailEnd/>
          </a:ln>
        </p:spPr>
        <p:txBody>
          <a:bodyPr>
            <a:spAutoFit/>
          </a:bodyPr>
          <a:lstStyle/>
          <a:p>
            <a:pPr>
              <a:spcBef>
                <a:spcPct val="50000"/>
              </a:spcBef>
            </a:pPr>
            <a:r>
              <a:rPr lang="en-US" sz="2200">
                <a:solidFill>
                  <a:srgbClr val="FF0000"/>
                </a:solidFill>
              </a:rPr>
              <a:t>Nêu ý nghĩa  của hình ảnh so sánh dượng Hương Thư  giống như “một hiệp sĩ của Trường Sơn oai linh”.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fade">
                                      <p:cBhvr>
                                        <p:cTn id="7" dur="5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4589"/>
                                        </p:tgtEl>
                                        <p:attrNameLst>
                                          <p:attrName>style.visibility</p:attrName>
                                        </p:attrNameLst>
                                      </p:cBhvr>
                                      <p:to>
                                        <p:strVal val="visible"/>
                                      </p:to>
                                    </p:set>
                                    <p:anim calcmode="lin" valueType="num">
                                      <p:cBhvr>
                                        <p:cTn id="12" dur="1000" fill="hold"/>
                                        <p:tgtEl>
                                          <p:spTgt spid="24589"/>
                                        </p:tgtEl>
                                        <p:attrNameLst>
                                          <p:attrName>ppt_w</p:attrName>
                                        </p:attrNameLst>
                                      </p:cBhvr>
                                      <p:tavLst>
                                        <p:tav tm="0">
                                          <p:val>
                                            <p:fltVal val="0"/>
                                          </p:val>
                                        </p:tav>
                                        <p:tav tm="100000">
                                          <p:val>
                                            <p:strVal val="#ppt_w"/>
                                          </p:val>
                                        </p:tav>
                                      </p:tavLst>
                                    </p:anim>
                                    <p:anim calcmode="lin" valueType="num">
                                      <p:cBhvr>
                                        <p:cTn id="13" dur="1000" fill="hold"/>
                                        <p:tgtEl>
                                          <p:spTgt spid="24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p:bldP spid="245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a:t>
            </a:r>
            <a:r>
              <a:rPr lang="en-US" sz="2400" dirty="0" smtClean="0"/>
              <a:t>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4339" name="Rectangle 18"/>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 </a:t>
            </a:r>
            <a:r>
              <a:rPr lang="en-US" sz="2400" dirty="0">
                <a:solidFill>
                  <a:srgbClr val="FF0000"/>
                </a:solidFill>
                <a:latin typeface="Arial" charset="0"/>
              </a:rPr>
              <a:t>PHÂN TÍCH:</a:t>
            </a:r>
          </a:p>
        </p:txBody>
      </p:sp>
      <p:sp>
        <p:nvSpPr>
          <p:cNvPr id="25619" name="Rectangle 19"/>
          <p:cNvSpPr>
            <a:spLocks noChangeArrowheads="1"/>
          </p:cNvSpPr>
          <p:nvPr/>
        </p:nvSpPr>
        <p:spPr bwMode="auto">
          <a:xfrm>
            <a:off x="304800" y="1447800"/>
            <a:ext cx="2362200" cy="457200"/>
          </a:xfrm>
          <a:prstGeom prst="rect">
            <a:avLst/>
          </a:prstGeom>
          <a:noFill/>
          <a:ln w="9525" algn="ctr">
            <a:noFill/>
            <a:miter lim="800000"/>
            <a:headEnd/>
            <a:tailEnd/>
          </a:ln>
        </p:spPr>
        <p:txBody>
          <a:bodyPr anchor="ctr"/>
          <a:lstStyle/>
          <a:p>
            <a:r>
              <a:rPr lang="en-US" sz="2000" dirty="0" smtClean="0">
                <a:solidFill>
                  <a:srgbClr val="FF0000"/>
                </a:solidFill>
                <a:latin typeface="Arial" charset="0"/>
              </a:rPr>
              <a:t>III. </a:t>
            </a:r>
            <a:r>
              <a:rPr lang="en-US" sz="2000" dirty="0">
                <a:solidFill>
                  <a:srgbClr val="FF0000"/>
                </a:solidFill>
                <a:latin typeface="Arial" charset="0"/>
              </a:rPr>
              <a:t>TỔNG KẾT:</a:t>
            </a:r>
          </a:p>
        </p:txBody>
      </p:sp>
      <p:sp>
        <p:nvSpPr>
          <p:cNvPr id="25620" name="Text Box 20"/>
          <p:cNvSpPr txBox="1">
            <a:spLocks noChangeArrowheads="1"/>
          </p:cNvSpPr>
          <p:nvPr/>
        </p:nvSpPr>
        <p:spPr bwMode="auto">
          <a:xfrm>
            <a:off x="406400" y="1990725"/>
            <a:ext cx="3556000" cy="1004888"/>
          </a:xfrm>
          <a:prstGeom prst="rect">
            <a:avLst/>
          </a:prstGeom>
          <a:noFill/>
          <a:ln w="9525">
            <a:noFill/>
            <a:miter lim="800000"/>
            <a:headEnd/>
            <a:tailEnd/>
          </a:ln>
        </p:spPr>
        <p:txBody>
          <a:bodyPr>
            <a:spAutoFit/>
          </a:bodyPr>
          <a:lstStyle/>
          <a:p>
            <a:pPr marL="342900" indent="-342900">
              <a:spcBef>
                <a:spcPct val="50000"/>
              </a:spcBef>
            </a:pPr>
            <a:r>
              <a:rPr lang="en-US" sz="2400">
                <a:solidFill>
                  <a:srgbClr val="0066FF"/>
                </a:solidFill>
              </a:rPr>
              <a:t>1.</a:t>
            </a:r>
            <a:r>
              <a:rPr lang="en-US">
                <a:solidFill>
                  <a:srgbClr val="FF0000"/>
                </a:solidFill>
                <a:latin typeface="Arial" charset="0"/>
              </a:rPr>
              <a:t> </a:t>
            </a:r>
            <a:r>
              <a:rPr lang="en-US" sz="2400">
                <a:solidFill>
                  <a:srgbClr val="0066FF"/>
                </a:solidFill>
              </a:rPr>
              <a:t>Nghệ thuật </a:t>
            </a:r>
          </a:p>
          <a:p>
            <a:pPr marL="342900" indent="-342900">
              <a:spcBef>
                <a:spcPct val="50000"/>
              </a:spcBef>
            </a:pPr>
            <a:endParaRPr lang="en-US" sz="2400">
              <a:solidFill>
                <a:srgbClr val="0066FF"/>
              </a:solidFill>
            </a:endParaRPr>
          </a:p>
        </p:txBody>
      </p:sp>
      <p:sp>
        <p:nvSpPr>
          <p:cNvPr id="25621" name="Text Box 21"/>
          <p:cNvSpPr txBox="1">
            <a:spLocks noChangeArrowheads="1"/>
          </p:cNvSpPr>
          <p:nvPr/>
        </p:nvSpPr>
        <p:spPr bwMode="auto">
          <a:xfrm>
            <a:off x="317500" y="3997325"/>
            <a:ext cx="3962400" cy="457200"/>
          </a:xfrm>
          <a:prstGeom prst="rect">
            <a:avLst/>
          </a:prstGeom>
          <a:noFill/>
          <a:ln w="9525">
            <a:noFill/>
            <a:miter lim="800000"/>
            <a:headEnd/>
            <a:tailEnd/>
          </a:ln>
        </p:spPr>
        <p:txBody>
          <a:bodyPr>
            <a:spAutoFit/>
          </a:bodyPr>
          <a:lstStyle/>
          <a:p>
            <a:pPr marL="342900" indent="-342900">
              <a:spcBef>
                <a:spcPct val="50000"/>
              </a:spcBef>
            </a:pPr>
            <a:r>
              <a:rPr lang="en-US" sz="2400">
                <a:solidFill>
                  <a:srgbClr val="0066FF"/>
                </a:solidFill>
              </a:rPr>
              <a:t>2. Nội dung</a:t>
            </a:r>
          </a:p>
        </p:txBody>
      </p:sp>
      <p:sp>
        <p:nvSpPr>
          <p:cNvPr id="14343" name="Line 22"/>
          <p:cNvSpPr>
            <a:spLocks noChangeShapeType="1"/>
          </p:cNvSpPr>
          <p:nvPr/>
        </p:nvSpPr>
        <p:spPr bwMode="auto">
          <a:xfrm>
            <a:off x="4318000" y="1092200"/>
            <a:ext cx="38100" cy="5765800"/>
          </a:xfrm>
          <a:prstGeom prst="line">
            <a:avLst/>
          </a:prstGeom>
          <a:noFill/>
          <a:ln w="9525">
            <a:solidFill>
              <a:srgbClr val="FF0000"/>
            </a:solidFill>
            <a:round/>
            <a:headEnd/>
            <a:tailEnd/>
          </a:ln>
        </p:spPr>
        <p:txBody>
          <a:bodyPr/>
          <a:lstStyle/>
          <a:p>
            <a:endParaRPr lang="en-US"/>
          </a:p>
        </p:txBody>
      </p:sp>
      <p:sp>
        <p:nvSpPr>
          <p:cNvPr id="25624" name="Text Box 24"/>
          <p:cNvSpPr txBox="1">
            <a:spLocks noChangeArrowheads="1"/>
          </p:cNvSpPr>
          <p:nvPr/>
        </p:nvSpPr>
        <p:spPr bwMode="auto">
          <a:xfrm>
            <a:off x="4343400" y="927100"/>
            <a:ext cx="4610100" cy="1265238"/>
          </a:xfrm>
          <a:prstGeom prst="rect">
            <a:avLst/>
          </a:prstGeom>
          <a:noFill/>
          <a:ln w="9525">
            <a:noFill/>
            <a:miter lim="800000"/>
            <a:headEnd/>
            <a:tailEnd/>
          </a:ln>
        </p:spPr>
        <p:txBody>
          <a:bodyPr>
            <a:spAutoFit/>
          </a:bodyPr>
          <a:lstStyle/>
          <a:p>
            <a:r>
              <a:rPr lang="en-US" sz="2200">
                <a:solidFill>
                  <a:srgbClr val="FF0000"/>
                </a:solidFill>
              </a:rPr>
              <a:t>Em có nhận xét gì về nội dung và nghệ thuật của văn bản?</a:t>
            </a:r>
          </a:p>
          <a:p>
            <a:pPr>
              <a:spcBef>
                <a:spcPct val="50000"/>
              </a:spcBef>
            </a:pPr>
            <a:endParaRPr lang="en-US" sz="2200">
              <a:solidFill>
                <a:srgbClr val="FF0000"/>
              </a:solidFill>
            </a:endParaRPr>
          </a:p>
        </p:txBody>
      </p:sp>
      <p:sp>
        <p:nvSpPr>
          <p:cNvPr id="25625" name="Rectangle 25"/>
          <p:cNvSpPr>
            <a:spLocks noChangeArrowheads="1"/>
          </p:cNvSpPr>
          <p:nvPr/>
        </p:nvSpPr>
        <p:spPr bwMode="auto">
          <a:xfrm>
            <a:off x="458788" y="2395538"/>
            <a:ext cx="3730625" cy="1431925"/>
          </a:xfrm>
          <a:prstGeom prst="rect">
            <a:avLst/>
          </a:prstGeom>
          <a:noFill/>
          <a:ln w="9525">
            <a:noFill/>
            <a:miter lim="800000"/>
            <a:headEnd/>
            <a:tailEnd/>
          </a:ln>
        </p:spPr>
        <p:txBody>
          <a:bodyPr>
            <a:spAutoFit/>
          </a:bodyPr>
          <a:lstStyle/>
          <a:p>
            <a:pPr>
              <a:spcBef>
                <a:spcPct val="50000"/>
              </a:spcBef>
            </a:pPr>
            <a:r>
              <a:rPr lang="en-US" sz="2200">
                <a:solidFill>
                  <a:srgbClr val="3399FF"/>
                </a:solidFill>
              </a:rPr>
              <a:t>Tả cảnh phối hợp tả người tự nhiên, sinh động bằng từ ngữ gợi tả,  sử dụng phép so sánh, nhân hóa hợp lí</a:t>
            </a:r>
          </a:p>
        </p:txBody>
      </p:sp>
      <p:sp>
        <p:nvSpPr>
          <p:cNvPr id="25626" name="Rectangle 26"/>
          <p:cNvSpPr>
            <a:spLocks noChangeArrowheads="1"/>
          </p:cNvSpPr>
          <p:nvPr/>
        </p:nvSpPr>
        <p:spPr bwMode="auto">
          <a:xfrm>
            <a:off x="354013" y="4491038"/>
            <a:ext cx="3800475" cy="1096962"/>
          </a:xfrm>
          <a:prstGeom prst="rect">
            <a:avLst/>
          </a:prstGeom>
          <a:noFill/>
          <a:ln w="9525">
            <a:noFill/>
            <a:miter lim="800000"/>
            <a:headEnd/>
            <a:tailEnd/>
          </a:ln>
        </p:spPr>
        <p:txBody>
          <a:bodyPr>
            <a:spAutoFit/>
          </a:bodyPr>
          <a:lstStyle/>
          <a:p>
            <a:pPr>
              <a:spcBef>
                <a:spcPct val="50000"/>
              </a:spcBef>
            </a:pPr>
            <a:r>
              <a:rPr lang="en-US" sz="2200">
                <a:solidFill>
                  <a:srgbClr val="3399FF"/>
                </a:solidFill>
              </a:rPr>
              <a:t>Tả vẻ đẹp hùng dũng và sức mạnh của con người trước thiên nhiên hùng vĩ .</a:t>
            </a:r>
          </a:p>
        </p:txBody>
      </p:sp>
      <p:sp>
        <p:nvSpPr>
          <p:cNvPr id="25627" name="Text Box 27"/>
          <p:cNvSpPr txBox="1">
            <a:spLocks noChangeArrowheads="1"/>
          </p:cNvSpPr>
          <p:nvPr/>
        </p:nvSpPr>
        <p:spPr bwMode="auto">
          <a:xfrm>
            <a:off x="266700" y="5915025"/>
            <a:ext cx="3962400" cy="457200"/>
          </a:xfrm>
          <a:prstGeom prst="rect">
            <a:avLst/>
          </a:prstGeom>
          <a:noFill/>
          <a:ln w="9525">
            <a:noFill/>
            <a:miter lim="800000"/>
            <a:headEnd/>
            <a:tailEnd/>
          </a:ln>
        </p:spPr>
        <p:txBody>
          <a:bodyPr>
            <a:spAutoFit/>
          </a:bodyPr>
          <a:lstStyle/>
          <a:p>
            <a:pPr marL="342900" indent="-342900">
              <a:spcBef>
                <a:spcPct val="50000"/>
              </a:spcBef>
            </a:pPr>
            <a:r>
              <a:rPr lang="en-US" sz="2400">
                <a:solidFill>
                  <a:srgbClr val="0066FF"/>
                </a:solidFill>
              </a:rPr>
              <a:t>* Ghi nhớ (SGK)</a:t>
            </a:r>
          </a:p>
        </p:txBody>
      </p:sp>
      <p:sp>
        <p:nvSpPr>
          <p:cNvPr id="25628" name="Text Box 28"/>
          <p:cNvSpPr txBox="1">
            <a:spLocks noChangeArrowheads="1"/>
          </p:cNvSpPr>
          <p:nvPr/>
        </p:nvSpPr>
        <p:spPr bwMode="auto">
          <a:xfrm>
            <a:off x="4394200" y="1790700"/>
            <a:ext cx="4394200" cy="4446588"/>
          </a:xfrm>
          <a:prstGeom prst="rect">
            <a:avLst/>
          </a:prstGeom>
          <a:noFill/>
          <a:ln w="9525">
            <a:noFill/>
            <a:miter lim="800000"/>
            <a:headEnd/>
            <a:tailEnd/>
          </a:ln>
        </p:spPr>
        <p:txBody>
          <a:bodyPr>
            <a:spAutoFit/>
          </a:bodyPr>
          <a:lstStyle/>
          <a:p>
            <a:r>
              <a:rPr lang="en-US" sz="2200" i="1">
                <a:solidFill>
                  <a:srgbClr val="0000CC"/>
                </a:solidFill>
              </a:rPr>
              <a:t>* Với những quan sát tinh tế, cụ thể,</a:t>
            </a:r>
          </a:p>
          <a:p>
            <a:r>
              <a:rPr lang="en-US" sz="2200" i="1">
                <a:solidFill>
                  <a:srgbClr val="0000CC"/>
                </a:solidFill>
              </a:rPr>
              <a:t>Những so sánh mới lạ, sáng tạo, nhà văn đã đem đến cho người đọc một hình ảnh đẹp của người lao động trên sông nước mà ta vẫn gặp trong cuộc sống đời thường.</a:t>
            </a:r>
          </a:p>
          <a:p>
            <a:r>
              <a:rPr lang="en-US" sz="2200" i="1">
                <a:solidFill>
                  <a:srgbClr val="0000CC"/>
                </a:solidFill>
              </a:rPr>
              <a:t>Vượt thác” không chỉ là vượt qua thác nước khó khăn, nguy hiểm thể hiện ý chí, lòng quả cảm, kinh nghiệm của con người mà ở đây còn có lớp nghĩa khác là chỉ ý chí, nghị lực vượt mọi khó khăn, thử thách trong cuộc sống của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500" fill="hold"/>
                                        <p:tgtEl>
                                          <p:spTgt spid="25619"/>
                                        </p:tgtEl>
                                        <p:attrNameLst>
                                          <p:attrName>ppt_w</p:attrName>
                                        </p:attrNameLst>
                                      </p:cBhvr>
                                      <p:tavLst>
                                        <p:tav tm="0">
                                          <p:val>
                                            <p:fltVal val="0"/>
                                          </p:val>
                                        </p:tav>
                                        <p:tav tm="100000">
                                          <p:val>
                                            <p:strVal val="#ppt_w"/>
                                          </p:val>
                                        </p:tav>
                                      </p:tavLst>
                                    </p:anim>
                                    <p:anim calcmode="lin" valueType="num">
                                      <p:cBhvr>
                                        <p:cTn id="8" dur="500" fill="hold"/>
                                        <p:tgtEl>
                                          <p:spTgt spid="256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24"/>
                                        </p:tgtEl>
                                        <p:attrNameLst>
                                          <p:attrName>style.visibility</p:attrName>
                                        </p:attrNameLst>
                                      </p:cBhvr>
                                      <p:to>
                                        <p:strVal val="visible"/>
                                      </p:to>
                                    </p:set>
                                    <p:anim calcmode="lin" valueType="num">
                                      <p:cBhvr>
                                        <p:cTn id="13" dur="1000" fill="hold"/>
                                        <p:tgtEl>
                                          <p:spTgt spid="25624"/>
                                        </p:tgtEl>
                                        <p:attrNameLst>
                                          <p:attrName>ppt_w</p:attrName>
                                        </p:attrNameLst>
                                      </p:cBhvr>
                                      <p:tavLst>
                                        <p:tav tm="0">
                                          <p:val>
                                            <p:fltVal val="0"/>
                                          </p:val>
                                        </p:tav>
                                        <p:tav tm="100000">
                                          <p:val>
                                            <p:strVal val="#ppt_w"/>
                                          </p:val>
                                        </p:tav>
                                      </p:tavLst>
                                    </p:anim>
                                    <p:anim calcmode="lin" valueType="num">
                                      <p:cBhvr>
                                        <p:cTn id="14" dur="1000" fill="hold"/>
                                        <p:tgtEl>
                                          <p:spTgt spid="2562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620"/>
                                        </p:tgtEl>
                                        <p:attrNameLst>
                                          <p:attrName>style.visibility</p:attrName>
                                        </p:attrNameLst>
                                      </p:cBhvr>
                                      <p:to>
                                        <p:strVal val="visible"/>
                                      </p:to>
                                    </p:set>
                                    <p:animEffect transition="in" filter="fade">
                                      <p:cBhvr>
                                        <p:cTn id="19" dur="500"/>
                                        <p:tgtEl>
                                          <p:spTgt spid="256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625"/>
                                        </p:tgtEl>
                                        <p:attrNameLst>
                                          <p:attrName>style.visibility</p:attrName>
                                        </p:attrNameLst>
                                      </p:cBhvr>
                                      <p:to>
                                        <p:strVal val="visible"/>
                                      </p:to>
                                    </p:set>
                                    <p:animEffect transition="in" filter="fade">
                                      <p:cBhvr>
                                        <p:cTn id="22" dur="2000"/>
                                        <p:tgtEl>
                                          <p:spTgt spid="256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21"/>
                                        </p:tgtEl>
                                        <p:attrNameLst>
                                          <p:attrName>style.visibility</p:attrName>
                                        </p:attrNameLst>
                                      </p:cBhvr>
                                      <p:to>
                                        <p:strVal val="visible"/>
                                      </p:to>
                                    </p:set>
                                    <p:animEffect transition="in" filter="fade">
                                      <p:cBhvr>
                                        <p:cTn id="27" dur="2000"/>
                                        <p:tgtEl>
                                          <p:spTgt spid="256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626"/>
                                        </p:tgtEl>
                                        <p:attrNameLst>
                                          <p:attrName>style.visibility</p:attrName>
                                        </p:attrNameLst>
                                      </p:cBhvr>
                                      <p:to>
                                        <p:strVal val="visible"/>
                                      </p:to>
                                    </p:set>
                                    <p:animEffect transition="in" filter="fade">
                                      <p:cBhvr>
                                        <p:cTn id="30" dur="500"/>
                                        <p:tgtEl>
                                          <p:spTgt spid="2562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5628"/>
                                        </p:tgtEl>
                                        <p:attrNameLst>
                                          <p:attrName>style.visibility</p:attrName>
                                        </p:attrNameLst>
                                      </p:cBhvr>
                                      <p:to>
                                        <p:strVal val="visible"/>
                                      </p:to>
                                    </p:set>
                                    <p:anim calcmode="lin" valueType="num">
                                      <p:cBhvr>
                                        <p:cTn id="35" dur="1000" fill="hold"/>
                                        <p:tgtEl>
                                          <p:spTgt spid="25628"/>
                                        </p:tgtEl>
                                        <p:attrNameLst>
                                          <p:attrName>ppt_w</p:attrName>
                                        </p:attrNameLst>
                                      </p:cBhvr>
                                      <p:tavLst>
                                        <p:tav tm="0">
                                          <p:val>
                                            <p:fltVal val="0"/>
                                          </p:val>
                                        </p:tav>
                                        <p:tav tm="100000">
                                          <p:val>
                                            <p:strVal val="#ppt_w"/>
                                          </p:val>
                                        </p:tav>
                                      </p:tavLst>
                                    </p:anim>
                                    <p:anim calcmode="lin" valueType="num">
                                      <p:cBhvr>
                                        <p:cTn id="36" dur="1000" fill="hold"/>
                                        <p:tgtEl>
                                          <p:spTgt spid="2562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27"/>
                                        </p:tgtEl>
                                        <p:attrNameLst>
                                          <p:attrName>style.visibility</p:attrName>
                                        </p:attrNameLst>
                                      </p:cBhvr>
                                      <p:to>
                                        <p:strVal val="visible"/>
                                      </p:to>
                                    </p:set>
                                    <p:animEffect transition="in" filter="fade">
                                      <p:cBhvr>
                                        <p:cTn id="41"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p:bldP spid="25620" grpId="0"/>
      <p:bldP spid="25621" grpId="0"/>
      <p:bldP spid="25624" grpId="0"/>
      <p:bldP spid="25625" grpId="0"/>
      <p:bldP spid="25626" grpId="0"/>
      <p:bldP spid="25627" grpId="0"/>
      <p:bldP spid="25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06400" y="736600"/>
            <a:ext cx="5715000" cy="519113"/>
          </a:xfrm>
          <a:prstGeom prst="rect">
            <a:avLst/>
          </a:prstGeom>
          <a:noFill/>
          <a:ln w="9525">
            <a:noFill/>
            <a:miter lim="800000"/>
            <a:headEnd/>
            <a:tailEnd/>
          </a:ln>
        </p:spPr>
        <p:txBody>
          <a:bodyPr>
            <a:spAutoFit/>
          </a:bodyPr>
          <a:lstStyle/>
          <a:p>
            <a:pPr algn="l">
              <a:spcBef>
                <a:spcPct val="50000"/>
              </a:spcBef>
            </a:pPr>
            <a:r>
              <a:rPr lang="en-US" b="1">
                <a:solidFill>
                  <a:srgbClr val="FF0066"/>
                </a:solidFill>
              </a:rPr>
              <a:t>IV. </a:t>
            </a:r>
            <a:r>
              <a:rPr lang="en-US" b="1" u="sng">
                <a:solidFill>
                  <a:srgbClr val="FF0066"/>
                </a:solidFill>
              </a:rPr>
              <a:t>Luyện tập</a:t>
            </a:r>
            <a:r>
              <a:rPr lang="en-US" b="1">
                <a:solidFill>
                  <a:srgbClr val="FF0066"/>
                </a:solidFill>
              </a:rPr>
              <a:t>:</a:t>
            </a:r>
          </a:p>
        </p:txBody>
      </p:sp>
      <p:sp>
        <p:nvSpPr>
          <p:cNvPr id="19459" name="Text Box 14"/>
          <p:cNvSpPr txBox="1">
            <a:spLocks noChangeArrowheads="1"/>
          </p:cNvSpPr>
          <p:nvPr/>
        </p:nvSpPr>
        <p:spPr bwMode="auto">
          <a:xfrm>
            <a:off x="609600" y="4876800"/>
            <a:ext cx="7848600" cy="457200"/>
          </a:xfrm>
          <a:prstGeom prst="rect">
            <a:avLst/>
          </a:prstGeom>
          <a:noFill/>
          <a:ln w="9525">
            <a:noFill/>
            <a:miter lim="800000"/>
            <a:headEnd/>
            <a:tailEnd/>
          </a:ln>
        </p:spPr>
        <p:txBody>
          <a:bodyPr>
            <a:spAutoFit/>
          </a:bodyPr>
          <a:lstStyle/>
          <a:p>
            <a:pPr>
              <a:spcBef>
                <a:spcPct val="50000"/>
              </a:spcBef>
            </a:pPr>
            <a:endParaRPr lang="vi-VN" sz="2400"/>
          </a:p>
        </p:txBody>
      </p:sp>
      <p:pic>
        <p:nvPicPr>
          <p:cNvPr id="19460" name="Picture 30" descr="Frames PPT 00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0380" name="Text Box 44"/>
          <p:cNvSpPr txBox="1">
            <a:spLocks noChangeArrowheads="1"/>
          </p:cNvSpPr>
          <p:nvPr/>
        </p:nvSpPr>
        <p:spPr bwMode="auto">
          <a:xfrm>
            <a:off x="-254000" y="1270000"/>
            <a:ext cx="9448800" cy="946150"/>
          </a:xfrm>
          <a:prstGeom prst="rect">
            <a:avLst/>
          </a:prstGeom>
          <a:noFill/>
          <a:ln w="9525">
            <a:noFill/>
            <a:miter lim="800000"/>
            <a:headEnd/>
            <a:tailEnd/>
          </a:ln>
        </p:spPr>
        <p:txBody>
          <a:bodyPr>
            <a:spAutoFit/>
          </a:bodyPr>
          <a:lstStyle/>
          <a:p>
            <a:pPr>
              <a:spcBef>
                <a:spcPct val="50000"/>
              </a:spcBef>
            </a:pPr>
            <a:r>
              <a:rPr lang="en-US"/>
              <a:t>   Hãy nêu những nét đặc sắc của phong cảnh thiên nhiên và nghệ thuật miêu tả của mỗi tác giả.</a:t>
            </a:r>
          </a:p>
        </p:txBody>
      </p:sp>
      <p:sp>
        <p:nvSpPr>
          <p:cNvPr id="270381" name="Line 45"/>
          <p:cNvSpPr>
            <a:spLocks noChangeShapeType="1"/>
          </p:cNvSpPr>
          <p:nvPr/>
        </p:nvSpPr>
        <p:spPr bwMode="auto">
          <a:xfrm>
            <a:off x="4495800" y="2438400"/>
            <a:ext cx="50800" cy="3733800"/>
          </a:xfrm>
          <a:prstGeom prst="line">
            <a:avLst/>
          </a:prstGeom>
          <a:noFill/>
          <a:ln w="28575">
            <a:solidFill>
              <a:srgbClr val="FF0000"/>
            </a:solidFill>
            <a:round/>
            <a:headEnd/>
            <a:tailEnd/>
          </a:ln>
        </p:spPr>
        <p:txBody>
          <a:bodyPr/>
          <a:lstStyle/>
          <a:p>
            <a:endParaRPr lang="en-US"/>
          </a:p>
        </p:txBody>
      </p:sp>
      <p:pic>
        <p:nvPicPr>
          <p:cNvPr id="270382" name="Picture 46" descr="Cho Noi Ca Mau"/>
          <p:cNvPicPr>
            <a:picLocks noChangeAspect="1" noChangeArrowheads="1"/>
          </p:cNvPicPr>
          <p:nvPr/>
        </p:nvPicPr>
        <p:blipFill>
          <a:blip r:embed="rId3"/>
          <a:srcRect/>
          <a:stretch>
            <a:fillRect/>
          </a:stretch>
        </p:blipFill>
        <p:spPr bwMode="auto">
          <a:xfrm>
            <a:off x="0" y="2286000"/>
            <a:ext cx="4495800" cy="3835400"/>
          </a:xfrm>
          <a:prstGeom prst="rect">
            <a:avLst/>
          </a:prstGeom>
          <a:noFill/>
          <a:ln w="9525">
            <a:noFill/>
            <a:miter lim="800000"/>
            <a:headEnd/>
            <a:tailEnd/>
          </a:ln>
        </p:spPr>
      </p:pic>
      <p:pic>
        <p:nvPicPr>
          <p:cNvPr id="270383" name="Picture 47" descr="songthubon"/>
          <p:cNvPicPr>
            <a:picLocks noChangeAspect="1" noChangeArrowheads="1"/>
          </p:cNvPicPr>
          <p:nvPr/>
        </p:nvPicPr>
        <p:blipFill>
          <a:blip r:embed="rId4"/>
          <a:srcRect/>
          <a:stretch>
            <a:fillRect/>
          </a:stretch>
        </p:blipFill>
        <p:spPr bwMode="auto">
          <a:xfrm>
            <a:off x="4572000" y="2286000"/>
            <a:ext cx="4572000" cy="3786188"/>
          </a:xfrm>
          <a:prstGeom prst="rect">
            <a:avLst/>
          </a:prstGeom>
          <a:noFill/>
          <a:ln w="9525">
            <a:noFill/>
            <a:miter lim="800000"/>
            <a:headEnd/>
            <a:tailEnd/>
          </a:ln>
        </p:spPr>
      </p:pic>
      <p:sp>
        <p:nvSpPr>
          <p:cNvPr id="270384" name="Text Box 48"/>
          <p:cNvSpPr txBox="1">
            <a:spLocks noChangeArrowheads="1"/>
          </p:cNvSpPr>
          <p:nvPr/>
        </p:nvSpPr>
        <p:spPr bwMode="auto">
          <a:xfrm>
            <a:off x="584200" y="6121400"/>
            <a:ext cx="3581400" cy="519113"/>
          </a:xfrm>
          <a:prstGeom prst="rect">
            <a:avLst/>
          </a:prstGeom>
          <a:noFill/>
          <a:ln w="9525">
            <a:noFill/>
            <a:miter lim="800000"/>
            <a:headEnd/>
            <a:tailEnd/>
          </a:ln>
        </p:spPr>
        <p:txBody>
          <a:bodyPr>
            <a:spAutoFit/>
          </a:bodyPr>
          <a:lstStyle/>
          <a:p>
            <a:pPr>
              <a:spcBef>
                <a:spcPct val="50000"/>
              </a:spcBef>
            </a:pPr>
            <a:r>
              <a:rPr lang="en-US" b="1">
                <a:solidFill>
                  <a:srgbClr val="FF00FF"/>
                </a:solidFill>
              </a:rPr>
              <a:t>Sông nước Cà Mau </a:t>
            </a:r>
          </a:p>
        </p:txBody>
      </p:sp>
      <p:sp>
        <p:nvSpPr>
          <p:cNvPr id="270385" name="Text Box 49"/>
          <p:cNvSpPr txBox="1">
            <a:spLocks noChangeArrowheads="1"/>
          </p:cNvSpPr>
          <p:nvPr/>
        </p:nvSpPr>
        <p:spPr bwMode="auto">
          <a:xfrm>
            <a:off x="5816600" y="6146800"/>
            <a:ext cx="2057400" cy="519113"/>
          </a:xfrm>
          <a:prstGeom prst="rect">
            <a:avLst/>
          </a:prstGeom>
          <a:noFill/>
          <a:ln w="9525">
            <a:noFill/>
            <a:miter lim="800000"/>
            <a:headEnd/>
            <a:tailEnd/>
          </a:ln>
        </p:spPr>
        <p:txBody>
          <a:bodyPr>
            <a:spAutoFit/>
          </a:bodyPr>
          <a:lstStyle/>
          <a:p>
            <a:pPr>
              <a:spcBef>
                <a:spcPct val="50000"/>
              </a:spcBef>
            </a:pPr>
            <a:r>
              <a:rPr lang="en-US" b="1">
                <a:solidFill>
                  <a:srgbClr val="FF00FF"/>
                </a:solidFill>
              </a:rPr>
              <a:t>Vượt thác</a:t>
            </a:r>
            <a:r>
              <a:rPr lang="en-US"/>
              <a:t> </a:t>
            </a:r>
          </a:p>
        </p:txBody>
      </p:sp>
      <p:sp>
        <p:nvSpPr>
          <p:cNvPr id="19467" name="Rectangle 50"/>
          <p:cNvSpPr>
            <a:spLocks noChangeArrowheads="1"/>
          </p:cNvSpPr>
          <p:nvPr/>
        </p:nvSpPr>
        <p:spPr bwMode="auto">
          <a:xfrm>
            <a:off x="0" y="0"/>
            <a:ext cx="9096375" cy="609600"/>
          </a:xfrm>
          <a:prstGeom prst="rect">
            <a:avLst/>
          </a:prstGeom>
          <a:gradFill rotWithShape="1">
            <a:gsLst>
              <a:gs pos="0">
                <a:srgbClr val="DEFCFE"/>
              </a:gs>
              <a:gs pos="100000">
                <a:schemeClr val="folHlink"/>
              </a:gs>
            </a:gsLst>
            <a:path path="shape">
              <a:fillToRect l="50000" t="50000" r="50000" b="50000"/>
            </a:path>
          </a:gradFill>
          <a:ln w="57150" cmpd="thickThin">
            <a:solidFill>
              <a:srgbClr val="006666"/>
            </a:solidFill>
            <a:miter lim="800000"/>
            <a:headEnd/>
            <a:tailEnd/>
          </a:ln>
        </p:spPr>
        <p:txBody>
          <a:bodyPr wrap="none" anchor="ctr"/>
          <a:lstStyle/>
          <a:p>
            <a:pPr eaLnBrk="0" hangingPunct="0"/>
            <a:r>
              <a:rPr lang="en-US" b="1">
                <a:solidFill>
                  <a:srgbClr val="000099"/>
                </a:solidFill>
                <a:latin typeface=".VnTimeH" pitchFamily="34" charset="0"/>
              </a:rPr>
              <a:t> </a:t>
            </a:r>
          </a:p>
        </p:txBody>
      </p:sp>
      <p:sp>
        <p:nvSpPr>
          <p:cNvPr id="270387" name="Rectangle 51"/>
          <p:cNvSpPr>
            <a:spLocks noChangeArrowheads="1"/>
          </p:cNvSpPr>
          <p:nvPr/>
        </p:nvSpPr>
        <p:spPr bwMode="auto">
          <a:xfrm>
            <a:off x="2254250" y="20638"/>
            <a:ext cx="2493055" cy="461665"/>
          </a:xfrm>
          <a:prstGeom prst="rect">
            <a:avLst/>
          </a:prstGeom>
          <a:noFill/>
          <a:ln w="9525">
            <a:noFill/>
            <a:miter lim="800000"/>
            <a:headEnd/>
            <a:tailEnd/>
          </a:ln>
          <a:effectLst/>
        </p:spPr>
        <p:txBody>
          <a:bodyPr wrap="none">
            <a:spAutoFit/>
          </a:bodyPr>
          <a:lstStyle/>
          <a:p>
            <a:pPr>
              <a:defRPr/>
            </a:pPr>
            <a:r>
              <a:rPr lang="en-US" sz="2400" b="1" dirty="0"/>
              <a:t>TIẾT </a:t>
            </a:r>
            <a:r>
              <a:rPr lang="en-US" sz="2400" b="1" dirty="0" smtClean="0"/>
              <a:t>86 </a:t>
            </a:r>
            <a:r>
              <a:rPr lang="en-US" sz="2400" b="1" dirty="0"/>
              <a:t>-</a:t>
            </a:r>
            <a:r>
              <a:rPr lang="en-US" sz="2400" b="1" dirty="0">
                <a:solidFill>
                  <a:srgbClr val="FF0066"/>
                </a:solidFill>
              </a:rPr>
              <a:t> </a:t>
            </a:r>
            <a:r>
              <a:rPr lang="en-US" b="1" dirty="0">
                <a:solidFill>
                  <a:srgbClr val="FF0000"/>
                </a:solidFill>
                <a:effectLst>
                  <a:outerShdw blurRad="38100" dist="38100" dir="2700000" algn="tl">
                    <a:srgbClr val="C0C0C0"/>
                  </a:outerShdw>
                </a:effectLst>
              </a:rPr>
              <a:t>VƯỢT THÁC</a:t>
            </a:r>
          </a:p>
        </p:txBody>
      </p:sp>
      <p:sp>
        <p:nvSpPr>
          <p:cNvPr id="19469" name="Text Box 52"/>
          <p:cNvSpPr txBox="1">
            <a:spLocks noChangeArrowheads="1"/>
          </p:cNvSpPr>
          <p:nvPr/>
        </p:nvSpPr>
        <p:spPr bwMode="auto">
          <a:xfrm>
            <a:off x="5410200" y="228600"/>
            <a:ext cx="2819400" cy="457200"/>
          </a:xfrm>
          <a:prstGeom prst="rect">
            <a:avLst/>
          </a:prstGeom>
          <a:noFill/>
          <a:ln w="9525">
            <a:noFill/>
            <a:miter lim="800000"/>
            <a:headEnd/>
            <a:tailEnd/>
          </a:ln>
        </p:spPr>
        <p:txBody>
          <a:bodyPr>
            <a:spAutoFit/>
          </a:bodyPr>
          <a:lstStyle/>
          <a:p>
            <a:pPr>
              <a:spcBef>
                <a:spcPct val="50000"/>
              </a:spcBef>
            </a:pPr>
            <a:r>
              <a:rPr lang="en-US" sz="2400" b="1">
                <a:solidFill>
                  <a:srgbClr val="0033CC"/>
                </a:solidFill>
              </a:rPr>
              <a:t>- VÕ QUẢNG -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0380"/>
                                        </p:tgtEl>
                                        <p:attrNameLst>
                                          <p:attrName>style.visibility</p:attrName>
                                        </p:attrNameLst>
                                      </p:cBhvr>
                                      <p:to>
                                        <p:strVal val="visible"/>
                                      </p:to>
                                    </p:set>
                                    <p:animEffect transition="in" filter="box(in)">
                                      <p:cBhvr>
                                        <p:cTn id="7" dur="500"/>
                                        <p:tgtEl>
                                          <p:spTgt spid="2703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0381"/>
                                        </p:tgtEl>
                                        <p:attrNameLst>
                                          <p:attrName>style.visibility</p:attrName>
                                        </p:attrNameLst>
                                      </p:cBhvr>
                                      <p:to>
                                        <p:strVal val="visible"/>
                                      </p:to>
                                    </p:set>
                                    <p:animEffect transition="in" filter="box(in)">
                                      <p:cBhvr>
                                        <p:cTn id="12" dur="500"/>
                                        <p:tgtEl>
                                          <p:spTgt spid="2703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0382"/>
                                        </p:tgtEl>
                                        <p:attrNameLst>
                                          <p:attrName>style.visibility</p:attrName>
                                        </p:attrNameLst>
                                      </p:cBhvr>
                                      <p:to>
                                        <p:strVal val="visible"/>
                                      </p:to>
                                    </p:set>
                                    <p:animEffect transition="in" filter="box(in)">
                                      <p:cBhvr>
                                        <p:cTn id="17" dur="500"/>
                                        <p:tgtEl>
                                          <p:spTgt spid="27038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70384"/>
                                        </p:tgtEl>
                                        <p:attrNameLst>
                                          <p:attrName>style.visibility</p:attrName>
                                        </p:attrNameLst>
                                      </p:cBhvr>
                                      <p:to>
                                        <p:strVal val="visible"/>
                                      </p:to>
                                    </p:set>
                                    <p:animEffect transition="in" filter="box(in)">
                                      <p:cBhvr>
                                        <p:cTn id="20" dur="500"/>
                                        <p:tgtEl>
                                          <p:spTgt spid="27038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70383"/>
                                        </p:tgtEl>
                                        <p:attrNameLst>
                                          <p:attrName>style.visibility</p:attrName>
                                        </p:attrNameLst>
                                      </p:cBhvr>
                                      <p:to>
                                        <p:strVal val="visible"/>
                                      </p:to>
                                    </p:set>
                                    <p:animEffect transition="in" filter="box(in)">
                                      <p:cBhvr>
                                        <p:cTn id="25" dur="500"/>
                                        <p:tgtEl>
                                          <p:spTgt spid="27038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70385"/>
                                        </p:tgtEl>
                                        <p:attrNameLst>
                                          <p:attrName>style.visibility</p:attrName>
                                        </p:attrNameLst>
                                      </p:cBhvr>
                                      <p:to>
                                        <p:strVal val="visible"/>
                                      </p:to>
                                    </p:set>
                                    <p:animEffect transition="in" filter="box(in)">
                                      <p:cBhvr>
                                        <p:cTn id="28" dur="500"/>
                                        <p:tgtEl>
                                          <p:spTgt spid="27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80" grpId="0"/>
      <p:bldP spid="270381" grpId="0" animBg="1"/>
      <p:bldP spid="270384" grpId="0"/>
      <p:bldP spid="2703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88900" y="90488"/>
            <a:ext cx="2654300" cy="466725"/>
          </a:xfrm>
          <a:prstGeom prst="rect">
            <a:avLst/>
          </a:prstGeom>
          <a:solidFill>
            <a:srgbClr val="CCFFFF"/>
          </a:solidFill>
          <a:ln w="9525">
            <a:solidFill>
              <a:srgbClr val="008000"/>
            </a:solidFill>
            <a:miter lim="800000"/>
            <a:headEnd/>
            <a:tailEnd/>
          </a:ln>
          <a:effectLst/>
        </p:spPr>
        <p:txBody>
          <a:bodyPr>
            <a:spAutoFit/>
          </a:bodyPr>
          <a:lstStyle/>
          <a:p>
            <a:pPr>
              <a:spcBef>
                <a:spcPct val="50000"/>
              </a:spcBef>
            </a:pPr>
            <a:r>
              <a:rPr lang="en-US" sz="2400" b="1" dirty="0" err="1">
                <a:solidFill>
                  <a:srgbClr val="0000FF"/>
                </a:solidFill>
                <a:latin typeface="Times New Roman" pitchFamily="18" charset="0"/>
                <a:cs typeface="Arial" charset="0"/>
              </a:rPr>
              <a:t>Tiết</a:t>
            </a:r>
            <a:r>
              <a:rPr lang="en-US" sz="2400" b="1" dirty="0">
                <a:solidFill>
                  <a:srgbClr val="0000FF"/>
                </a:solidFill>
                <a:latin typeface="Times New Roman" pitchFamily="18" charset="0"/>
                <a:cs typeface="Arial" charset="0"/>
              </a:rPr>
              <a:t> </a:t>
            </a:r>
            <a:r>
              <a:rPr lang="en-US" sz="2400" b="1" dirty="0" smtClean="0">
                <a:solidFill>
                  <a:srgbClr val="0000FF"/>
                </a:solidFill>
                <a:latin typeface="Times New Roman" pitchFamily="18" charset="0"/>
                <a:cs typeface="Arial" charset="0"/>
              </a:rPr>
              <a:t>86. </a:t>
            </a:r>
            <a:r>
              <a:rPr lang="en-US" sz="2400" b="1" dirty="0" err="1">
                <a:solidFill>
                  <a:srgbClr val="0000FF"/>
                </a:solidFill>
                <a:latin typeface="Times New Roman" pitchFamily="18" charset="0"/>
                <a:cs typeface="Arial" charset="0"/>
              </a:rPr>
              <a:t>Văn</a:t>
            </a:r>
            <a:r>
              <a:rPr lang="en-US" sz="2400" b="1" dirty="0">
                <a:solidFill>
                  <a:srgbClr val="0000FF"/>
                </a:solidFill>
                <a:latin typeface="Times New Roman" pitchFamily="18" charset="0"/>
                <a:cs typeface="Arial" charset="0"/>
              </a:rPr>
              <a:t> </a:t>
            </a:r>
            <a:r>
              <a:rPr lang="en-US" sz="2400" b="1" dirty="0" err="1">
                <a:solidFill>
                  <a:srgbClr val="0000FF"/>
                </a:solidFill>
                <a:latin typeface="Times New Roman" pitchFamily="18" charset="0"/>
                <a:cs typeface="Arial" charset="0"/>
              </a:rPr>
              <a:t>bản</a:t>
            </a:r>
            <a:endParaRPr lang="en-US" sz="2400" b="1" dirty="0">
              <a:solidFill>
                <a:srgbClr val="0000FF"/>
              </a:solidFill>
              <a:latin typeface="Times New Roman" pitchFamily="18" charset="0"/>
              <a:cs typeface="Arial" charset="0"/>
            </a:endParaRPr>
          </a:p>
        </p:txBody>
      </p:sp>
      <p:sp>
        <p:nvSpPr>
          <p:cNvPr id="44035" name="Rectangle 3"/>
          <p:cNvSpPr>
            <a:spLocks noChangeArrowheads="1"/>
          </p:cNvSpPr>
          <p:nvPr/>
        </p:nvSpPr>
        <p:spPr bwMode="auto">
          <a:xfrm>
            <a:off x="3514725" y="100013"/>
            <a:ext cx="4943475" cy="528637"/>
          </a:xfrm>
          <a:prstGeom prst="rect">
            <a:avLst/>
          </a:prstGeom>
          <a:solidFill>
            <a:srgbClr val="FFFF99"/>
          </a:solidFill>
          <a:ln w="9525">
            <a:solidFill>
              <a:srgbClr val="FF0000"/>
            </a:solidFill>
            <a:miter lim="800000"/>
            <a:headEnd/>
            <a:tailEnd/>
          </a:ln>
          <a:effectLst/>
        </p:spPr>
        <p:txBody>
          <a:bodyPr>
            <a:spAutoFit/>
          </a:bodyPr>
          <a:lstStyle/>
          <a:p>
            <a:pPr>
              <a:spcBef>
                <a:spcPct val="50000"/>
              </a:spcBef>
            </a:pPr>
            <a:r>
              <a:rPr lang="en-US" sz="2800" b="1">
                <a:solidFill>
                  <a:srgbClr val="FF0000"/>
                </a:solidFill>
                <a:effectLst>
                  <a:outerShdw blurRad="38100" dist="38100" dir="2700000" algn="tl">
                    <a:srgbClr val="000000"/>
                  </a:outerShdw>
                </a:effectLst>
                <a:latin typeface="Times New Roman" pitchFamily="18" charset="0"/>
                <a:cs typeface="Arial" charset="0"/>
              </a:rPr>
              <a:t>VƯỢT THÁC      - Võ Quảng -</a:t>
            </a:r>
            <a:r>
              <a:rPr lang="en-US" sz="2000" b="1">
                <a:effectLst>
                  <a:outerShdw blurRad="38100" dist="38100" dir="2700000" algn="tl">
                    <a:srgbClr val="FFFFFF"/>
                  </a:outerShdw>
                </a:effectLst>
                <a:cs typeface="Arial" charset="0"/>
              </a:rPr>
              <a:t>                                                                                         </a:t>
            </a:r>
            <a:endParaRPr lang="en-US" sz="2000" b="1">
              <a:solidFill>
                <a:srgbClr val="FF0000"/>
              </a:solidFill>
              <a:effectLst>
                <a:outerShdw blurRad="38100" dist="38100" dir="2700000" algn="tl">
                  <a:srgbClr val="000000"/>
                </a:outerShdw>
              </a:effectLst>
              <a:cs typeface="Arial" charset="0"/>
            </a:endParaRPr>
          </a:p>
        </p:txBody>
      </p:sp>
      <p:sp>
        <p:nvSpPr>
          <p:cNvPr id="44036" name="Line 4"/>
          <p:cNvSpPr>
            <a:spLocks noChangeShapeType="1"/>
          </p:cNvSpPr>
          <p:nvPr/>
        </p:nvSpPr>
        <p:spPr bwMode="auto">
          <a:xfrm>
            <a:off x="4524375" y="1023938"/>
            <a:ext cx="0" cy="5791200"/>
          </a:xfrm>
          <a:prstGeom prst="line">
            <a:avLst/>
          </a:prstGeom>
          <a:noFill/>
          <a:ln w="57150">
            <a:pattFill prst="lgCheck">
              <a:fgClr>
                <a:srgbClr val="0000FF"/>
              </a:fgClr>
              <a:bgClr>
                <a:srgbClr val="FFFFFF"/>
              </a:bgClr>
            </a:pattFill>
            <a:round/>
            <a:headEnd/>
            <a:tailEnd/>
          </a:ln>
          <a:effectLst/>
        </p:spPr>
        <p:txBody>
          <a:bodyPr/>
          <a:lstStyle/>
          <a:p>
            <a:endParaRPr lang="en-US"/>
          </a:p>
        </p:txBody>
      </p:sp>
      <p:sp>
        <p:nvSpPr>
          <p:cNvPr id="44037" name="Text Box 5"/>
          <p:cNvSpPr txBox="1">
            <a:spLocks noChangeArrowheads="1"/>
          </p:cNvSpPr>
          <p:nvPr/>
        </p:nvSpPr>
        <p:spPr bwMode="auto">
          <a:xfrm>
            <a:off x="400050" y="785813"/>
            <a:ext cx="3476625" cy="427037"/>
          </a:xfrm>
          <a:prstGeom prst="rect">
            <a:avLst/>
          </a:prstGeom>
          <a:noFill/>
          <a:ln w="9525">
            <a:noFill/>
            <a:miter lim="800000"/>
            <a:headEnd/>
            <a:tailEnd/>
          </a:ln>
          <a:effectLst/>
        </p:spPr>
        <p:txBody>
          <a:bodyPr>
            <a:spAutoFit/>
          </a:bodyPr>
          <a:lstStyle/>
          <a:p>
            <a:pPr algn="ctr"/>
            <a:r>
              <a:rPr lang="en-US" sz="2200" b="1" u="sng">
                <a:solidFill>
                  <a:srgbClr val="FF0000"/>
                </a:solidFill>
                <a:latin typeface="Times New Roman" pitchFamily="18" charset="0"/>
              </a:rPr>
              <a:t>VƯỢT THÁC</a:t>
            </a:r>
          </a:p>
        </p:txBody>
      </p:sp>
      <p:pic>
        <p:nvPicPr>
          <p:cNvPr id="44038" name="Picture 6" descr="anh-DSCN6166"/>
          <p:cNvPicPr>
            <a:picLocks noChangeAspect="1" noChangeArrowheads="1"/>
          </p:cNvPicPr>
          <p:nvPr/>
        </p:nvPicPr>
        <p:blipFill>
          <a:blip r:embed="rId2"/>
          <a:srcRect/>
          <a:stretch>
            <a:fillRect/>
          </a:stretch>
        </p:blipFill>
        <p:spPr bwMode="auto">
          <a:xfrm>
            <a:off x="4648200" y="3962400"/>
            <a:ext cx="4495800" cy="2895600"/>
          </a:xfrm>
          <a:prstGeom prst="rect">
            <a:avLst/>
          </a:prstGeom>
          <a:noFill/>
          <a:ln w="9525">
            <a:noFill/>
            <a:miter lim="800000"/>
            <a:headEnd/>
            <a:tailEnd/>
          </a:ln>
        </p:spPr>
      </p:pic>
      <p:pic>
        <p:nvPicPr>
          <p:cNvPr id="44039" name="Picture 7" descr="Ch_ni_Cai_Rng_1"/>
          <p:cNvPicPr>
            <a:picLocks noChangeAspect="1" noChangeArrowheads="1"/>
          </p:cNvPicPr>
          <p:nvPr/>
        </p:nvPicPr>
        <p:blipFill>
          <a:blip r:embed="rId3"/>
          <a:srcRect/>
          <a:stretch>
            <a:fillRect/>
          </a:stretch>
        </p:blipFill>
        <p:spPr bwMode="auto">
          <a:xfrm>
            <a:off x="4648200" y="1447800"/>
            <a:ext cx="4495800" cy="2527300"/>
          </a:xfrm>
          <a:prstGeom prst="rect">
            <a:avLst/>
          </a:prstGeom>
          <a:noFill/>
          <a:ln w="9525">
            <a:noFill/>
            <a:miter lim="800000"/>
            <a:headEnd/>
            <a:tailEnd/>
          </a:ln>
        </p:spPr>
      </p:pic>
      <p:pic>
        <p:nvPicPr>
          <p:cNvPr id="44040" name="Picture 8" descr="2-11"/>
          <p:cNvPicPr>
            <a:picLocks noChangeAspect="1" noChangeArrowheads="1"/>
          </p:cNvPicPr>
          <p:nvPr/>
        </p:nvPicPr>
        <p:blipFill>
          <a:blip r:embed="rId4"/>
          <a:srcRect/>
          <a:stretch>
            <a:fillRect/>
          </a:stretch>
        </p:blipFill>
        <p:spPr bwMode="auto">
          <a:xfrm>
            <a:off x="-1588" y="3971925"/>
            <a:ext cx="4419601" cy="2886075"/>
          </a:xfrm>
          <a:prstGeom prst="rect">
            <a:avLst/>
          </a:prstGeom>
          <a:noFill/>
          <a:ln w="9525">
            <a:noFill/>
            <a:miter lim="800000"/>
            <a:headEnd/>
            <a:tailEnd/>
          </a:ln>
        </p:spPr>
      </p:pic>
      <p:pic>
        <p:nvPicPr>
          <p:cNvPr id="44041" name="Picture 9" descr="honkem1">
            <a:hlinkClick r:id="rId5"/>
          </p:cNvPr>
          <p:cNvPicPr>
            <a:picLocks noChangeAspect="1" noChangeArrowheads="1"/>
          </p:cNvPicPr>
          <p:nvPr/>
        </p:nvPicPr>
        <p:blipFill>
          <a:blip r:embed="rId6"/>
          <a:srcRect/>
          <a:stretch>
            <a:fillRect/>
          </a:stretch>
        </p:blipFill>
        <p:spPr bwMode="auto">
          <a:xfrm>
            <a:off x="0" y="1460500"/>
            <a:ext cx="4419600" cy="2505075"/>
          </a:xfrm>
          <a:prstGeom prst="rect">
            <a:avLst/>
          </a:prstGeom>
          <a:noFill/>
          <a:ln w="9525">
            <a:noFill/>
            <a:miter lim="800000"/>
            <a:headEnd/>
            <a:tailEnd/>
          </a:ln>
        </p:spPr>
      </p:pic>
      <p:sp>
        <p:nvSpPr>
          <p:cNvPr id="44042" name="Text Box 10"/>
          <p:cNvSpPr txBox="1">
            <a:spLocks noChangeArrowheads="1"/>
          </p:cNvSpPr>
          <p:nvPr/>
        </p:nvSpPr>
        <p:spPr bwMode="auto">
          <a:xfrm>
            <a:off x="5095875" y="781050"/>
            <a:ext cx="3476625" cy="427038"/>
          </a:xfrm>
          <a:prstGeom prst="rect">
            <a:avLst/>
          </a:prstGeom>
          <a:noFill/>
          <a:ln w="9525">
            <a:noFill/>
            <a:miter lim="800000"/>
            <a:headEnd/>
            <a:tailEnd/>
          </a:ln>
          <a:effectLst/>
        </p:spPr>
        <p:txBody>
          <a:bodyPr>
            <a:spAutoFit/>
          </a:bodyPr>
          <a:lstStyle/>
          <a:p>
            <a:pPr algn="ctr"/>
            <a:r>
              <a:rPr lang="en-US" sz="2200" b="1" u="sng">
                <a:solidFill>
                  <a:srgbClr val="FF0000"/>
                </a:solidFill>
                <a:latin typeface="Times New Roman" pitchFamily="18" charset="0"/>
              </a:rPr>
              <a:t>SÔNG NƯỚC CÀ MAU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1963" y="2438400"/>
            <a:ext cx="2662237" cy="366713"/>
          </a:xfrm>
          <a:prstGeom prst="rect">
            <a:avLst/>
          </a:prstGeom>
          <a:noFill/>
          <a:ln w="9525">
            <a:noFill/>
            <a:miter lim="800000"/>
            <a:headEnd/>
            <a:tailEnd/>
          </a:ln>
        </p:spPr>
        <p:txBody>
          <a:bodyPr>
            <a:spAutoFit/>
          </a:bodyPr>
          <a:lstStyle/>
          <a:p>
            <a:pPr algn="l" eaLnBrk="0" hangingPunct="0">
              <a:spcBef>
                <a:spcPct val="50000"/>
              </a:spcBef>
            </a:pPr>
            <a:endParaRPr lang="vi-VN" sz="1800"/>
          </a:p>
        </p:txBody>
      </p:sp>
      <p:graphicFrame>
        <p:nvGraphicFramePr>
          <p:cNvPr id="337963" name="Group 43"/>
          <p:cNvGraphicFramePr>
            <a:graphicFrameLocks noGrp="1"/>
          </p:cNvGraphicFramePr>
          <p:nvPr>
            <p:ph/>
          </p:nvPr>
        </p:nvGraphicFramePr>
        <p:xfrm>
          <a:off x="228600" y="152400"/>
          <a:ext cx="8763000" cy="4421823"/>
        </p:xfrm>
        <a:graphic>
          <a:graphicData uri="http://schemas.openxmlformats.org/drawingml/2006/table">
            <a:tbl>
              <a:tblPr/>
              <a:tblGrid>
                <a:gridCol w="2525713"/>
                <a:gridCol w="3316287"/>
                <a:gridCol w="2921000"/>
              </a:tblGrid>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Verdana" pitchFamily="34" charset="0"/>
                        </a:rPr>
                        <a:t>Văn bản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Verdana" pitchFamily="34" charset="0"/>
                        </a:rPr>
                        <a:t>Sông nước Cà Mau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Verdana" pitchFamily="34" charset="0"/>
                        </a:rPr>
                        <a:t>Vượt thác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1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Verdana" pitchFamily="34" charset="0"/>
                        </a:rPr>
                        <a:t>Nét đặc sắc của phong cảnh thiên nhiên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CC"/>
                          </a:solidFill>
                          <a:effectLst/>
                          <a:latin typeface="Times New Roman" pitchFamily="18" charset="0"/>
                        </a:rPr>
                        <a:t>Cảnh sông nước Cà Mau có vẻ đẹp rộng lớn nhiều kênh rạch chằng chịt, các tầng rừng đước,thành phố</a:t>
                      </a:r>
                      <a:r>
                        <a:rPr kumimoji="0" lang="en-US" sz="2400" b="0" i="0" u="none" strike="noStrike" cap="none" normalizeH="0" baseline="0" smtClean="0">
                          <a:ln>
                            <a:noFill/>
                          </a:ln>
                          <a:solidFill>
                            <a:schemeClr val="tx1"/>
                          </a:solidFill>
                          <a:effectLst/>
                          <a:latin typeface="Times New Roman" pitchFamily="18" charset="0"/>
                        </a:rPr>
                        <a:t>,</a:t>
                      </a:r>
                      <a:r>
                        <a:rPr kumimoji="0" lang="en-US" sz="2400" b="0" i="0" u="none" strike="noStrike" cap="none" normalizeH="0" baseline="0" smtClean="0">
                          <a:ln>
                            <a:noFill/>
                          </a:ln>
                          <a:solidFill>
                            <a:srgbClr val="0000CC"/>
                          </a:solidFill>
                          <a:effectLst/>
                          <a:latin typeface="Times New Roman" pitchFamily="18" charset="0"/>
                        </a:rPr>
                        <a:t> chợ trên sông.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CC"/>
                          </a:solidFill>
                          <a:effectLst/>
                          <a:latin typeface="Times New Roman" pitchFamily="18" charset="0"/>
                        </a:rPr>
                        <a:t>Cảnh thiên nhiên rộng lớn thơ mộng ,dòng sông do địa hình tạo ra các dòng thác hiểm trở hùng 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Verdana" pitchFamily="34" charset="0"/>
                        </a:rPr>
                        <a:t>Nghệ thuật miêu 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CC"/>
                          </a:solidFill>
                          <a:effectLst/>
                          <a:latin typeface="Times New Roman" pitchFamily="18" charset="0"/>
                        </a:rPr>
                        <a:t>Vừa bao quát vừa cụ thể sinh động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CC"/>
                          </a:solidFill>
                          <a:effectLst/>
                          <a:latin typeface="Times New Roman" pitchFamily="18" charset="0"/>
                        </a:rPr>
                        <a:t>Tả cảnh thiên nhiên, tả người lao động, tự nhiên, sinh động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1" name="Text Box 21"/>
          <p:cNvSpPr txBox="1">
            <a:spLocks noChangeArrowheads="1"/>
          </p:cNvSpPr>
          <p:nvPr/>
        </p:nvSpPr>
        <p:spPr bwMode="auto">
          <a:xfrm>
            <a:off x="3663950" y="5486400"/>
            <a:ext cx="2584450" cy="366713"/>
          </a:xfrm>
          <a:prstGeom prst="rect">
            <a:avLst/>
          </a:prstGeom>
          <a:noFill/>
          <a:ln w="9525">
            <a:noFill/>
            <a:miter lim="800000"/>
            <a:headEnd/>
            <a:tailEnd/>
          </a:ln>
        </p:spPr>
        <p:txBody>
          <a:bodyPr>
            <a:spAutoFit/>
          </a:bodyPr>
          <a:lstStyle/>
          <a:p>
            <a:pPr algn="l" eaLnBrk="0" hangingPunct="0">
              <a:spcBef>
                <a:spcPct val="50000"/>
              </a:spcBef>
            </a:pPr>
            <a:endParaRPr lang="vi-VN" sz="1800"/>
          </a:p>
        </p:txBody>
      </p:sp>
      <p:sp>
        <p:nvSpPr>
          <p:cNvPr id="20502" name="Text Box 22"/>
          <p:cNvSpPr txBox="1">
            <a:spLocks noChangeArrowheads="1"/>
          </p:cNvSpPr>
          <p:nvPr/>
        </p:nvSpPr>
        <p:spPr bwMode="auto">
          <a:xfrm>
            <a:off x="1573213" y="1143000"/>
            <a:ext cx="1017587" cy="366713"/>
          </a:xfrm>
          <a:prstGeom prst="rect">
            <a:avLst/>
          </a:prstGeom>
          <a:noFill/>
          <a:ln w="9525">
            <a:noFill/>
            <a:miter lim="800000"/>
            <a:headEnd/>
            <a:tailEnd/>
          </a:ln>
        </p:spPr>
        <p:txBody>
          <a:bodyPr>
            <a:spAutoFit/>
          </a:bodyPr>
          <a:lstStyle/>
          <a:p>
            <a:pPr algn="l" eaLnBrk="0" hangingPunct="0">
              <a:spcBef>
                <a:spcPct val="50000"/>
              </a:spcBef>
            </a:pPr>
            <a:endParaRPr lang="vi-VN" sz="1800"/>
          </a:p>
        </p:txBody>
      </p:sp>
      <p:pic>
        <p:nvPicPr>
          <p:cNvPr id="20503" name="Picture 25" descr="Cho Noi Ca Mau"/>
          <p:cNvPicPr>
            <a:picLocks noChangeAspect="1" noChangeArrowheads="1"/>
          </p:cNvPicPr>
          <p:nvPr/>
        </p:nvPicPr>
        <p:blipFill>
          <a:blip r:embed="rId2"/>
          <a:srcRect/>
          <a:stretch>
            <a:fillRect/>
          </a:stretch>
        </p:blipFill>
        <p:spPr bwMode="auto">
          <a:xfrm>
            <a:off x="2743200" y="4572000"/>
            <a:ext cx="3352800" cy="2286000"/>
          </a:xfrm>
          <a:prstGeom prst="rect">
            <a:avLst/>
          </a:prstGeom>
          <a:noFill/>
          <a:ln w="38100">
            <a:solidFill>
              <a:srgbClr val="00CC00"/>
            </a:solidFill>
            <a:miter lim="800000"/>
            <a:headEnd/>
            <a:tailEnd/>
          </a:ln>
        </p:spPr>
      </p:pic>
      <p:pic>
        <p:nvPicPr>
          <p:cNvPr id="20504" name="Picture 42" descr="songthubon"/>
          <p:cNvPicPr>
            <a:picLocks noChangeAspect="1" noChangeArrowheads="1"/>
          </p:cNvPicPr>
          <p:nvPr/>
        </p:nvPicPr>
        <p:blipFill>
          <a:blip r:embed="rId3"/>
          <a:srcRect/>
          <a:stretch>
            <a:fillRect/>
          </a:stretch>
        </p:blipFill>
        <p:spPr bwMode="auto">
          <a:xfrm>
            <a:off x="6096000" y="4572000"/>
            <a:ext cx="3048000" cy="2286000"/>
          </a:xfrm>
          <a:prstGeom prst="rect">
            <a:avLst/>
          </a:prstGeom>
          <a:noFill/>
          <a:ln w="38100">
            <a:solidFill>
              <a:srgbClr val="00CC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3"/>
                                        </p:tgtEl>
                                        <p:attrNameLst>
                                          <p:attrName>style.visibility</p:attrName>
                                        </p:attrNameLst>
                                      </p:cBhvr>
                                      <p:to>
                                        <p:strVal val="visible"/>
                                      </p:to>
                                    </p:set>
                                    <p:anim calcmode="lin" valueType="num">
                                      <p:cBhvr additive="base">
                                        <p:cTn id="7" dur="2000" fill="hold"/>
                                        <p:tgtEl>
                                          <p:spTgt spid="337963"/>
                                        </p:tgtEl>
                                        <p:attrNameLst>
                                          <p:attrName>ppt_x</p:attrName>
                                        </p:attrNameLst>
                                      </p:cBhvr>
                                      <p:tavLst>
                                        <p:tav tm="0">
                                          <p:val>
                                            <p:strVal val="#ppt_x"/>
                                          </p:val>
                                        </p:tav>
                                        <p:tav tm="100000">
                                          <p:val>
                                            <p:strVal val="#ppt_x"/>
                                          </p:val>
                                        </p:tav>
                                      </p:tavLst>
                                    </p:anim>
                                    <p:anim calcmode="lin" valueType="num">
                                      <p:cBhvr additive="base">
                                        <p:cTn id="8" dur="2000" fill="hold"/>
                                        <p:tgtEl>
                                          <p:spTgt spid="337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2057400"/>
            <a:ext cx="1905000" cy="366713"/>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   </a:t>
            </a:r>
            <a:endParaRPr lang="en-US" sz="2400">
              <a:solidFill>
                <a:srgbClr val="0066FF"/>
              </a:solidFill>
            </a:endParaRPr>
          </a:p>
        </p:txBody>
      </p:sp>
      <p:sp>
        <p:nvSpPr>
          <p:cNvPr id="65543" name="Text Box 7"/>
          <p:cNvSpPr txBox="1">
            <a:spLocks noChangeArrowheads="1"/>
          </p:cNvSpPr>
          <p:nvPr/>
        </p:nvSpPr>
        <p:spPr bwMode="auto">
          <a:xfrm>
            <a:off x="381000" y="3927475"/>
            <a:ext cx="8940800" cy="2460625"/>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000" b="1" i="1"/>
              <a:t>2/  Nét đặc sắc trong nghệ thuật miêu tả của văn bản là:</a:t>
            </a:r>
          </a:p>
          <a:p>
            <a:pPr eaLnBrk="0" hangingPunct="0">
              <a:spcBef>
                <a:spcPct val="50000"/>
              </a:spcBef>
            </a:pPr>
            <a:r>
              <a:rPr lang="en-US" b="1"/>
              <a:t>   A- Tả tâm trạng .</a:t>
            </a:r>
          </a:p>
          <a:p>
            <a:pPr eaLnBrk="0" hangingPunct="0">
              <a:spcBef>
                <a:spcPct val="50000"/>
              </a:spcBef>
            </a:pPr>
            <a:r>
              <a:rPr lang="en-US" b="1"/>
              <a:t>   B- Tả thiên nhiên phong phú .</a:t>
            </a:r>
          </a:p>
          <a:p>
            <a:pPr eaLnBrk="0" hangingPunct="0">
              <a:spcBef>
                <a:spcPct val="50000"/>
              </a:spcBef>
            </a:pPr>
            <a:r>
              <a:rPr lang="en-US" b="1"/>
              <a:t>   C- Tả hoạt động của con người .</a:t>
            </a:r>
          </a:p>
          <a:p>
            <a:pPr eaLnBrk="0" hangingPunct="0">
              <a:spcBef>
                <a:spcPct val="50000"/>
              </a:spcBef>
            </a:pPr>
            <a:r>
              <a:rPr lang="en-US" b="1"/>
              <a:t>   D- Tả cảnh phối hợp tả người, sinh động bằng từ ngữ gợi tả , so sánh, nhân hóa .</a:t>
            </a:r>
          </a:p>
          <a:p>
            <a:pPr eaLnBrk="0" hangingPunct="0">
              <a:spcBef>
                <a:spcPct val="50000"/>
              </a:spcBef>
            </a:pPr>
            <a:r>
              <a:rPr lang="en-US" b="1">
                <a:solidFill>
                  <a:srgbClr val="0000FF"/>
                </a:solidFill>
              </a:rPr>
              <a:t>        </a:t>
            </a:r>
          </a:p>
        </p:txBody>
      </p:sp>
      <p:sp>
        <p:nvSpPr>
          <p:cNvPr id="65544" name="Text Box 8"/>
          <p:cNvSpPr txBox="1">
            <a:spLocks noChangeArrowheads="1"/>
          </p:cNvSpPr>
          <p:nvPr/>
        </p:nvSpPr>
        <p:spPr bwMode="auto">
          <a:xfrm>
            <a:off x="482600" y="1524000"/>
            <a:ext cx="8115300" cy="2017713"/>
          </a:xfrm>
          <a:prstGeom prst="rect">
            <a:avLst/>
          </a:prstGeom>
          <a:solidFill>
            <a:srgbClr val="FFFFFF"/>
          </a:solidFill>
          <a:ln w="9525">
            <a:noFill/>
            <a:miter lim="800000"/>
            <a:headEnd/>
            <a:tailEnd/>
          </a:ln>
        </p:spPr>
        <p:txBody>
          <a:bodyPr>
            <a:spAutoFit/>
          </a:bodyPr>
          <a:lstStyle/>
          <a:p>
            <a:pPr eaLnBrk="0" hangingPunct="0">
              <a:spcBef>
                <a:spcPct val="50000"/>
              </a:spcBef>
            </a:pPr>
            <a:r>
              <a:rPr lang="en-US" b="1" i="1"/>
              <a:t>1 / Nội dung miêu tả đầy đủ của văn bản là :</a:t>
            </a:r>
            <a:r>
              <a:rPr lang="en-US" b="1"/>
              <a:t>   </a:t>
            </a:r>
          </a:p>
          <a:p>
            <a:pPr eaLnBrk="0" hangingPunct="0">
              <a:spcBef>
                <a:spcPct val="50000"/>
              </a:spcBef>
            </a:pPr>
            <a:r>
              <a:rPr lang="en-US" b="1"/>
              <a:t>   A- Sức mạnh của con thuyền.</a:t>
            </a:r>
          </a:p>
          <a:p>
            <a:pPr eaLnBrk="0" hangingPunct="0">
              <a:spcBef>
                <a:spcPct val="50000"/>
              </a:spcBef>
            </a:pPr>
            <a:r>
              <a:rPr lang="en-US" b="1"/>
              <a:t>   B- Sức mạnh của con người .</a:t>
            </a:r>
          </a:p>
          <a:p>
            <a:pPr eaLnBrk="0" hangingPunct="0">
              <a:spcBef>
                <a:spcPct val="50000"/>
              </a:spcBef>
            </a:pPr>
            <a:r>
              <a:rPr lang="en-US" b="1"/>
              <a:t>   C- Vẻ  đẹp hùng dũng và sức mạnh của con  người trước thiên nhiên hùng vĩ .</a:t>
            </a:r>
          </a:p>
          <a:p>
            <a:pPr eaLnBrk="0" hangingPunct="0">
              <a:spcBef>
                <a:spcPct val="50000"/>
              </a:spcBef>
            </a:pPr>
            <a:r>
              <a:rPr lang="en-US" b="1"/>
              <a:t>   D- Cảnh thiên nhiên hùng vĩ.</a:t>
            </a:r>
          </a:p>
        </p:txBody>
      </p:sp>
      <p:sp>
        <p:nvSpPr>
          <p:cNvPr id="16389" name="Text Box 9"/>
          <p:cNvSpPr txBox="1">
            <a:spLocks noChangeArrowheads="1"/>
          </p:cNvSpPr>
          <p:nvPr/>
        </p:nvSpPr>
        <p:spPr bwMode="auto">
          <a:xfrm>
            <a:off x="203200" y="533400"/>
            <a:ext cx="8940800" cy="457200"/>
          </a:xfrm>
          <a:prstGeom prst="rect">
            <a:avLst/>
          </a:prstGeom>
          <a:solidFill>
            <a:srgbClr val="FFFFFF"/>
          </a:solidFill>
          <a:ln w="9525">
            <a:noFill/>
            <a:miter lim="800000"/>
            <a:headEnd/>
            <a:tailEnd/>
          </a:ln>
        </p:spPr>
        <p:txBody>
          <a:bodyPr>
            <a:spAutoFit/>
          </a:bodyPr>
          <a:lstStyle/>
          <a:p>
            <a:pPr algn="ctr" eaLnBrk="0" hangingPunct="0">
              <a:spcBef>
                <a:spcPct val="50000"/>
              </a:spcBef>
            </a:pPr>
            <a:r>
              <a:rPr lang="en-US" sz="2400" b="1">
                <a:latin typeface="Arial" charset="0"/>
              </a:rPr>
              <a:t>Bài tập trắc nghiệm</a:t>
            </a:r>
          </a:p>
        </p:txBody>
      </p:sp>
      <p:sp>
        <p:nvSpPr>
          <p:cNvPr id="65546" name="Oval 10"/>
          <p:cNvSpPr>
            <a:spLocks noChangeArrowheads="1"/>
          </p:cNvSpPr>
          <p:nvPr/>
        </p:nvSpPr>
        <p:spPr bwMode="auto">
          <a:xfrm>
            <a:off x="685800" y="2692400"/>
            <a:ext cx="330200" cy="419100"/>
          </a:xfrm>
          <a:prstGeom prst="ellipse">
            <a:avLst/>
          </a:prstGeom>
          <a:solidFill>
            <a:srgbClr val="FF0000"/>
          </a:solidFill>
          <a:ln w="9525">
            <a:solidFill>
              <a:srgbClr val="FF0000"/>
            </a:solidFill>
            <a:round/>
            <a:headEnd/>
            <a:tailEnd/>
          </a:ln>
        </p:spPr>
        <p:txBody>
          <a:bodyPr wrap="none" anchor="ctr"/>
          <a:lstStyle/>
          <a:p>
            <a:pPr algn="ctr"/>
            <a:endParaRPr lang="en-US">
              <a:solidFill>
                <a:srgbClr val="FF0000"/>
              </a:solidFill>
            </a:endParaRPr>
          </a:p>
        </p:txBody>
      </p:sp>
      <p:sp>
        <p:nvSpPr>
          <p:cNvPr id="65547" name="Oval 11"/>
          <p:cNvSpPr>
            <a:spLocks noChangeArrowheads="1"/>
          </p:cNvSpPr>
          <p:nvPr/>
        </p:nvSpPr>
        <p:spPr bwMode="auto">
          <a:xfrm>
            <a:off x="584200" y="5549900"/>
            <a:ext cx="330200" cy="419100"/>
          </a:xfrm>
          <a:prstGeom prst="ellipse">
            <a:avLst/>
          </a:prstGeom>
          <a:solidFill>
            <a:srgbClr val="FF0000"/>
          </a:solidFill>
          <a:ln w="9525">
            <a:solidFill>
              <a:srgbClr val="FF0000"/>
            </a:solidFill>
            <a:round/>
            <a:headEnd/>
            <a:tailEnd/>
          </a:ln>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diamond(in)">
                                      <p:cBhvr>
                                        <p:cTn id="7" dur="500"/>
                                        <p:tgtEl>
                                          <p:spTgt spid="6554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5546"/>
                                        </p:tgtEl>
                                        <p:attrNameLst>
                                          <p:attrName>style.visibility</p:attrName>
                                        </p:attrNameLst>
                                      </p:cBhvr>
                                      <p:to>
                                        <p:strVal val="visible"/>
                                      </p:to>
                                    </p:set>
                                    <p:anim calcmode="lin" valueType="num">
                                      <p:cBhvr>
                                        <p:cTn id="12" dur="500" fill="hold"/>
                                        <p:tgtEl>
                                          <p:spTgt spid="65546"/>
                                        </p:tgtEl>
                                        <p:attrNameLst>
                                          <p:attrName>ppt_w</p:attrName>
                                        </p:attrNameLst>
                                      </p:cBhvr>
                                      <p:tavLst>
                                        <p:tav tm="0">
                                          <p:val>
                                            <p:fltVal val="0"/>
                                          </p:val>
                                        </p:tav>
                                        <p:tav tm="100000">
                                          <p:val>
                                            <p:strVal val="#ppt_w"/>
                                          </p:val>
                                        </p:tav>
                                      </p:tavLst>
                                    </p:anim>
                                    <p:anim calcmode="lin" valueType="num">
                                      <p:cBhvr>
                                        <p:cTn id="13" dur="500" fill="hold"/>
                                        <p:tgtEl>
                                          <p:spTgt spid="6554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5543"/>
                                        </p:tgtEl>
                                        <p:attrNameLst>
                                          <p:attrName>style.visibility</p:attrName>
                                        </p:attrNameLst>
                                      </p:cBhvr>
                                      <p:to>
                                        <p:strVal val="visible"/>
                                      </p:to>
                                    </p:set>
                                    <p:animEffect transition="in" filter="diamond(in)">
                                      <p:cBhvr>
                                        <p:cTn id="18" dur="500"/>
                                        <p:tgtEl>
                                          <p:spTgt spid="65543"/>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5547"/>
                                        </p:tgtEl>
                                        <p:attrNameLst>
                                          <p:attrName>style.visibility</p:attrName>
                                        </p:attrNameLst>
                                      </p:cBhvr>
                                      <p:to>
                                        <p:strVal val="visible"/>
                                      </p:to>
                                    </p:set>
                                    <p:anim calcmode="lin" valueType="num">
                                      <p:cBhvr>
                                        <p:cTn id="23" dur="500" fill="hold"/>
                                        <p:tgtEl>
                                          <p:spTgt spid="65547"/>
                                        </p:tgtEl>
                                        <p:attrNameLst>
                                          <p:attrName>ppt_w</p:attrName>
                                        </p:attrNameLst>
                                      </p:cBhvr>
                                      <p:tavLst>
                                        <p:tav tm="0">
                                          <p:val>
                                            <p:fltVal val="0"/>
                                          </p:val>
                                        </p:tav>
                                        <p:tav tm="100000">
                                          <p:val>
                                            <p:strVal val="#ppt_w"/>
                                          </p:val>
                                        </p:tav>
                                      </p:tavLst>
                                    </p:anim>
                                    <p:anim calcmode="lin" valueType="num">
                                      <p:cBhvr>
                                        <p:cTn id="24" dur="500" fill="hold"/>
                                        <p:tgtEl>
                                          <p:spTgt spid="655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nimBg="1"/>
      <p:bldP spid="65544" grpId="0" animBg="1"/>
      <p:bldP spid="65546" grpId="0" animBg="1"/>
      <p:bldP spid="655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94075" y="1392238"/>
            <a:ext cx="2736850" cy="447675"/>
            <a:chOff x="2138" y="877"/>
            <a:chExt cx="1724" cy="282"/>
          </a:xfrm>
        </p:grpSpPr>
        <p:sp>
          <p:nvSpPr>
            <p:cNvPr id="57347" name="Text Box 3"/>
            <p:cNvSpPr txBox="1">
              <a:spLocks noChangeArrowheads="1"/>
            </p:cNvSpPr>
            <p:nvPr/>
          </p:nvSpPr>
          <p:spPr bwMode="auto">
            <a:xfrm>
              <a:off x="2138" y="877"/>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V</a:t>
              </a:r>
              <a:endParaRPr lang="en-US">
                <a:solidFill>
                  <a:srgbClr val="FE00FE"/>
                </a:solidFill>
              </a:endParaRPr>
            </a:p>
          </p:txBody>
        </p:sp>
        <p:sp>
          <p:nvSpPr>
            <p:cNvPr id="57348" name="Text Box 4"/>
            <p:cNvSpPr txBox="1">
              <a:spLocks noChangeArrowheads="1"/>
            </p:cNvSpPr>
            <p:nvPr/>
          </p:nvSpPr>
          <p:spPr bwMode="auto">
            <a:xfrm>
              <a:off x="2384" y="877"/>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Õ</a:t>
              </a:r>
              <a:endParaRPr lang="en-US">
                <a:solidFill>
                  <a:srgbClr val="FE00FE"/>
                </a:solidFill>
              </a:endParaRPr>
            </a:p>
          </p:txBody>
        </p:sp>
        <p:sp>
          <p:nvSpPr>
            <p:cNvPr id="57349" name="Text Box 5"/>
            <p:cNvSpPr txBox="1">
              <a:spLocks noChangeArrowheads="1"/>
            </p:cNvSpPr>
            <p:nvPr/>
          </p:nvSpPr>
          <p:spPr bwMode="auto">
            <a:xfrm>
              <a:off x="2630" y="877"/>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Q</a:t>
              </a:r>
              <a:endParaRPr lang="en-US">
                <a:solidFill>
                  <a:srgbClr val="FE00FE"/>
                </a:solidFill>
              </a:endParaRPr>
            </a:p>
          </p:txBody>
        </p:sp>
        <p:sp>
          <p:nvSpPr>
            <p:cNvPr id="57350" name="Text Box 6"/>
            <p:cNvSpPr txBox="1">
              <a:spLocks noChangeArrowheads="1"/>
            </p:cNvSpPr>
            <p:nvPr/>
          </p:nvSpPr>
          <p:spPr bwMode="auto">
            <a:xfrm>
              <a:off x="2877" y="877"/>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U</a:t>
              </a:r>
              <a:endParaRPr lang="en-US">
                <a:solidFill>
                  <a:srgbClr val="FE00FE"/>
                </a:solidFill>
              </a:endParaRPr>
            </a:p>
          </p:txBody>
        </p:sp>
        <p:sp>
          <p:nvSpPr>
            <p:cNvPr id="57351" name="Text Box 7"/>
            <p:cNvSpPr txBox="1">
              <a:spLocks noChangeArrowheads="1"/>
            </p:cNvSpPr>
            <p:nvPr/>
          </p:nvSpPr>
          <p:spPr bwMode="auto">
            <a:xfrm>
              <a:off x="3123" y="877"/>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Ả</a:t>
              </a:r>
              <a:endParaRPr lang="en-US">
                <a:solidFill>
                  <a:srgbClr val="FE00FE"/>
                </a:solidFill>
              </a:endParaRPr>
            </a:p>
          </p:txBody>
        </p:sp>
        <p:sp>
          <p:nvSpPr>
            <p:cNvPr id="57352" name="Text Box 8"/>
            <p:cNvSpPr txBox="1">
              <a:spLocks noChangeArrowheads="1"/>
            </p:cNvSpPr>
            <p:nvPr/>
          </p:nvSpPr>
          <p:spPr bwMode="auto">
            <a:xfrm>
              <a:off x="3370" y="877"/>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53" name="Text Box 9"/>
            <p:cNvSpPr txBox="1">
              <a:spLocks noChangeArrowheads="1"/>
            </p:cNvSpPr>
            <p:nvPr/>
          </p:nvSpPr>
          <p:spPr bwMode="auto">
            <a:xfrm>
              <a:off x="3616" y="877"/>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G</a:t>
              </a:r>
              <a:endParaRPr lang="en-US">
                <a:solidFill>
                  <a:srgbClr val="FE00FE"/>
                </a:solidFill>
              </a:endParaRPr>
            </a:p>
          </p:txBody>
        </p:sp>
      </p:grpSp>
      <p:grpSp>
        <p:nvGrpSpPr>
          <p:cNvPr id="3" name="Group 10"/>
          <p:cNvGrpSpPr>
            <a:grpSpLocks/>
          </p:cNvGrpSpPr>
          <p:nvPr/>
        </p:nvGrpSpPr>
        <p:grpSpPr bwMode="auto">
          <a:xfrm>
            <a:off x="2611438" y="1843088"/>
            <a:ext cx="1173162" cy="447675"/>
            <a:chOff x="1645" y="1161"/>
            <a:chExt cx="739" cy="282"/>
          </a:xfrm>
        </p:grpSpPr>
        <p:sp>
          <p:nvSpPr>
            <p:cNvPr id="57355" name="Text Box 11"/>
            <p:cNvSpPr txBox="1">
              <a:spLocks noChangeArrowheads="1"/>
            </p:cNvSpPr>
            <p:nvPr/>
          </p:nvSpPr>
          <p:spPr bwMode="auto">
            <a:xfrm>
              <a:off x="1645" y="1161"/>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56" name="Text Box 12"/>
            <p:cNvSpPr txBox="1">
              <a:spLocks noChangeArrowheads="1"/>
            </p:cNvSpPr>
            <p:nvPr/>
          </p:nvSpPr>
          <p:spPr bwMode="auto">
            <a:xfrm>
              <a:off x="1891" y="1161"/>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H</a:t>
              </a:r>
              <a:endParaRPr lang="en-US">
                <a:solidFill>
                  <a:srgbClr val="FE00FE"/>
                </a:solidFill>
              </a:endParaRPr>
            </a:p>
          </p:txBody>
        </p:sp>
        <p:sp>
          <p:nvSpPr>
            <p:cNvPr id="57357" name="Text Box 13"/>
            <p:cNvSpPr txBox="1">
              <a:spLocks noChangeArrowheads="1"/>
            </p:cNvSpPr>
            <p:nvPr/>
          </p:nvSpPr>
          <p:spPr bwMode="auto">
            <a:xfrm>
              <a:off x="2138" y="1161"/>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latin typeface="Times New Roman" pitchFamily="18" charset="0"/>
                </a:rPr>
                <a:t>Ư</a:t>
              </a:r>
              <a:endParaRPr lang="en-US">
                <a:solidFill>
                  <a:srgbClr val="FE00FE"/>
                </a:solidFill>
              </a:endParaRPr>
            </a:p>
          </p:txBody>
        </p:sp>
      </p:grpSp>
      <p:grpSp>
        <p:nvGrpSpPr>
          <p:cNvPr id="4" name="Group 14"/>
          <p:cNvGrpSpPr>
            <a:grpSpLocks/>
          </p:cNvGrpSpPr>
          <p:nvPr/>
        </p:nvGrpSpPr>
        <p:grpSpPr bwMode="auto">
          <a:xfrm>
            <a:off x="1828800" y="2738438"/>
            <a:ext cx="2346325" cy="446087"/>
            <a:chOff x="1152" y="1725"/>
            <a:chExt cx="1478" cy="281"/>
          </a:xfrm>
        </p:grpSpPr>
        <p:sp>
          <p:nvSpPr>
            <p:cNvPr id="57359" name="Text Box 15"/>
            <p:cNvSpPr txBox="1">
              <a:spLocks noChangeArrowheads="1"/>
            </p:cNvSpPr>
            <p:nvPr/>
          </p:nvSpPr>
          <p:spPr bwMode="auto">
            <a:xfrm>
              <a:off x="2138" y="1725"/>
              <a:ext cx="246" cy="281"/>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T</a:t>
              </a:r>
              <a:endParaRPr lang="en-US">
                <a:solidFill>
                  <a:srgbClr val="FE00FE"/>
                </a:solidFill>
              </a:endParaRPr>
            </a:p>
          </p:txBody>
        </p:sp>
        <p:sp>
          <p:nvSpPr>
            <p:cNvPr id="57360" name="Text Box 16"/>
            <p:cNvSpPr txBox="1">
              <a:spLocks noChangeArrowheads="1"/>
            </p:cNvSpPr>
            <p:nvPr/>
          </p:nvSpPr>
          <p:spPr bwMode="auto">
            <a:xfrm>
              <a:off x="1152" y="1725"/>
              <a:ext cx="246"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M</a:t>
              </a:r>
              <a:endParaRPr lang="en-US">
                <a:solidFill>
                  <a:srgbClr val="FE00FE"/>
                </a:solidFill>
              </a:endParaRPr>
            </a:p>
          </p:txBody>
        </p:sp>
        <p:sp>
          <p:nvSpPr>
            <p:cNvPr id="57361" name="Text Box 17"/>
            <p:cNvSpPr txBox="1">
              <a:spLocks noChangeArrowheads="1"/>
            </p:cNvSpPr>
            <p:nvPr/>
          </p:nvSpPr>
          <p:spPr bwMode="auto">
            <a:xfrm>
              <a:off x="1398" y="1725"/>
              <a:ext cx="247"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I</a:t>
              </a:r>
              <a:endParaRPr lang="en-US">
                <a:solidFill>
                  <a:srgbClr val="FE00FE"/>
                </a:solidFill>
              </a:endParaRPr>
            </a:p>
          </p:txBody>
        </p:sp>
        <p:sp>
          <p:nvSpPr>
            <p:cNvPr id="57362" name="Text Box 18"/>
            <p:cNvSpPr txBox="1">
              <a:spLocks noChangeArrowheads="1"/>
            </p:cNvSpPr>
            <p:nvPr/>
          </p:nvSpPr>
          <p:spPr bwMode="auto">
            <a:xfrm>
              <a:off x="1645" y="1725"/>
              <a:ext cx="246"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Ê</a:t>
              </a:r>
              <a:endParaRPr lang="en-US">
                <a:solidFill>
                  <a:srgbClr val="FE00FE"/>
                </a:solidFill>
              </a:endParaRPr>
            </a:p>
          </p:txBody>
        </p:sp>
        <p:sp>
          <p:nvSpPr>
            <p:cNvPr id="57363" name="Text Box 19"/>
            <p:cNvSpPr txBox="1">
              <a:spLocks noChangeArrowheads="1"/>
            </p:cNvSpPr>
            <p:nvPr/>
          </p:nvSpPr>
          <p:spPr bwMode="auto">
            <a:xfrm>
              <a:off x="1891" y="1725"/>
              <a:ext cx="247"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U</a:t>
              </a:r>
              <a:endParaRPr lang="en-US">
                <a:solidFill>
                  <a:srgbClr val="FE00FE"/>
                </a:solidFill>
              </a:endParaRPr>
            </a:p>
          </p:txBody>
        </p:sp>
        <p:sp>
          <p:nvSpPr>
            <p:cNvPr id="57364" name="Text Box 20"/>
            <p:cNvSpPr txBox="1">
              <a:spLocks noChangeArrowheads="1"/>
            </p:cNvSpPr>
            <p:nvPr/>
          </p:nvSpPr>
          <p:spPr bwMode="auto">
            <a:xfrm>
              <a:off x="2384" y="1725"/>
              <a:ext cx="246"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Ả</a:t>
              </a:r>
              <a:endParaRPr lang="en-US">
                <a:solidFill>
                  <a:srgbClr val="FE00FE"/>
                </a:solidFill>
              </a:endParaRPr>
            </a:p>
          </p:txBody>
        </p:sp>
      </p:grpSp>
      <p:grpSp>
        <p:nvGrpSpPr>
          <p:cNvPr id="5" name="Group 21"/>
          <p:cNvGrpSpPr>
            <a:grpSpLocks/>
          </p:cNvGrpSpPr>
          <p:nvPr/>
        </p:nvGrpSpPr>
        <p:grpSpPr bwMode="auto">
          <a:xfrm>
            <a:off x="3394075" y="3184525"/>
            <a:ext cx="2346325" cy="447675"/>
            <a:chOff x="2138" y="2006"/>
            <a:chExt cx="1478" cy="282"/>
          </a:xfrm>
        </p:grpSpPr>
        <p:sp>
          <p:nvSpPr>
            <p:cNvPr id="57366" name="Text Box 22"/>
            <p:cNvSpPr txBox="1">
              <a:spLocks noChangeArrowheads="1"/>
            </p:cNvSpPr>
            <p:nvPr/>
          </p:nvSpPr>
          <p:spPr bwMode="auto">
            <a:xfrm>
              <a:off x="2138" y="2006"/>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T</a:t>
              </a:r>
              <a:endParaRPr lang="en-US">
                <a:solidFill>
                  <a:srgbClr val="FE00FE"/>
                </a:solidFill>
              </a:endParaRPr>
            </a:p>
          </p:txBody>
        </p:sp>
        <p:sp>
          <p:nvSpPr>
            <p:cNvPr id="57367" name="Text Box 23"/>
            <p:cNvSpPr txBox="1">
              <a:spLocks noChangeArrowheads="1"/>
            </p:cNvSpPr>
            <p:nvPr/>
          </p:nvSpPr>
          <p:spPr bwMode="auto">
            <a:xfrm>
              <a:off x="2384" y="2006"/>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Á</a:t>
              </a:r>
              <a:endParaRPr lang="en-US">
                <a:solidFill>
                  <a:srgbClr val="FE00FE"/>
                </a:solidFill>
              </a:endParaRPr>
            </a:p>
          </p:txBody>
        </p:sp>
        <p:sp>
          <p:nvSpPr>
            <p:cNvPr id="57368" name="Text Box 24"/>
            <p:cNvSpPr txBox="1">
              <a:spLocks noChangeArrowheads="1"/>
            </p:cNvSpPr>
            <p:nvPr/>
          </p:nvSpPr>
          <p:spPr bwMode="auto">
            <a:xfrm>
              <a:off x="2630" y="2006"/>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C</a:t>
              </a:r>
              <a:endParaRPr lang="en-US">
                <a:solidFill>
                  <a:srgbClr val="FE00FE"/>
                </a:solidFill>
              </a:endParaRPr>
            </a:p>
          </p:txBody>
        </p:sp>
        <p:sp>
          <p:nvSpPr>
            <p:cNvPr id="57369" name="Text Box 25"/>
            <p:cNvSpPr txBox="1">
              <a:spLocks noChangeArrowheads="1"/>
            </p:cNvSpPr>
            <p:nvPr/>
          </p:nvSpPr>
          <p:spPr bwMode="auto">
            <a:xfrm>
              <a:off x="2877" y="2006"/>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G</a:t>
              </a:r>
              <a:endParaRPr lang="en-US">
                <a:solidFill>
                  <a:srgbClr val="FE00FE"/>
                </a:solidFill>
              </a:endParaRPr>
            </a:p>
          </p:txBody>
        </p:sp>
        <p:sp>
          <p:nvSpPr>
            <p:cNvPr id="57370" name="Text Box 26"/>
            <p:cNvSpPr txBox="1">
              <a:spLocks noChangeArrowheads="1"/>
            </p:cNvSpPr>
            <p:nvPr/>
          </p:nvSpPr>
          <p:spPr bwMode="auto">
            <a:xfrm>
              <a:off x="3123" y="2006"/>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I</a:t>
              </a:r>
              <a:endParaRPr lang="en-US">
                <a:solidFill>
                  <a:srgbClr val="FE00FE"/>
                </a:solidFill>
              </a:endParaRPr>
            </a:p>
          </p:txBody>
        </p:sp>
        <p:sp>
          <p:nvSpPr>
            <p:cNvPr id="57371" name="Text Box 27"/>
            <p:cNvSpPr txBox="1">
              <a:spLocks noChangeArrowheads="1"/>
            </p:cNvSpPr>
            <p:nvPr/>
          </p:nvSpPr>
          <p:spPr bwMode="auto">
            <a:xfrm>
              <a:off x="3370" y="2006"/>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Ả</a:t>
              </a:r>
              <a:endParaRPr lang="en-US">
                <a:solidFill>
                  <a:srgbClr val="FE00FE"/>
                </a:solidFill>
              </a:endParaRPr>
            </a:p>
          </p:txBody>
        </p:sp>
      </p:grpSp>
      <p:grpSp>
        <p:nvGrpSpPr>
          <p:cNvPr id="6" name="Group 28"/>
          <p:cNvGrpSpPr>
            <a:grpSpLocks/>
          </p:cNvGrpSpPr>
          <p:nvPr/>
        </p:nvGrpSpPr>
        <p:grpSpPr bwMode="auto">
          <a:xfrm>
            <a:off x="1849438" y="3632200"/>
            <a:ext cx="3521075" cy="447675"/>
            <a:chOff x="1152" y="2288"/>
            <a:chExt cx="2218" cy="282"/>
          </a:xfrm>
        </p:grpSpPr>
        <p:sp>
          <p:nvSpPr>
            <p:cNvPr id="57373" name="Text Box 29"/>
            <p:cNvSpPr txBox="1">
              <a:spLocks noChangeArrowheads="1"/>
            </p:cNvSpPr>
            <p:nvPr/>
          </p:nvSpPr>
          <p:spPr bwMode="auto">
            <a:xfrm>
              <a:off x="2384" y="2288"/>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U</a:t>
              </a:r>
              <a:endParaRPr lang="en-US">
                <a:solidFill>
                  <a:srgbClr val="FE00FE"/>
                </a:solidFill>
              </a:endParaRPr>
            </a:p>
          </p:txBody>
        </p:sp>
        <p:sp>
          <p:nvSpPr>
            <p:cNvPr id="57374" name="Text Box 30"/>
            <p:cNvSpPr txBox="1">
              <a:spLocks noChangeArrowheads="1"/>
            </p:cNvSpPr>
            <p:nvPr/>
          </p:nvSpPr>
          <p:spPr bwMode="auto">
            <a:xfrm>
              <a:off x="2138" y="2288"/>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H</a:t>
              </a:r>
              <a:endParaRPr lang="en-US">
                <a:solidFill>
                  <a:srgbClr val="FE00FE"/>
                </a:solidFill>
              </a:endParaRPr>
            </a:p>
          </p:txBody>
        </p:sp>
        <p:sp>
          <p:nvSpPr>
            <p:cNvPr id="57375" name="Text Box 31"/>
            <p:cNvSpPr txBox="1">
              <a:spLocks noChangeArrowheads="1"/>
            </p:cNvSpPr>
            <p:nvPr/>
          </p:nvSpPr>
          <p:spPr bwMode="auto">
            <a:xfrm>
              <a:off x="2630" y="2288"/>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Y</a:t>
              </a:r>
              <a:endParaRPr lang="en-US">
                <a:solidFill>
                  <a:srgbClr val="FE00FE"/>
                </a:solidFill>
              </a:endParaRPr>
            </a:p>
          </p:txBody>
        </p:sp>
        <p:sp>
          <p:nvSpPr>
            <p:cNvPr id="57376" name="Text Box 32"/>
            <p:cNvSpPr txBox="1">
              <a:spLocks noChangeArrowheads="1"/>
            </p:cNvSpPr>
            <p:nvPr/>
          </p:nvSpPr>
          <p:spPr bwMode="auto">
            <a:xfrm>
              <a:off x="1891" y="2288"/>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T</a:t>
              </a:r>
              <a:endParaRPr lang="en-US">
                <a:solidFill>
                  <a:srgbClr val="FE00FE"/>
                </a:solidFill>
              </a:endParaRPr>
            </a:p>
          </p:txBody>
        </p:sp>
        <p:sp>
          <p:nvSpPr>
            <p:cNvPr id="57377" name="Text Box 33"/>
            <p:cNvSpPr txBox="1">
              <a:spLocks noChangeArrowheads="1"/>
            </p:cNvSpPr>
            <p:nvPr/>
          </p:nvSpPr>
          <p:spPr bwMode="auto">
            <a:xfrm>
              <a:off x="1152" y="2288"/>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C</a:t>
              </a:r>
              <a:endParaRPr lang="en-US">
                <a:solidFill>
                  <a:srgbClr val="FE00FE"/>
                </a:solidFill>
              </a:endParaRPr>
            </a:p>
          </p:txBody>
        </p:sp>
        <p:sp>
          <p:nvSpPr>
            <p:cNvPr id="57378" name="Text Box 34"/>
            <p:cNvSpPr txBox="1">
              <a:spLocks noChangeArrowheads="1"/>
            </p:cNvSpPr>
            <p:nvPr/>
          </p:nvSpPr>
          <p:spPr bwMode="auto">
            <a:xfrm>
              <a:off x="1645" y="2288"/>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79" name="Text Box 35"/>
            <p:cNvSpPr txBox="1">
              <a:spLocks noChangeArrowheads="1"/>
            </p:cNvSpPr>
            <p:nvPr/>
          </p:nvSpPr>
          <p:spPr bwMode="auto">
            <a:xfrm>
              <a:off x="2877" y="2288"/>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Ề</a:t>
              </a:r>
              <a:endParaRPr lang="en-US">
                <a:solidFill>
                  <a:srgbClr val="FE00FE"/>
                </a:solidFill>
              </a:endParaRPr>
            </a:p>
          </p:txBody>
        </p:sp>
        <p:sp>
          <p:nvSpPr>
            <p:cNvPr id="57380" name="Text Box 36"/>
            <p:cNvSpPr txBox="1">
              <a:spLocks noChangeArrowheads="1"/>
            </p:cNvSpPr>
            <p:nvPr/>
          </p:nvSpPr>
          <p:spPr bwMode="auto">
            <a:xfrm>
              <a:off x="3123" y="2288"/>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81" name="Text Box 37"/>
            <p:cNvSpPr txBox="1">
              <a:spLocks noChangeArrowheads="1"/>
            </p:cNvSpPr>
            <p:nvPr/>
          </p:nvSpPr>
          <p:spPr bwMode="auto">
            <a:xfrm>
              <a:off x="1398" y="2288"/>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O</a:t>
              </a:r>
              <a:endParaRPr lang="en-US">
                <a:solidFill>
                  <a:srgbClr val="FE00FE"/>
                </a:solidFill>
              </a:endParaRPr>
            </a:p>
          </p:txBody>
        </p:sp>
      </p:grpSp>
      <p:grpSp>
        <p:nvGrpSpPr>
          <p:cNvPr id="7" name="Group 38"/>
          <p:cNvGrpSpPr>
            <a:grpSpLocks/>
          </p:cNvGrpSpPr>
          <p:nvPr/>
        </p:nvGrpSpPr>
        <p:grpSpPr bwMode="auto">
          <a:xfrm>
            <a:off x="2239963" y="4079875"/>
            <a:ext cx="2347912" cy="446088"/>
            <a:chOff x="1398" y="2570"/>
            <a:chExt cx="1479" cy="281"/>
          </a:xfrm>
        </p:grpSpPr>
        <p:sp>
          <p:nvSpPr>
            <p:cNvPr id="57383" name="Text Box 39"/>
            <p:cNvSpPr txBox="1">
              <a:spLocks noChangeArrowheads="1"/>
            </p:cNvSpPr>
            <p:nvPr/>
          </p:nvSpPr>
          <p:spPr bwMode="auto">
            <a:xfrm>
              <a:off x="1645" y="2570"/>
              <a:ext cx="246"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O</a:t>
              </a:r>
              <a:endParaRPr lang="en-US">
                <a:solidFill>
                  <a:srgbClr val="FE00FE"/>
                </a:solidFill>
              </a:endParaRPr>
            </a:p>
          </p:txBody>
        </p:sp>
        <p:sp>
          <p:nvSpPr>
            <p:cNvPr id="57384" name="Text Box 40"/>
            <p:cNvSpPr txBox="1">
              <a:spLocks noChangeArrowheads="1"/>
            </p:cNvSpPr>
            <p:nvPr/>
          </p:nvSpPr>
          <p:spPr bwMode="auto">
            <a:xfrm>
              <a:off x="2138" y="2570"/>
              <a:ext cx="246" cy="281"/>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Á</a:t>
              </a:r>
              <a:endParaRPr lang="en-US">
                <a:solidFill>
                  <a:srgbClr val="FE00FE"/>
                </a:solidFill>
              </a:endParaRPr>
            </a:p>
          </p:txBody>
        </p:sp>
        <p:sp>
          <p:nvSpPr>
            <p:cNvPr id="57385" name="Text Box 41"/>
            <p:cNvSpPr txBox="1">
              <a:spLocks noChangeArrowheads="1"/>
            </p:cNvSpPr>
            <p:nvPr/>
          </p:nvSpPr>
          <p:spPr bwMode="auto">
            <a:xfrm>
              <a:off x="1891" y="2570"/>
              <a:ext cx="247"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S</a:t>
              </a:r>
              <a:endParaRPr lang="en-US">
                <a:solidFill>
                  <a:srgbClr val="FE00FE"/>
                </a:solidFill>
              </a:endParaRPr>
            </a:p>
          </p:txBody>
        </p:sp>
        <p:sp>
          <p:nvSpPr>
            <p:cNvPr id="57386" name="Text Box 42"/>
            <p:cNvSpPr txBox="1">
              <a:spLocks noChangeArrowheads="1"/>
            </p:cNvSpPr>
            <p:nvPr/>
          </p:nvSpPr>
          <p:spPr bwMode="auto">
            <a:xfrm>
              <a:off x="1398" y="2570"/>
              <a:ext cx="247"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S</a:t>
              </a:r>
              <a:endParaRPr lang="en-US">
                <a:solidFill>
                  <a:srgbClr val="FE00FE"/>
                </a:solidFill>
              </a:endParaRPr>
            </a:p>
          </p:txBody>
        </p:sp>
        <p:sp>
          <p:nvSpPr>
            <p:cNvPr id="57387" name="Text Box 43"/>
            <p:cNvSpPr txBox="1">
              <a:spLocks noChangeArrowheads="1"/>
            </p:cNvSpPr>
            <p:nvPr/>
          </p:nvSpPr>
          <p:spPr bwMode="auto">
            <a:xfrm>
              <a:off x="2384" y="2570"/>
              <a:ext cx="246"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88" name="Text Box 44"/>
            <p:cNvSpPr txBox="1">
              <a:spLocks noChangeArrowheads="1"/>
            </p:cNvSpPr>
            <p:nvPr/>
          </p:nvSpPr>
          <p:spPr bwMode="auto">
            <a:xfrm>
              <a:off x="2630" y="2570"/>
              <a:ext cx="247" cy="281"/>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H</a:t>
              </a:r>
              <a:endParaRPr lang="en-US">
                <a:solidFill>
                  <a:srgbClr val="FE00FE"/>
                </a:solidFill>
              </a:endParaRPr>
            </a:p>
          </p:txBody>
        </p:sp>
      </p:grpSp>
      <p:grpSp>
        <p:nvGrpSpPr>
          <p:cNvPr id="8" name="Group 45"/>
          <p:cNvGrpSpPr>
            <a:grpSpLocks/>
          </p:cNvGrpSpPr>
          <p:nvPr/>
        </p:nvGrpSpPr>
        <p:grpSpPr bwMode="auto">
          <a:xfrm>
            <a:off x="2611438" y="2290763"/>
            <a:ext cx="5084762" cy="447675"/>
            <a:chOff x="1645" y="1443"/>
            <a:chExt cx="3203" cy="282"/>
          </a:xfrm>
        </p:grpSpPr>
        <p:sp>
          <p:nvSpPr>
            <p:cNvPr id="57390" name="Text Box 46"/>
            <p:cNvSpPr txBox="1">
              <a:spLocks noChangeArrowheads="1"/>
            </p:cNvSpPr>
            <p:nvPr/>
          </p:nvSpPr>
          <p:spPr bwMode="auto">
            <a:xfrm>
              <a:off x="2138"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Ợ</a:t>
              </a:r>
              <a:endParaRPr lang="en-US">
                <a:solidFill>
                  <a:srgbClr val="FE00FE"/>
                </a:solidFill>
              </a:endParaRPr>
            </a:p>
          </p:txBody>
        </p:sp>
        <p:sp>
          <p:nvSpPr>
            <p:cNvPr id="57391" name="Text Box 47"/>
            <p:cNvSpPr txBox="1">
              <a:spLocks noChangeArrowheads="1"/>
            </p:cNvSpPr>
            <p:nvPr/>
          </p:nvSpPr>
          <p:spPr bwMode="auto">
            <a:xfrm>
              <a:off x="3862" y="1443"/>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G</a:t>
              </a:r>
              <a:endParaRPr lang="en-US">
                <a:solidFill>
                  <a:srgbClr val="FE00FE"/>
                </a:solidFill>
              </a:endParaRPr>
            </a:p>
          </p:txBody>
        </p:sp>
        <p:sp>
          <p:nvSpPr>
            <p:cNvPr id="57392" name="Text Box 48"/>
            <p:cNvSpPr txBox="1">
              <a:spLocks noChangeArrowheads="1"/>
            </p:cNvSpPr>
            <p:nvPr/>
          </p:nvSpPr>
          <p:spPr bwMode="auto">
            <a:xfrm>
              <a:off x="1645"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D</a:t>
              </a:r>
              <a:endParaRPr lang="en-US">
                <a:solidFill>
                  <a:srgbClr val="FE00FE"/>
                </a:solidFill>
              </a:endParaRPr>
            </a:p>
          </p:txBody>
        </p:sp>
        <p:sp>
          <p:nvSpPr>
            <p:cNvPr id="57393" name="Text Box 49"/>
            <p:cNvSpPr txBox="1">
              <a:spLocks noChangeArrowheads="1"/>
            </p:cNvSpPr>
            <p:nvPr/>
          </p:nvSpPr>
          <p:spPr bwMode="auto">
            <a:xfrm>
              <a:off x="1891" y="1443"/>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Ư</a:t>
              </a:r>
              <a:endParaRPr lang="en-US">
                <a:solidFill>
                  <a:srgbClr val="FE00FE"/>
                </a:solidFill>
              </a:endParaRPr>
            </a:p>
          </p:txBody>
        </p:sp>
        <p:sp>
          <p:nvSpPr>
            <p:cNvPr id="57394" name="Text Box 50"/>
            <p:cNvSpPr txBox="1">
              <a:spLocks noChangeArrowheads="1"/>
            </p:cNvSpPr>
            <p:nvPr/>
          </p:nvSpPr>
          <p:spPr bwMode="auto">
            <a:xfrm>
              <a:off x="2384"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95" name="Text Box 51"/>
            <p:cNvSpPr txBox="1">
              <a:spLocks noChangeArrowheads="1"/>
            </p:cNvSpPr>
            <p:nvPr/>
          </p:nvSpPr>
          <p:spPr bwMode="auto">
            <a:xfrm>
              <a:off x="2630" y="1443"/>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G</a:t>
              </a:r>
              <a:endParaRPr lang="en-US">
                <a:solidFill>
                  <a:srgbClr val="FE00FE"/>
                </a:solidFill>
              </a:endParaRPr>
            </a:p>
          </p:txBody>
        </p:sp>
        <p:sp>
          <p:nvSpPr>
            <p:cNvPr id="57396" name="Text Box 52"/>
            <p:cNvSpPr txBox="1">
              <a:spLocks noChangeArrowheads="1"/>
            </p:cNvSpPr>
            <p:nvPr/>
          </p:nvSpPr>
          <p:spPr bwMode="auto">
            <a:xfrm>
              <a:off x="3123" y="1443"/>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Ư</a:t>
              </a:r>
              <a:endParaRPr lang="en-US">
                <a:solidFill>
                  <a:srgbClr val="FE00FE"/>
                </a:solidFill>
              </a:endParaRPr>
            </a:p>
          </p:txBody>
        </p:sp>
        <p:sp>
          <p:nvSpPr>
            <p:cNvPr id="57397" name="Text Box 53"/>
            <p:cNvSpPr txBox="1">
              <a:spLocks noChangeArrowheads="1"/>
            </p:cNvSpPr>
            <p:nvPr/>
          </p:nvSpPr>
          <p:spPr bwMode="auto">
            <a:xfrm>
              <a:off x="3616"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398" name="Text Box 54"/>
            <p:cNvSpPr txBox="1">
              <a:spLocks noChangeArrowheads="1"/>
            </p:cNvSpPr>
            <p:nvPr/>
          </p:nvSpPr>
          <p:spPr bwMode="auto">
            <a:xfrm>
              <a:off x="2877"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H</a:t>
              </a:r>
              <a:endParaRPr lang="en-US">
                <a:solidFill>
                  <a:srgbClr val="FE00FE"/>
                </a:solidFill>
              </a:endParaRPr>
            </a:p>
          </p:txBody>
        </p:sp>
        <p:sp>
          <p:nvSpPr>
            <p:cNvPr id="57399" name="Text Box 55"/>
            <p:cNvSpPr txBox="1">
              <a:spLocks noChangeArrowheads="1"/>
            </p:cNvSpPr>
            <p:nvPr/>
          </p:nvSpPr>
          <p:spPr bwMode="auto">
            <a:xfrm>
              <a:off x="4355" y="1443"/>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H</a:t>
              </a:r>
              <a:endParaRPr lang="en-US">
                <a:solidFill>
                  <a:srgbClr val="FE00FE"/>
                </a:solidFill>
              </a:endParaRPr>
            </a:p>
          </p:txBody>
        </p:sp>
        <p:sp>
          <p:nvSpPr>
            <p:cNvPr id="57400" name="Text Box 56"/>
            <p:cNvSpPr txBox="1">
              <a:spLocks noChangeArrowheads="1"/>
            </p:cNvSpPr>
            <p:nvPr/>
          </p:nvSpPr>
          <p:spPr bwMode="auto">
            <a:xfrm>
              <a:off x="4602"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Ư</a:t>
              </a:r>
              <a:endParaRPr lang="en-US">
                <a:solidFill>
                  <a:srgbClr val="FE00FE"/>
                </a:solidFill>
              </a:endParaRPr>
            </a:p>
          </p:txBody>
        </p:sp>
        <p:sp>
          <p:nvSpPr>
            <p:cNvPr id="57401" name="Text Box 57"/>
            <p:cNvSpPr txBox="1">
              <a:spLocks noChangeArrowheads="1"/>
            </p:cNvSpPr>
            <p:nvPr/>
          </p:nvSpPr>
          <p:spPr bwMode="auto">
            <a:xfrm>
              <a:off x="4109"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T</a:t>
              </a:r>
              <a:endParaRPr lang="en-US">
                <a:solidFill>
                  <a:srgbClr val="FE00FE"/>
                </a:solidFill>
              </a:endParaRPr>
            </a:p>
          </p:txBody>
        </p:sp>
        <p:sp>
          <p:nvSpPr>
            <p:cNvPr id="57402" name="Text Box 58"/>
            <p:cNvSpPr txBox="1">
              <a:spLocks noChangeArrowheads="1"/>
            </p:cNvSpPr>
            <p:nvPr/>
          </p:nvSpPr>
          <p:spPr bwMode="auto">
            <a:xfrm>
              <a:off x="3370" y="1443"/>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Ơ</a:t>
              </a:r>
              <a:endParaRPr lang="en-US">
                <a:solidFill>
                  <a:srgbClr val="FE00FE"/>
                </a:solidFill>
              </a:endParaRPr>
            </a:p>
          </p:txBody>
        </p:sp>
      </p:grpSp>
      <p:grpSp>
        <p:nvGrpSpPr>
          <p:cNvPr id="9" name="Group 59"/>
          <p:cNvGrpSpPr>
            <a:grpSpLocks/>
          </p:cNvGrpSpPr>
          <p:nvPr/>
        </p:nvGrpSpPr>
        <p:grpSpPr bwMode="auto">
          <a:xfrm>
            <a:off x="2239963" y="4525963"/>
            <a:ext cx="3130550" cy="447675"/>
            <a:chOff x="1398" y="2851"/>
            <a:chExt cx="1972" cy="282"/>
          </a:xfrm>
        </p:grpSpPr>
        <p:sp>
          <p:nvSpPr>
            <p:cNvPr id="57404" name="Text Box 60"/>
            <p:cNvSpPr txBox="1">
              <a:spLocks noChangeArrowheads="1"/>
            </p:cNvSpPr>
            <p:nvPr/>
          </p:nvSpPr>
          <p:spPr bwMode="auto">
            <a:xfrm>
              <a:off x="2138" y="2851"/>
              <a:ext cx="246" cy="282"/>
            </a:xfrm>
            <a:prstGeom prst="rect">
              <a:avLst/>
            </a:prstGeom>
            <a:solidFill>
              <a:srgbClr val="FE00FE"/>
            </a:solidFill>
            <a:ln w="9525">
              <a:solidFill>
                <a:srgbClr val="000000"/>
              </a:solidFill>
              <a:miter lim="800000"/>
              <a:headEnd/>
              <a:tailEnd/>
            </a:ln>
          </p:spPr>
          <p:txBody>
            <a:bodyPr/>
            <a:lstStyle/>
            <a:p>
              <a:pPr eaLnBrk="0" hangingPunct="0"/>
              <a:r>
                <a:rPr lang="en-US" sz="1400" b="1">
                  <a:solidFill>
                    <a:srgbClr val="FE00FE"/>
                  </a:solidFill>
                </a:rPr>
                <a:t>C</a:t>
              </a:r>
              <a:endParaRPr lang="en-US">
                <a:solidFill>
                  <a:srgbClr val="FE00FE"/>
                </a:solidFill>
              </a:endParaRPr>
            </a:p>
          </p:txBody>
        </p:sp>
        <p:sp>
          <p:nvSpPr>
            <p:cNvPr id="57405" name="Text Box 61"/>
            <p:cNvSpPr txBox="1">
              <a:spLocks noChangeArrowheads="1"/>
            </p:cNvSpPr>
            <p:nvPr/>
          </p:nvSpPr>
          <p:spPr bwMode="auto">
            <a:xfrm>
              <a:off x="2384" y="2851"/>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B</a:t>
              </a:r>
              <a:endParaRPr lang="en-US">
                <a:solidFill>
                  <a:srgbClr val="FE00FE"/>
                </a:solidFill>
              </a:endParaRPr>
            </a:p>
          </p:txBody>
        </p:sp>
        <p:sp>
          <p:nvSpPr>
            <p:cNvPr id="57406" name="Text Box 62"/>
            <p:cNvSpPr txBox="1">
              <a:spLocks noChangeArrowheads="1"/>
            </p:cNvSpPr>
            <p:nvPr/>
          </p:nvSpPr>
          <p:spPr bwMode="auto">
            <a:xfrm>
              <a:off x="1645" y="2851"/>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Ư</a:t>
              </a:r>
              <a:endParaRPr lang="en-US">
                <a:solidFill>
                  <a:srgbClr val="FE00FE"/>
                </a:solidFill>
              </a:endParaRPr>
            </a:p>
          </p:txBody>
        </p:sp>
        <p:sp>
          <p:nvSpPr>
            <p:cNvPr id="57407" name="Text Box 63"/>
            <p:cNvSpPr txBox="1">
              <a:spLocks noChangeArrowheads="1"/>
            </p:cNvSpPr>
            <p:nvPr/>
          </p:nvSpPr>
          <p:spPr bwMode="auto">
            <a:xfrm>
              <a:off x="1398" y="2851"/>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408" name="Text Box 64"/>
            <p:cNvSpPr txBox="1">
              <a:spLocks noChangeArrowheads="1"/>
            </p:cNvSpPr>
            <p:nvPr/>
          </p:nvSpPr>
          <p:spPr bwMode="auto">
            <a:xfrm>
              <a:off x="2630" y="2851"/>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I</a:t>
              </a:r>
              <a:endParaRPr lang="en-US">
                <a:solidFill>
                  <a:srgbClr val="FE00FE"/>
                </a:solidFill>
              </a:endParaRPr>
            </a:p>
          </p:txBody>
        </p:sp>
        <p:sp>
          <p:nvSpPr>
            <p:cNvPr id="57409" name="Text Box 65"/>
            <p:cNvSpPr txBox="1">
              <a:spLocks noChangeArrowheads="1"/>
            </p:cNvSpPr>
            <p:nvPr/>
          </p:nvSpPr>
          <p:spPr bwMode="auto">
            <a:xfrm>
              <a:off x="2877" y="2851"/>
              <a:ext cx="246"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Ể</a:t>
              </a:r>
              <a:endParaRPr lang="en-US">
                <a:solidFill>
                  <a:srgbClr val="FE00FE"/>
                </a:solidFill>
              </a:endParaRPr>
            </a:p>
          </p:txBody>
        </p:sp>
        <p:sp>
          <p:nvSpPr>
            <p:cNvPr id="57410" name="Text Box 66"/>
            <p:cNvSpPr txBox="1">
              <a:spLocks noChangeArrowheads="1"/>
            </p:cNvSpPr>
            <p:nvPr/>
          </p:nvSpPr>
          <p:spPr bwMode="auto">
            <a:xfrm>
              <a:off x="3123" y="2851"/>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rPr>
                <a:t>N</a:t>
              </a:r>
              <a:endParaRPr lang="en-US">
                <a:solidFill>
                  <a:srgbClr val="FE00FE"/>
                </a:solidFill>
              </a:endParaRPr>
            </a:p>
          </p:txBody>
        </p:sp>
        <p:sp>
          <p:nvSpPr>
            <p:cNvPr id="57411" name="Text Box 67"/>
            <p:cNvSpPr txBox="1">
              <a:spLocks noChangeArrowheads="1"/>
            </p:cNvSpPr>
            <p:nvPr/>
          </p:nvSpPr>
          <p:spPr bwMode="auto">
            <a:xfrm>
              <a:off x="1891" y="2851"/>
              <a:ext cx="247" cy="282"/>
            </a:xfrm>
            <a:prstGeom prst="rect">
              <a:avLst/>
            </a:prstGeom>
            <a:solidFill>
              <a:srgbClr val="FE00FE"/>
            </a:solidFill>
            <a:ln w="9525">
              <a:solidFill>
                <a:srgbClr val="000000"/>
              </a:solidFill>
              <a:miter lim="800000"/>
              <a:headEnd/>
              <a:tailEnd/>
            </a:ln>
          </p:spPr>
          <p:txBody>
            <a:bodyPr/>
            <a:lstStyle/>
            <a:p>
              <a:pPr eaLnBrk="0" hangingPunct="0"/>
              <a:r>
                <a:rPr lang="en-US" sz="1400">
                  <a:solidFill>
                    <a:srgbClr val="FE00FE"/>
                  </a:solidFill>
                  <a:latin typeface="Times New Roman" pitchFamily="18" charset="0"/>
                </a:rPr>
                <a:t>Ơ</a:t>
              </a:r>
              <a:endParaRPr lang="en-US">
                <a:solidFill>
                  <a:srgbClr val="FE00FE"/>
                </a:solidFill>
              </a:endParaRPr>
            </a:p>
          </p:txBody>
        </p:sp>
      </p:grpSp>
      <p:sp>
        <p:nvSpPr>
          <p:cNvPr id="57412" name="Text Box 68"/>
          <p:cNvSpPr txBox="1">
            <a:spLocks noChangeArrowheads="1"/>
          </p:cNvSpPr>
          <p:nvPr/>
        </p:nvSpPr>
        <p:spPr bwMode="auto">
          <a:xfrm>
            <a:off x="1031875" y="1422400"/>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1</a:t>
            </a:r>
            <a:endParaRPr lang="en-US" sz="2400"/>
          </a:p>
        </p:txBody>
      </p:sp>
      <p:sp>
        <p:nvSpPr>
          <p:cNvPr id="57413" name="Text Box 69"/>
          <p:cNvSpPr txBox="1">
            <a:spLocks noChangeArrowheads="1"/>
          </p:cNvSpPr>
          <p:nvPr/>
        </p:nvSpPr>
        <p:spPr bwMode="auto">
          <a:xfrm>
            <a:off x="1031875" y="1849438"/>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2</a:t>
            </a:r>
            <a:endParaRPr lang="en-US" sz="2400"/>
          </a:p>
        </p:txBody>
      </p:sp>
      <p:sp>
        <p:nvSpPr>
          <p:cNvPr id="57414" name="Text Box 70"/>
          <p:cNvSpPr txBox="1">
            <a:spLocks noChangeArrowheads="1"/>
          </p:cNvSpPr>
          <p:nvPr/>
        </p:nvSpPr>
        <p:spPr bwMode="auto">
          <a:xfrm>
            <a:off x="1031875" y="2301875"/>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3</a:t>
            </a:r>
            <a:endParaRPr lang="en-US" sz="2400"/>
          </a:p>
        </p:txBody>
      </p:sp>
      <p:sp>
        <p:nvSpPr>
          <p:cNvPr id="57415" name="Text Box 71"/>
          <p:cNvSpPr txBox="1">
            <a:spLocks noChangeArrowheads="1"/>
          </p:cNvSpPr>
          <p:nvPr/>
        </p:nvSpPr>
        <p:spPr bwMode="auto">
          <a:xfrm>
            <a:off x="1031875" y="2759075"/>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4</a:t>
            </a:r>
            <a:endParaRPr lang="en-US" sz="2400"/>
          </a:p>
        </p:txBody>
      </p:sp>
      <p:sp>
        <p:nvSpPr>
          <p:cNvPr id="57416" name="Text Box 72"/>
          <p:cNvSpPr txBox="1">
            <a:spLocks noChangeArrowheads="1"/>
          </p:cNvSpPr>
          <p:nvPr/>
        </p:nvSpPr>
        <p:spPr bwMode="auto">
          <a:xfrm>
            <a:off x="1046163" y="3244850"/>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5</a:t>
            </a:r>
            <a:endParaRPr lang="en-US" sz="2400"/>
          </a:p>
        </p:txBody>
      </p:sp>
      <p:sp>
        <p:nvSpPr>
          <p:cNvPr id="57417" name="Text Box 73"/>
          <p:cNvSpPr txBox="1">
            <a:spLocks noChangeArrowheads="1"/>
          </p:cNvSpPr>
          <p:nvPr/>
        </p:nvSpPr>
        <p:spPr bwMode="auto">
          <a:xfrm>
            <a:off x="1046163" y="3671888"/>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6</a:t>
            </a:r>
            <a:endParaRPr lang="en-US" sz="2400"/>
          </a:p>
        </p:txBody>
      </p:sp>
      <p:sp>
        <p:nvSpPr>
          <p:cNvPr id="57418" name="Text Box 74"/>
          <p:cNvSpPr txBox="1">
            <a:spLocks noChangeArrowheads="1"/>
          </p:cNvSpPr>
          <p:nvPr/>
        </p:nvSpPr>
        <p:spPr bwMode="auto">
          <a:xfrm>
            <a:off x="1046163" y="4124325"/>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7</a:t>
            </a:r>
            <a:endParaRPr lang="en-US" sz="2400"/>
          </a:p>
        </p:txBody>
      </p:sp>
      <p:sp>
        <p:nvSpPr>
          <p:cNvPr id="57419" name="Text Box 75"/>
          <p:cNvSpPr txBox="1">
            <a:spLocks noChangeArrowheads="1"/>
          </p:cNvSpPr>
          <p:nvPr/>
        </p:nvSpPr>
        <p:spPr bwMode="auto">
          <a:xfrm>
            <a:off x="1046163" y="4581525"/>
            <a:ext cx="304800" cy="330200"/>
          </a:xfrm>
          <a:prstGeom prst="rect">
            <a:avLst/>
          </a:prstGeom>
          <a:solidFill>
            <a:srgbClr val="CCCC00"/>
          </a:solidFill>
          <a:ln w="9525">
            <a:solidFill>
              <a:srgbClr val="000000"/>
            </a:solidFill>
            <a:miter lim="800000"/>
            <a:headEnd/>
            <a:tailEnd/>
          </a:ln>
        </p:spPr>
        <p:txBody>
          <a:bodyPr/>
          <a:lstStyle/>
          <a:p>
            <a:pPr eaLnBrk="0" hangingPunct="0"/>
            <a:r>
              <a:rPr lang="en-US">
                <a:latin typeface="Times New Roman" pitchFamily="18" charset="0"/>
              </a:rPr>
              <a:t>8</a:t>
            </a:r>
            <a:endParaRPr lang="en-US" sz="2400"/>
          </a:p>
        </p:txBody>
      </p:sp>
      <p:grpSp>
        <p:nvGrpSpPr>
          <p:cNvPr id="10" name="Group 76"/>
          <p:cNvGrpSpPr>
            <a:grpSpLocks/>
          </p:cNvGrpSpPr>
          <p:nvPr/>
        </p:nvGrpSpPr>
        <p:grpSpPr bwMode="auto">
          <a:xfrm>
            <a:off x="3398838" y="1401763"/>
            <a:ext cx="2736850" cy="447675"/>
            <a:chOff x="2138" y="3360"/>
            <a:chExt cx="1724" cy="282"/>
          </a:xfrm>
        </p:grpSpPr>
        <p:sp>
          <p:nvSpPr>
            <p:cNvPr id="57421" name="Text Box 77"/>
            <p:cNvSpPr txBox="1">
              <a:spLocks noChangeArrowheads="1"/>
            </p:cNvSpPr>
            <p:nvPr/>
          </p:nvSpPr>
          <p:spPr bwMode="auto">
            <a:xfrm>
              <a:off x="2138" y="3360"/>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V</a:t>
              </a:r>
              <a:endParaRPr lang="en-US" sz="2400"/>
            </a:p>
          </p:txBody>
        </p:sp>
        <p:sp>
          <p:nvSpPr>
            <p:cNvPr id="57422" name="Text Box 78"/>
            <p:cNvSpPr txBox="1">
              <a:spLocks noChangeArrowheads="1"/>
            </p:cNvSpPr>
            <p:nvPr/>
          </p:nvSpPr>
          <p:spPr bwMode="auto">
            <a:xfrm>
              <a:off x="2384" y="3360"/>
              <a:ext cx="246" cy="282"/>
            </a:xfrm>
            <a:prstGeom prst="rect">
              <a:avLst/>
            </a:prstGeom>
            <a:solidFill>
              <a:srgbClr val="FF00FF"/>
            </a:solidFill>
            <a:ln w="9525">
              <a:solidFill>
                <a:srgbClr val="000000"/>
              </a:solidFill>
              <a:miter lim="800000"/>
              <a:headEnd/>
              <a:tailEnd/>
            </a:ln>
          </p:spPr>
          <p:txBody>
            <a:bodyPr/>
            <a:lstStyle/>
            <a:p>
              <a:pPr eaLnBrk="0" hangingPunct="0"/>
              <a:r>
                <a:rPr lang="en-US"/>
                <a:t>Õ</a:t>
              </a:r>
              <a:endParaRPr lang="en-US" sz="2400"/>
            </a:p>
          </p:txBody>
        </p:sp>
        <p:sp>
          <p:nvSpPr>
            <p:cNvPr id="57423" name="Text Box 79"/>
            <p:cNvSpPr txBox="1">
              <a:spLocks noChangeArrowheads="1"/>
            </p:cNvSpPr>
            <p:nvPr/>
          </p:nvSpPr>
          <p:spPr bwMode="auto">
            <a:xfrm>
              <a:off x="2630" y="3360"/>
              <a:ext cx="247" cy="282"/>
            </a:xfrm>
            <a:prstGeom prst="rect">
              <a:avLst/>
            </a:prstGeom>
            <a:solidFill>
              <a:srgbClr val="FF00FF"/>
            </a:solidFill>
            <a:ln w="9525">
              <a:solidFill>
                <a:srgbClr val="000000"/>
              </a:solidFill>
              <a:miter lim="800000"/>
              <a:headEnd/>
              <a:tailEnd/>
            </a:ln>
          </p:spPr>
          <p:txBody>
            <a:bodyPr/>
            <a:lstStyle/>
            <a:p>
              <a:pPr eaLnBrk="0" hangingPunct="0"/>
              <a:r>
                <a:rPr lang="en-US"/>
                <a:t>Q</a:t>
              </a:r>
              <a:endParaRPr lang="en-US" sz="2400"/>
            </a:p>
          </p:txBody>
        </p:sp>
        <p:sp>
          <p:nvSpPr>
            <p:cNvPr id="57424" name="Text Box 80"/>
            <p:cNvSpPr txBox="1">
              <a:spLocks noChangeArrowheads="1"/>
            </p:cNvSpPr>
            <p:nvPr/>
          </p:nvSpPr>
          <p:spPr bwMode="auto">
            <a:xfrm>
              <a:off x="2877" y="3360"/>
              <a:ext cx="246" cy="282"/>
            </a:xfrm>
            <a:prstGeom prst="rect">
              <a:avLst/>
            </a:prstGeom>
            <a:solidFill>
              <a:srgbClr val="FF00FF"/>
            </a:solidFill>
            <a:ln w="9525">
              <a:solidFill>
                <a:srgbClr val="000000"/>
              </a:solidFill>
              <a:miter lim="800000"/>
              <a:headEnd/>
              <a:tailEnd/>
            </a:ln>
          </p:spPr>
          <p:txBody>
            <a:bodyPr/>
            <a:lstStyle/>
            <a:p>
              <a:pPr eaLnBrk="0" hangingPunct="0"/>
              <a:r>
                <a:rPr lang="en-US"/>
                <a:t>U</a:t>
              </a:r>
              <a:endParaRPr lang="en-US" sz="2400"/>
            </a:p>
          </p:txBody>
        </p:sp>
        <p:sp>
          <p:nvSpPr>
            <p:cNvPr id="57425" name="Text Box 81"/>
            <p:cNvSpPr txBox="1">
              <a:spLocks noChangeArrowheads="1"/>
            </p:cNvSpPr>
            <p:nvPr/>
          </p:nvSpPr>
          <p:spPr bwMode="auto">
            <a:xfrm>
              <a:off x="3123" y="3360"/>
              <a:ext cx="247" cy="282"/>
            </a:xfrm>
            <a:prstGeom prst="rect">
              <a:avLst/>
            </a:prstGeom>
            <a:solidFill>
              <a:srgbClr val="FF00FF"/>
            </a:solidFill>
            <a:ln w="9525">
              <a:solidFill>
                <a:srgbClr val="000000"/>
              </a:solidFill>
              <a:miter lim="800000"/>
              <a:headEnd/>
              <a:tailEnd/>
            </a:ln>
          </p:spPr>
          <p:txBody>
            <a:bodyPr/>
            <a:lstStyle/>
            <a:p>
              <a:pPr eaLnBrk="0" hangingPunct="0"/>
              <a:r>
                <a:rPr lang="en-US"/>
                <a:t>Ả</a:t>
              </a:r>
              <a:endParaRPr lang="en-US" sz="2400"/>
            </a:p>
          </p:txBody>
        </p:sp>
        <p:sp>
          <p:nvSpPr>
            <p:cNvPr id="57426" name="Text Box 82"/>
            <p:cNvSpPr txBox="1">
              <a:spLocks noChangeArrowheads="1"/>
            </p:cNvSpPr>
            <p:nvPr/>
          </p:nvSpPr>
          <p:spPr bwMode="auto">
            <a:xfrm>
              <a:off x="3370" y="3360"/>
              <a:ext cx="246"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27" name="Text Box 83"/>
            <p:cNvSpPr txBox="1">
              <a:spLocks noChangeArrowheads="1"/>
            </p:cNvSpPr>
            <p:nvPr/>
          </p:nvSpPr>
          <p:spPr bwMode="auto">
            <a:xfrm>
              <a:off x="3616" y="3360"/>
              <a:ext cx="246" cy="282"/>
            </a:xfrm>
            <a:prstGeom prst="rect">
              <a:avLst/>
            </a:prstGeom>
            <a:solidFill>
              <a:srgbClr val="FF00FF"/>
            </a:solidFill>
            <a:ln w="9525">
              <a:solidFill>
                <a:srgbClr val="000000"/>
              </a:solidFill>
              <a:miter lim="800000"/>
              <a:headEnd/>
              <a:tailEnd/>
            </a:ln>
          </p:spPr>
          <p:txBody>
            <a:bodyPr/>
            <a:lstStyle/>
            <a:p>
              <a:pPr eaLnBrk="0" hangingPunct="0"/>
              <a:r>
                <a:rPr lang="en-US"/>
                <a:t>G</a:t>
              </a:r>
              <a:endParaRPr lang="en-US" sz="2400"/>
            </a:p>
          </p:txBody>
        </p:sp>
      </p:grpSp>
      <p:grpSp>
        <p:nvGrpSpPr>
          <p:cNvPr id="11" name="Group 84"/>
          <p:cNvGrpSpPr>
            <a:grpSpLocks/>
          </p:cNvGrpSpPr>
          <p:nvPr/>
        </p:nvGrpSpPr>
        <p:grpSpPr bwMode="auto">
          <a:xfrm>
            <a:off x="2611438" y="1849438"/>
            <a:ext cx="1173162" cy="447675"/>
            <a:chOff x="1645" y="3644"/>
            <a:chExt cx="739" cy="282"/>
          </a:xfrm>
        </p:grpSpPr>
        <p:sp>
          <p:nvSpPr>
            <p:cNvPr id="57429" name="Text Box 85"/>
            <p:cNvSpPr txBox="1">
              <a:spLocks noChangeArrowheads="1"/>
            </p:cNvSpPr>
            <p:nvPr/>
          </p:nvSpPr>
          <p:spPr bwMode="auto">
            <a:xfrm>
              <a:off x="1645" y="3644"/>
              <a:ext cx="246"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30" name="Text Box 86"/>
            <p:cNvSpPr txBox="1">
              <a:spLocks noChangeArrowheads="1"/>
            </p:cNvSpPr>
            <p:nvPr/>
          </p:nvSpPr>
          <p:spPr bwMode="auto">
            <a:xfrm>
              <a:off x="1891" y="3644"/>
              <a:ext cx="247" cy="282"/>
            </a:xfrm>
            <a:prstGeom prst="rect">
              <a:avLst/>
            </a:prstGeom>
            <a:solidFill>
              <a:srgbClr val="FF00FF"/>
            </a:solidFill>
            <a:ln w="9525">
              <a:solidFill>
                <a:srgbClr val="000000"/>
              </a:solidFill>
              <a:miter lim="800000"/>
              <a:headEnd/>
              <a:tailEnd/>
            </a:ln>
          </p:spPr>
          <p:txBody>
            <a:bodyPr/>
            <a:lstStyle/>
            <a:p>
              <a:pPr eaLnBrk="0" hangingPunct="0"/>
              <a:r>
                <a:rPr lang="en-US"/>
                <a:t>H</a:t>
              </a:r>
              <a:endParaRPr lang="en-US" sz="2400"/>
            </a:p>
          </p:txBody>
        </p:sp>
        <p:sp>
          <p:nvSpPr>
            <p:cNvPr id="57431" name="Text Box 87"/>
            <p:cNvSpPr txBox="1">
              <a:spLocks noChangeArrowheads="1"/>
            </p:cNvSpPr>
            <p:nvPr/>
          </p:nvSpPr>
          <p:spPr bwMode="auto">
            <a:xfrm>
              <a:off x="2138" y="3644"/>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latin typeface="Times New Roman" pitchFamily="18" charset="0"/>
                </a:rPr>
                <a:t>Ư</a:t>
              </a:r>
              <a:endParaRPr lang="en-US" sz="2400"/>
            </a:p>
          </p:txBody>
        </p:sp>
      </p:grpSp>
      <p:grpSp>
        <p:nvGrpSpPr>
          <p:cNvPr id="12" name="Group 88"/>
          <p:cNvGrpSpPr>
            <a:grpSpLocks/>
          </p:cNvGrpSpPr>
          <p:nvPr/>
        </p:nvGrpSpPr>
        <p:grpSpPr bwMode="auto">
          <a:xfrm>
            <a:off x="1833563" y="2743200"/>
            <a:ext cx="2346325" cy="446088"/>
            <a:chOff x="1152" y="4208"/>
            <a:chExt cx="1478" cy="281"/>
          </a:xfrm>
        </p:grpSpPr>
        <p:sp>
          <p:nvSpPr>
            <p:cNvPr id="57433" name="Text Box 89"/>
            <p:cNvSpPr txBox="1">
              <a:spLocks noChangeArrowheads="1"/>
            </p:cNvSpPr>
            <p:nvPr/>
          </p:nvSpPr>
          <p:spPr bwMode="auto">
            <a:xfrm>
              <a:off x="2138" y="4208"/>
              <a:ext cx="246" cy="281"/>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T</a:t>
              </a:r>
              <a:endParaRPr lang="en-US" sz="2400"/>
            </a:p>
          </p:txBody>
        </p:sp>
        <p:sp>
          <p:nvSpPr>
            <p:cNvPr id="57434" name="Text Box 90"/>
            <p:cNvSpPr txBox="1">
              <a:spLocks noChangeArrowheads="1"/>
            </p:cNvSpPr>
            <p:nvPr/>
          </p:nvSpPr>
          <p:spPr bwMode="auto">
            <a:xfrm>
              <a:off x="1152" y="4208"/>
              <a:ext cx="246" cy="281"/>
            </a:xfrm>
            <a:prstGeom prst="rect">
              <a:avLst/>
            </a:prstGeom>
            <a:solidFill>
              <a:srgbClr val="FF00FF"/>
            </a:solidFill>
            <a:ln w="9525">
              <a:solidFill>
                <a:srgbClr val="000000"/>
              </a:solidFill>
              <a:miter lim="800000"/>
              <a:headEnd/>
              <a:tailEnd/>
            </a:ln>
          </p:spPr>
          <p:txBody>
            <a:bodyPr/>
            <a:lstStyle/>
            <a:p>
              <a:pPr eaLnBrk="0" hangingPunct="0"/>
              <a:r>
                <a:rPr lang="en-US"/>
                <a:t>M</a:t>
              </a:r>
              <a:endParaRPr lang="en-US" sz="2400"/>
            </a:p>
          </p:txBody>
        </p:sp>
        <p:sp>
          <p:nvSpPr>
            <p:cNvPr id="57435" name="Text Box 91"/>
            <p:cNvSpPr txBox="1">
              <a:spLocks noChangeArrowheads="1"/>
            </p:cNvSpPr>
            <p:nvPr/>
          </p:nvSpPr>
          <p:spPr bwMode="auto">
            <a:xfrm>
              <a:off x="1398" y="4208"/>
              <a:ext cx="247" cy="281"/>
            </a:xfrm>
            <a:prstGeom prst="rect">
              <a:avLst/>
            </a:prstGeom>
            <a:solidFill>
              <a:srgbClr val="FF00FF"/>
            </a:solidFill>
            <a:ln w="9525">
              <a:solidFill>
                <a:srgbClr val="000000"/>
              </a:solidFill>
              <a:miter lim="800000"/>
              <a:headEnd/>
              <a:tailEnd/>
            </a:ln>
          </p:spPr>
          <p:txBody>
            <a:bodyPr/>
            <a:lstStyle/>
            <a:p>
              <a:pPr eaLnBrk="0" hangingPunct="0"/>
              <a:r>
                <a:rPr lang="en-US"/>
                <a:t>I</a:t>
              </a:r>
              <a:endParaRPr lang="en-US" sz="2400"/>
            </a:p>
          </p:txBody>
        </p:sp>
        <p:sp>
          <p:nvSpPr>
            <p:cNvPr id="57436" name="Text Box 92"/>
            <p:cNvSpPr txBox="1">
              <a:spLocks noChangeArrowheads="1"/>
            </p:cNvSpPr>
            <p:nvPr/>
          </p:nvSpPr>
          <p:spPr bwMode="auto">
            <a:xfrm>
              <a:off x="1645" y="4208"/>
              <a:ext cx="246" cy="281"/>
            </a:xfrm>
            <a:prstGeom prst="rect">
              <a:avLst/>
            </a:prstGeom>
            <a:solidFill>
              <a:srgbClr val="FF00FF"/>
            </a:solidFill>
            <a:ln w="9525">
              <a:solidFill>
                <a:srgbClr val="000000"/>
              </a:solidFill>
              <a:miter lim="800000"/>
              <a:headEnd/>
              <a:tailEnd/>
            </a:ln>
          </p:spPr>
          <p:txBody>
            <a:bodyPr/>
            <a:lstStyle/>
            <a:p>
              <a:pPr eaLnBrk="0" hangingPunct="0"/>
              <a:r>
                <a:rPr lang="en-US"/>
                <a:t>Ê</a:t>
              </a:r>
              <a:endParaRPr lang="en-US" sz="2400"/>
            </a:p>
          </p:txBody>
        </p:sp>
        <p:sp>
          <p:nvSpPr>
            <p:cNvPr id="57437" name="Text Box 93"/>
            <p:cNvSpPr txBox="1">
              <a:spLocks noChangeArrowheads="1"/>
            </p:cNvSpPr>
            <p:nvPr/>
          </p:nvSpPr>
          <p:spPr bwMode="auto">
            <a:xfrm>
              <a:off x="1891" y="4208"/>
              <a:ext cx="247" cy="281"/>
            </a:xfrm>
            <a:prstGeom prst="rect">
              <a:avLst/>
            </a:prstGeom>
            <a:solidFill>
              <a:srgbClr val="FF00FF"/>
            </a:solidFill>
            <a:ln w="9525">
              <a:solidFill>
                <a:srgbClr val="000000"/>
              </a:solidFill>
              <a:miter lim="800000"/>
              <a:headEnd/>
              <a:tailEnd/>
            </a:ln>
          </p:spPr>
          <p:txBody>
            <a:bodyPr/>
            <a:lstStyle/>
            <a:p>
              <a:pPr eaLnBrk="0" hangingPunct="0"/>
              <a:r>
                <a:rPr lang="en-US"/>
                <a:t>U</a:t>
              </a:r>
              <a:endParaRPr lang="en-US" sz="2400"/>
            </a:p>
          </p:txBody>
        </p:sp>
        <p:sp>
          <p:nvSpPr>
            <p:cNvPr id="57438" name="Text Box 94"/>
            <p:cNvSpPr txBox="1">
              <a:spLocks noChangeArrowheads="1"/>
            </p:cNvSpPr>
            <p:nvPr/>
          </p:nvSpPr>
          <p:spPr bwMode="auto">
            <a:xfrm>
              <a:off x="2384" y="4208"/>
              <a:ext cx="246" cy="281"/>
            </a:xfrm>
            <a:prstGeom prst="rect">
              <a:avLst/>
            </a:prstGeom>
            <a:solidFill>
              <a:srgbClr val="FF00FF"/>
            </a:solidFill>
            <a:ln w="9525">
              <a:solidFill>
                <a:srgbClr val="000000"/>
              </a:solidFill>
              <a:miter lim="800000"/>
              <a:headEnd/>
              <a:tailEnd/>
            </a:ln>
          </p:spPr>
          <p:txBody>
            <a:bodyPr/>
            <a:lstStyle/>
            <a:p>
              <a:pPr eaLnBrk="0" hangingPunct="0"/>
              <a:r>
                <a:rPr lang="en-US"/>
                <a:t>Ả</a:t>
              </a:r>
              <a:endParaRPr lang="en-US" sz="2400"/>
            </a:p>
          </p:txBody>
        </p:sp>
      </p:grpSp>
      <p:grpSp>
        <p:nvGrpSpPr>
          <p:cNvPr id="13" name="Group 95"/>
          <p:cNvGrpSpPr>
            <a:grpSpLocks/>
          </p:cNvGrpSpPr>
          <p:nvPr/>
        </p:nvGrpSpPr>
        <p:grpSpPr bwMode="auto">
          <a:xfrm>
            <a:off x="3398838" y="3189288"/>
            <a:ext cx="2346325" cy="447675"/>
            <a:chOff x="2138" y="4489"/>
            <a:chExt cx="1478" cy="282"/>
          </a:xfrm>
        </p:grpSpPr>
        <p:sp>
          <p:nvSpPr>
            <p:cNvPr id="57440" name="Text Box 96"/>
            <p:cNvSpPr txBox="1">
              <a:spLocks noChangeArrowheads="1"/>
            </p:cNvSpPr>
            <p:nvPr/>
          </p:nvSpPr>
          <p:spPr bwMode="auto">
            <a:xfrm>
              <a:off x="2138" y="4489"/>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T</a:t>
              </a:r>
              <a:endParaRPr lang="en-US" sz="2400"/>
            </a:p>
          </p:txBody>
        </p:sp>
        <p:sp>
          <p:nvSpPr>
            <p:cNvPr id="57441" name="Text Box 97"/>
            <p:cNvSpPr txBox="1">
              <a:spLocks noChangeArrowheads="1"/>
            </p:cNvSpPr>
            <p:nvPr/>
          </p:nvSpPr>
          <p:spPr bwMode="auto">
            <a:xfrm>
              <a:off x="2384" y="4489"/>
              <a:ext cx="246" cy="282"/>
            </a:xfrm>
            <a:prstGeom prst="rect">
              <a:avLst/>
            </a:prstGeom>
            <a:solidFill>
              <a:srgbClr val="FF00FF"/>
            </a:solidFill>
            <a:ln w="9525">
              <a:solidFill>
                <a:srgbClr val="000000"/>
              </a:solidFill>
              <a:miter lim="800000"/>
              <a:headEnd/>
              <a:tailEnd/>
            </a:ln>
          </p:spPr>
          <p:txBody>
            <a:bodyPr/>
            <a:lstStyle/>
            <a:p>
              <a:pPr eaLnBrk="0" hangingPunct="0"/>
              <a:r>
                <a:rPr lang="en-US"/>
                <a:t>Á</a:t>
              </a:r>
              <a:endParaRPr lang="en-US" sz="2400"/>
            </a:p>
          </p:txBody>
        </p:sp>
        <p:sp>
          <p:nvSpPr>
            <p:cNvPr id="57442" name="Text Box 98"/>
            <p:cNvSpPr txBox="1">
              <a:spLocks noChangeArrowheads="1"/>
            </p:cNvSpPr>
            <p:nvPr/>
          </p:nvSpPr>
          <p:spPr bwMode="auto">
            <a:xfrm>
              <a:off x="2630" y="4489"/>
              <a:ext cx="247" cy="282"/>
            </a:xfrm>
            <a:prstGeom prst="rect">
              <a:avLst/>
            </a:prstGeom>
            <a:solidFill>
              <a:srgbClr val="FF00FF"/>
            </a:solidFill>
            <a:ln w="9525">
              <a:solidFill>
                <a:srgbClr val="000000"/>
              </a:solidFill>
              <a:miter lim="800000"/>
              <a:headEnd/>
              <a:tailEnd/>
            </a:ln>
          </p:spPr>
          <p:txBody>
            <a:bodyPr/>
            <a:lstStyle/>
            <a:p>
              <a:pPr eaLnBrk="0" hangingPunct="0"/>
              <a:r>
                <a:rPr lang="en-US"/>
                <a:t>C</a:t>
              </a:r>
              <a:endParaRPr lang="en-US" sz="2400"/>
            </a:p>
          </p:txBody>
        </p:sp>
        <p:sp>
          <p:nvSpPr>
            <p:cNvPr id="57443" name="Text Box 99"/>
            <p:cNvSpPr txBox="1">
              <a:spLocks noChangeArrowheads="1"/>
            </p:cNvSpPr>
            <p:nvPr/>
          </p:nvSpPr>
          <p:spPr bwMode="auto">
            <a:xfrm>
              <a:off x="2877" y="4489"/>
              <a:ext cx="246" cy="282"/>
            </a:xfrm>
            <a:prstGeom prst="rect">
              <a:avLst/>
            </a:prstGeom>
            <a:solidFill>
              <a:srgbClr val="FF00FF"/>
            </a:solidFill>
            <a:ln w="9525">
              <a:solidFill>
                <a:srgbClr val="000000"/>
              </a:solidFill>
              <a:miter lim="800000"/>
              <a:headEnd/>
              <a:tailEnd/>
            </a:ln>
          </p:spPr>
          <p:txBody>
            <a:bodyPr/>
            <a:lstStyle/>
            <a:p>
              <a:pPr eaLnBrk="0" hangingPunct="0"/>
              <a:r>
                <a:rPr lang="en-US"/>
                <a:t>G</a:t>
              </a:r>
              <a:endParaRPr lang="en-US" sz="2400"/>
            </a:p>
          </p:txBody>
        </p:sp>
        <p:sp>
          <p:nvSpPr>
            <p:cNvPr id="57444" name="Text Box 100"/>
            <p:cNvSpPr txBox="1">
              <a:spLocks noChangeArrowheads="1"/>
            </p:cNvSpPr>
            <p:nvPr/>
          </p:nvSpPr>
          <p:spPr bwMode="auto">
            <a:xfrm>
              <a:off x="3123" y="4489"/>
              <a:ext cx="247" cy="282"/>
            </a:xfrm>
            <a:prstGeom prst="rect">
              <a:avLst/>
            </a:prstGeom>
            <a:solidFill>
              <a:srgbClr val="FF00FF"/>
            </a:solidFill>
            <a:ln w="9525">
              <a:solidFill>
                <a:srgbClr val="000000"/>
              </a:solidFill>
              <a:miter lim="800000"/>
              <a:headEnd/>
              <a:tailEnd/>
            </a:ln>
          </p:spPr>
          <p:txBody>
            <a:bodyPr/>
            <a:lstStyle/>
            <a:p>
              <a:pPr eaLnBrk="0" hangingPunct="0"/>
              <a:r>
                <a:rPr lang="en-US"/>
                <a:t>I</a:t>
              </a:r>
              <a:endParaRPr lang="en-US" sz="2400"/>
            </a:p>
          </p:txBody>
        </p:sp>
        <p:sp>
          <p:nvSpPr>
            <p:cNvPr id="57445" name="Text Box 101"/>
            <p:cNvSpPr txBox="1">
              <a:spLocks noChangeArrowheads="1"/>
            </p:cNvSpPr>
            <p:nvPr/>
          </p:nvSpPr>
          <p:spPr bwMode="auto">
            <a:xfrm>
              <a:off x="3370" y="4489"/>
              <a:ext cx="246" cy="282"/>
            </a:xfrm>
            <a:prstGeom prst="rect">
              <a:avLst/>
            </a:prstGeom>
            <a:solidFill>
              <a:srgbClr val="FF00FF"/>
            </a:solidFill>
            <a:ln w="9525">
              <a:solidFill>
                <a:srgbClr val="000000"/>
              </a:solidFill>
              <a:miter lim="800000"/>
              <a:headEnd/>
              <a:tailEnd/>
            </a:ln>
          </p:spPr>
          <p:txBody>
            <a:bodyPr/>
            <a:lstStyle/>
            <a:p>
              <a:pPr eaLnBrk="0" hangingPunct="0"/>
              <a:r>
                <a:rPr lang="en-US"/>
                <a:t>Ả</a:t>
              </a:r>
              <a:endParaRPr lang="en-US" sz="2400"/>
            </a:p>
          </p:txBody>
        </p:sp>
      </p:grpSp>
      <p:grpSp>
        <p:nvGrpSpPr>
          <p:cNvPr id="14" name="Group 102"/>
          <p:cNvGrpSpPr>
            <a:grpSpLocks/>
          </p:cNvGrpSpPr>
          <p:nvPr/>
        </p:nvGrpSpPr>
        <p:grpSpPr bwMode="auto">
          <a:xfrm>
            <a:off x="1839913" y="3622675"/>
            <a:ext cx="3521075" cy="447675"/>
            <a:chOff x="1152" y="4771"/>
            <a:chExt cx="2218" cy="282"/>
          </a:xfrm>
        </p:grpSpPr>
        <p:sp>
          <p:nvSpPr>
            <p:cNvPr id="57447" name="Text Box 103"/>
            <p:cNvSpPr txBox="1">
              <a:spLocks noChangeArrowheads="1"/>
            </p:cNvSpPr>
            <p:nvPr/>
          </p:nvSpPr>
          <p:spPr bwMode="auto">
            <a:xfrm>
              <a:off x="2384" y="4771"/>
              <a:ext cx="246" cy="282"/>
            </a:xfrm>
            <a:prstGeom prst="rect">
              <a:avLst/>
            </a:prstGeom>
            <a:solidFill>
              <a:srgbClr val="FF00FF"/>
            </a:solidFill>
            <a:ln w="9525">
              <a:solidFill>
                <a:srgbClr val="000000"/>
              </a:solidFill>
              <a:miter lim="800000"/>
              <a:headEnd/>
              <a:tailEnd/>
            </a:ln>
          </p:spPr>
          <p:txBody>
            <a:bodyPr/>
            <a:lstStyle/>
            <a:p>
              <a:pPr eaLnBrk="0" hangingPunct="0"/>
              <a:r>
                <a:rPr lang="en-US"/>
                <a:t>U</a:t>
              </a:r>
              <a:endParaRPr lang="en-US" sz="2400"/>
            </a:p>
          </p:txBody>
        </p:sp>
        <p:sp>
          <p:nvSpPr>
            <p:cNvPr id="57448" name="Text Box 104"/>
            <p:cNvSpPr txBox="1">
              <a:spLocks noChangeArrowheads="1"/>
            </p:cNvSpPr>
            <p:nvPr/>
          </p:nvSpPr>
          <p:spPr bwMode="auto">
            <a:xfrm>
              <a:off x="2138" y="4771"/>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H</a:t>
              </a:r>
              <a:endParaRPr lang="en-US" sz="2400"/>
            </a:p>
          </p:txBody>
        </p:sp>
        <p:sp>
          <p:nvSpPr>
            <p:cNvPr id="57449" name="Text Box 105"/>
            <p:cNvSpPr txBox="1">
              <a:spLocks noChangeArrowheads="1"/>
            </p:cNvSpPr>
            <p:nvPr/>
          </p:nvSpPr>
          <p:spPr bwMode="auto">
            <a:xfrm>
              <a:off x="2630" y="4771"/>
              <a:ext cx="247" cy="282"/>
            </a:xfrm>
            <a:prstGeom prst="rect">
              <a:avLst/>
            </a:prstGeom>
            <a:solidFill>
              <a:srgbClr val="FF00FF"/>
            </a:solidFill>
            <a:ln w="9525">
              <a:solidFill>
                <a:srgbClr val="000000"/>
              </a:solidFill>
              <a:miter lim="800000"/>
              <a:headEnd/>
              <a:tailEnd/>
            </a:ln>
          </p:spPr>
          <p:txBody>
            <a:bodyPr/>
            <a:lstStyle/>
            <a:p>
              <a:pPr eaLnBrk="0" hangingPunct="0"/>
              <a:r>
                <a:rPr lang="en-US"/>
                <a:t>Y</a:t>
              </a:r>
              <a:endParaRPr lang="en-US" sz="2400"/>
            </a:p>
          </p:txBody>
        </p:sp>
        <p:sp>
          <p:nvSpPr>
            <p:cNvPr id="57450" name="Text Box 106"/>
            <p:cNvSpPr txBox="1">
              <a:spLocks noChangeArrowheads="1"/>
            </p:cNvSpPr>
            <p:nvPr/>
          </p:nvSpPr>
          <p:spPr bwMode="auto">
            <a:xfrm>
              <a:off x="1891" y="4771"/>
              <a:ext cx="247" cy="282"/>
            </a:xfrm>
            <a:prstGeom prst="rect">
              <a:avLst/>
            </a:prstGeom>
            <a:solidFill>
              <a:srgbClr val="FF00FF"/>
            </a:solidFill>
            <a:ln w="9525">
              <a:solidFill>
                <a:srgbClr val="000000"/>
              </a:solidFill>
              <a:miter lim="800000"/>
              <a:headEnd/>
              <a:tailEnd/>
            </a:ln>
          </p:spPr>
          <p:txBody>
            <a:bodyPr/>
            <a:lstStyle/>
            <a:p>
              <a:pPr eaLnBrk="0" hangingPunct="0"/>
              <a:r>
                <a:rPr lang="en-US"/>
                <a:t>T</a:t>
              </a:r>
              <a:endParaRPr lang="en-US" sz="2400"/>
            </a:p>
          </p:txBody>
        </p:sp>
        <p:sp>
          <p:nvSpPr>
            <p:cNvPr id="57451" name="Text Box 107"/>
            <p:cNvSpPr txBox="1">
              <a:spLocks noChangeArrowheads="1"/>
            </p:cNvSpPr>
            <p:nvPr/>
          </p:nvSpPr>
          <p:spPr bwMode="auto">
            <a:xfrm>
              <a:off x="1152" y="4771"/>
              <a:ext cx="246" cy="282"/>
            </a:xfrm>
            <a:prstGeom prst="rect">
              <a:avLst/>
            </a:prstGeom>
            <a:solidFill>
              <a:srgbClr val="FF00FF"/>
            </a:solidFill>
            <a:ln w="9525">
              <a:solidFill>
                <a:srgbClr val="000000"/>
              </a:solidFill>
              <a:miter lim="800000"/>
              <a:headEnd/>
              <a:tailEnd/>
            </a:ln>
          </p:spPr>
          <p:txBody>
            <a:bodyPr/>
            <a:lstStyle/>
            <a:p>
              <a:pPr eaLnBrk="0" hangingPunct="0"/>
              <a:r>
                <a:rPr lang="en-US"/>
                <a:t>C</a:t>
              </a:r>
              <a:endParaRPr lang="en-US" sz="2400"/>
            </a:p>
          </p:txBody>
        </p:sp>
        <p:sp>
          <p:nvSpPr>
            <p:cNvPr id="57452" name="Text Box 108"/>
            <p:cNvSpPr txBox="1">
              <a:spLocks noChangeArrowheads="1"/>
            </p:cNvSpPr>
            <p:nvPr/>
          </p:nvSpPr>
          <p:spPr bwMode="auto">
            <a:xfrm>
              <a:off x="1645" y="4771"/>
              <a:ext cx="246"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53" name="Text Box 109"/>
            <p:cNvSpPr txBox="1">
              <a:spLocks noChangeArrowheads="1"/>
            </p:cNvSpPr>
            <p:nvPr/>
          </p:nvSpPr>
          <p:spPr bwMode="auto">
            <a:xfrm>
              <a:off x="2877" y="4771"/>
              <a:ext cx="246" cy="282"/>
            </a:xfrm>
            <a:prstGeom prst="rect">
              <a:avLst/>
            </a:prstGeom>
            <a:solidFill>
              <a:srgbClr val="FF00FF"/>
            </a:solidFill>
            <a:ln w="9525">
              <a:solidFill>
                <a:srgbClr val="000000"/>
              </a:solidFill>
              <a:miter lim="800000"/>
              <a:headEnd/>
              <a:tailEnd/>
            </a:ln>
          </p:spPr>
          <p:txBody>
            <a:bodyPr/>
            <a:lstStyle/>
            <a:p>
              <a:pPr eaLnBrk="0" hangingPunct="0"/>
              <a:r>
                <a:rPr lang="en-US"/>
                <a:t>Ề</a:t>
              </a:r>
              <a:endParaRPr lang="en-US" sz="2400"/>
            </a:p>
          </p:txBody>
        </p:sp>
        <p:sp>
          <p:nvSpPr>
            <p:cNvPr id="57454" name="Text Box 110"/>
            <p:cNvSpPr txBox="1">
              <a:spLocks noChangeArrowheads="1"/>
            </p:cNvSpPr>
            <p:nvPr/>
          </p:nvSpPr>
          <p:spPr bwMode="auto">
            <a:xfrm>
              <a:off x="3123" y="4771"/>
              <a:ext cx="247"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55" name="Text Box 111"/>
            <p:cNvSpPr txBox="1">
              <a:spLocks noChangeArrowheads="1"/>
            </p:cNvSpPr>
            <p:nvPr/>
          </p:nvSpPr>
          <p:spPr bwMode="auto">
            <a:xfrm>
              <a:off x="1398" y="4771"/>
              <a:ext cx="247" cy="282"/>
            </a:xfrm>
            <a:prstGeom prst="rect">
              <a:avLst/>
            </a:prstGeom>
            <a:solidFill>
              <a:srgbClr val="FF00FF"/>
            </a:solidFill>
            <a:ln w="9525">
              <a:solidFill>
                <a:srgbClr val="000000"/>
              </a:solidFill>
              <a:miter lim="800000"/>
              <a:headEnd/>
              <a:tailEnd/>
            </a:ln>
          </p:spPr>
          <p:txBody>
            <a:bodyPr/>
            <a:lstStyle/>
            <a:p>
              <a:pPr eaLnBrk="0" hangingPunct="0"/>
              <a:r>
                <a:rPr lang="en-US"/>
                <a:t>O</a:t>
              </a:r>
              <a:endParaRPr lang="en-US" sz="2400"/>
            </a:p>
          </p:txBody>
        </p:sp>
      </p:grpSp>
      <p:grpSp>
        <p:nvGrpSpPr>
          <p:cNvPr id="15" name="Group 112"/>
          <p:cNvGrpSpPr>
            <a:grpSpLocks/>
          </p:cNvGrpSpPr>
          <p:nvPr/>
        </p:nvGrpSpPr>
        <p:grpSpPr bwMode="auto">
          <a:xfrm>
            <a:off x="2232025" y="4070350"/>
            <a:ext cx="2347913" cy="446088"/>
            <a:chOff x="1398" y="5053"/>
            <a:chExt cx="1479" cy="281"/>
          </a:xfrm>
        </p:grpSpPr>
        <p:sp>
          <p:nvSpPr>
            <p:cNvPr id="57457" name="Text Box 113"/>
            <p:cNvSpPr txBox="1">
              <a:spLocks noChangeArrowheads="1"/>
            </p:cNvSpPr>
            <p:nvPr/>
          </p:nvSpPr>
          <p:spPr bwMode="auto">
            <a:xfrm>
              <a:off x="1645" y="5053"/>
              <a:ext cx="246" cy="281"/>
            </a:xfrm>
            <a:prstGeom prst="rect">
              <a:avLst/>
            </a:prstGeom>
            <a:solidFill>
              <a:srgbClr val="FF00FF"/>
            </a:solidFill>
            <a:ln w="9525">
              <a:solidFill>
                <a:srgbClr val="000000"/>
              </a:solidFill>
              <a:miter lim="800000"/>
              <a:headEnd/>
              <a:tailEnd/>
            </a:ln>
          </p:spPr>
          <p:txBody>
            <a:bodyPr/>
            <a:lstStyle/>
            <a:p>
              <a:pPr eaLnBrk="0" hangingPunct="0"/>
              <a:r>
                <a:rPr lang="en-US"/>
                <a:t>O</a:t>
              </a:r>
              <a:endParaRPr lang="en-US" sz="2400"/>
            </a:p>
          </p:txBody>
        </p:sp>
        <p:sp>
          <p:nvSpPr>
            <p:cNvPr id="57458" name="Text Box 114"/>
            <p:cNvSpPr txBox="1">
              <a:spLocks noChangeArrowheads="1"/>
            </p:cNvSpPr>
            <p:nvPr/>
          </p:nvSpPr>
          <p:spPr bwMode="auto">
            <a:xfrm>
              <a:off x="2138" y="5053"/>
              <a:ext cx="246" cy="281"/>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Á</a:t>
              </a:r>
              <a:endParaRPr lang="en-US" sz="2400"/>
            </a:p>
          </p:txBody>
        </p:sp>
        <p:sp>
          <p:nvSpPr>
            <p:cNvPr id="57459" name="Text Box 115"/>
            <p:cNvSpPr txBox="1">
              <a:spLocks noChangeArrowheads="1"/>
            </p:cNvSpPr>
            <p:nvPr/>
          </p:nvSpPr>
          <p:spPr bwMode="auto">
            <a:xfrm>
              <a:off x="1891" y="5053"/>
              <a:ext cx="247" cy="281"/>
            </a:xfrm>
            <a:prstGeom prst="rect">
              <a:avLst/>
            </a:prstGeom>
            <a:solidFill>
              <a:srgbClr val="FF00FF"/>
            </a:solidFill>
            <a:ln w="9525">
              <a:solidFill>
                <a:srgbClr val="000000"/>
              </a:solidFill>
              <a:miter lim="800000"/>
              <a:headEnd/>
              <a:tailEnd/>
            </a:ln>
          </p:spPr>
          <p:txBody>
            <a:bodyPr/>
            <a:lstStyle/>
            <a:p>
              <a:pPr eaLnBrk="0" hangingPunct="0"/>
              <a:r>
                <a:rPr lang="en-US"/>
                <a:t>S</a:t>
              </a:r>
              <a:endParaRPr lang="en-US" sz="2400"/>
            </a:p>
          </p:txBody>
        </p:sp>
        <p:sp>
          <p:nvSpPr>
            <p:cNvPr id="57460" name="Text Box 116"/>
            <p:cNvSpPr txBox="1">
              <a:spLocks noChangeArrowheads="1"/>
            </p:cNvSpPr>
            <p:nvPr/>
          </p:nvSpPr>
          <p:spPr bwMode="auto">
            <a:xfrm>
              <a:off x="1398" y="5053"/>
              <a:ext cx="247" cy="281"/>
            </a:xfrm>
            <a:prstGeom prst="rect">
              <a:avLst/>
            </a:prstGeom>
            <a:solidFill>
              <a:srgbClr val="FF00FF"/>
            </a:solidFill>
            <a:ln w="9525">
              <a:solidFill>
                <a:srgbClr val="000000"/>
              </a:solidFill>
              <a:miter lim="800000"/>
              <a:headEnd/>
              <a:tailEnd/>
            </a:ln>
          </p:spPr>
          <p:txBody>
            <a:bodyPr/>
            <a:lstStyle/>
            <a:p>
              <a:pPr eaLnBrk="0" hangingPunct="0"/>
              <a:r>
                <a:rPr lang="en-US"/>
                <a:t>S</a:t>
              </a:r>
              <a:endParaRPr lang="en-US" sz="2400"/>
            </a:p>
          </p:txBody>
        </p:sp>
        <p:sp>
          <p:nvSpPr>
            <p:cNvPr id="57461" name="Text Box 117"/>
            <p:cNvSpPr txBox="1">
              <a:spLocks noChangeArrowheads="1"/>
            </p:cNvSpPr>
            <p:nvPr/>
          </p:nvSpPr>
          <p:spPr bwMode="auto">
            <a:xfrm>
              <a:off x="2384" y="5053"/>
              <a:ext cx="246" cy="281"/>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62" name="Text Box 118"/>
            <p:cNvSpPr txBox="1">
              <a:spLocks noChangeArrowheads="1"/>
            </p:cNvSpPr>
            <p:nvPr/>
          </p:nvSpPr>
          <p:spPr bwMode="auto">
            <a:xfrm>
              <a:off x="2630" y="5053"/>
              <a:ext cx="247" cy="281"/>
            </a:xfrm>
            <a:prstGeom prst="rect">
              <a:avLst/>
            </a:prstGeom>
            <a:solidFill>
              <a:srgbClr val="FF00FF"/>
            </a:solidFill>
            <a:ln w="9525">
              <a:solidFill>
                <a:srgbClr val="000000"/>
              </a:solidFill>
              <a:miter lim="800000"/>
              <a:headEnd/>
              <a:tailEnd/>
            </a:ln>
          </p:spPr>
          <p:txBody>
            <a:bodyPr/>
            <a:lstStyle/>
            <a:p>
              <a:pPr eaLnBrk="0" hangingPunct="0"/>
              <a:r>
                <a:rPr lang="en-US"/>
                <a:t>H</a:t>
              </a:r>
              <a:endParaRPr lang="en-US" sz="2400"/>
            </a:p>
          </p:txBody>
        </p:sp>
      </p:grpSp>
      <p:grpSp>
        <p:nvGrpSpPr>
          <p:cNvPr id="16" name="Group 119"/>
          <p:cNvGrpSpPr>
            <a:grpSpLocks/>
          </p:cNvGrpSpPr>
          <p:nvPr/>
        </p:nvGrpSpPr>
        <p:grpSpPr bwMode="auto">
          <a:xfrm>
            <a:off x="2611438" y="2297113"/>
            <a:ext cx="5084762" cy="447675"/>
            <a:chOff x="1645" y="3926"/>
            <a:chExt cx="3203" cy="282"/>
          </a:xfrm>
        </p:grpSpPr>
        <p:sp>
          <p:nvSpPr>
            <p:cNvPr id="57464" name="Text Box 120"/>
            <p:cNvSpPr txBox="1">
              <a:spLocks noChangeArrowheads="1"/>
            </p:cNvSpPr>
            <p:nvPr/>
          </p:nvSpPr>
          <p:spPr bwMode="auto">
            <a:xfrm>
              <a:off x="2138" y="3926"/>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Ợ</a:t>
              </a:r>
              <a:endParaRPr lang="en-US" sz="2400"/>
            </a:p>
          </p:txBody>
        </p:sp>
        <p:sp>
          <p:nvSpPr>
            <p:cNvPr id="57465" name="Text Box 121"/>
            <p:cNvSpPr txBox="1">
              <a:spLocks noChangeArrowheads="1"/>
            </p:cNvSpPr>
            <p:nvPr/>
          </p:nvSpPr>
          <p:spPr bwMode="auto">
            <a:xfrm>
              <a:off x="3862" y="3926"/>
              <a:ext cx="247" cy="282"/>
            </a:xfrm>
            <a:prstGeom prst="rect">
              <a:avLst/>
            </a:prstGeom>
            <a:solidFill>
              <a:srgbClr val="FF00FF"/>
            </a:solidFill>
            <a:ln w="9525">
              <a:solidFill>
                <a:srgbClr val="000000"/>
              </a:solidFill>
              <a:miter lim="800000"/>
              <a:headEnd/>
              <a:tailEnd/>
            </a:ln>
          </p:spPr>
          <p:txBody>
            <a:bodyPr/>
            <a:lstStyle/>
            <a:p>
              <a:pPr eaLnBrk="0" hangingPunct="0"/>
              <a:r>
                <a:rPr lang="en-US"/>
                <a:t>G</a:t>
              </a:r>
              <a:endParaRPr lang="en-US" sz="2400"/>
            </a:p>
          </p:txBody>
        </p:sp>
        <p:sp>
          <p:nvSpPr>
            <p:cNvPr id="57466" name="Text Box 122"/>
            <p:cNvSpPr txBox="1">
              <a:spLocks noChangeArrowheads="1"/>
            </p:cNvSpPr>
            <p:nvPr/>
          </p:nvSpPr>
          <p:spPr bwMode="auto">
            <a:xfrm>
              <a:off x="1645" y="3926"/>
              <a:ext cx="246" cy="282"/>
            </a:xfrm>
            <a:prstGeom prst="rect">
              <a:avLst/>
            </a:prstGeom>
            <a:solidFill>
              <a:srgbClr val="FF00FF"/>
            </a:solidFill>
            <a:ln w="9525">
              <a:solidFill>
                <a:srgbClr val="000000"/>
              </a:solidFill>
              <a:miter lim="800000"/>
              <a:headEnd/>
              <a:tailEnd/>
            </a:ln>
          </p:spPr>
          <p:txBody>
            <a:bodyPr/>
            <a:lstStyle/>
            <a:p>
              <a:pPr eaLnBrk="0" hangingPunct="0"/>
              <a:r>
                <a:rPr lang="en-US"/>
                <a:t>D</a:t>
              </a:r>
              <a:endParaRPr lang="en-US" sz="2400"/>
            </a:p>
          </p:txBody>
        </p:sp>
        <p:sp>
          <p:nvSpPr>
            <p:cNvPr id="57467" name="Text Box 123"/>
            <p:cNvSpPr txBox="1">
              <a:spLocks noChangeArrowheads="1"/>
            </p:cNvSpPr>
            <p:nvPr/>
          </p:nvSpPr>
          <p:spPr bwMode="auto">
            <a:xfrm>
              <a:off x="1891" y="3926"/>
              <a:ext cx="247"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Ư</a:t>
              </a:r>
              <a:endParaRPr lang="en-US" sz="2400"/>
            </a:p>
          </p:txBody>
        </p:sp>
        <p:sp>
          <p:nvSpPr>
            <p:cNvPr id="57468" name="Text Box 124"/>
            <p:cNvSpPr txBox="1">
              <a:spLocks noChangeArrowheads="1"/>
            </p:cNvSpPr>
            <p:nvPr/>
          </p:nvSpPr>
          <p:spPr bwMode="auto">
            <a:xfrm>
              <a:off x="2384" y="3926"/>
              <a:ext cx="246"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69" name="Text Box 125"/>
            <p:cNvSpPr txBox="1">
              <a:spLocks noChangeArrowheads="1"/>
            </p:cNvSpPr>
            <p:nvPr/>
          </p:nvSpPr>
          <p:spPr bwMode="auto">
            <a:xfrm>
              <a:off x="2630" y="3926"/>
              <a:ext cx="247" cy="282"/>
            </a:xfrm>
            <a:prstGeom prst="rect">
              <a:avLst/>
            </a:prstGeom>
            <a:solidFill>
              <a:srgbClr val="FF00FF"/>
            </a:solidFill>
            <a:ln w="9525">
              <a:solidFill>
                <a:srgbClr val="000000"/>
              </a:solidFill>
              <a:miter lim="800000"/>
              <a:headEnd/>
              <a:tailEnd/>
            </a:ln>
          </p:spPr>
          <p:txBody>
            <a:bodyPr/>
            <a:lstStyle/>
            <a:p>
              <a:pPr eaLnBrk="0" hangingPunct="0"/>
              <a:r>
                <a:rPr lang="en-US"/>
                <a:t>G</a:t>
              </a:r>
              <a:endParaRPr lang="en-US" sz="2400"/>
            </a:p>
          </p:txBody>
        </p:sp>
        <p:sp>
          <p:nvSpPr>
            <p:cNvPr id="57470" name="Text Box 126"/>
            <p:cNvSpPr txBox="1">
              <a:spLocks noChangeArrowheads="1"/>
            </p:cNvSpPr>
            <p:nvPr/>
          </p:nvSpPr>
          <p:spPr bwMode="auto">
            <a:xfrm>
              <a:off x="3123" y="3926"/>
              <a:ext cx="247"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Ư</a:t>
              </a:r>
              <a:endParaRPr lang="en-US" sz="2400"/>
            </a:p>
          </p:txBody>
        </p:sp>
        <p:sp>
          <p:nvSpPr>
            <p:cNvPr id="57471" name="Text Box 127"/>
            <p:cNvSpPr txBox="1">
              <a:spLocks noChangeArrowheads="1"/>
            </p:cNvSpPr>
            <p:nvPr/>
          </p:nvSpPr>
          <p:spPr bwMode="auto">
            <a:xfrm>
              <a:off x="3616" y="3926"/>
              <a:ext cx="246"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72" name="Text Box 128"/>
            <p:cNvSpPr txBox="1">
              <a:spLocks noChangeArrowheads="1"/>
            </p:cNvSpPr>
            <p:nvPr/>
          </p:nvSpPr>
          <p:spPr bwMode="auto">
            <a:xfrm>
              <a:off x="2877" y="3926"/>
              <a:ext cx="246" cy="282"/>
            </a:xfrm>
            <a:prstGeom prst="rect">
              <a:avLst/>
            </a:prstGeom>
            <a:solidFill>
              <a:srgbClr val="FF00FF"/>
            </a:solidFill>
            <a:ln w="9525">
              <a:solidFill>
                <a:srgbClr val="000000"/>
              </a:solidFill>
              <a:miter lim="800000"/>
              <a:headEnd/>
              <a:tailEnd/>
            </a:ln>
          </p:spPr>
          <p:txBody>
            <a:bodyPr/>
            <a:lstStyle/>
            <a:p>
              <a:pPr eaLnBrk="0" hangingPunct="0"/>
              <a:r>
                <a:rPr lang="en-US"/>
                <a:t>H</a:t>
              </a:r>
              <a:endParaRPr lang="en-US" sz="2400"/>
            </a:p>
          </p:txBody>
        </p:sp>
        <p:sp>
          <p:nvSpPr>
            <p:cNvPr id="57473" name="Text Box 129"/>
            <p:cNvSpPr txBox="1">
              <a:spLocks noChangeArrowheads="1"/>
            </p:cNvSpPr>
            <p:nvPr/>
          </p:nvSpPr>
          <p:spPr bwMode="auto">
            <a:xfrm>
              <a:off x="4355" y="3926"/>
              <a:ext cx="247" cy="282"/>
            </a:xfrm>
            <a:prstGeom prst="rect">
              <a:avLst/>
            </a:prstGeom>
            <a:solidFill>
              <a:srgbClr val="FF00FF"/>
            </a:solidFill>
            <a:ln w="9525">
              <a:solidFill>
                <a:srgbClr val="000000"/>
              </a:solidFill>
              <a:miter lim="800000"/>
              <a:headEnd/>
              <a:tailEnd/>
            </a:ln>
          </p:spPr>
          <p:txBody>
            <a:bodyPr/>
            <a:lstStyle/>
            <a:p>
              <a:pPr eaLnBrk="0" hangingPunct="0"/>
              <a:r>
                <a:rPr lang="en-US"/>
                <a:t>H</a:t>
              </a:r>
              <a:endParaRPr lang="en-US" sz="2400"/>
            </a:p>
          </p:txBody>
        </p:sp>
        <p:sp>
          <p:nvSpPr>
            <p:cNvPr id="57474" name="Text Box 130"/>
            <p:cNvSpPr txBox="1">
              <a:spLocks noChangeArrowheads="1"/>
            </p:cNvSpPr>
            <p:nvPr/>
          </p:nvSpPr>
          <p:spPr bwMode="auto">
            <a:xfrm>
              <a:off x="4602" y="3926"/>
              <a:ext cx="246"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Ư</a:t>
              </a:r>
              <a:endParaRPr lang="en-US" sz="2400"/>
            </a:p>
          </p:txBody>
        </p:sp>
        <p:sp>
          <p:nvSpPr>
            <p:cNvPr id="57475" name="Text Box 131"/>
            <p:cNvSpPr txBox="1">
              <a:spLocks noChangeArrowheads="1"/>
            </p:cNvSpPr>
            <p:nvPr/>
          </p:nvSpPr>
          <p:spPr bwMode="auto">
            <a:xfrm>
              <a:off x="4109" y="3926"/>
              <a:ext cx="246" cy="282"/>
            </a:xfrm>
            <a:prstGeom prst="rect">
              <a:avLst/>
            </a:prstGeom>
            <a:solidFill>
              <a:srgbClr val="FF00FF"/>
            </a:solidFill>
            <a:ln w="9525">
              <a:solidFill>
                <a:srgbClr val="000000"/>
              </a:solidFill>
              <a:miter lim="800000"/>
              <a:headEnd/>
              <a:tailEnd/>
            </a:ln>
          </p:spPr>
          <p:txBody>
            <a:bodyPr/>
            <a:lstStyle/>
            <a:p>
              <a:pPr eaLnBrk="0" hangingPunct="0"/>
              <a:r>
                <a:rPr lang="en-US"/>
                <a:t>T</a:t>
              </a:r>
              <a:endParaRPr lang="en-US" sz="2400"/>
            </a:p>
          </p:txBody>
        </p:sp>
        <p:sp>
          <p:nvSpPr>
            <p:cNvPr id="57476" name="Text Box 132"/>
            <p:cNvSpPr txBox="1">
              <a:spLocks noChangeArrowheads="1"/>
            </p:cNvSpPr>
            <p:nvPr/>
          </p:nvSpPr>
          <p:spPr bwMode="auto">
            <a:xfrm>
              <a:off x="3370" y="3926"/>
              <a:ext cx="246"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Ơ</a:t>
              </a:r>
              <a:endParaRPr lang="en-US" sz="2400"/>
            </a:p>
          </p:txBody>
        </p:sp>
      </p:grpSp>
      <p:grpSp>
        <p:nvGrpSpPr>
          <p:cNvPr id="17" name="Group 133"/>
          <p:cNvGrpSpPr>
            <a:grpSpLocks/>
          </p:cNvGrpSpPr>
          <p:nvPr/>
        </p:nvGrpSpPr>
        <p:grpSpPr bwMode="auto">
          <a:xfrm>
            <a:off x="2230438" y="4516438"/>
            <a:ext cx="3130550" cy="447675"/>
            <a:chOff x="1398" y="5334"/>
            <a:chExt cx="1972" cy="282"/>
          </a:xfrm>
        </p:grpSpPr>
        <p:sp>
          <p:nvSpPr>
            <p:cNvPr id="57478" name="Text Box 134"/>
            <p:cNvSpPr txBox="1">
              <a:spLocks noChangeArrowheads="1"/>
            </p:cNvSpPr>
            <p:nvPr/>
          </p:nvSpPr>
          <p:spPr bwMode="auto">
            <a:xfrm>
              <a:off x="2138" y="5334"/>
              <a:ext cx="246" cy="282"/>
            </a:xfrm>
            <a:prstGeom prst="rect">
              <a:avLst/>
            </a:prstGeom>
            <a:solidFill>
              <a:srgbClr val="00FF00"/>
            </a:solidFill>
            <a:ln w="9525">
              <a:solidFill>
                <a:srgbClr val="000000"/>
              </a:solidFill>
              <a:miter lim="800000"/>
              <a:headEnd/>
              <a:tailEnd/>
            </a:ln>
          </p:spPr>
          <p:txBody>
            <a:bodyPr/>
            <a:lstStyle/>
            <a:p>
              <a:pPr eaLnBrk="0" hangingPunct="0"/>
              <a:r>
                <a:rPr lang="en-US" b="1">
                  <a:solidFill>
                    <a:srgbClr val="FF0000"/>
                  </a:solidFill>
                </a:rPr>
                <a:t>C</a:t>
              </a:r>
              <a:endParaRPr lang="en-US" sz="2400"/>
            </a:p>
          </p:txBody>
        </p:sp>
        <p:sp>
          <p:nvSpPr>
            <p:cNvPr id="57479" name="Text Box 135"/>
            <p:cNvSpPr txBox="1">
              <a:spLocks noChangeArrowheads="1"/>
            </p:cNvSpPr>
            <p:nvPr/>
          </p:nvSpPr>
          <p:spPr bwMode="auto">
            <a:xfrm>
              <a:off x="2384" y="5334"/>
              <a:ext cx="246" cy="282"/>
            </a:xfrm>
            <a:prstGeom prst="rect">
              <a:avLst/>
            </a:prstGeom>
            <a:solidFill>
              <a:srgbClr val="FF00FF"/>
            </a:solidFill>
            <a:ln w="9525">
              <a:solidFill>
                <a:srgbClr val="000000"/>
              </a:solidFill>
              <a:miter lim="800000"/>
              <a:headEnd/>
              <a:tailEnd/>
            </a:ln>
          </p:spPr>
          <p:txBody>
            <a:bodyPr/>
            <a:lstStyle/>
            <a:p>
              <a:pPr eaLnBrk="0" hangingPunct="0"/>
              <a:r>
                <a:rPr lang="en-US"/>
                <a:t>B</a:t>
              </a:r>
              <a:endParaRPr lang="en-US" sz="2400"/>
            </a:p>
          </p:txBody>
        </p:sp>
        <p:sp>
          <p:nvSpPr>
            <p:cNvPr id="57480" name="Text Box 136"/>
            <p:cNvSpPr txBox="1">
              <a:spLocks noChangeArrowheads="1"/>
            </p:cNvSpPr>
            <p:nvPr/>
          </p:nvSpPr>
          <p:spPr bwMode="auto">
            <a:xfrm>
              <a:off x="1645" y="5334"/>
              <a:ext cx="246"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Ư</a:t>
              </a:r>
              <a:endParaRPr lang="en-US" sz="2400"/>
            </a:p>
          </p:txBody>
        </p:sp>
        <p:sp>
          <p:nvSpPr>
            <p:cNvPr id="57481" name="Text Box 137"/>
            <p:cNvSpPr txBox="1">
              <a:spLocks noChangeArrowheads="1"/>
            </p:cNvSpPr>
            <p:nvPr/>
          </p:nvSpPr>
          <p:spPr bwMode="auto">
            <a:xfrm>
              <a:off x="1398" y="5334"/>
              <a:ext cx="247"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82" name="Text Box 138"/>
            <p:cNvSpPr txBox="1">
              <a:spLocks noChangeArrowheads="1"/>
            </p:cNvSpPr>
            <p:nvPr/>
          </p:nvSpPr>
          <p:spPr bwMode="auto">
            <a:xfrm>
              <a:off x="2630" y="5334"/>
              <a:ext cx="247" cy="282"/>
            </a:xfrm>
            <a:prstGeom prst="rect">
              <a:avLst/>
            </a:prstGeom>
            <a:solidFill>
              <a:srgbClr val="FF00FF"/>
            </a:solidFill>
            <a:ln w="9525">
              <a:solidFill>
                <a:srgbClr val="000000"/>
              </a:solidFill>
              <a:miter lim="800000"/>
              <a:headEnd/>
              <a:tailEnd/>
            </a:ln>
          </p:spPr>
          <p:txBody>
            <a:bodyPr/>
            <a:lstStyle/>
            <a:p>
              <a:pPr eaLnBrk="0" hangingPunct="0"/>
              <a:r>
                <a:rPr lang="en-US"/>
                <a:t>I</a:t>
              </a:r>
              <a:endParaRPr lang="en-US" sz="2400"/>
            </a:p>
          </p:txBody>
        </p:sp>
        <p:sp>
          <p:nvSpPr>
            <p:cNvPr id="57483" name="Text Box 139"/>
            <p:cNvSpPr txBox="1">
              <a:spLocks noChangeArrowheads="1"/>
            </p:cNvSpPr>
            <p:nvPr/>
          </p:nvSpPr>
          <p:spPr bwMode="auto">
            <a:xfrm>
              <a:off x="2877" y="5334"/>
              <a:ext cx="246" cy="282"/>
            </a:xfrm>
            <a:prstGeom prst="rect">
              <a:avLst/>
            </a:prstGeom>
            <a:solidFill>
              <a:srgbClr val="FF00FF"/>
            </a:solidFill>
            <a:ln w="9525">
              <a:solidFill>
                <a:srgbClr val="000000"/>
              </a:solidFill>
              <a:miter lim="800000"/>
              <a:headEnd/>
              <a:tailEnd/>
            </a:ln>
          </p:spPr>
          <p:txBody>
            <a:bodyPr/>
            <a:lstStyle/>
            <a:p>
              <a:pPr eaLnBrk="0" hangingPunct="0"/>
              <a:r>
                <a:rPr lang="en-US"/>
                <a:t>Ể</a:t>
              </a:r>
              <a:endParaRPr lang="en-US" sz="2400"/>
            </a:p>
          </p:txBody>
        </p:sp>
        <p:sp>
          <p:nvSpPr>
            <p:cNvPr id="57484" name="Text Box 140"/>
            <p:cNvSpPr txBox="1">
              <a:spLocks noChangeArrowheads="1"/>
            </p:cNvSpPr>
            <p:nvPr/>
          </p:nvSpPr>
          <p:spPr bwMode="auto">
            <a:xfrm>
              <a:off x="3123" y="5334"/>
              <a:ext cx="247" cy="282"/>
            </a:xfrm>
            <a:prstGeom prst="rect">
              <a:avLst/>
            </a:prstGeom>
            <a:solidFill>
              <a:srgbClr val="FF00FF"/>
            </a:solidFill>
            <a:ln w="9525">
              <a:solidFill>
                <a:srgbClr val="000000"/>
              </a:solidFill>
              <a:miter lim="800000"/>
              <a:headEnd/>
              <a:tailEnd/>
            </a:ln>
          </p:spPr>
          <p:txBody>
            <a:bodyPr/>
            <a:lstStyle/>
            <a:p>
              <a:pPr eaLnBrk="0" hangingPunct="0"/>
              <a:r>
                <a:rPr lang="en-US"/>
                <a:t>N</a:t>
              </a:r>
              <a:endParaRPr lang="en-US" sz="2400"/>
            </a:p>
          </p:txBody>
        </p:sp>
        <p:sp>
          <p:nvSpPr>
            <p:cNvPr id="57485" name="Text Box 141"/>
            <p:cNvSpPr txBox="1">
              <a:spLocks noChangeArrowheads="1"/>
            </p:cNvSpPr>
            <p:nvPr/>
          </p:nvSpPr>
          <p:spPr bwMode="auto">
            <a:xfrm>
              <a:off x="1891" y="5334"/>
              <a:ext cx="247" cy="282"/>
            </a:xfrm>
            <a:prstGeom prst="rect">
              <a:avLst/>
            </a:prstGeom>
            <a:solidFill>
              <a:srgbClr val="FF00FF"/>
            </a:solidFill>
            <a:ln w="9525">
              <a:solidFill>
                <a:srgbClr val="000000"/>
              </a:solidFill>
              <a:miter lim="800000"/>
              <a:headEnd/>
              <a:tailEnd/>
            </a:ln>
          </p:spPr>
          <p:txBody>
            <a:bodyPr/>
            <a:lstStyle/>
            <a:p>
              <a:pPr eaLnBrk="0" hangingPunct="0"/>
              <a:r>
                <a:rPr lang="en-US">
                  <a:latin typeface="Times New Roman" pitchFamily="18" charset="0"/>
                </a:rPr>
                <a:t>Ớ</a:t>
              </a:r>
              <a:endParaRPr lang="en-US" sz="2400"/>
            </a:p>
          </p:txBody>
        </p:sp>
      </p:grpSp>
      <p:sp>
        <p:nvSpPr>
          <p:cNvPr id="57486" name="Text Box 142"/>
          <p:cNvSpPr txBox="1">
            <a:spLocks noChangeArrowheads="1"/>
          </p:cNvSpPr>
          <p:nvPr/>
        </p:nvSpPr>
        <p:spPr bwMode="auto">
          <a:xfrm>
            <a:off x="2895600" y="6096000"/>
            <a:ext cx="5638800" cy="752475"/>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Blip>
                <a:blip r:embed="rId2"/>
              </a:buBlip>
            </a:pPr>
            <a:r>
              <a:rPr lang="en-US" b="1">
                <a:effectLst>
                  <a:outerShdw blurRad="38100" dist="38100" dir="2700000" algn="tl">
                    <a:srgbClr val="000000"/>
                  </a:outerShdw>
                </a:effectLst>
              </a:rPr>
              <a:t>1/ Tác giả của văn bản Vượt Thác?</a:t>
            </a:r>
          </a:p>
          <a:p>
            <a:pPr eaLnBrk="0" hangingPunct="0">
              <a:spcBef>
                <a:spcPct val="50000"/>
              </a:spcBef>
            </a:pPr>
            <a:endParaRPr lang="en-US"/>
          </a:p>
        </p:txBody>
      </p:sp>
      <p:sp>
        <p:nvSpPr>
          <p:cNvPr id="57487" name="Text Box 143"/>
          <p:cNvSpPr txBox="1">
            <a:spLocks noChangeArrowheads="1"/>
          </p:cNvSpPr>
          <p:nvPr/>
        </p:nvSpPr>
        <p:spPr bwMode="auto">
          <a:xfrm>
            <a:off x="2895600" y="6105525"/>
            <a:ext cx="6324600" cy="752475"/>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Blip>
                <a:blip r:embed="rId2"/>
              </a:buBlip>
            </a:pPr>
            <a:r>
              <a:rPr lang="en-US" b="1">
                <a:effectLst>
                  <a:outerShdw blurRad="38100" dist="38100" dir="2700000" algn="tl">
                    <a:srgbClr val="000000"/>
                  </a:outerShdw>
                </a:effectLst>
              </a:rPr>
              <a:t>2/ Từ ngữ thường dùng để so sánh?</a:t>
            </a:r>
          </a:p>
          <a:p>
            <a:pPr eaLnBrk="0" hangingPunct="0">
              <a:spcBef>
                <a:spcPct val="50000"/>
              </a:spcBef>
            </a:pPr>
            <a:endParaRPr lang="en-US"/>
          </a:p>
        </p:txBody>
      </p:sp>
      <p:sp>
        <p:nvSpPr>
          <p:cNvPr id="57488" name="Text Box 144"/>
          <p:cNvSpPr txBox="1">
            <a:spLocks noChangeArrowheads="1"/>
          </p:cNvSpPr>
          <p:nvPr/>
        </p:nvSpPr>
        <p:spPr bwMode="auto">
          <a:xfrm>
            <a:off x="2792413" y="6075363"/>
            <a:ext cx="5486400" cy="366712"/>
          </a:xfrm>
          <a:prstGeom prst="rect">
            <a:avLst/>
          </a:prstGeom>
          <a:noFill/>
          <a:ln w="9525">
            <a:noFill/>
            <a:miter lim="800000"/>
            <a:headEnd/>
            <a:tailEnd/>
          </a:ln>
          <a:effectLst/>
        </p:spPr>
        <p:txBody>
          <a:bodyPr>
            <a:spAutoFit/>
          </a:bodyPr>
          <a:lstStyle/>
          <a:p>
            <a:pPr eaLnBrk="0" hangingPunct="0">
              <a:spcBef>
                <a:spcPct val="50000"/>
              </a:spcBef>
            </a:pPr>
            <a:r>
              <a:rPr lang="en-US" b="1">
                <a:effectLst>
                  <a:outerShdw blurRad="38100" dist="38100" dir="2700000" algn="tl">
                    <a:srgbClr val="000000"/>
                  </a:outerShdw>
                </a:effectLst>
              </a:rPr>
              <a:t>3/ Nhân vật chính của tác phẩm Vượt Thác?</a:t>
            </a:r>
          </a:p>
        </p:txBody>
      </p:sp>
      <p:sp>
        <p:nvSpPr>
          <p:cNvPr id="57489" name="Text Box 145"/>
          <p:cNvSpPr txBox="1">
            <a:spLocks noChangeArrowheads="1"/>
          </p:cNvSpPr>
          <p:nvPr/>
        </p:nvSpPr>
        <p:spPr bwMode="auto">
          <a:xfrm>
            <a:off x="2036763" y="6096000"/>
            <a:ext cx="6172200" cy="366713"/>
          </a:xfrm>
          <a:prstGeom prst="rect">
            <a:avLst/>
          </a:prstGeom>
          <a:noFill/>
          <a:ln w="9525">
            <a:noFill/>
            <a:miter lim="800000"/>
            <a:headEnd/>
            <a:tailEnd/>
          </a:ln>
          <a:effectLst/>
        </p:spPr>
        <p:txBody>
          <a:bodyPr>
            <a:spAutoFit/>
          </a:bodyPr>
          <a:lstStyle/>
          <a:p>
            <a:pPr eaLnBrk="0" hangingPunct="0">
              <a:spcBef>
                <a:spcPct val="50000"/>
              </a:spcBef>
            </a:pPr>
            <a:r>
              <a:rPr lang="en-US" b="1">
                <a:effectLst>
                  <a:outerShdw blurRad="38100" dist="38100" dir="2700000" algn="tl">
                    <a:srgbClr val="000000"/>
                  </a:outerShdw>
                </a:effectLst>
              </a:rPr>
              <a:t>4/ Nội dung chính của phần Tập Làm Văn học kỳ II?</a:t>
            </a:r>
          </a:p>
        </p:txBody>
      </p:sp>
      <p:sp>
        <p:nvSpPr>
          <p:cNvPr id="57490" name="Text Box 146"/>
          <p:cNvSpPr txBox="1">
            <a:spLocks noChangeArrowheads="1"/>
          </p:cNvSpPr>
          <p:nvPr/>
        </p:nvSpPr>
        <p:spPr bwMode="auto">
          <a:xfrm>
            <a:off x="2057400" y="5410200"/>
            <a:ext cx="6019800" cy="366713"/>
          </a:xfrm>
          <a:prstGeom prst="rect">
            <a:avLst/>
          </a:prstGeom>
          <a:noFill/>
          <a:ln w="9525">
            <a:noFill/>
            <a:miter lim="800000"/>
            <a:headEnd/>
            <a:tailEnd/>
          </a:ln>
          <a:effectLst/>
        </p:spPr>
        <p:txBody>
          <a:bodyPr>
            <a:spAutoFit/>
          </a:bodyPr>
          <a:lstStyle/>
          <a:p>
            <a:pPr eaLnBrk="0" hangingPunct="0">
              <a:spcBef>
                <a:spcPct val="50000"/>
              </a:spcBef>
            </a:pPr>
            <a:r>
              <a:rPr lang="en-US" b="1">
                <a:effectLst>
                  <a:outerShdw blurRad="38100" dist="38100" dir="2700000" algn="tl">
                    <a:srgbClr val="000000"/>
                  </a:outerShdw>
                </a:effectLst>
              </a:rPr>
              <a:t>5/ Người viết nên tác phẩm văn học gọi là gì?</a:t>
            </a:r>
          </a:p>
        </p:txBody>
      </p:sp>
      <p:sp>
        <p:nvSpPr>
          <p:cNvPr id="57491" name="Text Box 147"/>
          <p:cNvSpPr txBox="1">
            <a:spLocks noChangeArrowheads="1"/>
          </p:cNvSpPr>
          <p:nvPr/>
        </p:nvSpPr>
        <p:spPr bwMode="auto">
          <a:xfrm>
            <a:off x="990600" y="5486400"/>
            <a:ext cx="7010400" cy="1000125"/>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Blip>
                <a:blip r:embed="rId2"/>
              </a:buBlip>
            </a:pPr>
            <a:r>
              <a:rPr lang="en-US" b="1">
                <a:effectLst>
                  <a:outerShdw blurRad="38100" dist="38100" dir="2700000" algn="tl">
                    <a:srgbClr val="000000"/>
                  </a:outerShdw>
                </a:effectLst>
              </a:rPr>
              <a:t>6/ Trong cuộc vượt thác, bên cạnh khắc họa hình ảnh Dượng Hương Thư, tác giả còn khắc họa hình ảnh nào?</a:t>
            </a:r>
          </a:p>
          <a:p>
            <a:pPr eaLnBrk="0" hangingPunct="0">
              <a:spcBef>
                <a:spcPct val="50000"/>
              </a:spcBef>
            </a:pPr>
            <a:endParaRPr lang="en-US"/>
          </a:p>
        </p:txBody>
      </p:sp>
      <p:sp>
        <p:nvSpPr>
          <p:cNvPr id="57492" name="Text Box 148"/>
          <p:cNvSpPr txBox="1">
            <a:spLocks noChangeArrowheads="1"/>
          </p:cNvSpPr>
          <p:nvPr/>
        </p:nvSpPr>
        <p:spPr bwMode="auto">
          <a:xfrm>
            <a:off x="914400" y="5857875"/>
            <a:ext cx="6858000" cy="1000125"/>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Blip>
                <a:blip r:embed="rId2"/>
              </a:buBlip>
            </a:pPr>
            <a:r>
              <a:rPr lang="en-US" b="1">
                <a:effectLst>
                  <a:outerShdw blurRad="38100" dist="38100" dir="2700000" algn="tl">
                    <a:srgbClr val="000000"/>
                  </a:outerShdw>
                </a:effectLst>
              </a:rPr>
              <a:t>7/ Tác giả đã sử dụng nghệ thuật gì trong đoạn văn miêu tả hình ảnh Dượng Hương Thư?</a:t>
            </a:r>
          </a:p>
          <a:p>
            <a:pPr eaLnBrk="0" hangingPunct="0">
              <a:spcBef>
                <a:spcPct val="50000"/>
              </a:spcBef>
            </a:pPr>
            <a:endParaRPr lang="en-US"/>
          </a:p>
        </p:txBody>
      </p:sp>
      <p:sp>
        <p:nvSpPr>
          <p:cNvPr id="57493" name="Text Box 149"/>
          <p:cNvSpPr txBox="1">
            <a:spLocks noChangeArrowheads="1"/>
          </p:cNvSpPr>
          <p:nvPr/>
        </p:nvSpPr>
        <p:spPr bwMode="auto">
          <a:xfrm>
            <a:off x="1828800" y="5800725"/>
            <a:ext cx="7848600" cy="752475"/>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Blip>
                <a:blip r:embed="rId2"/>
              </a:buBlip>
            </a:pPr>
            <a:r>
              <a:rPr lang="en-US" b="1">
                <a:effectLst>
                  <a:outerShdw blurRad="38100" dist="38100" dir="2700000" algn="tl">
                    <a:srgbClr val="000000"/>
                  </a:outerShdw>
                </a:effectLst>
              </a:rPr>
              <a:t>8/ 3/4 diện tích bề mặt Trái Đất là gì?</a:t>
            </a:r>
          </a:p>
          <a:p>
            <a:pPr eaLnBrk="0" hangingPunct="0">
              <a:spcBef>
                <a:spcPct val="50000"/>
              </a:spcBef>
            </a:pPr>
            <a:endParaRPr lang="en-US"/>
          </a:p>
        </p:txBody>
      </p:sp>
      <p:pic>
        <p:nvPicPr>
          <p:cNvPr id="57494" name="Picture 150" descr="85B262A1A2114D5086B125AD97482D91"/>
          <p:cNvPicPr>
            <a:picLocks noChangeAspect="1" noChangeArrowheads="1" noCrop="1"/>
          </p:cNvPicPr>
          <p:nvPr/>
        </p:nvPicPr>
        <p:blipFill>
          <a:blip r:embed="rId3"/>
          <a:srcRect/>
          <a:stretch>
            <a:fillRect/>
          </a:stretch>
        </p:blipFill>
        <p:spPr bwMode="auto">
          <a:xfrm rot="16200000">
            <a:off x="8320088" y="5700712"/>
            <a:ext cx="228600" cy="2085975"/>
          </a:xfrm>
          <a:prstGeom prst="rect">
            <a:avLst/>
          </a:prstGeom>
          <a:noFill/>
        </p:spPr>
      </p:pic>
      <p:pic>
        <p:nvPicPr>
          <p:cNvPr id="57495" name="Picture 151" descr="85B262A1A2114D5086B125AD97482D91"/>
          <p:cNvPicPr>
            <a:picLocks noChangeAspect="1" noChangeArrowheads="1" noCrop="1"/>
          </p:cNvPicPr>
          <p:nvPr/>
        </p:nvPicPr>
        <p:blipFill>
          <a:blip r:embed="rId3"/>
          <a:srcRect/>
          <a:stretch>
            <a:fillRect/>
          </a:stretch>
        </p:blipFill>
        <p:spPr bwMode="auto">
          <a:xfrm rot="16200000">
            <a:off x="5424488" y="5700712"/>
            <a:ext cx="228600" cy="2085975"/>
          </a:xfrm>
          <a:prstGeom prst="rect">
            <a:avLst/>
          </a:prstGeom>
          <a:noFill/>
        </p:spPr>
      </p:pic>
      <p:pic>
        <p:nvPicPr>
          <p:cNvPr id="57496" name="Picture 152" descr="85B262A1A2114D5086B125AD97482D91"/>
          <p:cNvPicPr>
            <a:picLocks noChangeAspect="1" noChangeArrowheads="1" noCrop="1"/>
          </p:cNvPicPr>
          <p:nvPr/>
        </p:nvPicPr>
        <p:blipFill>
          <a:blip r:embed="rId3"/>
          <a:srcRect/>
          <a:stretch>
            <a:fillRect/>
          </a:stretch>
        </p:blipFill>
        <p:spPr bwMode="auto">
          <a:xfrm rot="16200000">
            <a:off x="3824288" y="5700712"/>
            <a:ext cx="228600" cy="2085975"/>
          </a:xfrm>
          <a:prstGeom prst="rect">
            <a:avLst/>
          </a:prstGeom>
          <a:noFill/>
        </p:spPr>
      </p:pic>
      <p:pic>
        <p:nvPicPr>
          <p:cNvPr id="57497" name="Picture 153" descr="85B262A1A2114D5086B125AD97482D91"/>
          <p:cNvPicPr>
            <a:picLocks noChangeAspect="1" noChangeArrowheads="1" noCrop="1"/>
          </p:cNvPicPr>
          <p:nvPr/>
        </p:nvPicPr>
        <p:blipFill>
          <a:blip r:embed="rId3"/>
          <a:srcRect/>
          <a:stretch>
            <a:fillRect/>
          </a:stretch>
        </p:blipFill>
        <p:spPr bwMode="auto">
          <a:xfrm rot="16200000">
            <a:off x="2147888" y="5700712"/>
            <a:ext cx="228600" cy="2085975"/>
          </a:xfrm>
          <a:prstGeom prst="rect">
            <a:avLst/>
          </a:prstGeom>
          <a:noFill/>
        </p:spPr>
      </p:pic>
      <p:pic>
        <p:nvPicPr>
          <p:cNvPr id="57498" name="Picture 154" descr="85B262A1A2114D5086B125AD97482D91"/>
          <p:cNvPicPr>
            <a:picLocks noChangeAspect="1" noChangeArrowheads="1" noCrop="1"/>
          </p:cNvPicPr>
          <p:nvPr/>
        </p:nvPicPr>
        <p:blipFill>
          <a:blip r:embed="rId3"/>
          <a:srcRect/>
          <a:stretch>
            <a:fillRect/>
          </a:stretch>
        </p:blipFill>
        <p:spPr bwMode="auto">
          <a:xfrm rot="16200000">
            <a:off x="547688" y="5700712"/>
            <a:ext cx="228600" cy="2085975"/>
          </a:xfrm>
          <a:prstGeom prst="rect">
            <a:avLst/>
          </a:prstGeom>
          <a:noFill/>
        </p:spPr>
      </p:pic>
      <p:pic>
        <p:nvPicPr>
          <p:cNvPr id="57499" name="Picture 155" descr="85B262A1A2114D5086B125AD97482D91"/>
          <p:cNvPicPr>
            <a:picLocks noChangeAspect="1" noChangeArrowheads="1" noCrop="1"/>
          </p:cNvPicPr>
          <p:nvPr/>
        </p:nvPicPr>
        <p:blipFill>
          <a:blip r:embed="rId3"/>
          <a:srcRect/>
          <a:stretch>
            <a:fillRect/>
          </a:stretch>
        </p:blipFill>
        <p:spPr bwMode="auto">
          <a:xfrm rot="16200000">
            <a:off x="8243888" y="-928688"/>
            <a:ext cx="228600" cy="2085975"/>
          </a:xfrm>
          <a:prstGeom prst="rect">
            <a:avLst/>
          </a:prstGeom>
          <a:noFill/>
        </p:spPr>
      </p:pic>
      <p:pic>
        <p:nvPicPr>
          <p:cNvPr id="57500" name="Picture 156" descr="85B262A1A2114D5086B125AD97482D91"/>
          <p:cNvPicPr>
            <a:picLocks noChangeAspect="1" noChangeArrowheads="1" noCrop="1"/>
          </p:cNvPicPr>
          <p:nvPr/>
        </p:nvPicPr>
        <p:blipFill>
          <a:blip r:embed="rId3"/>
          <a:srcRect/>
          <a:stretch>
            <a:fillRect/>
          </a:stretch>
        </p:blipFill>
        <p:spPr bwMode="auto">
          <a:xfrm rot="16200000">
            <a:off x="6567488" y="-928688"/>
            <a:ext cx="228600" cy="2085975"/>
          </a:xfrm>
          <a:prstGeom prst="rect">
            <a:avLst/>
          </a:prstGeom>
          <a:noFill/>
        </p:spPr>
      </p:pic>
      <p:pic>
        <p:nvPicPr>
          <p:cNvPr id="57501" name="Picture 157" descr="85B262A1A2114D5086B125AD97482D91"/>
          <p:cNvPicPr>
            <a:picLocks noChangeAspect="1" noChangeArrowheads="1" noCrop="1"/>
          </p:cNvPicPr>
          <p:nvPr/>
        </p:nvPicPr>
        <p:blipFill>
          <a:blip r:embed="rId3"/>
          <a:srcRect/>
          <a:stretch>
            <a:fillRect/>
          </a:stretch>
        </p:blipFill>
        <p:spPr bwMode="auto">
          <a:xfrm rot="16200000">
            <a:off x="4967288" y="-928688"/>
            <a:ext cx="228600" cy="2085975"/>
          </a:xfrm>
          <a:prstGeom prst="rect">
            <a:avLst/>
          </a:prstGeom>
          <a:noFill/>
        </p:spPr>
      </p:pic>
      <p:pic>
        <p:nvPicPr>
          <p:cNvPr id="57502" name="Picture 158" descr="85B262A1A2114D5086B125AD97482D91"/>
          <p:cNvPicPr>
            <a:picLocks noChangeAspect="1" noChangeArrowheads="1" noCrop="1"/>
          </p:cNvPicPr>
          <p:nvPr/>
        </p:nvPicPr>
        <p:blipFill>
          <a:blip r:embed="rId3"/>
          <a:srcRect/>
          <a:stretch>
            <a:fillRect/>
          </a:stretch>
        </p:blipFill>
        <p:spPr bwMode="auto">
          <a:xfrm rot="16200000">
            <a:off x="3824288" y="-928688"/>
            <a:ext cx="228600" cy="2085975"/>
          </a:xfrm>
          <a:prstGeom prst="rect">
            <a:avLst/>
          </a:prstGeom>
          <a:noFill/>
        </p:spPr>
      </p:pic>
      <p:pic>
        <p:nvPicPr>
          <p:cNvPr id="57503" name="Picture 159" descr="85B262A1A2114D5086B125AD97482D91"/>
          <p:cNvPicPr>
            <a:picLocks noChangeAspect="1" noChangeArrowheads="1" noCrop="1"/>
          </p:cNvPicPr>
          <p:nvPr/>
        </p:nvPicPr>
        <p:blipFill>
          <a:blip r:embed="rId3"/>
          <a:srcRect/>
          <a:stretch>
            <a:fillRect/>
          </a:stretch>
        </p:blipFill>
        <p:spPr bwMode="auto">
          <a:xfrm rot="16200000">
            <a:off x="2147888" y="-928688"/>
            <a:ext cx="228600" cy="2085975"/>
          </a:xfrm>
          <a:prstGeom prst="rect">
            <a:avLst/>
          </a:prstGeom>
          <a:noFill/>
        </p:spPr>
      </p:pic>
      <p:pic>
        <p:nvPicPr>
          <p:cNvPr id="57504" name="Picture 160" descr="85B262A1A2114D5086B125AD97482D91"/>
          <p:cNvPicPr>
            <a:picLocks noChangeAspect="1" noChangeArrowheads="1" noCrop="1"/>
          </p:cNvPicPr>
          <p:nvPr/>
        </p:nvPicPr>
        <p:blipFill>
          <a:blip r:embed="rId3"/>
          <a:srcRect/>
          <a:stretch>
            <a:fillRect/>
          </a:stretch>
        </p:blipFill>
        <p:spPr bwMode="auto">
          <a:xfrm rot="16200000">
            <a:off x="547688" y="-928688"/>
            <a:ext cx="228600" cy="2085975"/>
          </a:xfrm>
          <a:prstGeom prst="rect">
            <a:avLst/>
          </a:prstGeom>
          <a:noFill/>
        </p:spPr>
      </p:pic>
      <p:pic>
        <p:nvPicPr>
          <p:cNvPr id="57505" name="Picture 161" descr="85B262A1A2114D5086B125AD97482D91"/>
          <p:cNvPicPr>
            <a:picLocks noChangeAspect="1" noChangeArrowheads="1" noCrop="1"/>
          </p:cNvPicPr>
          <p:nvPr/>
        </p:nvPicPr>
        <p:blipFill>
          <a:blip r:embed="rId3"/>
          <a:srcRect/>
          <a:stretch>
            <a:fillRect/>
          </a:stretch>
        </p:blipFill>
        <p:spPr bwMode="auto">
          <a:xfrm rot="16200000">
            <a:off x="6796088" y="5700712"/>
            <a:ext cx="228600" cy="2085975"/>
          </a:xfrm>
          <a:prstGeom prst="rect">
            <a:avLst/>
          </a:prstGeom>
          <a:noFill/>
        </p:spPr>
      </p:pic>
      <p:sp>
        <p:nvSpPr>
          <p:cNvPr id="57506" name="WordArt 162"/>
          <p:cNvSpPr>
            <a:spLocks noChangeArrowheads="1" noChangeShapeType="1" noTextEdit="1"/>
          </p:cNvSpPr>
          <p:nvPr/>
        </p:nvSpPr>
        <p:spPr bwMode="auto">
          <a:xfrm>
            <a:off x="3505200" y="457200"/>
            <a:ext cx="4953000" cy="533400"/>
          </a:xfrm>
          <a:prstGeom prst="rect">
            <a:avLst/>
          </a:prstGeom>
        </p:spPr>
        <p:txBody>
          <a:bodyPr wrap="none" fromWordArt="1">
            <a:prstTxWarp prst="textCanUp">
              <a:avLst>
                <a:gd name="adj" fmla="val 85713"/>
              </a:avLst>
            </a:prstTxWarp>
          </a:bodyPr>
          <a:lstStyle/>
          <a:p>
            <a:pPr algn="ctr"/>
            <a:r>
              <a:rPr lang="en-US" sz="3600" b="1" kern="10">
                <a:ln w="9525">
                  <a:noFill/>
                  <a:round/>
                  <a:headEnd/>
                  <a:tailEnd/>
                </a:ln>
                <a:gradFill rotWithShape="1">
                  <a:gsLst>
                    <a:gs pos="0">
                      <a:srgbClr val="0000CC"/>
                    </a:gs>
                    <a:gs pos="100000">
                      <a:srgbClr val="009900"/>
                    </a:gs>
                  </a:gsLst>
                  <a:lin ang="5400000" scaled="1"/>
                </a:gradFill>
                <a:effectLst>
                  <a:outerShdw dist="35921" dir="2700000" algn="ctr" rotWithShape="0">
                    <a:srgbClr val="C0C0C0">
                      <a:alpha val="80000"/>
                    </a:srgbClr>
                  </a:outerShdw>
                </a:effectLst>
                <a:latin typeface="Tahoma"/>
                <a:ea typeface="Tahoma"/>
                <a:cs typeface="Tahoma"/>
              </a:rPr>
              <a:t>Giải ô chữ</a:t>
            </a:r>
          </a:p>
        </p:txBody>
      </p:sp>
      <p:sp>
        <p:nvSpPr>
          <p:cNvPr id="57507" name="Text Box 163"/>
          <p:cNvSpPr txBox="1">
            <a:spLocks noChangeArrowheads="1"/>
          </p:cNvSpPr>
          <p:nvPr/>
        </p:nvSpPr>
        <p:spPr bwMode="auto">
          <a:xfrm>
            <a:off x="76200" y="152400"/>
            <a:ext cx="2590800" cy="641350"/>
          </a:xfrm>
          <a:prstGeom prst="rect">
            <a:avLst/>
          </a:prstGeom>
          <a:gradFill rotWithShape="1">
            <a:gsLst>
              <a:gs pos="0">
                <a:srgbClr val="00FF00"/>
              </a:gs>
              <a:gs pos="100000">
                <a:srgbClr val="FFFF00"/>
              </a:gs>
            </a:gsLst>
            <a:lin ang="5400000" scaled="1"/>
          </a:gradFill>
          <a:ln w="9525">
            <a:noFill/>
            <a:miter lim="800000"/>
            <a:headEnd/>
            <a:tailEnd/>
          </a:ln>
          <a:effectLst/>
        </p:spPr>
        <p:txBody>
          <a:bodyPr>
            <a:spAutoFit/>
          </a:bodyPr>
          <a:lstStyle/>
          <a:p>
            <a:pPr algn="ctr">
              <a:spcBef>
                <a:spcPct val="50000"/>
              </a:spcBef>
            </a:pPr>
            <a:r>
              <a:rPr lang="en-US" sz="3600" b="1">
                <a:solidFill>
                  <a:srgbClr val="0000FF"/>
                </a:solidFill>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1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1000"/>
                                        <p:tgtEl>
                                          <p:spTgt spid="6"/>
                                        </p:tgtEl>
                                      </p:cBhvr>
                                    </p:animEffect>
                                  </p:childTnLst>
                                </p:cTn>
                              </p:par>
                              <p:par>
                                <p:cTn id="20" presetID="8"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1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1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1000"/>
                                        <p:tgtEl>
                                          <p:spTgt spid="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7412"/>
                                        </p:tgtEl>
                                        <p:attrNameLst>
                                          <p:attrName>style.visibility</p:attrName>
                                        </p:attrNameLst>
                                      </p:cBhvr>
                                      <p:to>
                                        <p:strVal val="visible"/>
                                      </p:to>
                                    </p:set>
                                    <p:animEffect transition="in" filter="diamond(in)">
                                      <p:cBhvr>
                                        <p:cTn id="31" dur="1000"/>
                                        <p:tgtEl>
                                          <p:spTgt spid="5741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7413"/>
                                        </p:tgtEl>
                                        <p:attrNameLst>
                                          <p:attrName>style.visibility</p:attrName>
                                        </p:attrNameLst>
                                      </p:cBhvr>
                                      <p:to>
                                        <p:strVal val="visible"/>
                                      </p:to>
                                    </p:set>
                                    <p:animEffect transition="in" filter="diamond(in)">
                                      <p:cBhvr>
                                        <p:cTn id="34" dur="1000"/>
                                        <p:tgtEl>
                                          <p:spTgt spid="574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57414"/>
                                        </p:tgtEl>
                                        <p:attrNameLst>
                                          <p:attrName>style.visibility</p:attrName>
                                        </p:attrNameLst>
                                      </p:cBhvr>
                                      <p:to>
                                        <p:strVal val="visible"/>
                                      </p:to>
                                    </p:set>
                                    <p:animEffect transition="in" filter="diamond(in)">
                                      <p:cBhvr>
                                        <p:cTn id="37" dur="1000"/>
                                        <p:tgtEl>
                                          <p:spTgt spid="57414"/>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7415"/>
                                        </p:tgtEl>
                                        <p:attrNameLst>
                                          <p:attrName>style.visibility</p:attrName>
                                        </p:attrNameLst>
                                      </p:cBhvr>
                                      <p:to>
                                        <p:strVal val="visible"/>
                                      </p:to>
                                    </p:set>
                                    <p:animEffect transition="in" filter="diamond(in)">
                                      <p:cBhvr>
                                        <p:cTn id="40" dur="1000"/>
                                        <p:tgtEl>
                                          <p:spTgt spid="57415"/>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7416"/>
                                        </p:tgtEl>
                                        <p:attrNameLst>
                                          <p:attrName>style.visibility</p:attrName>
                                        </p:attrNameLst>
                                      </p:cBhvr>
                                      <p:to>
                                        <p:strVal val="visible"/>
                                      </p:to>
                                    </p:set>
                                    <p:animEffect transition="in" filter="diamond(in)">
                                      <p:cBhvr>
                                        <p:cTn id="43" dur="1000"/>
                                        <p:tgtEl>
                                          <p:spTgt spid="5741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7417"/>
                                        </p:tgtEl>
                                        <p:attrNameLst>
                                          <p:attrName>style.visibility</p:attrName>
                                        </p:attrNameLst>
                                      </p:cBhvr>
                                      <p:to>
                                        <p:strVal val="visible"/>
                                      </p:to>
                                    </p:set>
                                    <p:animEffect transition="in" filter="diamond(in)">
                                      <p:cBhvr>
                                        <p:cTn id="46" dur="1000"/>
                                        <p:tgtEl>
                                          <p:spTgt spid="57417"/>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7418"/>
                                        </p:tgtEl>
                                        <p:attrNameLst>
                                          <p:attrName>style.visibility</p:attrName>
                                        </p:attrNameLst>
                                      </p:cBhvr>
                                      <p:to>
                                        <p:strVal val="visible"/>
                                      </p:to>
                                    </p:set>
                                    <p:animEffect transition="in" filter="diamond(in)">
                                      <p:cBhvr>
                                        <p:cTn id="49" dur="1000"/>
                                        <p:tgtEl>
                                          <p:spTgt spid="57418"/>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7419"/>
                                        </p:tgtEl>
                                        <p:attrNameLst>
                                          <p:attrName>style.visibility</p:attrName>
                                        </p:attrNameLst>
                                      </p:cBhvr>
                                      <p:to>
                                        <p:strVal val="visible"/>
                                      </p:to>
                                    </p:set>
                                    <p:animEffect transition="in" filter="diamond(in)">
                                      <p:cBhvr>
                                        <p:cTn id="52" dur="1000"/>
                                        <p:tgtEl>
                                          <p:spTgt spid="57419"/>
                                        </p:tgtEl>
                                      </p:cBhvr>
                                    </p:animEffect>
                                  </p:childTnLst>
                                </p:cTn>
                              </p:par>
                            </p:childTnLst>
                          </p:cTn>
                        </p:par>
                        <p:par>
                          <p:cTn id="53" fill="hold">
                            <p:stCondLst>
                              <p:cond delay="1000"/>
                            </p:stCondLst>
                            <p:childTnLst>
                              <p:par>
                                <p:cTn id="54" presetID="35" presetClass="emph" presetSubtype="0" fill="hold" grpId="1" nodeType="afterEffect">
                                  <p:stCondLst>
                                    <p:cond delay="0"/>
                                  </p:stCondLst>
                                  <p:childTnLst>
                                    <p:anim calcmode="discrete" valueType="str">
                                      <p:cBhvr>
                                        <p:cTn id="55" dur="1000" fill="hold"/>
                                        <p:tgtEl>
                                          <p:spTgt spid="57412"/>
                                        </p:tgtEl>
                                        <p:attrNameLst>
                                          <p:attrName>style.visibility</p:attrName>
                                        </p:attrNameLst>
                                      </p:cBhvr>
                                      <p:tavLst>
                                        <p:tav tm="0">
                                          <p:val>
                                            <p:strVal val="hidden"/>
                                          </p:val>
                                        </p:tav>
                                        <p:tav tm="50000">
                                          <p:val>
                                            <p:strVal val="visible"/>
                                          </p:val>
                                        </p:tav>
                                      </p:tavLst>
                                    </p:anim>
                                  </p:childTnLst>
                                </p:cTn>
                              </p:par>
                            </p:childTnLst>
                          </p:cTn>
                        </p:par>
                        <p:par>
                          <p:cTn id="56" fill="hold">
                            <p:stCondLst>
                              <p:cond delay="2000"/>
                            </p:stCondLst>
                            <p:childTnLst>
                              <p:par>
                                <p:cTn id="57" presetID="35" presetClass="emph" presetSubtype="0" fill="hold" nodeType="afterEffect">
                                  <p:stCondLst>
                                    <p:cond delay="0"/>
                                  </p:stCondLst>
                                  <p:childTnLst>
                                    <p:anim calcmode="discrete" valueType="str">
                                      <p:cBhvr>
                                        <p:cTn id="58" dur="1000" fill="hold"/>
                                        <p:tgtEl>
                                          <p:spTgt spid="2"/>
                                        </p:tgtEl>
                                        <p:attrNameLst>
                                          <p:attrName>style.visibility</p:attrName>
                                        </p:attrNameLst>
                                      </p:cBhvr>
                                      <p:tavLst>
                                        <p:tav tm="0">
                                          <p:val>
                                            <p:strVal val="hidden"/>
                                          </p:val>
                                        </p:tav>
                                        <p:tav tm="50000">
                                          <p:val>
                                            <p:strVal val="visible"/>
                                          </p:val>
                                        </p:tav>
                                      </p:tavLst>
                                    </p:anim>
                                  </p:childTnLst>
                                </p:cTn>
                              </p:par>
                            </p:childTnLst>
                          </p:cTn>
                        </p:par>
                        <p:par>
                          <p:cTn id="59" fill="hold">
                            <p:stCondLst>
                              <p:cond delay="3000"/>
                            </p:stCondLst>
                            <p:childTnLst>
                              <p:par>
                                <p:cTn id="60" presetID="35" presetClass="emph" presetSubtype="0" fill="hold" grpId="1" nodeType="afterEffect">
                                  <p:stCondLst>
                                    <p:cond delay="0"/>
                                  </p:stCondLst>
                                  <p:childTnLst>
                                    <p:anim calcmode="discrete" valueType="str">
                                      <p:cBhvr>
                                        <p:cTn id="61" dur="1000" fill="hold"/>
                                        <p:tgtEl>
                                          <p:spTgt spid="57413"/>
                                        </p:tgtEl>
                                        <p:attrNameLst>
                                          <p:attrName>style.visibility</p:attrName>
                                        </p:attrNameLst>
                                      </p:cBhvr>
                                      <p:tavLst>
                                        <p:tav tm="0">
                                          <p:val>
                                            <p:strVal val="hidden"/>
                                          </p:val>
                                        </p:tav>
                                        <p:tav tm="50000">
                                          <p:val>
                                            <p:strVal val="visible"/>
                                          </p:val>
                                        </p:tav>
                                      </p:tavLst>
                                    </p:anim>
                                  </p:childTnLst>
                                </p:cTn>
                              </p:par>
                            </p:childTnLst>
                          </p:cTn>
                        </p:par>
                        <p:par>
                          <p:cTn id="62" fill="hold">
                            <p:stCondLst>
                              <p:cond delay="4000"/>
                            </p:stCondLst>
                            <p:childTnLst>
                              <p:par>
                                <p:cTn id="63" presetID="35" presetClass="emph" presetSubtype="0" fill="hold" nodeType="afterEffect">
                                  <p:stCondLst>
                                    <p:cond delay="0"/>
                                  </p:stCondLst>
                                  <p:childTnLst>
                                    <p:anim calcmode="discrete" valueType="str">
                                      <p:cBhvr>
                                        <p:cTn id="64" dur="1000" fill="hold"/>
                                        <p:tgtEl>
                                          <p:spTgt spid="3"/>
                                        </p:tgtEl>
                                        <p:attrNameLst>
                                          <p:attrName>style.visibility</p:attrName>
                                        </p:attrNameLst>
                                      </p:cBhvr>
                                      <p:tavLst>
                                        <p:tav tm="0">
                                          <p:val>
                                            <p:strVal val="hidden"/>
                                          </p:val>
                                        </p:tav>
                                        <p:tav tm="50000">
                                          <p:val>
                                            <p:strVal val="visible"/>
                                          </p:val>
                                        </p:tav>
                                      </p:tavLst>
                                    </p:anim>
                                  </p:childTnLst>
                                </p:cTn>
                              </p:par>
                            </p:childTnLst>
                          </p:cTn>
                        </p:par>
                        <p:par>
                          <p:cTn id="65" fill="hold">
                            <p:stCondLst>
                              <p:cond delay="5000"/>
                            </p:stCondLst>
                            <p:childTnLst>
                              <p:par>
                                <p:cTn id="66" presetID="35" presetClass="emph" presetSubtype="0" fill="hold" nodeType="afterEffect">
                                  <p:stCondLst>
                                    <p:cond delay="0"/>
                                  </p:stCondLst>
                                  <p:childTnLst>
                                    <p:anim calcmode="discrete" valueType="str">
                                      <p:cBhvr>
                                        <p:cTn id="67" dur="1000" fill="hold"/>
                                        <p:tgtEl>
                                          <p:spTgt spid="57414"/>
                                        </p:tgtEl>
                                        <p:attrNameLst>
                                          <p:attrName>style.visibility</p:attrName>
                                        </p:attrNameLst>
                                      </p:cBhvr>
                                      <p:tavLst>
                                        <p:tav tm="0">
                                          <p:val>
                                            <p:strVal val="hidden"/>
                                          </p:val>
                                        </p:tav>
                                        <p:tav tm="50000">
                                          <p:val>
                                            <p:strVal val="visible"/>
                                          </p:val>
                                        </p:tav>
                                      </p:tavLst>
                                    </p:anim>
                                  </p:childTnLst>
                                </p:cTn>
                              </p:par>
                            </p:childTnLst>
                          </p:cTn>
                        </p:par>
                        <p:par>
                          <p:cTn id="68" fill="hold">
                            <p:stCondLst>
                              <p:cond delay="6000"/>
                            </p:stCondLst>
                            <p:childTnLst>
                              <p:par>
                                <p:cTn id="69" presetID="35" presetClass="emph" presetSubtype="0" fill="hold" nodeType="afterEffect">
                                  <p:stCondLst>
                                    <p:cond delay="0"/>
                                  </p:stCondLst>
                                  <p:childTnLst>
                                    <p:anim calcmode="discrete" valueType="str">
                                      <p:cBhvr>
                                        <p:cTn id="7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71" fill="hold">
                            <p:stCondLst>
                              <p:cond delay="7000"/>
                            </p:stCondLst>
                            <p:childTnLst>
                              <p:par>
                                <p:cTn id="72" presetID="35" presetClass="emph" presetSubtype="0" fill="hold" nodeType="afterEffect">
                                  <p:stCondLst>
                                    <p:cond delay="0"/>
                                  </p:stCondLst>
                                  <p:childTnLst>
                                    <p:anim calcmode="discrete" valueType="str">
                                      <p:cBhvr>
                                        <p:cTn id="73" dur="1000" fill="hold"/>
                                        <p:tgtEl>
                                          <p:spTgt spid="57415"/>
                                        </p:tgtEl>
                                        <p:attrNameLst>
                                          <p:attrName>style.visibility</p:attrName>
                                        </p:attrNameLst>
                                      </p:cBhvr>
                                      <p:tavLst>
                                        <p:tav tm="0">
                                          <p:val>
                                            <p:strVal val="hidden"/>
                                          </p:val>
                                        </p:tav>
                                        <p:tav tm="50000">
                                          <p:val>
                                            <p:strVal val="visible"/>
                                          </p:val>
                                        </p:tav>
                                      </p:tavLst>
                                    </p:anim>
                                  </p:childTnLst>
                                </p:cTn>
                              </p:par>
                            </p:childTnLst>
                          </p:cTn>
                        </p:par>
                        <p:par>
                          <p:cTn id="74" fill="hold">
                            <p:stCondLst>
                              <p:cond delay="8000"/>
                            </p:stCondLst>
                            <p:childTnLst>
                              <p:par>
                                <p:cTn id="75" presetID="35" presetClass="emph" presetSubtype="0" fill="hold" nodeType="afterEffect">
                                  <p:stCondLst>
                                    <p:cond delay="0"/>
                                  </p:stCondLst>
                                  <p:childTnLst>
                                    <p:anim calcmode="discrete" valueType="str">
                                      <p:cBhvr>
                                        <p:cTn id="76" dur="1000" fill="hold"/>
                                        <p:tgtEl>
                                          <p:spTgt spid="4"/>
                                        </p:tgtEl>
                                        <p:attrNameLst>
                                          <p:attrName>style.visibility</p:attrName>
                                        </p:attrNameLst>
                                      </p:cBhvr>
                                      <p:tavLst>
                                        <p:tav tm="0">
                                          <p:val>
                                            <p:strVal val="hidden"/>
                                          </p:val>
                                        </p:tav>
                                        <p:tav tm="50000">
                                          <p:val>
                                            <p:strVal val="visible"/>
                                          </p:val>
                                        </p:tav>
                                      </p:tavLst>
                                    </p:anim>
                                  </p:childTnLst>
                                </p:cTn>
                              </p:par>
                            </p:childTnLst>
                          </p:cTn>
                        </p:par>
                        <p:par>
                          <p:cTn id="77" fill="hold">
                            <p:stCondLst>
                              <p:cond delay="9000"/>
                            </p:stCondLst>
                            <p:childTnLst>
                              <p:par>
                                <p:cTn id="78" presetID="35" presetClass="emph" presetSubtype="0" fill="hold" nodeType="afterEffect">
                                  <p:stCondLst>
                                    <p:cond delay="0"/>
                                  </p:stCondLst>
                                  <p:childTnLst>
                                    <p:anim calcmode="discrete" valueType="str">
                                      <p:cBhvr>
                                        <p:cTn id="79" dur="1000" fill="hold"/>
                                        <p:tgtEl>
                                          <p:spTgt spid="57416"/>
                                        </p:tgtEl>
                                        <p:attrNameLst>
                                          <p:attrName>style.visibility</p:attrName>
                                        </p:attrNameLst>
                                      </p:cBhvr>
                                      <p:tavLst>
                                        <p:tav tm="0">
                                          <p:val>
                                            <p:strVal val="hidden"/>
                                          </p:val>
                                        </p:tav>
                                        <p:tav tm="50000">
                                          <p:val>
                                            <p:strVal val="visible"/>
                                          </p:val>
                                        </p:tav>
                                      </p:tavLst>
                                    </p:anim>
                                  </p:childTnLst>
                                </p:cTn>
                              </p:par>
                            </p:childTnLst>
                          </p:cTn>
                        </p:par>
                        <p:par>
                          <p:cTn id="80" fill="hold">
                            <p:stCondLst>
                              <p:cond delay="10000"/>
                            </p:stCondLst>
                            <p:childTnLst>
                              <p:par>
                                <p:cTn id="81" presetID="35" presetClass="emph" presetSubtype="0" fill="hold" nodeType="afterEffect">
                                  <p:stCondLst>
                                    <p:cond delay="0"/>
                                  </p:stCondLst>
                                  <p:childTnLst>
                                    <p:anim calcmode="discrete" valueType="str">
                                      <p:cBhvr>
                                        <p:cTn id="82" dur="1000" fill="hold"/>
                                        <p:tgtEl>
                                          <p:spTgt spid="5"/>
                                        </p:tgtEl>
                                        <p:attrNameLst>
                                          <p:attrName>style.visibility</p:attrName>
                                        </p:attrNameLst>
                                      </p:cBhvr>
                                      <p:tavLst>
                                        <p:tav tm="0">
                                          <p:val>
                                            <p:strVal val="hidden"/>
                                          </p:val>
                                        </p:tav>
                                        <p:tav tm="50000">
                                          <p:val>
                                            <p:strVal val="visible"/>
                                          </p:val>
                                        </p:tav>
                                      </p:tavLst>
                                    </p:anim>
                                  </p:childTnLst>
                                </p:cTn>
                              </p:par>
                            </p:childTnLst>
                          </p:cTn>
                        </p:par>
                        <p:par>
                          <p:cTn id="83" fill="hold">
                            <p:stCondLst>
                              <p:cond delay="11000"/>
                            </p:stCondLst>
                            <p:childTnLst>
                              <p:par>
                                <p:cTn id="84" presetID="35" presetClass="emph" presetSubtype="0" fill="hold" nodeType="afterEffect">
                                  <p:stCondLst>
                                    <p:cond delay="0"/>
                                  </p:stCondLst>
                                  <p:childTnLst>
                                    <p:anim calcmode="discrete" valueType="str">
                                      <p:cBhvr>
                                        <p:cTn id="85" dur="1000" fill="hold"/>
                                        <p:tgtEl>
                                          <p:spTgt spid="57417"/>
                                        </p:tgtEl>
                                        <p:attrNameLst>
                                          <p:attrName>style.visibility</p:attrName>
                                        </p:attrNameLst>
                                      </p:cBhvr>
                                      <p:tavLst>
                                        <p:tav tm="0">
                                          <p:val>
                                            <p:strVal val="hidden"/>
                                          </p:val>
                                        </p:tav>
                                        <p:tav tm="50000">
                                          <p:val>
                                            <p:strVal val="visible"/>
                                          </p:val>
                                        </p:tav>
                                      </p:tavLst>
                                    </p:anim>
                                  </p:childTnLst>
                                </p:cTn>
                              </p:par>
                            </p:childTnLst>
                          </p:cTn>
                        </p:par>
                        <p:par>
                          <p:cTn id="86" fill="hold">
                            <p:stCondLst>
                              <p:cond delay="12000"/>
                            </p:stCondLst>
                            <p:childTnLst>
                              <p:par>
                                <p:cTn id="87" presetID="35" presetClass="emph" presetSubtype="0" fill="hold" nodeType="afterEffect">
                                  <p:stCondLst>
                                    <p:cond delay="0"/>
                                  </p:stCondLst>
                                  <p:childTnLst>
                                    <p:anim calcmode="discrete" valueType="str">
                                      <p:cBhvr>
                                        <p:cTn id="88" dur="1000" fill="hold"/>
                                        <p:tgtEl>
                                          <p:spTgt spid="6"/>
                                        </p:tgtEl>
                                        <p:attrNameLst>
                                          <p:attrName>style.visibility</p:attrName>
                                        </p:attrNameLst>
                                      </p:cBhvr>
                                      <p:tavLst>
                                        <p:tav tm="0">
                                          <p:val>
                                            <p:strVal val="hidden"/>
                                          </p:val>
                                        </p:tav>
                                        <p:tav tm="50000">
                                          <p:val>
                                            <p:strVal val="visible"/>
                                          </p:val>
                                        </p:tav>
                                      </p:tavLst>
                                    </p:anim>
                                  </p:childTnLst>
                                </p:cTn>
                              </p:par>
                            </p:childTnLst>
                          </p:cTn>
                        </p:par>
                        <p:par>
                          <p:cTn id="89" fill="hold">
                            <p:stCondLst>
                              <p:cond delay="13000"/>
                            </p:stCondLst>
                            <p:childTnLst>
                              <p:par>
                                <p:cTn id="90" presetID="35" presetClass="emph" presetSubtype="0" fill="hold" nodeType="afterEffect">
                                  <p:stCondLst>
                                    <p:cond delay="0"/>
                                  </p:stCondLst>
                                  <p:childTnLst>
                                    <p:anim calcmode="discrete" valueType="str">
                                      <p:cBhvr>
                                        <p:cTn id="91" dur="1000" fill="hold"/>
                                        <p:tgtEl>
                                          <p:spTgt spid="57418"/>
                                        </p:tgtEl>
                                        <p:attrNameLst>
                                          <p:attrName>style.visibility</p:attrName>
                                        </p:attrNameLst>
                                      </p:cBhvr>
                                      <p:tavLst>
                                        <p:tav tm="0">
                                          <p:val>
                                            <p:strVal val="hidden"/>
                                          </p:val>
                                        </p:tav>
                                        <p:tav tm="50000">
                                          <p:val>
                                            <p:strVal val="visible"/>
                                          </p:val>
                                        </p:tav>
                                      </p:tavLst>
                                    </p:anim>
                                  </p:childTnLst>
                                </p:cTn>
                              </p:par>
                            </p:childTnLst>
                          </p:cTn>
                        </p:par>
                        <p:par>
                          <p:cTn id="92" fill="hold">
                            <p:stCondLst>
                              <p:cond delay="14000"/>
                            </p:stCondLst>
                            <p:childTnLst>
                              <p:par>
                                <p:cTn id="93" presetID="35" presetClass="emph" presetSubtype="0" fill="hold" nodeType="afterEffect">
                                  <p:stCondLst>
                                    <p:cond delay="0"/>
                                  </p:stCondLst>
                                  <p:childTnLst>
                                    <p:anim calcmode="discrete" valueType="str">
                                      <p:cBhvr>
                                        <p:cTn id="94" dur="1000" fill="hold"/>
                                        <p:tgtEl>
                                          <p:spTgt spid="7"/>
                                        </p:tgtEl>
                                        <p:attrNameLst>
                                          <p:attrName>style.visibility</p:attrName>
                                        </p:attrNameLst>
                                      </p:cBhvr>
                                      <p:tavLst>
                                        <p:tav tm="0">
                                          <p:val>
                                            <p:strVal val="hidden"/>
                                          </p:val>
                                        </p:tav>
                                        <p:tav tm="50000">
                                          <p:val>
                                            <p:strVal val="visible"/>
                                          </p:val>
                                        </p:tav>
                                      </p:tavLst>
                                    </p:anim>
                                  </p:childTnLst>
                                </p:cTn>
                              </p:par>
                            </p:childTnLst>
                          </p:cTn>
                        </p:par>
                        <p:par>
                          <p:cTn id="95" fill="hold">
                            <p:stCondLst>
                              <p:cond delay="15000"/>
                            </p:stCondLst>
                            <p:childTnLst>
                              <p:par>
                                <p:cTn id="96" presetID="35" presetClass="emph" presetSubtype="0" fill="hold" nodeType="afterEffect">
                                  <p:stCondLst>
                                    <p:cond delay="0"/>
                                  </p:stCondLst>
                                  <p:childTnLst>
                                    <p:anim calcmode="discrete" valueType="str">
                                      <p:cBhvr>
                                        <p:cTn id="97" dur="1000" fill="hold"/>
                                        <p:tgtEl>
                                          <p:spTgt spid="57419"/>
                                        </p:tgtEl>
                                        <p:attrNameLst>
                                          <p:attrName>style.visibility</p:attrName>
                                        </p:attrNameLst>
                                      </p:cBhvr>
                                      <p:tavLst>
                                        <p:tav tm="0">
                                          <p:val>
                                            <p:strVal val="hidden"/>
                                          </p:val>
                                        </p:tav>
                                        <p:tav tm="50000">
                                          <p:val>
                                            <p:strVal val="visible"/>
                                          </p:val>
                                        </p:tav>
                                      </p:tavLst>
                                    </p:anim>
                                  </p:childTnLst>
                                </p:cTn>
                              </p:par>
                            </p:childTnLst>
                          </p:cTn>
                        </p:par>
                        <p:par>
                          <p:cTn id="98" fill="hold">
                            <p:stCondLst>
                              <p:cond delay="16000"/>
                            </p:stCondLst>
                            <p:childTnLst>
                              <p:par>
                                <p:cTn id="99" presetID="35" presetClass="emph" presetSubtype="0" fill="hold" nodeType="afterEffect">
                                  <p:stCondLst>
                                    <p:cond delay="0"/>
                                  </p:stCondLst>
                                  <p:childTnLst>
                                    <p:anim calcmode="discrete" valueType="str">
                                      <p:cBhvr>
                                        <p:cTn id="10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57412"/>
                    </p:tgtEl>
                  </p:cond>
                </p:stCondLst>
                <p:endSync evt="end" delay="0">
                  <p:rtn val="all"/>
                </p:endSync>
                <p:childTnLst>
                  <p:par>
                    <p:cTn id="102" fill="hold">
                      <p:stCondLst>
                        <p:cond delay="0"/>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57486"/>
                                        </p:tgtEl>
                                        <p:attrNameLst>
                                          <p:attrName>style.visibility</p:attrName>
                                        </p:attrNameLst>
                                      </p:cBhvr>
                                      <p:to>
                                        <p:strVal val="visible"/>
                                      </p:to>
                                    </p:set>
                                    <p:animEffect transition="in" filter="diamond(in)">
                                      <p:cBhvr>
                                        <p:cTn id="106" dur="2000"/>
                                        <p:tgtEl>
                                          <p:spTgt spid="57486"/>
                                        </p:tgtEl>
                                      </p:cBhvr>
                                    </p:animEffect>
                                  </p:childTnLst>
                                </p:cTn>
                              </p:par>
                            </p:childTnLst>
                          </p:cTn>
                        </p:par>
                      </p:childTnLst>
                    </p:cTn>
                  </p:par>
                </p:childTnLst>
              </p:cTn>
              <p:nextCondLst>
                <p:cond evt="onClick" delay="0">
                  <p:tgtEl>
                    <p:spTgt spid="57412"/>
                  </p:tgtEl>
                </p:cond>
              </p:nextCondLst>
            </p:seq>
            <p:seq concurrent="1" nextAc="seek">
              <p:cTn id="107" restart="whenNotActive" fill="hold" evtFilter="cancelBubble" nodeType="interactiveSeq">
                <p:stCondLst>
                  <p:cond evt="onClick" delay="0">
                    <p:tgtEl>
                      <p:spTgt spid="57413"/>
                    </p:tgtEl>
                  </p:cond>
                </p:stCondLst>
                <p:endSync evt="end" delay="0">
                  <p:rtn val="all"/>
                </p:endSync>
                <p:childTnLst>
                  <p:par>
                    <p:cTn id="108" fill="hold">
                      <p:stCondLst>
                        <p:cond delay="0"/>
                      </p:stCondLst>
                      <p:childTnLst>
                        <p:par>
                          <p:cTn id="109" fill="hold">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57487"/>
                                        </p:tgtEl>
                                        <p:attrNameLst>
                                          <p:attrName>style.visibility</p:attrName>
                                        </p:attrNameLst>
                                      </p:cBhvr>
                                      <p:to>
                                        <p:strVal val="visible"/>
                                      </p:to>
                                    </p:set>
                                    <p:animEffect transition="in" filter="diamond(in)">
                                      <p:cBhvr>
                                        <p:cTn id="112" dur="2000"/>
                                        <p:tgtEl>
                                          <p:spTgt spid="57487"/>
                                        </p:tgtEl>
                                      </p:cBhvr>
                                    </p:animEffect>
                                  </p:childTnLst>
                                </p:cTn>
                              </p:par>
                            </p:childTnLst>
                          </p:cTn>
                        </p:par>
                      </p:childTnLst>
                    </p:cTn>
                  </p:par>
                </p:childTnLst>
              </p:cTn>
              <p:nextCondLst>
                <p:cond evt="onClick" delay="0">
                  <p:tgtEl>
                    <p:spTgt spid="57413"/>
                  </p:tgtEl>
                </p:cond>
              </p:nextCondLst>
            </p:seq>
            <p:seq concurrent="1" nextAc="seek">
              <p:cTn id="113" restart="whenNotActive" fill="hold" evtFilter="cancelBubble" nodeType="interactiveSeq">
                <p:stCondLst>
                  <p:cond evt="onClick" delay="0">
                    <p:tgtEl>
                      <p:spTgt spid="57414"/>
                    </p:tgtEl>
                  </p:cond>
                </p:stCondLst>
                <p:endSync evt="end" delay="0">
                  <p:rtn val="all"/>
                </p:endSync>
                <p:childTnLst>
                  <p:par>
                    <p:cTn id="114" fill="hold">
                      <p:stCondLst>
                        <p:cond delay="0"/>
                      </p:stCondLst>
                      <p:childTnLst>
                        <p:par>
                          <p:cTn id="115" fill="hold">
                            <p:stCondLst>
                              <p:cond delay="0"/>
                            </p:stCondLst>
                            <p:childTnLst>
                              <p:par>
                                <p:cTn id="116" presetID="8" presetClass="entr" presetSubtype="16" fill="hold" grpId="0" nodeType="clickEffect">
                                  <p:stCondLst>
                                    <p:cond delay="0"/>
                                  </p:stCondLst>
                                  <p:childTnLst>
                                    <p:set>
                                      <p:cBhvr>
                                        <p:cTn id="117" dur="1" fill="hold">
                                          <p:stCondLst>
                                            <p:cond delay="0"/>
                                          </p:stCondLst>
                                        </p:cTn>
                                        <p:tgtEl>
                                          <p:spTgt spid="57488"/>
                                        </p:tgtEl>
                                        <p:attrNameLst>
                                          <p:attrName>style.visibility</p:attrName>
                                        </p:attrNameLst>
                                      </p:cBhvr>
                                      <p:to>
                                        <p:strVal val="visible"/>
                                      </p:to>
                                    </p:set>
                                    <p:animEffect transition="in" filter="diamond(in)">
                                      <p:cBhvr>
                                        <p:cTn id="118" dur="2000"/>
                                        <p:tgtEl>
                                          <p:spTgt spid="57488"/>
                                        </p:tgtEl>
                                      </p:cBhvr>
                                    </p:animEffect>
                                  </p:childTnLst>
                                </p:cTn>
                              </p:par>
                            </p:childTnLst>
                          </p:cTn>
                        </p:par>
                      </p:childTnLst>
                    </p:cTn>
                  </p:par>
                </p:childTnLst>
              </p:cTn>
              <p:nextCondLst>
                <p:cond evt="onClick" delay="0">
                  <p:tgtEl>
                    <p:spTgt spid="57414"/>
                  </p:tgtEl>
                </p:cond>
              </p:nextCondLst>
            </p:seq>
            <p:seq concurrent="1" nextAc="seek">
              <p:cTn id="119" restart="whenNotActive" fill="hold" evtFilter="cancelBubble" nodeType="interactiveSeq">
                <p:stCondLst>
                  <p:cond evt="onClick" delay="0">
                    <p:tgtEl>
                      <p:spTgt spid="57415"/>
                    </p:tgtEl>
                  </p:cond>
                </p:stCondLst>
                <p:endSync evt="end" delay="0">
                  <p:rtn val="all"/>
                </p:endSync>
                <p:childTnLst>
                  <p:par>
                    <p:cTn id="120" fill="hold">
                      <p:stCondLst>
                        <p:cond delay="0"/>
                      </p:stCondLst>
                      <p:childTnLst>
                        <p:par>
                          <p:cTn id="121" fill="hold">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57489"/>
                                        </p:tgtEl>
                                        <p:attrNameLst>
                                          <p:attrName>style.visibility</p:attrName>
                                        </p:attrNameLst>
                                      </p:cBhvr>
                                      <p:to>
                                        <p:strVal val="visible"/>
                                      </p:to>
                                    </p:set>
                                    <p:animEffect transition="in" filter="diamond(in)">
                                      <p:cBhvr>
                                        <p:cTn id="124" dur="2000"/>
                                        <p:tgtEl>
                                          <p:spTgt spid="57489"/>
                                        </p:tgtEl>
                                      </p:cBhvr>
                                    </p:animEffect>
                                  </p:childTnLst>
                                </p:cTn>
                              </p:par>
                            </p:childTnLst>
                          </p:cTn>
                        </p:par>
                      </p:childTnLst>
                    </p:cTn>
                  </p:par>
                </p:childTnLst>
              </p:cTn>
              <p:nextCondLst>
                <p:cond evt="onClick" delay="0">
                  <p:tgtEl>
                    <p:spTgt spid="57415"/>
                  </p:tgtEl>
                </p:cond>
              </p:nextCondLst>
            </p:seq>
            <p:seq concurrent="1" nextAc="seek">
              <p:cTn id="125" restart="whenNotActive" fill="hold" evtFilter="cancelBubble" nodeType="interactiveSeq">
                <p:stCondLst>
                  <p:cond evt="onClick" delay="0">
                    <p:tgtEl>
                      <p:spTgt spid="57416"/>
                    </p:tgtEl>
                  </p:cond>
                </p:stCondLst>
                <p:endSync evt="end" delay="0">
                  <p:rtn val="all"/>
                </p:endSync>
                <p:childTnLst>
                  <p:par>
                    <p:cTn id="126" fill="hold">
                      <p:stCondLst>
                        <p:cond delay="0"/>
                      </p:stCondLst>
                      <p:childTnLst>
                        <p:par>
                          <p:cTn id="127" fill="hold">
                            <p:stCondLst>
                              <p:cond delay="0"/>
                            </p:stCondLst>
                            <p:childTnLst>
                              <p:par>
                                <p:cTn id="128" presetID="8" presetClass="entr" presetSubtype="16" fill="hold" grpId="0" nodeType="clickEffect">
                                  <p:stCondLst>
                                    <p:cond delay="0"/>
                                  </p:stCondLst>
                                  <p:childTnLst>
                                    <p:set>
                                      <p:cBhvr>
                                        <p:cTn id="129" dur="1" fill="hold">
                                          <p:stCondLst>
                                            <p:cond delay="0"/>
                                          </p:stCondLst>
                                        </p:cTn>
                                        <p:tgtEl>
                                          <p:spTgt spid="57490"/>
                                        </p:tgtEl>
                                        <p:attrNameLst>
                                          <p:attrName>style.visibility</p:attrName>
                                        </p:attrNameLst>
                                      </p:cBhvr>
                                      <p:to>
                                        <p:strVal val="visible"/>
                                      </p:to>
                                    </p:set>
                                    <p:animEffect transition="in" filter="diamond(in)">
                                      <p:cBhvr>
                                        <p:cTn id="130" dur="2000"/>
                                        <p:tgtEl>
                                          <p:spTgt spid="57490"/>
                                        </p:tgtEl>
                                      </p:cBhvr>
                                    </p:animEffect>
                                  </p:childTnLst>
                                </p:cTn>
                              </p:par>
                            </p:childTnLst>
                          </p:cTn>
                        </p:par>
                      </p:childTnLst>
                    </p:cTn>
                  </p:par>
                </p:childTnLst>
              </p:cTn>
              <p:nextCondLst>
                <p:cond evt="onClick" delay="0">
                  <p:tgtEl>
                    <p:spTgt spid="57416"/>
                  </p:tgtEl>
                </p:cond>
              </p:nextCondLst>
            </p:seq>
            <p:seq concurrent="1" nextAc="seek">
              <p:cTn id="131" restart="whenNotActive" fill="hold" evtFilter="cancelBubble" nodeType="interactiveSeq">
                <p:stCondLst>
                  <p:cond evt="onClick" delay="0">
                    <p:tgtEl>
                      <p:spTgt spid="57417"/>
                    </p:tgtEl>
                  </p:cond>
                </p:stCondLst>
                <p:endSync evt="end" delay="0">
                  <p:rtn val="all"/>
                </p:endSync>
                <p:childTnLst>
                  <p:par>
                    <p:cTn id="132" fill="hold">
                      <p:stCondLst>
                        <p:cond delay="0"/>
                      </p:stCondLst>
                      <p:childTnLst>
                        <p:par>
                          <p:cTn id="133" fill="hold">
                            <p:stCondLst>
                              <p:cond delay="0"/>
                            </p:stCondLst>
                            <p:childTnLst>
                              <p:par>
                                <p:cTn id="134" presetID="8" presetClass="entr" presetSubtype="16" fill="hold" grpId="0" nodeType="clickEffect">
                                  <p:stCondLst>
                                    <p:cond delay="0"/>
                                  </p:stCondLst>
                                  <p:childTnLst>
                                    <p:set>
                                      <p:cBhvr>
                                        <p:cTn id="135" dur="1" fill="hold">
                                          <p:stCondLst>
                                            <p:cond delay="0"/>
                                          </p:stCondLst>
                                        </p:cTn>
                                        <p:tgtEl>
                                          <p:spTgt spid="57491"/>
                                        </p:tgtEl>
                                        <p:attrNameLst>
                                          <p:attrName>style.visibility</p:attrName>
                                        </p:attrNameLst>
                                      </p:cBhvr>
                                      <p:to>
                                        <p:strVal val="visible"/>
                                      </p:to>
                                    </p:set>
                                    <p:animEffect transition="in" filter="diamond(in)">
                                      <p:cBhvr>
                                        <p:cTn id="136" dur="2000"/>
                                        <p:tgtEl>
                                          <p:spTgt spid="57491"/>
                                        </p:tgtEl>
                                      </p:cBhvr>
                                    </p:animEffect>
                                  </p:childTnLst>
                                </p:cTn>
                              </p:par>
                            </p:childTnLst>
                          </p:cTn>
                        </p:par>
                      </p:childTnLst>
                    </p:cTn>
                  </p:par>
                </p:childTnLst>
              </p:cTn>
              <p:nextCondLst>
                <p:cond evt="onClick" delay="0">
                  <p:tgtEl>
                    <p:spTgt spid="57417"/>
                  </p:tgtEl>
                </p:cond>
              </p:nextCondLst>
            </p:seq>
            <p:seq concurrent="1" nextAc="seek">
              <p:cTn id="137" restart="whenNotActive" fill="hold" evtFilter="cancelBubble" nodeType="interactiveSeq">
                <p:stCondLst>
                  <p:cond evt="onClick" delay="0">
                    <p:tgtEl>
                      <p:spTgt spid="57418"/>
                    </p:tgtEl>
                  </p:cond>
                </p:stCondLst>
                <p:endSync evt="end" delay="0">
                  <p:rtn val="all"/>
                </p:endSync>
                <p:childTnLst>
                  <p:par>
                    <p:cTn id="138" fill="hold">
                      <p:stCondLst>
                        <p:cond delay="0"/>
                      </p:stCondLst>
                      <p:childTnLst>
                        <p:par>
                          <p:cTn id="139" fill="hold">
                            <p:stCondLst>
                              <p:cond delay="0"/>
                            </p:stCondLst>
                            <p:childTnLst>
                              <p:par>
                                <p:cTn id="140" presetID="8" presetClass="entr" presetSubtype="16" fill="hold" grpId="0" nodeType="clickEffect">
                                  <p:stCondLst>
                                    <p:cond delay="0"/>
                                  </p:stCondLst>
                                  <p:childTnLst>
                                    <p:set>
                                      <p:cBhvr>
                                        <p:cTn id="141" dur="1" fill="hold">
                                          <p:stCondLst>
                                            <p:cond delay="0"/>
                                          </p:stCondLst>
                                        </p:cTn>
                                        <p:tgtEl>
                                          <p:spTgt spid="57492"/>
                                        </p:tgtEl>
                                        <p:attrNameLst>
                                          <p:attrName>style.visibility</p:attrName>
                                        </p:attrNameLst>
                                      </p:cBhvr>
                                      <p:to>
                                        <p:strVal val="visible"/>
                                      </p:to>
                                    </p:set>
                                    <p:animEffect transition="in" filter="diamond(in)">
                                      <p:cBhvr>
                                        <p:cTn id="142" dur="2000"/>
                                        <p:tgtEl>
                                          <p:spTgt spid="57492"/>
                                        </p:tgtEl>
                                      </p:cBhvr>
                                    </p:animEffect>
                                  </p:childTnLst>
                                </p:cTn>
                              </p:par>
                            </p:childTnLst>
                          </p:cTn>
                        </p:par>
                      </p:childTnLst>
                    </p:cTn>
                  </p:par>
                </p:childTnLst>
              </p:cTn>
              <p:nextCondLst>
                <p:cond evt="onClick" delay="0">
                  <p:tgtEl>
                    <p:spTgt spid="57418"/>
                  </p:tgtEl>
                </p:cond>
              </p:nextCondLst>
            </p:seq>
            <p:seq concurrent="1" nextAc="seek">
              <p:cTn id="143" restart="whenNotActive" fill="hold" evtFilter="cancelBubble" nodeType="interactiveSeq">
                <p:stCondLst>
                  <p:cond evt="onClick" delay="0">
                    <p:tgtEl>
                      <p:spTgt spid="57419"/>
                    </p:tgtEl>
                  </p:cond>
                </p:stCondLst>
                <p:endSync evt="end" delay="0">
                  <p:rtn val="all"/>
                </p:endSync>
                <p:childTnLst>
                  <p:par>
                    <p:cTn id="144" fill="hold">
                      <p:stCondLst>
                        <p:cond delay="0"/>
                      </p:stCondLst>
                      <p:childTnLst>
                        <p:par>
                          <p:cTn id="145" fill="hold">
                            <p:stCondLst>
                              <p:cond delay="0"/>
                            </p:stCondLst>
                            <p:childTnLst>
                              <p:par>
                                <p:cTn id="146" presetID="8" presetClass="entr" presetSubtype="16" fill="hold" grpId="0" nodeType="clickEffect">
                                  <p:stCondLst>
                                    <p:cond delay="0"/>
                                  </p:stCondLst>
                                  <p:childTnLst>
                                    <p:set>
                                      <p:cBhvr>
                                        <p:cTn id="147" dur="1" fill="hold">
                                          <p:stCondLst>
                                            <p:cond delay="0"/>
                                          </p:stCondLst>
                                        </p:cTn>
                                        <p:tgtEl>
                                          <p:spTgt spid="57493"/>
                                        </p:tgtEl>
                                        <p:attrNameLst>
                                          <p:attrName>style.visibility</p:attrName>
                                        </p:attrNameLst>
                                      </p:cBhvr>
                                      <p:to>
                                        <p:strVal val="visible"/>
                                      </p:to>
                                    </p:set>
                                    <p:animEffect transition="in" filter="diamond(in)">
                                      <p:cBhvr>
                                        <p:cTn id="148" dur="2000"/>
                                        <p:tgtEl>
                                          <p:spTgt spid="57493"/>
                                        </p:tgtEl>
                                      </p:cBhvr>
                                    </p:animEffect>
                                  </p:childTnLst>
                                </p:cTn>
                              </p:par>
                            </p:childTnLst>
                          </p:cTn>
                        </p:par>
                      </p:childTnLst>
                    </p:cTn>
                  </p:par>
                </p:childTnLst>
              </p:cTn>
              <p:nextCondLst>
                <p:cond evt="onClick" delay="0">
                  <p:tgtEl>
                    <p:spTgt spid="57419"/>
                  </p:tgtEl>
                </p:cond>
              </p:nextCondLst>
            </p:seq>
            <p:seq concurrent="1" nextAc="seek">
              <p:cTn id="149" restart="whenNotActive" fill="hold" evtFilter="cancelBubble" nodeType="interactiveSeq">
                <p:stCondLst>
                  <p:cond evt="onClick" delay="0">
                    <p:tgtEl>
                      <p:spTgt spid="2"/>
                    </p:tgtEl>
                  </p:cond>
                </p:stCondLst>
                <p:endSync evt="end" delay="0">
                  <p:rtn val="all"/>
                </p:endSync>
                <p:childTnLst>
                  <p:par>
                    <p:cTn id="150" fill="hold">
                      <p:stCondLst>
                        <p:cond delay="0"/>
                      </p:stCondLst>
                      <p:childTnLst>
                        <p:par>
                          <p:cTn id="151" fill="hold">
                            <p:stCondLst>
                              <p:cond delay="0"/>
                            </p:stCondLst>
                            <p:childTnLst>
                              <p:par>
                                <p:cTn id="152" presetID="8" presetClass="entr" presetSubtype="16" fill="hold" nodeType="click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diamond(in)">
                                      <p:cBhvr>
                                        <p:cTn id="154" dur="2000"/>
                                        <p:tgtEl>
                                          <p:spTgt spid="10"/>
                                        </p:tgtEl>
                                      </p:cBhvr>
                                    </p:animEffect>
                                  </p:childTnLst>
                                </p:cTn>
                              </p:par>
                              <p:par>
                                <p:cTn id="155" presetID="8" presetClass="exit" presetSubtype="16" fill="hold" grpId="1" nodeType="withEffect">
                                  <p:stCondLst>
                                    <p:cond delay="0"/>
                                  </p:stCondLst>
                                  <p:childTnLst>
                                    <p:animEffect transition="out" filter="diamond(in)">
                                      <p:cBhvr>
                                        <p:cTn id="156" dur="2000"/>
                                        <p:tgtEl>
                                          <p:spTgt spid="57486"/>
                                        </p:tgtEl>
                                      </p:cBhvr>
                                    </p:animEffect>
                                    <p:set>
                                      <p:cBhvr>
                                        <p:cTn id="157" dur="1" fill="hold">
                                          <p:stCondLst>
                                            <p:cond delay="1999"/>
                                          </p:stCondLst>
                                        </p:cTn>
                                        <p:tgtEl>
                                          <p:spTgt spid="5748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58" restart="whenNotActive" fill="hold" evtFilter="cancelBubble" nodeType="interactiveSeq">
                <p:stCondLst>
                  <p:cond evt="onClick" delay="0">
                    <p:tgtEl>
                      <p:spTgt spid="3"/>
                    </p:tgtEl>
                  </p:cond>
                </p:stCondLst>
                <p:endSync evt="end" delay="0">
                  <p:rtn val="all"/>
                </p:endSync>
                <p:childTnLst>
                  <p:par>
                    <p:cTn id="159" fill="hold">
                      <p:stCondLst>
                        <p:cond delay="0"/>
                      </p:stCondLst>
                      <p:childTnLst>
                        <p:par>
                          <p:cTn id="160" fill="hold">
                            <p:stCondLst>
                              <p:cond delay="0"/>
                            </p:stCondLst>
                            <p:childTnLst>
                              <p:par>
                                <p:cTn id="161" presetID="8" presetClass="entr" presetSubtype="16" fill="hold" nodeType="click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diamond(in)">
                                      <p:cBhvr>
                                        <p:cTn id="163" dur="2000"/>
                                        <p:tgtEl>
                                          <p:spTgt spid="11"/>
                                        </p:tgtEl>
                                      </p:cBhvr>
                                    </p:animEffect>
                                  </p:childTnLst>
                                </p:cTn>
                              </p:par>
                              <p:par>
                                <p:cTn id="164" presetID="8" presetClass="exit" presetSubtype="16" fill="hold" grpId="1" nodeType="withEffect">
                                  <p:stCondLst>
                                    <p:cond delay="0"/>
                                  </p:stCondLst>
                                  <p:childTnLst>
                                    <p:animEffect transition="out" filter="diamond(in)">
                                      <p:cBhvr>
                                        <p:cTn id="165" dur="2000"/>
                                        <p:tgtEl>
                                          <p:spTgt spid="57487"/>
                                        </p:tgtEl>
                                      </p:cBhvr>
                                    </p:animEffect>
                                    <p:set>
                                      <p:cBhvr>
                                        <p:cTn id="166" dur="1" fill="hold">
                                          <p:stCondLst>
                                            <p:cond delay="1999"/>
                                          </p:stCondLst>
                                        </p:cTn>
                                        <p:tgtEl>
                                          <p:spTgt spid="5748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7" restart="whenNotActive" fill="hold" evtFilter="cancelBubble" nodeType="interactiveSeq">
                <p:stCondLst>
                  <p:cond evt="onClick" delay="0">
                    <p:tgtEl>
                      <p:spTgt spid="8"/>
                    </p:tgtEl>
                  </p:cond>
                </p:stCondLst>
                <p:endSync evt="end" delay="0">
                  <p:rtn val="all"/>
                </p:endSync>
                <p:childTnLst>
                  <p:par>
                    <p:cTn id="168" fill="hold">
                      <p:stCondLst>
                        <p:cond delay="0"/>
                      </p:stCondLst>
                      <p:childTnLst>
                        <p:par>
                          <p:cTn id="169" fill="hold">
                            <p:stCondLst>
                              <p:cond delay="0"/>
                            </p:stCondLst>
                            <p:childTnLst>
                              <p:par>
                                <p:cTn id="170" presetID="8" presetClass="entr" presetSubtype="16" fill="hold" nodeType="clickEffect">
                                  <p:stCondLst>
                                    <p:cond delay="0"/>
                                  </p:stCondLst>
                                  <p:childTnLst>
                                    <p:set>
                                      <p:cBhvr>
                                        <p:cTn id="171" dur="1" fill="hold">
                                          <p:stCondLst>
                                            <p:cond delay="0"/>
                                          </p:stCondLst>
                                        </p:cTn>
                                        <p:tgtEl>
                                          <p:spTgt spid="16"/>
                                        </p:tgtEl>
                                        <p:attrNameLst>
                                          <p:attrName>style.visibility</p:attrName>
                                        </p:attrNameLst>
                                      </p:cBhvr>
                                      <p:to>
                                        <p:strVal val="visible"/>
                                      </p:to>
                                    </p:set>
                                    <p:animEffect transition="in" filter="diamond(in)">
                                      <p:cBhvr>
                                        <p:cTn id="172" dur="2000"/>
                                        <p:tgtEl>
                                          <p:spTgt spid="16"/>
                                        </p:tgtEl>
                                      </p:cBhvr>
                                    </p:animEffect>
                                  </p:childTnLst>
                                </p:cTn>
                              </p:par>
                              <p:par>
                                <p:cTn id="173" presetID="8" presetClass="exit" presetSubtype="16" fill="hold" grpId="1" nodeType="withEffect">
                                  <p:stCondLst>
                                    <p:cond delay="0"/>
                                  </p:stCondLst>
                                  <p:childTnLst>
                                    <p:animEffect transition="out" filter="diamond(in)">
                                      <p:cBhvr>
                                        <p:cTn id="174" dur="2000"/>
                                        <p:tgtEl>
                                          <p:spTgt spid="57488"/>
                                        </p:tgtEl>
                                      </p:cBhvr>
                                    </p:animEffect>
                                    <p:set>
                                      <p:cBhvr>
                                        <p:cTn id="175" dur="1" fill="hold">
                                          <p:stCondLst>
                                            <p:cond delay="1999"/>
                                          </p:stCondLst>
                                        </p:cTn>
                                        <p:tgtEl>
                                          <p:spTgt spid="5748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6" restart="whenNotActive" fill="hold" evtFilter="cancelBubble" nodeType="interactiveSeq">
                <p:stCondLst>
                  <p:cond evt="onClick" delay="0">
                    <p:tgtEl>
                      <p:spTgt spid="4"/>
                    </p:tgtEl>
                  </p:cond>
                </p:stCondLst>
                <p:endSync evt="end" delay="0">
                  <p:rtn val="all"/>
                </p:endSync>
                <p:childTnLst>
                  <p:par>
                    <p:cTn id="177" fill="hold">
                      <p:stCondLst>
                        <p:cond delay="0"/>
                      </p:stCondLst>
                      <p:childTnLst>
                        <p:par>
                          <p:cTn id="178" fill="hold">
                            <p:stCondLst>
                              <p:cond delay="0"/>
                            </p:stCondLst>
                            <p:childTnLst>
                              <p:par>
                                <p:cTn id="179" presetID="8" presetClass="entr" presetSubtype="16" fill="hold" nodeType="clickEffect">
                                  <p:stCondLst>
                                    <p:cond delay="0"/>
                                  </p:stCondLst>
                                  <p:childTnLst>
                                    <p:set>
                                      <p:cBhvr>
                                        <p:cTn id="180" dur="1" fill="hold">
                                          <p:stCondLst>
                                            <p:cond delay="0"/>
                                          </p:stCondLst>
                                        </p:cTn>
                                        <p:tgtEl>
                                          <p:spTgt spid="12"/>
                                        </p:tgtEl>
                                        <p:attrNameLst>
                                          <p:attrName>style.visibility</p:attrName>
                                        </p:attrNameLst>
                                      </p:cBhvr>
                                      <p:to>
                                        <p:strVal val="visible"/>
                                      </p:to>
                                    </p:set>
                                    <p:animEffect transition="in" filter="diamond(in)">
                                      <p:cBhvr>
                                        <p:cTn id="181" dur="2000"/>
                                        <p:tgtEl>
                                          <p:spTgt spid="12"/>
                                        </p:tgtEl>
                                      </p:cBhvr>
                                    </p:animEffect>
                                  </p:childTnLst>
                                </p:cTn>
                              </p:par>
                              <p:par>
                                <p:cTn id="182" presetID="8" presetClass="exit" presetSubtype="16" fill="hold" grpId="1" nodeType="withEffect">
                                  <p:stCondLst>
                                    <p:cond delay="0"/>
                                  </p:stCondLst>
                                  <p:childTnLst>
                                    <p:animEffect transition="out" filter="diamond(in)">
                                      <p:cBhvr>
                                        <p:cTn id="183" dur="2000"/>
                                        <p:tgtEl>
                                          <p:spTgt spid="57489"/>
                                        </p:tgtEl>
                                      </p:cBhvr>
                                    </p:animEffect>
                                    <p:set>
                                      <p:cBhvr>
                                        <p:cTn id="184" dur="1" fill="hold">
                                          <p:stCondLst>
                                            <p:cond delay="1999"/>
                                          </p:stCondLst>
                                        </p:cTn>
                                        <p:tgtEl>
                                          <p:spTgt spid="5748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5" restart="whenNotActive" fill="hold" evtFilter="cancelBubble" nodeType="interactiveSeq">
                <p:stCondLst>
                  <p:cond evt="onClick" delay="0">
                    <p:tgtEl>
                      <p:spTgt spid="5"/>
                    </p:tgtEl>
                  </p:cond>
                </p:stCondLst>
                <p:endSync evt="end" delay="0">
                  <p:rtn val="all"/>
                </p:endSync>
                <p:childTnLst>
                  <p:par>
                    <p:cTn id="186" fill="hold">
                      <p:stCondLst>
                        <p:cond delay="0"/>
                      </p:stCondLst>
                      <p:childTnLst>
                        <p:par>
                          <p:cTn id="187" fill="hold">
                            <p:stCondLst>
                              <p:cond delay="0"/>
                            </p:stCondLst>
                            <p:childTnLst>
                              <p:par>
                                <p:cTn id="188" presetID="8" presetClass="entr" presetSubtype="16" fill="hold" nodeType="clickEffect">
                                  <p:stCondLst>
                                    <p:cond delay="0"/>
                                  </p:stCondLst>
                                  <p:childTnLst>
                                    <p:set>
                                      <p:cBhvr>
                                        <p:cTn id="189" dur="1" fill="hold">
                                          <p:stCondLst>
                                            <p:cond delay="0"/>
                                          </p:stCondLst>
                                        </p:cTn>
                                        <p:tgtEl>
                                          <p:spTgt spid="13"/>
                                        </p:tgtEl>
                                        <p:attrNameLst>
                                          <p:attrName>style.visibility</p:attrName>
                                        </p:attrNameLst>
                                      </p:cBhvr>
                                      <p:to>
                                        <p:strVal val="visible"/>
                                      </p:to>
                                    </p:set>
                                    <p:animEffect transition="in" filter="diamond(in)">
                                      <p:cBhvr>
                                        <p:cTn id="190" dur="2000"/>
                                        <p:tgtEl>
                                          <p:spTgt spid="13"/>
                                        </p:tgtEl>
                                      </p:cBhvr>
                                    </p:animEffect>
                                  </p:childTnLst>
                                </p:cTn>
                              </p:par>
                              <p:par>
                                <p:cTn id="191" presetID="8" presetClass="exit" presetSubtype="16" fill="hold" grpId="1" nodeType="withEffect">
                                  <p:stCondLst>
                                    <p:cond delay="0"/>
                                  </p:stCondLst>
                                  <p:childTnLst>
                                    <p:animEffect transition="out" filter="diamond(in)">
                                      <p:cBhvr>
                                        <p:cTn id="192" dur="2000"/>
                                        <p:tgtEl>
                                          <p:spTgt spid="57490"/>
                                        </p:tgtEl>
                                      </p:cBhvr>
                                    </p:animEffect>
                                    <p:set>
                                      <p:cBhvr>
                                        <p:cTn id="193" dur="1" fill="hold">
                                          <p:stCondLst>
                                            <p:cond delay="1999"/>
                                          </p:stCondLst>
                                        </p:cTn>
                                        <p:tgtEl>
                                          <p:spTgt spid="5749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4" restart="whenNotActive" fill="hold" evtFilter="cancelBubble" nodeType="interactiveSeq">
                <p:stCondLst>
                  <p:cond evt="onClick" delay="0">
                    <p:tgtEl>
                      <p:spTgt spid="6"/>
                    </p:tgtEl>
                  </p:cond>
                </p:stCondLst>
                <p:endSync evt="end" delay="0">
                  <p:rtn val="all"/>
                </p:endSync>
                <p:childTnLst>
                  <p:par>
                    <p:cTn id="195" fill="hold">
                      <p:stCondLst>
                        <p:cond delay="0"/>
                      </p:stCondLst>
                      <p:childTnLst>
                        <p:par>
                          <p:cTn id="196" fill="hold">
                            <p:stCondLst>
                              <p:cond delay="0"/>
                            </p:stCondLst>
                            <p:childTnLst>
                              <p:par>
                                <p:cTn id="197" presetID="8" presetClass="entr" presetSubtype="16" fill="hold" nodeType="click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diamond(in)">
                                      <p:cBhvr>
                                        <p:cTn id="199" dur="2000"/>
                                        <p:tgtEl>
                                          <p:spTgt spid="14"/>
                                        </p:tgtEl>
                                      </p:cBhvr>
                                    </p:animEffect>
                                  </p:childTnLst>
                                </p:cTn>
                              </p:par>
                              <p:par>
                                <p:cTn id="200" presetID="8" presetClass="exit" presetSubtype="16" fill="hold" grpId="1" nodeType="withEffect">
                                  <p:stCondLst>
                                    <p:cond delay="0"/>
                                  </p:stCondLst>
                                  <p:childTnLst>
                                    <p:animEffect transition="out" filter="diamond(in)">
                                      <p:cBhvr>
                                        <p:cTn id="201" dur="2000"/>
                                        <p:tgtEl>
                                          <p:spTgt spid="57491"/>
                                        </p:tgtEl>
                                      </p:cBhvr>
                                    </p:animEffect>
                                    <p:set>
                                      <p:cBhvr>
                                        <p:cTn id="202" dur="1" fill="hold">
                                          <p:stCondLst>
                                            <p:cond delay="1999"/>
                                          </p:stCondLst>
                                        </p:cTn>
                                        <p:tgtEl>
                                          <p:spTgt spid="5749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3" restart="whenNotActive" fill="hold" evtFilter="cancelBubble" nodeType="interactiveSeq">
                <p:stCondLst>
                  <p:cond evt="onClick" delay="0">
                    <p:tgtEl>
                      <p:spTgt spid="7"/>
                    </p:tgtEl>
                  </p:cond>
                </p:stCondLst>
                <p:endSync evt="end" delay="0">
                  <p:rtn val="all"/>
                </p:endSync>
                <p:childTnLst>
                  <p:par>
                    <p:cTn id="204" fill="hold">
                      <p:stCondLst>
                        <p:cond delay="0"/>
                      </p:stCondLst>
                      <p:childTnLst>
                        <p:par>
                          <p:cTn id="205" fill="hold">
                            <p:stCondLst>
                              <p:cond delay="0"/>
                            </p:stCondLst>
                            <p:childTnLst>
                              <p:par>
                                <p:cTn id="206" presetID="8" presetClass="exit" presetSubtype="16" fill="hold" grpId="1" nodeType="clickEffect">
                                  <p:stCondLst>
                                    <p:cond delay="0"/>
                                  </p:stCondLst>
                                  <p:childTnLst>
                                    <p:animEffect transition="out" filter="diamond(in)">
                                      <p:cBhvr>
                                        <p:cTn id="207" dur="2000"/>
                                        <p:tgtEl>
                                          <p:spTgt spid="57492"/>
                                        </p:tgtEl>
                                      </p:cBhvr>
                                    </p:animEffect>
                                    <p:set>
                                      <p:cBhvr>
                                        <p:cTn id="208" dur="1" fill="hold">
                                          <p:stCondLst>
                                            <p:cond delay="1999"/>
                                          </p:stCondLst>
                                        </p:cTn>
                                        <p:tgtEl>
                                          <p:spTgt spid="57492"/>
                                        </p:tgtEl>
                                        <p:attrNameLst>
                                          <p:attrName>style.visibility</p:attrName>
                                        </p:attrNameLst>
                                      </p:cBhvr>
                                      <p:to>
                                        <p:strVal val="hidden"/>
                                      </p:to>
                                    </p:set>
                                  </p:childTnLst>
                                </p:cTn>
                              </p:par>
                              <p:par>
                                <p:cTn id="209" presetID="8" presetClass="entr" presetSubtype="16"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diamond(in)">
                                      <p:cBhvr>
                                        <p:cTn id="211" dur="2000"/>
                                        <p:tgtEl>
                                          <p:spTgt spid="15"/>
                                        </p:tgtEl>
                                      </p:cBhvr>
                                    </p:animEffect>
                                  </p:childTnLst>
                                </p:cTn>
                              </p:par>
                            </p:childTnLst>
                          </p:cTn>
                        </p:par>
                      </p:childTnLst>
                    </p:cTn>
                  </p:par>
                </p:childTnLst>
              </p:cTn>
              <p:nextCondLst>
                <p:cond evt="onClick" delay="0">
                  <p:tgtEl>
                    <p:spTgt spid="7"/>
                  </p:tgtEl>
                </p:cond>
              </p:nextCondLst>
            </p:seq>
            <p:seq concurrent="1" nextAc="seek">
              <p:cTn id="212" restart="whenNotActive" fill="hold" evtFilter="cancelBubble" nodeType="interactiveSeq">
                <p:stCondLst>
                  <p:cond evt="onClick" delay="0">
                    <p:tgtEl>
                      <p:spTgt spid="9"/>
                    </p:tgtEl>
                  </p:cond>
                </p:stCondLst>
                <p:endSync evt="end" delay="0">
                  <p:rtn val="all"/>
                </p:endSync>
                <p:childTnLst>
                  <p:par>
                    <p:cTn id="213" fill="hold">
                      <p:stCondLst>
                        <p:cond delay="0"/>
                      </p:stCondLst>
                      <p:childTnLst>
                        <p:par>
                          <p:cTn id="214" fill="hold">
                            <p:stCondLst>
                              <p:cond delay="0"/>
                            </p:stCondLst>
                            <p:childTnLst>
                              <p:par>
                                <p:cTn id="215" presetID="8" presetClass="entr" presetSubtype="16" fill="hold" nodeType="clickEffect">
                                  <p:stCondLst>
                                    <p:cond delay="0"/>
                                  </p:stCondLst>
                                  <p:childTnLst>
                                    <p:set>
                                      <p:cBhvr>
                                        <p:cTn id="216" dur="1" fill="hold">
                                          <p:stCondLst>
                                            <p:cond delay="0"/>
                                          </p:stCondLst>
                                        </p:cTn>
                                        <p:tgtEl>
                                          <p:spTgt spid="17"/>
                                        </p:tgtEl>
                                        <p:attrNameLst>
                                          <p:attrName>style.visibility</p:attrName>
                                        </p:attrNameLst>
                                      </p:cBhvr>
                                      <p:to>
                                        <p:strVal val="visible"/>
                                      </p:to>
                                    </p:set>
                                    <p:animEffect transition="in" filter="diamond(in)">
                                      <p:cBhvr>
                                        <p:cTn id="217" dur="2000"/>
                                        <p:tgtEl>
                                          <p:spTgt spid="17"/>
                                        </p:tgtEl>
                                      </p:cBhvr>
                                    </p:animEffect>
                                  </p:childTnLst>
                                </p:cTn>
                              </p:par>
                              <p:par>
                                <p:cTn id="218" presetID="8" presetClass="exit" presetSubtype="16" fill="hold" grpId="1" nodeType="withEffect">
                                  <p:stCondLst>
                                    <p:cond delay="0"/>
                                  </p:stCondLst>
                                  <p:childTnLst>
                                    <p:animEffect transition="out" filter="diamond(in)">
                                      <p:cBhvr>
                                        <p:cTn id="219" dur="2000"/>
                                        <p:tgtEl>
                                          <p:spTgt spid="57493"/>
                                        </p:tgtEl>
                                      </p:cBhvr>
                                    </p:animEffect>
                                    <p:set>
                                      <p:cBhvr>
                                        <p:cTn id="220" dur="1" fill="hold">
                                          <p:stCondLst>
                                            <p:cond delay="1999"/>
                                          </p:stCondLst>
                                        </p:cTn>
                                        <p:tgtEl>
                                          <p:spTgt spid="5749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7412" grpId="0" animBg="1"/>
      <p:bldP spid="57412" grpId="1" animBg="1"/>
      <p:bldP spid="57413" grpId="0" animBg="1"/>
      <p:bldP spid="57413" grpId="1" animBg="1"/>
      <p:bldP spid="57414" grpId="0" animBg="1"/>
      <p:bldP spid="57415" grpId="0" animBg="1"/>
      <p:bldP spid="57416" grpId="0" animBg="1"/>
      <p:bldP spid="57417" grpId="0" animBg="1"/>
      <p:bldP spid="57418" grpId="0" animBg="1"/>
      <p:bldP spid="57419" grpId="0" animBg="1"/>
      <p:bldP spid="57486" grpId="0"/>
      <p:bldP spid="57486" grpId="1"/>
      <p:bldP spid="57487" grpId="0"/>
      <p:bldP spid="57487" grpId="1"/>
      <p:bldP spid="57488" grpId="0"/>
      <p:bldP spid="57488" grpId="1"/>
      <p:bldP spid="57489" grpId="0"/>
      <p:bldP spid="57489" grpId="1"/>
      <p:bldP spid="57490" grpId="0"/>
      <p:bldP spid="57490" grpId="1"/>
      <p:bldP spid="57491" grpId="0"/>
      <p:bldP spid="57491" grpId="1"/>
      <p:bldP spid="57492" grpId="0"/>
      <p:bldP spid="57492" grpId="1"/>
      <p:bldP spid="57493" grpId="0"/>
      <p:bldP spid="5749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e)SP_A0239"/>
          <p:cNvPicPr>
            <a:picLocks noChangeAspect="1" noChangeArrowheads="1"/>
          </p:cNvPicPr>
          <p:nvPr/>
        </p:nvPicPr>
        <p:blipFill>
          <a:blip r:embed="rId2"/>
          <a:srcRect/>
          <a:stretch>
            <a:fillRect/>
          </a:stretch>
        </p:blipFill>
        <p:spPr bwMode="auto">
          <a:xfrm>
            <a:off x="196850" y="1576388"/>
            <a:ext cx="3808413" cy="5078412"/>
          </a:xfrm>
          <a:prstGeom prst="rect">
            <a:avLst/>
          </a:prstGeom>
          <a:noFill/>
          <a:ln w="9525">
            <a:noFill/>
            <a:miter lim="800000"/>
            <a:headEnd/>
            <a:tailEnd/>
          </a:ln>
        </p:spPr>
      </p:pic>
      <p:pic>
        <p:nvPicPr>
          <p:cNvPr id="4106" name="Picture 10" descr="Vuot_thac copy 6"/>
          <p:cNvPicPr>
            <a:picLocks noChangeAspect="1" noChangeArrowheads="1"/>
          </p:cNvPicPr>
          <p:nvPr/>
        </p:nvPicPr>
        <p:blipFill>
          <a:blip r:embed="rId3"/>
          <a:srcRect/>
          <a:stretch>
            <a:fillRect/>
          </a:stretch>
        </p:blipFill>
        <p:spPr bwMode="auto">
          <a:xfrm>
            <a:off x="4705350" y="1501775"/>
            <a:ext cx="4227513" cy="4181475"/>
          </a:xfrm>
          <a:prstGeom prst="rect">
            <a:avLst/>
          </a:prstGeom>
          <a:noFill/>
          <a:ln w="9525">
            <a:solidFill>
              <a:srgbClr val="FF0066"/>
            </a:solidFill>
            <a:miter lim="800000"/>
            <a:headEnd/>
            <a:tailEnd/>
          </a:ln>
        </p:spPr>
      </p:pic>
      <p:sp>
        <p:nvSpPr>
          <p:cNvPr id="3076" name="WordArt 11"/>
          <p:cNvSpPr>
            <a:spLocks noChangeArrowheads="1" noChangeShapeType="1" noTextEdit="1"/>
          </p:cNvSpPr>
          <p:nvPr/>
        </p:nvSpPr>
        <p:spPr bwMode="auto">
          <a:xfrm>
            <a:off x="406400" y="431800"/>
            <a:ext cx="2184400" cy="3429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FFFF"/>
                    </a:gs>
                    <a:gs pos="100000">
                      <a:srgbClr val="66FFFF"/>
                    </a:gs>
                  </a:gsLst>
                  <a:lin ang="5400000" scaled="1"/>
                </a:gradFill>
                <a:latin typeface="Tahoma"/>
                <a:ea typeface="Tahoma"/>
                <a:cs typeface="Tahoma"/>
              </a:rPr>
              <a:t>Tiết</a:t>
            </a:r>
            <a:r>
              <a:rPr lang="en-US" sz="3600" kern="10" dirty="0">
                <a:ln w="9525">
                  <a:round/>
                  <a:headEnd/>
                  <a:tailEnd/>
                </a:ln>
                <a:gradFill rotWithShape="1">
                  <a:gsLst>
                    <a:gs pos="0">
                      <a:srgbClr val="FFFFFF"/>
                    </a:gs>
                    <a:gs pos="100000">
                      <a:srgbClr val="66FFFF"/>
                    </a:gs>
                  </a:gsLst>
                  <a:lin ang="5400000" scaled="1"/>
                </a:gradFill>
                <a:latin typeface="Tahoma"/>
                <a:ea typeface="Tahoma"/>
                <a:cs typeface="Tahoma"/>
              </a:rPr>
              <a:t> </a:t>
            </a:r>
            <a:r>
              <a:rPr lang="en-US" sz="3600" kern="10" dirty="0" smtClean="0">
                <a:ln w="9525">
                  <a:round/>
                  <a:headEnd/>
                  <a:tailEnd/>
                </a:ln>
                <a:gradFill rotWithShape="1">
                  <a:gsLst>
                    <a:gs pos="0">
                      <a:srgbClr val="FFFFFF"/>
                    </a:gs>
                    <a:gs pos="100000">
                      <a:srgbClr val="66FFFF"/>
                    </a:gs>
                  </a:gsLst>
                  <a:lin ang="5400000" scaled="1"/>
                </a:gradFill>
                <a:latin typeface="Tahoma"/>
                <a:ea typeface="Tahoma"/>
                <a:cs typeface="Tahoma"/>
              </a:rPr>
              <a:t>86:</a:t>
            </a:r>
            <a:endParaRPr lang="en-US" sz="3600" kern="10" dirty="0">
              <a:ln w="9525">
                <a:round/>
                <a:headEnd/>
                <a:tailEnd/>
              </a:ln>
              <a:gradFill rotWithShape="1">
                <a:gsLst>
                  <a:gs pos="0">
                    <a:srgbClr val="FFFFFF"/>
                  </a:gs>
                  <a:gs pos="100000">
                    <a:srgbClr val="66FFFF"/>
                  </a:gs>
                </a:gsLst>
                <a:lin ang="5400000" scaled="1"/>
              </a:gradFill>
              <a:latin typeface="Tahoma"/>
              <a:ea typeface="Tahoma"/>
              <a:cs typeface="Tahoma"/>
            </a:endParaRPr>
          </a:p>
        </p:txBody>
      </p:sp>
      <p:sp>
        <p:nvSpPr>
          <p:cNvPr id="3077" name="WordArt 12"/>
          <p:cNvSpPr>
            <a:spLocks noChangeArrowheads="1" noChangeShapeType="1" noTextEdit="1"/>
          </p:cNvSpPr>
          <p:nvPr/>
        </p:nvSpPr>
        <p:spPr bwMode="auto">
          <a:xfrm>
            <a:off x="3365500" y="241300"/>
            <a:ext cx="4864100" cy="698500"/>
          </a:xfrm>
          <a:prstGeom prst="rect">
            <a:avLst/>
          </a:prstGeom>
        </p:spPr>
        <p:txBody>
          <a:bodyPr wrap="none" fromWordArt="1">
            <a:prstTxWarp prst="textWave4">
              <a:avLst>
                <a:gd name="adj1" fmla="val 6500"/>
                <a:gd name="adj2" fmla="val 0"/>
              </a:avLst>
            </a:prstTxWarp>
          </a:bodyPr>
          <a:lstStyle/>
          <a:p>
            <a:pPr algn="ctr"/>
            <a:r>
              <a:rPr lang="vi-VN" sz="3600" b="1" kern="10">
                <a:ln w="19050">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ahoma"/>
                <a:ea typeface="Tahoma"/>
                <a:cs typeface="Tahoma"/>
              </a:rPr>
              <a:t> VƯỢT THÁC </a:t>
            </a:r>
            <a:endParaRPr lang="en-US" sz="3600" b="1" kern="10">
              <a:ln w="19050">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ahoma"/>
              <a:ea typeface="Tahoma"/>
              <a:cs typeface="Tahoma"/>
            </a:endParaRPr>
          </a:p>
        </p:txBody>
      </p:sp>
      <p:sp>
        <p:nvSpPr>
          <p:cNvPr id="3079" name="Text Box 15"/>
          <p:cNvSpPr txBox="1">
            <a:spLocks noChangeArrowheads="1"/>
          </p:cNvSpPr>
          <p:nvPr/>
        </p:nvSpPr>
        <p:spPr bwMode="auto">
          <a:xfrm>
            <a:off x="4673600" y="976313"/>
            <a:ext cx="3949700" cy="457200"/>
          </a:xfrm>
          <a:prstGeom prst="rect">
            <a:avLst/>
          </a:prstGeom>
          <a:noFill/>
          <a:ln w="9525">
            <a:noFill/>
            <a:miter lim="800000"/>
            <a:headEnd/>
            <a:tailEnd/>
          </a:ln>
        </p:spPr>
        <p:txBody>
          <a:bodyPr>
            <a:spAutoFit/>
          </a:bodyPr>
          <a:lstStyle/>
          <a:p>
            <a:pPr>
              <a:spcBef>
                <a:spcPct val="50000"/>
              </a:spcBef>
            </a:pPr>
            <a:r>
              <a:rPr lang="en-US" sz="2400">
                <a:solidFill>
                  <a:srgbClr val="000066"/>
                </a:solidFill>
              </a:rPr>
              <a:t>Trích “ Quê nội”- Võ Quảng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fltVal val="0"/>
                                          </p:val>
                                        </p:tav>
                                        <p:tav tm="100000">
                                          <p:val>
                                            <p:strVal val="#ppt_w"/>
                                          </p:val>
                                        </p:tav>
                                      </p:tavLst>
                                    </p:anim>
                                    <p:anim calcmode="lin" valueType="num">
                                      <p:cBhvr>
                                        <p:cTn id="8" dur="1000" fill="hold"/>
                                        <p:tgtEl>
                                          <p:spTgt spid="41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anim calcmode="lin" valueType="num">
                                      <p:cBhvr>
                                        <p:cTn id="13" dur="1000" fill="hold"/>
                                        <p:tgtEl>
                                          <p:spTgt spid="4106"/>
                                        </p:tgtEl>
                                        <p:attrNameLst>
                                          <p:attrName>ppt_w</p:attrName>
                                        </p:attrNameLst>
                                      </p:cBhvr>
                                      <p:tavLst>
                                        <p:tav tm="0">
                                          <p:val>
                                            <p:fltVal val="0"/>
                                          </p:val>
                                        </p:tav>
                                        <p:tav tm="100000">
                                          <p:val>
                                            <p:strVal val="#ppt_w"/>
                                          </p:val>
                                        </p:tav>
                                      </p:tavLst>
                                    </p:anim>
                                    <p:anim calcmode="lin" valueType="num">
                                      <p:cBhvr>
                                        <p:cTn id="14" dur="1000" fill="hold"/>
                                        <p:tgtEl>
                                          <p:spTgt spid="41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17411" name="Text Box 4"/>
          <p:cNvSpPr txBox="1">
            <a:spLocks noChangeArrowheads="1"/>
          </p:cNvSpPr>
          <p:nvPr/>
        </p:nvSpPr>
        <p:spPr bwMode="auto">
          <a:xfrm>
            <a:off x="0" y="2057400"/>
            <a:ext cx="1905000" cy="366713"/>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   </a:t>
            </a:r>
            <a:endParaRPr lang="en-US" sz="2400">
              <a:solidFill>
                <a:srgbClr val="0066FF"/>
              </a:solidFill>
            </a:endParaRPr>
          </a:p>
        </p:txBody>
      </p:sp>
      <p:sp>
        <p:nvSpPr>
          <p:cNvPr id="17412" name="Rectangle 7"/>
          <p:cNvSpPr>
            <a:spLocks noChangeArrowheads="1"/>
          </p:cNvSpPr>
          <p:nvPr/>
        </p:nvSpPr>
        <p:spPr bwMode="auto">
          <a:xfrm>
            <a:off x="2247900" y="1600200"/>
            <a:ext cx="5422900" cy="1624013"/>
          </a:xfrm>
          <a:prstGeom prst="rect">
            <a:avLst/>
          </a:prstGeom>
          <a:noFill/>
          <a:ln w="9525">
            <a:solidFill>
              <a:srgbClr val="3399FF"/>
            </a:solidFill>
            <a:miter lim="800000"/>
            <a:headEnd/>
            <a:tailEnd/>
          </a:ln>
        </p:spPr>
        <p:txBody>
          <a:bodyPr>
            <a:spAutoFit/>
          </a:bodyPr>
          <a:lstStyle/>
          <a:p>
            <a:r>
              <a:rPr lang="en-US" sz="2400" b="1">
                <a:solidFill>
                  <a:srgbClr val="FF0000"/>
                </a:solidFill>
              </a:rPr>
              <a:t>         </a:t>
            </a:r>
            <a:r>
              <a:rPr lang="en-US" sz="2800" b="1">
                <a:solidFill>
                  <a:srgbClr val="FF0000"/>
                </a:solidFill>
              </a:rPr>
              <a:t>Hướng dẫn học bài ở nhà:</a:t>
            </a:r>
          </a:p>
          <a:p>
            <a:pPr>
              <a:buFontTx/>
              <a:buChar char="-"/>
            </a:pPr>
            <a:r>
              <a:rPr lang="en-US" sz="2400">
                <a:solidFill>
                  <a:srgbClr val="3399FF"/>
                </a:solidFill>
              </a:rPr>
              <a:t> Nắm vững nội dung bài học</a:t>
            </a:r>
          </a:p>
          <a:p>
            <a:pPr>
              <a:buFontTx/>
              <a:buChar char="-"/>
            </a:pPr>
            <a:r>
              <a:rPr lang="en-US" sz="2400">
                <a:solidFill>
                  <a:srgbClr val="3399FF"/>
                </a:solidFill>
              </a:rPr>
              <a:t> Hoàn thành phần luyện tập ở nhà .</a:t>
            </a:r>
          </a:p>
          <a:p>
            <a:pPr>
              <a:buFontTx/>
              <a:buChar char="-"/>
            </a:pPr>
            <a:r>
              <a:rPr lang="en-US" sz="2400">
                <a:solidFill>
                  <a:srgbClr val="3399FF"/>
                </a:solidFill>
              </a:rPr>
              <a:t> Chuẩn bị bài : So sánh ( t t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381000"/>
            <a:ext cx="9144000" cy="366713"/>
          </a:xfrm>
          <a:prstGeom prst="rect">
            <a:avLst/>
          </a:prstGeom>
          <a:noFill/>
          <a:ln w="9525">
            <a:noFill/>
            <a:miter lim="800000"/>
            <a:headEnd/>
            <a:tailEnd/>
          </a:ln>
        </p:spPr>
        <p:txBody>
          <a:bodyPr>
            <a:spAutoFit/>
          </a:bodyPr>
          <a:lstStyle/>
          <a:p>
            <a:pPr>
              <a:spcBef>
                <a:spcPct val="50000"/>
              </a:spcBef>
            </a:pPr>
            <a:endParaRPr lang="en-US"/>
          </a:p>
        </p:txBody>
      </p:sp>
      <p:sp>
        <p:nvSpPr>
          <p:cNvPr id="18435" name="Rectangle 3"/>
          <p:cNvSpPr>
            <a:spLocks noChangeArrowheads="1"/>
          </p:cNvSpPr>
          <p:nvPr/>
        </p:nvSpPr>
        <p:spPr bwMode="auto">
          <a:xfrm>
            <a:off x="0" y="0"/>
            <a:ext cx="9144000" cy="6858000"/>
          </a:xfrm>
          <a:prstGeom prst="rect">
            <a:avLst/>
          </a:prstGeom>
          <a:solidFill>
            <a:srgbClr val="CCFFFF"/>
          </a:solidFill>
          <a:ln w="9525">
            <a:solidFill>
              <a:schemeClr val="tx1"/>
            </a:solidFill>
            <a:miter lim="800000"/>
            <a:headEnd/>
            <a:tailEnd/>
          </a:ln>
        </p:spPr>
        <p:txBody>
          <a:bodyPr wrap="none" anchor="ctr"/>
          <a:lstStyle/>
          <a:p>
            <a:endParaRPr lang="en-US"/>
          </a:p>
        </p:txBody>
      </p:sp>
      <p:pic>
        <p:nvPicPr>
          <p:cNvPr id="18436" name="Picture 4" descr="floral"/>
          <p:cNvPicPr>
            <a:picLocks noChangeAspect="1" noChangeArrowheads="1" noCrop="1"/>
          </p:cNvPicPr>
          <p:nvPr/>
        </p:nvPicPr>
        <p:blipFill>
          <a:blip r:embed="rId3"/>
          <a:srcRect/>
          <a:stretch>
            <a:fillRect/>
          </a:stretch>
        </p:blipFill>
        <p:spPr bwMode="auto">
          <a:xfrm>
            <a:off x="0" y="0"/>
            <a:ext cx="1143000" cy="990600"/>
          </a:xfrm>
          <a:prstGeom prst="rect">
            <a:avLst/>
          </a:prstGeom>
          <a:noFill/>
          <a:ln w="9525">
            <a:noFill/>
            <a:miter lim="800000"/>
            <a:headEnd/>
            <a:tailEnd/>
          </a:ln>
        </p:spPr>
      </p:pic>
      <p:pic>
        <p:nvPicPr>
          <p:cNvPr id="18437" name="Picture 5" descr="floral"/>
          <p:cNvPicPr>
            <a:picLocks noChangeAspect="1" noChangeArrowheads="1" noCrop="1"/>
          </p:cNvPicPr>
          <p:nvPr/>
        </p:nvPicPr>
        <p:blipFill>
          <a:blip r:embed="rId3"/>
          <a:srcRect/>
          <a:stretch>
            <a:fillRect/>
          </a:stretch>
        </p:blipFill>
        <p:spPr bwMode="auto">
          <a:xfrm>
            <a:off x="8001000" y="5867400"/>
            <a:ext cx="1143000" cy="990600"/>
          </a:xfrm>
          <a:prstGeom prst="rect">
            <a:avLst/>
          </a:prstGeom>
          <a:noFill/>
          <a:ln w="9525">
            <a:noFill/>
            <a:miter lim="800000"/>
            <a:headEnd/>
            <a:tailEnd/>
          </a:ln>
        </p:spPr>
      </p:pic>
      <p:pic>
        <p:nvPicPr>
          <p:cNvPr id="18438" name="Picture 6" descr="floral"/>
          <p:cNvPicPr>
            <a:picLocks noChangeAspect="1" noChangeArrowheads="1" noCrop="1"/>
          </p:cNvPicPr>
          <p:nvPr/>
        </p:nvPicPr>
        <p:blipFill>
          <a:blip r:embed="rId3"/>
          <a:srcRect/>
          <a:stretch>
            <a:fillRect/>
          </a:stretch>
        </p:blipFill>
        <p:spPr bwMode="auto">
          <a:xfrm>
            <a:off x="0" y="5867400"/>
            <a:ext cx="1143000" cy="990600"/>
          </a:xfrm>
          <a:prstGeom prst="rect">
            <a:avLst/>
          </a:prstGeom>
          <a:noFill/>
          <a:ln w="9525">
            <a:noFill/>
            <a:miter lim="800000"/>
            <a:headEnd/>
            <a:tailEnd/>
          </a:ln>
        </p:spPr>
      </p:pic>
      <p:pic>
        <p:nvPicPr>
          <p:cNvPr id="18439" name="Picture 7" descr="floral"/>
          <p:cNvPicPr>
            <a:picLocks noChangeAspect="1" noChangeArrowheads="1" noCrop="1"/>
          </p:cNvPicPr>
          <p:nvPr/>
        </p:nvPicPr>
        <p:blipFill>
          <a:blip r:embed="rId3"/>
          <a:srcRect/>
          <a:stretch>
            <a:fillRect/>
          </a:stretch>
        </p:blipFill>
        <p:spPr bwMode="auto">
          <a:xfrm>
            <a:off x="8001000" y="0"/>
            <a:ext cx="1143000" cy="990600"/>
          </a:xfrm>
          <a:prstGeom prst="rect">
            <a:avLst/>
          </a:prstGeom>
          <a:noFill/>
          <a:ln w="9525">
            <a:noFill/>
            <a:miter lim="800000"/>
            <a:headEnd/>
            <a:tailEnd/>
          </a:ln>
        </p:spPr>
      </p:pic>
      <p:pic>
        <p:nvPicPr>
          <p:cNvPr id="18440" name="Picture 8" descr="TRAI TIM HONG"/>
          <p:cNvPicPr>
            <a:picLocks noChangeAspect="1" noChangeArrowheads="1" noCrop="1"/>
          </p:cNvPicPr>
          <p:nvPr/>
        </p:nvPicPr>
        <p:blipFill>
          <a:blip r:embed="rId4"/>
          <a:srcRect/>
          <a:stretch>
            <a:fillRect/>
          </a:stretch>
        </p:blipFill>
        <p:spPr bwMode="auto">
          <a:xfrm>
            <a:off x="2286000" y="3505200"/>
            <a:ext cx="4419600" cy="2743200"/>
          </a:xfrm>
          <a:prstGeom prst="rect">
            <a:avLst/>
          </a:prstGeom>
          <a:noFill/>
          <a:ln w="9525">
            <a:noFill/>
            <a:miter lim="800000"/>
            <a:headEnd/>
            <a:tailEnd/>
          </a:ln>
        </p:spPr>
      </p:pic>
      <p:pic>
        <p:nvPicPr>
          <p:cNvPr id="67593" name="Picture 9" descr="MMj02835720000[1]"/>
          <p:cNvPicPr>
            <a:picLocks noChangeAspect="1" noChangeArrowheads="1" noCrop="1"/>
          </p:cNvPicPr>
          <p:nvPr/>
        </p:nvPicPr>
        <p:blipFill>
          <a:blip r:embed="rId5"/>
          <a:srcRect/>
          <a:stretch>
            <a:fillRect/>
          </a:stretch>
        </p:blipFill>
        <p:spPr bwMode="auto">
          <a:xfrm rot="3312622">
            <a:off x="2913857" y="5010943"/>
            <a:ext cx="1676400" cy="1103313"/>
          </a:xfrm>
          <a:prstGeom prst="rect">
            <a:avLst/>
          </a:prstGeom>
          <a:noFill/>
          <a:ln w="9525">
            <a:noFill/>
            <a:miter lim="800000"/>
            <a:headEnd/>
            <a:tailEnd/>
          </a:ln>
        </p:spPr>
      </p:pic>
      <p:sp>
        <p:nvSpPr>
          <p:cNvPr id="18442" name="WordArt 10"/>
          <p:cNvSpPr>
            <a:spLocks noChangeArrowheads="1" noChangeShapeType="1" noTextEdit="1"/>
          </p:cNvSpPr>
          <p:nvPr/>
        </p:nvSpPr>
        <p:spPr bwMode="auto">
          <a:xfrm>
            <a:off x="152400" y="914400"/>
            <a:ext cx="8839200" cy="1295400"/>
          </a:xfrm>
          <a:prstGeom prst="rect">
            <a:avLst/>
          </a:prstGeom>
        </p:spPr>
        <p:txBody>
          <a:bodyPr wrap="none" fromWordArt="1">
            <a:prstTxWarp prst="textPlain">
              <a:avLst>
                <a:gd name="adj" fmla="val 50000"/>
              </a:avLst>
            </a:prstTxWarp>
          </a:bodyPr>
          <a:lstStyle/>
          <a:p>
            <a:pPr algn="ctr"/>
            <a:r>
              <a:rPr lang="vi-VN" sz="3600" b="1" kern="10">
                <a:ln w="19050">
                  <a:solidFill>
                    <a:srgbClr val="FF33CC"/>
                  </a:solidFill>
                  <a:round/>
                  <a:headEnd/>
                  <a:tailEnd/>
                </a:ln>
                <a:solidFill>
                  <a:srgbClr val="FFFF00"/>
                </a:solidFill>
                <a:effectLst>
                  <a:outerShdw dist="35921" dir="2700000" algn="ctr" rotWithShape="0">
                    <a:srgbClr val="990000"/>
                  </a:outerShdw>
                </a:effectLst>
                <a:latin typeface="Times New Roman"/>
                <a:cs typeface="Times New Roman"/>
              </a:rPr>
              <a:t>Cảm ơn quý thầy cô và các em !</a:t>
            </a:r>
            <a:endParaRPr lang="en-US" sz="3600" b="1" kern="10">
              <a:ln w="19050">
                <a:solidFill>
                  <a:srgbClr val="FF33CC"/>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18443" name="WordArt 11"/>
          <p:cNvSpPr>
            <a:spLocks noChangeArrowheads="1" noChangeShapeType="1" noTextEdit="1"/>
          </p:cNvSpPr>
          <p:nvPr/>
        </p:nvSpPr>
        <p:spPr bwMode="auto">
          <a:xfrm>
            <a:off x="1066800" y="2362200"/>
            <a:ext cx="7010400" cy="1066800"/>
          </a:xfrm>
          <a:prstGeom prst="rect">
            <a:avLst/>
          </a:prstGeom>
        </p:spPr>
        <p:txBody>
          <a:bodyPr wrap="none" fromWordArt="1">
            <a:prstTxWarp prst="textPlain">
              <a:avLst>
                <a:gd name="adj" fmla="val 50000"/>
              </a:avLst>
            </a:prstTxWarp>
          </a:bodyPr>
          <a:lstStyle/>
          <a:p>
            <a:pPr algn="ctr"/>
            <a:r>
              <a:rPr lang="en-US" sz="3600" b="1" kern="10">
                <a:ln w="19050">
                  <a:solidFill>
                    <a:srgbClr val="FF33CC"/>
                  </a:solidFill>
                  <a:round/>
                  <a:headEnd/>
                  <a:tailEnd/>
                </a:ln>
                <a:solidFill>
                  <a:srgbClr val="FFFF00"/>
                </a:solidFill>
                <a:effectLst>
                  <a:outerShdw dist="35921" dir="2700000" algn="ctr" rotWithShape="0">
                    <a:srgbClr val="990000"/>
                  </a:outerShdw>
                </a:effectLst>
                <a:latin typeface="Times New Roman"/>
                <a:cs typeface="Times New Roman"/>
              </a:rPr>
              <a:t> Xin chào tạm biệt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7593"/>
                                        </p:tgtEl>
                                        <p:attrNameLst>
                                          <p:attrName>style.visibility</p:attrName>
                                        </p:attrNameLst>
                                      </p:cBhvr>
                                      <p:to>
                                        <p:strVal val="visible"/>
                                      </p:to>
                                    </p:set>
                                    <p:anim calcmode="lin" valueType="num">
                                      <p:cBhvr>
                                        <p:cTn id="7" dur="1000" fill="hold"/>
                                        <p:tgtEl>
                                          <p:spTgt spid="67593"/>
                                        </p:tgtEl>
                                        <p:attrNameLst>
                                          <p:attrName>ppt_w</p:attrName>
                                        </p:attrNameLst>
                                      </p:cBhvr>
                                      <p:tavLst>
                                        <p:tav tm="0">
                                          <p:val>
                                            <p:strVal val="#ppt_w*0.70"/>
                                          </p:val>
                                        </p:tav>
                                        <p:tav tm="100000">
                                          <p:val>
                                            <p:strVal val="#ppt_w"/>
                                          </p:val>
                                        </p:tav>
                                      </p:tavLst>
                                    </p:anim>
                                    <p:anim calcmode="lin" valueType="num">
                                      <p:cBhvr>
                                        <p:cTn id="8" dur="1000" fill="hold"/>
                                        <p:tgtEl>
                                          <p:spTgt spid="67593"/>
                                        </p:tgtEl>
                                        <p:attrNameLst>
                                          <p:attrName>ppt_h</p:attrName>
                                        </p:attrNameLst>
                                      </p:cBhvr>
                                      <p:tavLst>
                                        <p:tav tm="0">
                                          <p:val>
                                            <p:strVal val="#ppt_h"/>
                                          </p:val>
                                        </p:tav>
                                        <p:tav tm="100000">
                                          <p:val>
                                            <p:strVal val="#ppt_h"/>
                                          </p:val>
                                        </p:tav>
                                      </p:tavLst>
                                    </p:anim>
                                    <p:animEffect transition="in" filter="fade">
                                      <p:cBhvr>
                                        <p:cTn id="9" dur="1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viewanh_t"/>
          <p:cNvPicPr>
            <a:picLocks noChangeAspect="1" noChangeArrowheads="1"/>
          </p:cNvPicPr>
          <p:nvPr/>
        </p:nvPicPr>
        <p:blipFill>
          <a:blip r:embed="rId2"/>
          <a:srcRect/>
          <a:stretch>
            <a:fillRect/>
          </a:stretch>
        </p:blipFill>
        <p:spPr bwMode="auto">
          <a:xfrm>
            <a:off x="381000" y="914400"/>
            <a:ext cx="8458200" cy="5334000"/>
          </a:xfrm>
          <a:prstGeom prst="rect">
            <a:avLst/>
          </a:prstGeom>
          <a:noFill/>
          <a:ln w="9525">
            <a:noFill/>
            <a:miter lim="800000"/>
            <a:headEnd/>
            <a:tailEnd/>
          </a:ln>
        </p:spPr>
      </p:pic>
      <p:sp>
        <p:nvSpPr>
          <p:cNvPr id="68612" name="Text Box 4"/>
          <p:cNvSpPr txBox="1">
            <a:spLocks noChangeArrowheads="1"/>
          </p:cNvSpPr>
          <p:nvPr/>
        </p:nvSpPr>
        <p:spPr bwMode="auto">
          <a:xfrm>
            <a:off x="1905000" y="6278563"/>
            <a:ext cx="5105400" cy="579437"/>
          </a:xfrm>
          <a:prstGeom prst="rect">
            <a:avLst/>
          </a:prstGeom>
          <a:noFill/>
          <a:ln w="9525">
            <a:noFill/>
            <a:miter lim="800000"/>
            <a:headEnd/>
            <a:tailEnd/>
          </a:ln>
          <a:effectLst/>
        </p:spPr>
        <p:txBody>
          <a:bodyPr>
            <a:spAutoFit/>
          </a:bodyPr>
          <a:lstStyle/>
          <a:p>
            <a:pPr>
              <a:spcBef>
                <a:spcPct val="50000"/>
              </a:spcBef>
            </a:pPr>
            <a:r>
              <a:rPr lang="en-US" sz="3200" b="1">
                <a:latin typeface="VNI-Times" pitchFamily="2" charset="0"/>
              </a:rPr>
              <a:t>DOØNG SOÂNG THU BOÀN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edge">
                                      <p:cBhvr>
                                        <p:cTn id="7" dur="2000"/>
                                        <p:tgtEl>
                                          <p:spTgt spid="686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 calcmode="lin" valueType="num">
                                      <p:cBhvr>
                                        <p:cTn id="12" dur="500" fill="hold"/>
                                        <p:tgtEl>
                                          <p:spTgt spid="68612"/>
                                        </p:tgtEl>
                                        <p:attrNameLst>
                                          <p:attrName>ppt_w</p:attrName>
                                        </p:attrNameLst>
                                      </p:cBhvr>
                                      <p:tavLst>
                                        <p:tav tm="0">
                                          <p:val>
                                            <p:fltVal val="0"/>
                                          </p:val>
                                        </p:tav>
                                        <p:tav tm="100000">
                                          <p:val>
                                            <p:strVal val="#ppt_w"/>
                                          </p:val>
                                        </p:tav>
                                      </p:tavLst>
                                    </p:anim>
                                    <p:anim calcmode="lin" valueType="num">
                                      <p:cBhvr>
                                        <p:cTn id="13" dur="500" fill="hold"/>
                                        <p:tgtEl>
                                          <p:spTgt spid="686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Text Box 26"/>
          <p:cNvSpPr txBox="1">
            <a:spLocks noChangeArrowheads="1"/>
          </p:cNvSpPr>
          <p:nvPr/>
        </p:nvSpPr>
        <p:spPr bwMode="auto">
          <a:xfrm>
            <a:off x="304800" y="1066800"/>
            <a:ext cx="3429000" cy="1015663"/>
          </a:xfrm>
          <a:prstGeom prst="rect">
            <a:avLst/>
          </a:prstGeom>
          <a:noFill/>
          <a:ln w="9525">
            <a:noFill/>
            <a:miter lim="800000"/>
            <a:headEnd/>
            <a:tailEnd/>
          </a:ln>
        </p:spPr>
        <p:txBody>
          <a:bodyPr>
            <a:spAutoFit/>
          </a:bodyPr>
          <a:lstStyle/>
          <a:p>
            <a:pPr marL="342900" indent="-342900" eaLnBrk="0" hangingPunct="0">
              <a:spcBef>
                <a:spcPct val="50000"/>
              </a:spcBef>
            </a:pPr>
            <a:r>
              <a:rPr lang="en-US" sz="2400" b="1" dirty="0" err="1" smtClean="0">
                <a:solidFill>
                  <a:srgbClr val="FF0000"/>
                </a:solidFill>
              </a:rPr>
              <a:t>I.Đọc</a:t>
            </a:r>
            <a:r>
              <a:rPr lang="en-US" sz="2400" b="1" dirty="0" smtClean="0">
                <a:solidFill>
                  <a:srgbClr val="FF0000"/>
                </a:solidFill>
              </a:rPr>
              <a:t> - </a:t>
            </a:r>
            <a:r>
              <a:rPr lang="en-US" sz="2400" b="1" dirty="0" err="1">
                <a:solidFill>
                  <a:srgbClr val="FF0000"/>
                </a:solidFill>
              </a:rPr>
              <a:t>Tác</a:t>
            </a:r>
            <a:r>
              <a:rPr lang="en-US" sz="2400" b="1" dirty="0">
                <a:solidFill>
                  <a:srgbClr val="FF0000"/>
                </a:solidFill>
              </a:rPr>
              <a:t> </a:t>
            </a:r>
            <a:r>
              <a:rPr lang="en-US" sz="2400" b="1" dirty="0" err="1">
                <a:solidFill>
                  <a:srgbClr val="FF0000"/>
                </a:solidFill>
              </a:rPr>
              <a:t>giả</a:t>
            </a:r>
            <a:r>
              <a:rPr lang="en-US" sz="2400" b="1" dirty="0">
                <a:solidFill>
                  <a:srgbClr val="FF0000"/>
                </a:solidFill>
              </a:rPr>
              <a:t> - </a:t>
            </a:r>
            <a:r>
              <a:rPr lang="en-US" sz="2400" b="1" dirty="0" err="1">
                <a:solidFill>
                  <a:srgbClr val="FF0000"/>
                </a:solidFill>
              </a:rPr>
              <a:t>Tác</a:t>
            </a:r>
            <a:r>
              <a:rPr lang="en-US" sz="2400" b="1" dirty="0">
                <a:solidFill>
                  <a:srgbClr val="FF0000"/>
                </a:solidFill>
              </a:rPr>
              <a:t> </a:t>
            </a:r>
            <a:r>
              <a:rPr lang="en-US" sz="2400" b="1" dirty="0" err="1">
                <a:solidFill>
                  <a:srgbClr val="FF0000"/>
                </a:solidFill>
              </a:rPr>
              <a:t>phẩm</a:t>
            </a:r>
            <a:r>
              <a:rPr lang="en-US" sz="2400" b="1" dirty="0">
                <a:solidFill>
                  <a:srgbClr val="FF0000"/>
                </a:solidFill>
              </a:rPr>
              <a:t>:</a:t>
            </a:r>
          </a:p>
          <a:p>
            <a:pPr marL="342900" indent="-342900" eaLnBrk="0" hangingPunct="0">
              <a:spcBef>
                <a:spcPct val="50000"/>
              </a:spcBef>
            </a:pPr>
            <a:r>
              <a:rPr lang="en-US" sz="2400" b="1" dirty="0">
                <a:solidFill>
                  <a:srgbClr val="FF0000"/>
                </a:solidFill>
              </a:rPr>
              <a:t>1. </a:t>
            </a:r>
            <a:r>
              <a:rPr lang="en-US" sz="2400" b="1" dirty="0" err="1">
                <a:solidFill>
                  <a:srgbClr val="FF0000"/>
                </a:solidFill>
              </a:rPr>
              <a:t>Tác</a:t>
            </a:r>
            <a:r>
              <a:rPr lang="en-US" sz="2400" b="1" dirty="0">
                <a:solidFill>
                  <a:srgbClr val="FF0000"/>
                </a:solidFill>
              </a:rPr>
              <a:t> </a:t>
            </a:r>
            <a:r>
              <a:rPr lang="en-US" sz="2400" b="1" dirty="0" err="1">
                <a:solidFill>
                  <a:srgbClr val="FF0000"/>
                </a:solidFill>
              </a:rPr>
              <a:t>giả</a:t>
            </a:r>
            <a:r>
              <a:rPr lang="en-US" sz="2400" b="1" dirty="0">
                <a:solidFill>
                  <a:srgbClr val="FF0000"/>
                </a:solidFill>
              </a:rPr>
              <a:t>:</a:t>
            </a:r>
            <a:r>
              <a:rPr lang="en-US" b="1" dirty="0">
                <a:latin typeface="Arial" charset="0"/>
              </a:rPr>
              <a:t> </a:t>
            </a:r>
          </a:p>
        </p:txBody>
      </p:sp>
      <p:sp>
        <p:nvSpPr>
          <p:cNvPr id="6171" name="Text Box 27"/>
          <p:cNvSpPr txBox="1">
            <a:spLocks noChangeArrowheads="1"/>
          </p:cNvSpPr>
          <p:nvPr/>
        </p:nvSpPr>
        <p:spPr bwMode="auto">
          <a:xfrm>
            <a:off x="304800" y="2273300"/>
            <a:ext cx="4419600" cy="1169551"/>
          </a:xfrm>
          <a:prstGeom prst="rect">
            <a:avLst/>
          </a:prstGeom>
          <a:noFill/>
          <a:ln w="9525">
            <a:noFill/>
            <a:miter lim="800000"/>
            <a:headEnd/>
            <a:tailEnd/>
          </a:ln>
        </p:spPr>
        <p:txBody>
          <a:bodyPr wrap="square">
            <a:spAutoFit/>
          </a:bodyPr>
          <a:lstStyle/>
          <a:p>
            <a:pPr>
              <a:spcBef>
                <a:spcPct val="50000"/>
              </a:spcBef>
            </a:pPr>
            <a:r>
              <a:rPr lang="en-US" sz="2000" b="1" dirty="0">
                <a:solidFill>
                  <a:srgbClr val="0066FF"/>
                </a:solidFill>
              </a:rPr>
              <a:t>-</a:t>
            </a:r>
            <a:r>
              <a:rPr lang="en-US" sz="2000" b="1" dirty="0" err="1">
                <a:solidFill>
                  <a:srgbClr val="0066FF"/>
                </a:solidFill>
              </a:rPr>
              <a:t>Võ</a:t>
            </a:r>
            <a:r>
              <a:rPr lang="en-US" sz="2000" b="1" dirty="0">
                <a:solidFill>
                  <a:srgbClr val="0066FF"/>
                </a:solidFill>
              </a:rPr>
              <a:t> </a:t>
            </a:r>
            <a:r>
              <a:rPr lang="en-US" sz="2000" b="1" dirty="0" err="1">
                <a:solidFill>
                  <a:srgbClr val="0066FF"/>
                </a:solidFill>
              </a:rPr>
              <a:t>Quảng</a:t>
            </a:r>
            <a:r>
              <a:rPr lang="en-US" sz="2000" b="1" dirty="0">
                <a:solidFill>
                  <a:srgbClr val="0066FF"/>
                </a:solidFill>
              </a:rPr>
              <a:t> ( 1920-2007), </a:t>
            </a:r>
            <a:r>
              <a:rPr lang="en-US" sz="2000" b="1" dirty="0" err="1">
                <a:solidFill>
                  <a:srgbClr val="0066FF"/>
                </a:solidFill>
              </a:rPr>
              <a:t>quê</a:t>
            </a:r>
            <a:r>
              <a:rPr lang="en-US" sz="2000" b="1" dirty="0">
                <a:solidFill>
                  <a:srgbClr val="0066FF"/>
                </a:solidFill>
              </a:rPr>
              <a:t> ở </a:t>
            </a:r>
            <a:r>
              <a:rPr lang="en-US" sz="2000" b="1" dirty="0" err="1">
                <a:solidFill>
                  <a:srgbClr val="0066FF"/>
                </a:solidFill>
              </a:rPr>
              <a:t>tỉnh</a:t>
            </a:r>
            <a:r>
              <a:rPr lang="en-US" sz="2000" b="1" dirty="0">
                <a:solidFill>
                  <a:srgbClr val="0066FF"/>
                </a:solidFill>
              </a:rPr>
              <a:t> </a:t>
            </a:r>
            <a:r>
              <a:rPr lang="en-US" sz="2000" b="1" dirty="0" err="1">
                <a:solidFill>
                  <a:srgbClr val="0066FF"/>
                </a:solidFill>
              </a:rPr>
              <a:t>Quảng</a:t>
            </a:r>
            <a:r>
              <a:rPr lang="en-US" sz="2000" b="1" dirty="0">
                <a:solidFill>
                  <a:srgbClr val="0066FF"/>
                </a:solidFill>
              </a:rPr>
              <a:t> Nam</a:t>
            </a:r>
          </a:p>
          <a:p>
            <a:pPr>
              <a:spcBef>
                <a:spcPct val="50000"/>
              </a:spcBef>
            </a:pPr>
            <a:r>
              <a:rPr lang="en-US" sz="2000" b="1" dirty="0">
                <a:solidFill>
                  <a:srgbClr val="0066FF"/>
                </a:solidFill>
              </a:rPr>
              <a:t>-</a:t>
            </a:r>
            <a:r>
              <a:rPr lang="en-US" sz="2000" b="1" dirty="0" err="1">
                <a:solidFill>
                  <a:srgbClr val="0066FF"/>
                </a:solidFill>
              </a:rPr>
              <a:t>Là</a:t>
            </a:r>
            <a:r>
              <a:rPr lang="en-US" sz="2000" b="1" dirty="0">
                <a:solidFill>
                  <a:srgbClr val="0066FF"/>
                </a:solidFill>
              </a:rPr>
              <a:t> </a:t>
            </a:r>
            <a:r>
              <a:rPr lang="en-US" sz="2000" b="1" dirty="0" err="1">
                <a:solidFill>
                  <a:srgbClr val="0066FF"/>
                </a:solidFill>
              </a:rPr>
              <a:t>nhà</a:t>
            </a:r>
            <a:r>
              <a:rPr lang="en-US" sz="2000" b="1" dirty="0">
                <a:solidFill>
                  <a:srgbClr val="0066FF"/>
                </a:solidFill>
              </a:rPr>
              <a:t> </a:t>
            </a:r>
            <a:r>
              <a:rPr lang="en-US" sz="2000" b="1" dirty="0" err="1">
                <a:solidFill>
                  <a:srgbClr val="0066FF"/>
                </a:solidFill>
              </a:rPr>
              <a:t>văn</a:t>
            </a:r>
            <a:r>
              <a:rPr lang="en-US" sz="2000" b="1" dirty="0">
                <a:solidFill>
                  <a:srgbClr val="0066FF"/>
                </a:solidFill>
              </a:rPr>
              <a:t> </a:t>
            </a:r>
            <a:r>
              <a:rPr lang="en-US" sz="2000" b="1" dirty="0" err="1">
                <a:solidFill>
                  <a:srgbClr val="0066FF"/>
                </a:solidFill>
              </a:rPr>
              <a:t>chuyên</a:t>
            </a:r>
            <a:r>
              <a:rPr lang="en-US" sz="2000" b="1" dirty="0">
                <a:solidFill>
                  <a:srgbClr val="0066FF"/>
                </a:solidFill>
              </a:rPr>
              <a:t> </a:t>
            </a:r>
            <a:r>
              <a:rPr lang="en-US" sz="2000" b="1" dirty="0" err="1">
                <a:solidFill>
                  <a:srgbClr val="0066FF"/>
                </a:solidFill>
              </a:rPr>
              <a:t>viết</a:t>
            </a:r>
            <a:r>
              <a:rPr lang="en-US" sz="2000" b="1" dirty="0">
                <a:solidFill>
                  <a:srgbClr val="0066FF"/>
                </a:solidFill>
              </a:rPr>
              <a:t> </a:t>
            </a:r>
            <a:r>
              <a:rPr lang="en-US" sz="2000" b="1" dirty="0" err="1">
                <a:solidFill>
                  <a:srgbClr val="0066FF"/>
                </a:solidFill>
              </a:rPr>
              <a:t>cho</a:t>
            </a:r>
            <a:r>
              <a:rPr lang="en-US" sz="2000" b="1" dirty="0">
                <a:solidFill>
                  <a:srgbClr val="0066FF"/>
                </a:solidFill>
              </a:rPr>
              <a:t> </a:t>
            </a:r>
            <a:r>
              <a:rPr lang="en-US" sz="2000" b="1" dirty="0" err="1">
                <a:solidFill>
                  <a:srgbClr val="0066FF"/>
                </a:solidFill>
              </a:rPr>
              <a:t>thiếu</a:t>
            </a:r>
            <a:r>
              <a:rPr lang="en-US" sz="2000" b="1" dirty="0">
                <a:solidFill>
                  <a:srgbClr val="0066FF"/>
                </a:solidFill>
              </a:rPr>
              <a:t> </a:t>
            </a:r>
            <a:r>
              <a:rPr lang="en-US" sz="2000" b="1" dirty="0" err="1">
                <a:solidFill>
                  <a:srgbClr val="0066FF"/>
                </a:solidFill>
              </a:rPr>
              <a:t>nhi</a:t>
            </a:r>
            <a:r>
              <a:rPr lang="en-US" sz="2000" b="1" dirty="0">
                <a:solidFill>
                  <a:srgbClr val="0066FF"/>
                </a:solidFill>
              </a:rPr>
              <a:t> </a:t>
            </a:r>
            <a:r>
              <a:rPr lang="en-US" sz="2000" b="1" dirty="0" smtClean="0">
                <a:solidFill>
                  <a:srgbClr val="0066FF"/>
                </a:solidFill>
              </a:rPr>
              <a:t>.</a:t>
            </a:r>
            <a:endParaRPr lang="en-US" sz="2000" b="1" dirty="0">
              <a:solidFill>
                <a:srgbClr val="0066FF"/>
              </a:solidFill>
            </a:endParaRPr>
          </a:p>
        </p:txBody>
      </p:sp>
      <p:sp>
        <p:nvSpPr>
          <p:cNvPr id="4100" name="Line 28"/>
          <p:cNvSpPr>
            <a:spLocks noChangeShapeType="1"/>
          </p:cNvSpPr>
          <p:nvPr/>
        </p:nvSpPr>
        <p:spPr bwMode="auto">
          <a:xfrm>
            <a:off x="4775200" y="1536700"/>
            <a:ext cx="0" cy="5067300"/>
          </a:xfrm>
          <a:prstGeom prst="line">
            <a:avLst/>
          </a:prstGeom>
          <a:noFill/>
          <a:ln w="9525">
            <a:solidFill>
              <a:schemeClr val="tx1"/>
            </a:solidFill>
            <a:round/>
            <a:headEnd/>
            <a:tailEnd/>
          </a:ln>
        </p:spPr>
        <p:txBody>
          <a:bodyPr/>
          <a:lstStyle/>
          <a:p>
            <a:endParaRPr lang="en-US"/>
          </a:p>
        </p:txBody>
      </p:sp>
      <p:sp>
        <p:nvSpPr>
          <p:cNvPr id="6173" name="Rectangle 29"/>
          <p:cNvSpPr>
            <a:spLocks noChangeArrowheads="1"/>
          </p:cNvSpPr>
          <p:nvPr/>
        </p:nvSpPr>
        <p:spPr bwMode="auto">
          <a:xfrm>
            <a:off x="279400" y="3949700"/>
            <a:ext cx="2981325" cy="86995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0000"/>
                </a:solidFill>
              </a:rPr>
              <a:t>2.Tác phẩm:</a:t>
            </a:r>
          </a:p>
          <a:p>
            <a:pPr eaLnBrk="0" hangingPunct="0">
              <a:spcBef>
                <a:spcPct val="50000"/>
              </a:spcBef>
            </a:pPr>
            <a:endParaRPr lang="en-US" b="1"/>
          </a:p>
        </p:txBody>
      </p:sp>
      <p:pic>
        <p:nvPicPr>
          <p:cNvPr id="6175" name="Picture 31" descr="new_of_QUENOI"/>
          <p:cNvPicPr>
            <a:picLocks noChangeAspect="1" noChangeArrowheads="1"/>
          </p:cNvPicPr>
          <p:nvPr/>
        </p:nvPicPr>
        <p:blipFill>
          <a:blip r:embed="rId2"/>
          <a:srcRect/>
          <a:stretch>
            <a:fillRect/>
          </a:stretch>
        </p:blipFill>
        <p:spPr bwMode="auto">
          <a:xfrm>
            <a:off x="5435600" y="4165600"/>
            <a:ext cx="3302000" cy="2527300"/>
          </a:xfrm>
          <a:prstGeom prst="rect">
            <a:avLst/>
          </a:prstGeom>
          <a:noFill/>
          <a:ln w="9525">
            <a:noFill/>
            <a:miter lim="800000"/>
            <a:headEnd/>
            <a:tailEnd/>
          </a:ln>
        </p:spPr>
      </p:pic>
      <p:pic>
        <p:nvPicPr>
          <p:cNvPr id="6176" name="Picture 32" descr="nha-van-vo-quang.jpg">
            <a:hlinkClick r:id="rId3" tooltip="nha-van-vo-quang.jpg"/>
          </p:cNvPr>
          <p:cNvPicPr>
            <a:picLocks noChangeAspect="1" noChangeArrowheads="1"/>
          </p:cNvPicPr>
          <p:nvPr/>
        </p:nvPicPr>
        <p:blipFill>
          <a:blip r:embed="rId4"/>
          <a:srcRect/>
          <a:stretch>
            <a:fillRect/>
          </a:stretch>
        </p:blipFill>
        <p:spPr bwMode="auto">
          <a:xfrm>
            <a:off x="5473700" y="1257300"/>
            <a:ext cx="3187700" cy="2794000"/>
          </a:xfrm>
          <a:prstGeom prst="rect">
            <a:avLst/>
          </a:prstGeom>
          <a:noFill/>
          <a:ln w="9525">
            <a:noFill/>
            <a:miter lim="800000"/>
            <a:headEnd/>
            <a:tailEnd/>
          </a:ln>
        </p:spPr>
      </p:pic>
      <p:sp>
        <p:nvSpPr>
          <p:cNvPr id="4104" name="Text Box 38"/>
          <p:cNvSpPr txBox="1">
            <a:spLocks noChangeArrowheads="1"/>
          </p:cNvSpPr>
          <p:nvPr/>
        </p:nvSpPr>
        <p:spPr bwMode="auto">
          <a:xfrm>
            <a:off x="3073400" y="165100"/>
            <a:ext cx="4686300" cy="830997"/>
          </a:xfrm>
          <a:prstGeom prst="rect">
            <a:avLst/>
          </a:prstGeom>
          <a:noFill/>
          <a:ln w="9525">
            <a:noFill/>
            <a:miter lim="800000"/>
            <a:headEnd/>
            <a:tailEnd/>
          </a:ln>
        </p:spPr>
        <p:txBody>
          <a:bodyPr>
            <a:spAutoFit/>
          </a:bodyPr>
          <a:lstStyle/>
          <a:p>
            <a:pPr>
              <a:spcBef>
                <a:spcPct val="50000"/>
              </a:spcBef>
            </a:pPr>
            <a:r>
              <a:rPr lang="en-US" sz="2400" dirty="0" err="1">
                <a:solidFill>
                  <a:srgbClr val="FF0000"/>
                </a:solidFill>
              </a:rPr>
              <a:t>Tiết</a:t>
            </a:r>
            <a:r>
              <a:rPr lang="en-US" sz="2400" dirty="0">
                <a:solidFill>
                  <a:srgbClr val="FF0000"/>
                </a:solidFill>
              </a:rPr>
              <a:t> </a:t>
            </a:r>
            <a:r>
              <a:rPr lang="en-US" sz="2400" dirty="0" smtClean="0">
                <a:solidFill>
                  <a:srgbClr val="FF0000"/>
                </a:solidFill>
              </a:rPr>
              <a:t>86: </a:t>
            </a:r>
            <a:r>
              <a:rPr lang="en-US" sz="2400" b="1" dirty="0">
                <a:solidFill>
                  <a:srgbClr val="FF0000"/>
                </a:solidFill>
              </a:rPr>
              <a:t>VƯỢT THÁC</a:t>
            </a:r>
            <a:r>
              <a:rPr lang="en-US" sz="2400" dirty="0">
                <a:solidFill>
                  <a:srgbClr val="FF0000"/>
                </a:solidFill>
              </a:rPr>
              <a:t/>
            </a:r>
            <a:br>
              <a:rPr lang="en-US" sz="2400" dirty="0">
                <a:solidFill>
                  <a:srgbClr val="FF0000"/>
                </a:solidFill>
              </a:rPr>
            </a:br>
            <a:r>
              <a:rPr lang="en-US" sz="2400" dirty="0" err="1">
                <a:solidFill>
                  <a:srgbClr val="FF0000"/>
                </a:solidFill>
              </a:rPr>
              <a:t>Trích</a:t>
            </a:r>
            <a:r>
              <a:rPr lang="en-US" sz="2400" dirty="0">
                <a:solidFill>
                  <a:srgbClr val="FF0000"/>
                </a:solidFill>
              </a:rPr>
              <a:t> “</a:t>
            </a:r>
            <a:r>
              <a:rPr lang="en-US" sz="2400" dirty="0" err="1">
                <a:solidFill>
                  <a:srgbClr val="FF0000"/>
                </a:solidFill>
              </a:rPr>
              <a:t>Quê</a:t>
            </a:r>
            <a:r>
              <a:rPr lang="en-US" sz="2400" dirty="0">
                <a:solidFill>
                  <a:srgbClr val="FF0000"/>
                </a:solidFill>
              </a:rPr>
              <a:t> </a:t>
            </a:r>
            <a:r>
              <a:rPr lang="en-US" sz="2400" dirty="0" err="1">
                <a:solidFill>
                  <a:srgbClr val="FF0000"/>
                </a:solidFill>
              </a:rPr>
              <a:t>nội</a:t>
            </a:r>
            <a:r>
              <a:rPr lang="en-US" sz="2400" dirty="0">
                <a:solidFill>
                  <a:srgbClr val="FF0000"/>
                </a:solidFill>
              </a:rPr>
              <a:t>” – </a:t>
            </a:r>
            <a:r>
              <a:rPr lang="en-US" sz="2400" dirty="0" err="1">
                <a:solidFill>
                  <a:srgbClr val="FF0000"/>
                </a:solidFill>
              </a:rPr>
              <a:t>Võ</a:t>
            </a:r>
            <a:r>
              <a:rPr lang="en-US" sz="2400" dirty="0">
                <a:solidFill>
                  <a:srgbClr val="FF0000"/>
                </a:solidFill>
              </a:rPr>
              <a:t> </a:t>
            </a:r>
            <a:r>
              <a:rPr lang="en-US" sz="2400" dirty="0" err="1">
                <a:solidFill>
                  <a:srgbClr val="FF0000"/>
                </a:solidFill>
              </a:rPr>
              <a:t>Quảng</a:t>
            </a:r>
            <a:endParaRPr lang="en-US" sz="2400" dirty="0">
              <a:solidFill>
                <a:srgbClr val="FF0000"/>
              </a:solidFill>
            </a:endParaRPr>
          </a:p>
        </p:txBody>
      </p:sp>
      <p:sp>
        <p:nvSpPr>
          <p:cNvPr id="6185" name="Rectangle 41"/>
          <p:cNvSpPr>
            <a:spLocks noChangeArrowheads="1"/>
          </p:cNvSpPr>
          <p:nvPr/>
        </p:nvSpPr>
        <p:spPr bwMode="auto">
          <a:xfrm>
            <a:off x="292100" y="4505325"/>
            <a:ext cx="4467225" cy="1328738"/>
          </a:xfrm>
          <a:prstGeom prst="rect">
            <a:avLst/>
          </a:prstGeom>
          <a:noFill/>
          <a:ln w="9525">
            <a:noFill/>
            <a:miter lim="800000"/>
            <a:headEnd/>
            <a:tailEnd/>
          </a:ln>
        </p:spPr>
        <p:txBody>
          <a:bodyPr>
            <a:spAutoFit/>
          </a:bodyPr>
          <a:lstStyle/>
          <a:p>
            <a:pPr eaLnBrk="0" hangingPunct="0">
              <a:spcBef>
                <a:spcPct val="50000"/>
              </a:spcBef>
            </a:pPr>
            <a:r>
              <a:rPr lang="en-US" b="1">
                <a:solidFill>
                  <a:srgbClr val="0066FF"/>
                </a:solidFill>
              </a:rPr>
              <a:t>- “Quê nội” (1974) là một trong những truyện thành công nhất của Võ Quảng.</a:t>
            </a:r>
          </a:p>
          <a:p>
            <a:pPr eaLnBrk="0" hangingPunct="0">
              <a:spcBef>
                <a:spcPct val="50000"/>
              </a:spcBef>
            </a:pPr>
            <a:r>
              <a:rPr lang="en-US" b="1">
                <a:solidFill>
                  <a:srgbClr val="0066FF"/>
                </a:solidFill>
              </a:rPr>
              <a:t>- “Vượt thác” trích trong chương XI của tác phẩm này.</a:t>
            </a:r>
            <a:r>
              <a:rPr lang="en-US"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176"/>
                                        </p:tgtEl>
                                        <p:attrNameLst>
                                          <p:attrName>style.visibility</p:attrName>
                                        </p:attrNameLst>
                                      </p:cBhvr>
                                      <p:to>
                                        <p:strVal val="visible"/>
                                      </p:to>
                                    </p:set>
                                    <p:animEffect transition="in" filter="strips(downLeft)">
                                      <p:cBhvr>
                                        <p:cTn id="7" dur="1000"/>
                                        <p:tgtEl>
                                          <p:spTgt spid="617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170"/>
                                        </p:tgtEl>
                                        <p:attrNameLst>
                                          <p:attrName>style.visibility</p:attrName>
                                        </p:attrNameLst>
                                      </p:cBhvr>
                                      <p:to>
                                        <p:strVal val="visible"/>
                                      </p:to>
                                    </p:set>
                                    <p:animEffect transition="in" filter="strips(downLeft)">
                                      <p:cBhvr>
                                        <p:cTn id="10" dur="1000"/>
                                        <p:tgtEl>
                                          <p:spTgt spid="6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71"/>
                                        </p:tgtEl>
                                        <p:attrNameLst>
                                          <p:attrName>style.visibility</p:attrName>
                                        </p:attrNameLst>
                                      </p:cBhvr>
                                      <p:to>
                                        <p:strVal val="visible"/>
                                      </p:to>
                                    </p:set>
                                    <p:animEffect transition="in" filter="fade">
                                      <p:cBhvr>
                                        <p:cTn id="15" dur="1000"/>
                                        <p:tgtEl>
                                          <p:spTgt spid="61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73"/>
                                        </p:tgtEl>
                                        <p:attrNameLst>
                                          <p:attrName>style.visibility</p:attrName>
                                        </p:attrNameLst>
                                      </p:cBhvr>
                                      <p:to>
                                        <p:strVal val="visible"/>
                                      </p:to>
                                    </p:set>
                                    <p:animEffect transition="in" filter="fade">
                                      <p:cBhvr>
                                        <p:cTn id="20" dur="1000"/>
                                        <p:tgtEl>
                                          <p:spTgt spid="61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85"/>
                                        </p:tgtEl>
                                        <p:attrNameLst>
                                          <p:attrName>style.visibility</p:attrName>
                                        </p:attrNameLst>
                                      </p:cBhvr>
                                      <p:to>
                                        <p:strVal val="visible"/>
                                      </p:to>
                                    </p:set>
                                    <p:animEffect transition="in" filter="fade">
                                      <p:cBhvr>
                                        <p:cTn id="25" dur="2000"/>
                                        <p:tgtEl>
                                          <p:spTgt spid="6185"/>
                                        </p:tgtEl>
                                      </p:cBhvr>
                                    </p:animEffect>
                                  </p:childTnLst>
                                </p:cTn>
                              </p:par>
                              <p:par>
                                <p:cTn id="26" presetID="10" presetClass="entr" presetSubtype="0" fill="hold" nodeType="withEffect">
                                  <p:stCondLst>
                                    <p:cond delay="0"/>
                                  </p:stCondLst>
                                  <p:childTnLst>
                                    <p:set>
                                      <p:cBhvr>
                                        <p:cTn id="27" dur="1" fill="hold">
                                          <p:stCondLst>
                                            <p:cond delay="0"/>
                                          </p:stCondLst>
                                        </p:cTn>
                                        <p:tgtEl>
                                          <p:spTgt spid="6175"/>
                                        </p:tgtEl>
                                        <p:attrNameLst>
                                          <p:attrName>style.visibility</p:attrName>
                                        </p:attrNameLst>
                                      </p:cBhvr>
                                      <p:to>
                                        <p:strVal val="visible"/>
                                      </p:to>
                                    </p:set>
                                    <p:animEffect transition="in" filter="fade">
                                      <p:cBhvr>
                                        <p:cTn id="28" dur="20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0" grpId="0"/>
      <p:bldP spid="6171" grpId="0"/>
      <p:bldP spid="6173" grpId="0"/>
      <p:bldP spid="61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908300" y="173038"/>
            <a:ext cx="3911600" cy="812800"/>
          </a:xfrm>
        </p:spPr>
        <p:txBody>
          <a:bodyPr>
            <a:normAutofit fontScale="90000"/>
          </a:bodyPr>
          <a:lstStyle/>
          <a:p>
            <a:pPr eaLnBrk="1" hangingPunct="1"/>
            <a:r>
              <a:rPr lang="en-US" sz="2400" dirty="0" err="1" smtClean="0">
                <a:solidFill>
                  <a:srgbClr val="FF0000"/>
                </a:solidFill>
                <a:latin typeface="Times New Roman" pitchFamily="18" charset="0"/>
              </a:rPr>
              <a:t>Tiết</a:t>
            </a:r>
            <a:r>
              <a:rPr lang="en-US" sz="2400" dirty="0" smtClean="0">
                <a:solidFill>
                  <a:srgbClr val="FF0000"/>
                </a:solidFill>
                <a:latin typeface="Times New Roman" pitchFamily="18" charset="0"/>
              </a:rPr>
              <a:t> 86:</a:t>
            </a:r>
            <a:r>
              <a:rPr lang="en-US" sz="2800" dirty="0" smtClean="0">
                <a:solidFill>
                  <a:srgbClr val="FF0000"/>
                </a:solidFill>
                <a:latin typeface="Times New Roman" pitchFamily="18" charset="0"/>
              </a:rPr>
              <a:t> </a:t>
            </a:r>
            <a:r>
              <a:rPr lang="en-US" sz="2800" b="1" dirty="0" smtClean="0">
                <a:solidFill>
                  <a:srgbClr val="FF0000"/>
                </a:solidFill>
                <a:latin typeface="Times New Roman" pitchFamily="18" charset="0"/>
              </a:rPr>
              <a:t>VƯỢT THÁC</a:t>
            </a:r>
            <a:r>
              <a:rPr lang="en-US" sz="2800" dirty="0" smtClean="0">
                <a:solidFill>
                  <a:srgbClr val="FF0000"/>
                </a:solidFill>
                <a:latin typeface="Times New Roman" pitchFamily="18" charset="0"/>
              </a:rPr>
              <a:t/>
            </a:r>
            <a:br>
              <a:rPr lang="en-US" sz="2800" dirty="0" smtClean="0">
                <a:solidFill>
                  <a:srgbClr val="FF0000"/>
                </a:solidFill>
                <a:latin typeface="Times New Roman" pitchFamily="18" charset="0"/>
              </a:rPr>
            </a:br>
            <a:r>
              <a:rPr lang="en-US" sz="2400" dirty="0" err="1" smtClean="0">
                <a:solidFill>
                  <a:srgbClr val="FF0000"/>
                </a:solidFill>
                <a:latin typeface="Times New Roman" pitchFamily="18" charset="0"/>
              </a:rPr>
              <a:t>Trích</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Quê</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nội</a:t>
            </a:r>
            <a:r>
              <a:rPr lang="en-US" sz="2400" dirty="0" smtClean="0">
                <a:solidFill>
                  <a:srgbClr val="FF0000"/>
                </a:solidFill>
                <a:latin typeface="Times New Roman" pitchFamily="18" charset="0"/>
              </a:rPr>
              <a:t>” – </a:t>
            </a:r>
            <a:r>
              <a:rPr lang="en-US" sz="2400" dirty="0" err="1" smtClean="0">
                <a:solidFill>
                  <a:srgbClr val="FF0000"/>
                </a:solidFill>
                <a:latin typeface="Times New Roman" pitchFamily="18" charset="0"/>
              </a:rPr>
              <a:t>Võ</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Quảng</a:t>
            </a:r>
            <a:endParaRPr lang="en-US" sz="2400" dirty="0" smtClean="0">
              <a:solidFill>
                <a:srgbClr val="FF0000"/>
              </a:solidFill>
              <a:latin typeface="Times New Roman" pitchFamily="18" charset="0"/>
            </a:endParaRPr>
          </a:p>
        </p:txBody>
      </p:sp>
      <p:sp>
        <p:nvSpPr>
          <p:cNvPr id="55299" name="Rectangle 3"/>
          <p:cNvSpPr>
            <a:spLocks noGrp="1" noChangeArrowheads="1"/>
          </p:cNvSpPr>
          <p:nvPr>
            <p:ph type="body" idx="1"/>
          </p:nvPr>
        </p:nvSpPr>
        <p:spPr>
          <a:xfrm>
            <a:off x="431800" y="1028700"/>
            <a:ext cx="4203700" cy="398463"/>
          </a:xfrm>
        </p:spPr>
        <p:txBody>
          <a:bodyPr/>
          <a:lstStyle/>
          <a:p>
            <a:pPr marL="609600" indent="-609600" eaLnBrk="1" hangingPunct="1">
              <a:lnSpc>
                <a:spcPct val="80000"/>
              </a:lnSpc>
              <a:buFontTx/>
              <a:buNone/>
            </a:pPr>
            <a:r>
              <a:rPr lang="en-US" sz="2400" b="1" dirty="0" smtClean="0">
                <a:solidFill>
                  <a:srgbClr val="FF0000"/>
                </a:solidFill>
                <a:latin typeface="Times New Roman" pitchFamily="18" charset="0"/>
              </a:rPr>
              <a:t>I. </a:t>
            </a:r>
            <a:r>
              <a:rPr lang="en-US" sz="2400" b="1" dirty="0" err="1" smtClean="0">
                <a:solidFill>
                  <a:srgbClr val="FF0000"/>
                </a:solidFill>
                <a:latin typeface="Times New Roman" pitchFamily="18" charset="0"/>
              </a:rPr>
              <a:t>Đọc</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Tác</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giả</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tác</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phẩm</a:t>
            </a:r>
            <a:endParaRPr lang="en-US" sz="2400" b="1" dirty="0" smtClean="0">
              <a:solidFill>
                <a:srgbClr val="FF0000"/>
              </a:solidFill>
              <a:latin typeface="Times New Roman" pitchFamily="18" charset="0"/>
            </a:endParaRPr>
          </a:p>
        </p:txBody>
      </p:sp>
      <p:sp>
        <p:nvSpPr>
          <p:cNvPr id="5124" name="Line 5"/>
          <p:cNvSpPr>
            <a:spLocks noChangeShapeType="1"/>
          </p:cNvSpPr>
          <p:nvPr/>
        </p:nvSpPr>
        <p:spPr bwMode="auto">
          <a:xfrm>
            <a:off x="4673600" y="1485900"/>
            <a:ext cx="12700" cy="4699000"/>
          </a:xfrm>
          <a:prstGeom prst="line">
            <a:avLst/>
          </a:prstGeom>
          <a:noFill/>
          <a:ln w="9525">
            <a:solidFill>
              <a:schemeClr val="tx1"/>
            </a:solidFill>
            <a:round/>
            <a:headEnd/>
            <a:tailEnd/>
          </a:ln>
        </p:spPr>
        <p:txBody>
          <a:bodyPr/>
          <a:lstStyle/>
          <a:p>
            <a:endParaRPr lang="en-US"/>
          </a:p>
        </p:txBody>
      </p:sp>
      <p:sp>
        <p:nvSpPr>
          <p:cNvPr id="55303" name="Rectangle 7"/>
          <p:cNvSpPr>
            <a:spLocks noChangeArrowheads="1"/>
          </p:cNvSpPr>
          <p:nvPr/>
        </p:nvSpPr>
        <p:spPr bwMode="auto">
          <a:xfrm>
            <a:off x="4749800" y="3533775"/>
            <a:ext cx="4394200" cy="3013075"/>
          </a:xfrm>
          <a:prstGeom prst="rect">
            <a:avLst/>
          </a:prstGeom>
          <a:noFill/>
          <a:ln w="9525">
            <a:noFill/>
            <a:miter lim="800000"/>
            <a:headEnd/>
            <a:tailEnd/>
          </a:ln>
        </p:spPr>
        <p:txBody>
          <a:bodyPr>
            <a:spAutoFit/>
          </a:bodyPr>
          <a:lstStyle/>
          <a:p>
            <a:r>
              <a:rPr lang="en-US" sz="2400" i="1"/>
              <a:t>- Từ đầu </a:t>
            </a:r>
            <a:r>
              <a:rPr lang="en-US" sz="2400" i="1">
                <a:sym typeface="Wingdings" pitchFamily="2" charset="2"/>
              </a:rPr>
              <a:t>đến chỗ</a:t>
            </a:r>
            <a:r>
              <a:rPr lang="en-US" sz="2400" i="1"/>
              <a:t>“nhiều thác nước”: </a:t>
            </a:r>
            <a:r>
              <a:rPr lang="en-US" sz="2400" i="1">
                <a:solidFill>
                  <a:schemeClr val="accent2"/>
                </a:solidFill>
              </a:rPr>
              <a:t>Con thuyền trước khi vượt thác.</a:t>
            </a:r>
          </a:p>
          <a:p>
            <a:r>
              <a:rPr lang="en-US" sz="2400" i="1"/>
              <a:t>- Tiếp theo đến chỗ…“thác Cổ Cò”:</a:t>
            </a:r>
            <a:r>
              <a:rPr lang="en-US" sz="2400" i="1">
                <a:solidFill>
                  <a:schemeClr val="accent2"/>
                </a:solidFill>
              </a:rPr>
              <a:t>Thuyền qua đoạn sông có thác dữ.</a:t>
            </a:r>
          </a:p>
          <a:p>
            <a:r>
              <a:rPr lang="en-US" sz="2400" i="1"/>
              <a:t>- Phần còn lại: </a:t>
            </a:r>
            <a:r>
              <a:rPr lang="en-US" sz="2400" i="1">
                <a:solidFill>
                  <a:schemeClr val="accent2"/>
                </a:solidFill>
              </a:rPr>
              <a:t>Thuyền đã qua thác dữ</a:t>
            </a:r>
          </a:p>
        </p:txBody>
      </p:sp>
      <p:pic>
        <p:nvPicPr>
          <p:cNvPr id="55304" name="Picture 8" descr="5"/>
          <p:cNvPicPr>
            <a:picLocks noChangeAspect="1" noChangeArrowheads="1"/>
          </p:cNvPicPr>
          <p:nvPr/>
        </p:nvPicPr>
        <p:blipFill>
          <a:blip r:embed="rId2"/>
          <a:srcRect/>
          <a:stretch>
            <a:fillRect/>
          </a:stretch>
        </p:blipFill>
        <p:spPr bwMode="auto">
          <a:xfrm>
            <a:off x="7073900" y="3162300"/>
            <a:ext cx="2070100" cy="1854200"/>
          </a:xfrm>
          <a:prstGeom prst="rect">
            <a:avLst/>
          </a:prstGeom>
          <a:noFill/>
          <a:ln w="9525">
            <a:noFill/>
            <a:miter lim="800000"/>
            <a:headEnd/>
            <a:tailEnd/>
          </a:ln>
        </p:spPr>
      </p:pic>
      <p:pic>
        <p:nvPicPr>
          <p:cNvPr id="55305" name="Picture 9" descr="40086592-216080sm"/>
          <p:cNvPicPr>
            <a:picLocks noChangeAspect="1" noChangeArrowheads="1"/>
          </p:cNvPicPr>
          <p:nvPr/>
        </p:nvPicPr>
        <p:blipFill>
          <a:blip r:embed="rId3"/>
          <a:srcRect/>
          <a:stretch>
            <a:fillRect/>
          </a:stretch>
        </p:blipFill>
        <p:spPr bwMode="auto">
          <a:xfrm>
            <a:off x="4813300" y="1219200"/>
            <a:ext cx="4089400" cy="1892300"/>
          </a:xfrm>
          <a:prstGeom prst="rect">
            <a:avLst/>
          </a:prstGeom>
          <a:noFill/>
          <a:ln w="9525">
            <a:noFill/>
            <a:miter lim="800000"/>
            <a:headEnd/>
            <a:tailEnd/>
          </a:ln>
        </p:spPr>
      </p:pic>
      <p:pic>
        <p:nvPicPr>
          <p:cNvPr id="55306" name="Picture 10" descr="40086592-216076sm"/>
          <p:cNvPicPr>
            <a:picLocks noChangeAspect="1" noChangeArrowheads="1"/>
          </p:cNvPicPr>
          <p:nvPr/>
        </p:nvPicPr>
        <p:blipFill>
          <a:blip r:embed="rId4"/>
          <a:srcRect/>
          <a:stretch>
            <a:fillRect/>
          </a:stretch>
        </p:blipFill>
        <p:spPr bwMode="auto">
          <a:xfrm>
            <a:off x="4851400" y="5080000"/>
            <a:ext cx="4025900" cy="1422400"/>
          </a:xfrm>
          <a:prstGeom prst="rect">
            <a:avLst/>
          </a:prstGeom>
          <a:noFill/>
          <a:ln w="9525">
            <a:noFill/>
            <a:miter lim="800000"/>
            <a:headEnd/>
            <a:tailEnd/>
          </a:ln>
        </p:spPr>
      </p:pic>
      <p:sp>
        <p:nvSpPr>
          <p:cNvPr id="55307" name="Rectangle 11"/>
          <p:cNvSpPr>
            <a:spLocks noChangeArrowheads="1"/>
          </p:cNvSpPr>
          <p:nvPr/>
        </p:nvSpPr>
        <p:spPr bwMode="auto">
          <a:xfrm>
            <a:off x="431800" y="1409700"/>
            <a:ext cx="4203700" cy="436563"/>
          </a:xfrm>
          <a:prstGeom prst="rect">
            <a:avLst/>
          </a:prstGeom>
          <a:noFill/>
          <a:ln w="9525">
            <a:noFill/>
            <a:miter lim="800000"/>
            <a:headEnd/>
            <a:tailEnd/>
          </a:ln>
        </p:spPr>
        <p:txBody>
          <a:bodyPr/>
          <a:lstStyle/>
          <a:p>
            <a:pPr marL="609600" indent="-609600">
              <a:lnSpc>
                <a:spcPct val="80000"/>
              </a:lnSpc>
              <a:spcBef>
                <a:spcPct val="20000"/>
              </a:spcBef>
            </a:pPr>
            <a:r>
              <a:rPr lang="en-US" sz="2400" b="1" dirty="0">
                <a:solidFill>
                  <a:srgbClr val="FF0000"/>
                </a:solidFill>
              </a:rPr>
              <a:t>3</a:t>
            </a:r>
            <a:r>
              <a:rPr lang="en-US" sz="2400" b="1" dirty="0" smtClean="0">
                <a:solidFill>
                  <a:srgbClr val="FF0000"/>
                </a:solidFill>
              </a:rPr>
              <a:t>. </a:t>
            </a:r>
            <a:r>
              <a:rPr lang="en-US" sz="2400" b="1" dirty="0" err="1">
                <a:solidFill>
                  <a:srgbClr val="FF0000"/>
                </a:solidFill>
              </a:rPr>
              <a:t>Đọc</a:t>
            </a:r>
            <a:r>
              <a:rPr lang="en-US" sz="2400" b="1" dirty="0">
                <a:solidFill>
                  <a:srgbClr val="FF0000"/>
                </a:solidFill>
              </a:rPr>
              <a:t> – </a:t>
            </a:r>
            <a:r>
              <a:rPr lang="en-US" sz="2400" b="1" dirty="0" err="1">
                <a:solidFill>
                  <a:srgbClr val="FF0000"/>
                </a:solidFill>
              </a:rPr>
              <a:t>Tóm</a:t>
            </a:r>
            <a:r>
              <a:rPr lang="en-US" sz="2400" b="1" dirty="0">
                <a:solidFill>
                  <a:srgbClr val="FF0000"/>
                </a:solidFill>
              </a:rPr>
              <a:t> </a:t>
            </a:r>
            <a:r>
              <a:rPr lang="en-US" sz="2400" b="1" dirty="0" err="1">
                <a:solidFill>
                  <a:srgbClr val="FF0000"/>
                </a:solidFill>
              </a:rPr>
              <a:t>tắt</a:t>
            </a:r>
            <a:endParaRPr lang="en-US" sz="2400" b="1" dirty="0">
              <a:solidFill>
                <a:srgbClr val="FF0000"/>
              </a:solidFill>
            </a:endParaRPr>
          </a:p>
        </p:txBody>
      </p:sp>
      <p:sp>
        <p:nvSpPr>
          <p:cNvPr id="55309" name="Rectangle 13"/>
          <p:cNvSpPr>
            <a:spLocks noChangeArrowheads="1"/>
          </p:cNvSpPr>
          <p:nvPr/>
        </p:nvSpPr>
        <p:spPr bwMode="auto">
          <a:xfrm>
            <a:off x="393700" y="1841500"/>
            <a:ext cx="3733800" cy="334963"/>
          </a:xfrm>
          <a:prstGeom prst="rect">
            <a:avLst/>
          </a:prstGeom>
          <a:noFill/>
          <a:ln w="9525">
            <a:noFill/>
            <a:miter lim="800000"/>
            <a:headEnd/>
            <a:tailEnd/>
          </a:ln>
        </p:spPr>
        <p:txBody>
          <a:bodyPr/>
          <a:lstStyle/>
          <a:p>
            <a:pPr marL="609600" indent="-609600">
              <a:lnSpc>
                <a:spcPct val="80000"/>
              </a:lnSpc>
              <a:spcBef>
                <a:spcPct val="20000"/>
              </a:spcBef>
            </a:pPr>
            <a:r>
              <a:rPr lang="en-US" sz="2400" b="1" dirty="0">
                <a:solidFill>
                  <a:srgbClr val="FF0000"/>
                </a:solidFill>
              </a:rPr>
              <a:t>4</a:t>
            </a:r>
            <a:r>
              <a:rPr lang="en-US" sz="2400" b="1" dirty="0" smtClean="0">
                <a:solidFill>
                  <a:srgbClr val="FF0000"/>
                </a:solidFill>
              </a:rPr>
              <a:t>. </a:t>
            </a:r>
            <a:r>
              <a:rPr lang="en-US" sz="2400" b="1" dirty="0" err="1">
                <a:solidFill>
                  <a:srgbClr val="FF0000"/>
                </a:solidFill>
              </a:rPr>
              <a:t>Cấu</a:t>
            </a:r>
            <a:r>
              <a:rPr lang="en-US" sz="2400" b="1" dirty="0">
                <a:solidFill>
                  <a:srgbClr val="FF0000"/>
                </a:solidFill>
              </a:rPr>
              <a:t> </a:t>
            </a:r>
            <a:r>
              <a:rPr lang="en-US" sz="2400" b="1" dirty="0" err="1">
                <a:solidFill>
                  <a:srgbClr val="FF0000"/>
                </a:solidFill>
              </a:rPr>
              <a:t>trúc</a:t>
            </a:r>
            <a:r>
              <a:rPr lang="en-US" sz="2400" b="1" dirty="0">
                <a:solidFill>
                  <a:srgbClr val="FF0000"/>
                </a:solidFill>
              </a:rPr>
              <a:t>:</a:t>
            </a:r>
          </a:p>
        </p:txBody>
      </p:sp>
      <p:sp>
        <p:nvSpPr>
          <p:cNvPr id="55312" name="Rectangle 16"/>
          <p:cNvSpPr>
            <a:spLocks noChangeArrowheads="1"/>
          </p:cNvSpPr>
          <p:nvPr/>
        </p:nvSpPr>
        <p:spPr bwMode="auto">
          <a:xfrm>
            <a:off x="292100" y="2336800"/>
            <a:ext cx="1143000" cy="411163"/>
          </a:xfrm>
          <a:prstGeom prst="rect">
            <a:avLst/>
          </a:prstGeom>
          <a:noFill/>
          <a:ln w="9525">
            <a:noFill/>
            <a:miter lim="800000"/>
            <a:headEnd/>
            <a:tailEnd/>
          </a:ln>
        </p:spPr>
        <p:txBody>
          <a:bodyPr/>
          <a:lstStyle/>
          <a:p>
            <a:pPr marL="609600" indent="-609600">
              <a:lnSpc>
                <a:spcPct val="80000"/>
              </a:lnSpc>
              <a:spcBef>
                <a:spcPct val="20000"/>
              </a:spcBef>
            </a:pPr>
            <a:r>
              <a:rPr lang="en-US">
                <a:solidFill>
                  <a:srgbClr val="0066FF"/>
                </a:solidFill>
              </a:rPr>
              <a:t>- Thể loại:</a:t>
            </a:r>
          </a:p>
        </p:txBody>
      </p:sp>
      <p:sp>
        <p:nvSpPr>
          <p:cNvPr id="55313" name="Rectangle 17"/>
          <p:cNvSpPr>
            <a:spLocks noChangeArrowheads="1"/>
          </p:cNvSpPr>
          <p:nvPr/>
        </p:nvSpPr>
        <p:spPr bwMode="auto">
          <a:xfrm>
            <a:off x="1346200" y="2324100"/>
            <a:ext cx="1397000" cy="411163"/>
          </a:xfrm>
          <a:prstGeom prst="rect">
            <a:avLst/>
          </a:prstGeom>
          <a:noFill/>
          <a:ln w="9525">
            <a:noFill/>
            <a:miter lim="800000"/>
            <a:headEnd/>
            <a:tailEnd/>
          </a:ln>
        </p:spPr>
        <p:txBody>
          <a:bodyPr/>
          <a:lstStyle/>
          <a:p>
            <a:pPr marL="609600" indent="-609600">
              <a:lnSpc>
                <a:spcPct val="80000"/>
              </a:lnSpc>
              <a:spcBef>
                <a:spcPct val="20000"/>
              </a:spcBef>
            </a:pPr>
            <a:r>
              <a:rPr lang="en-US">
                <a:solidFill>
                  <a:srgbClr val="0066FF"/>
                </a:solidFill>
              </a:rPr>
              <a:t>truyện ngắn. </a:t>
            </a:r>
          </a:p>
        </p:txBody>
      </p:sp>
      <p:sp>
        <p:nvSpPr>
          <p:cNvPr id="55317" name="Text Box 21"/>
          <p:cNvSpPr txBox="1">
            <a:spLocks noChangeArrowheads="1"/>
          </p:cNvSpPr>
          <p:nvPr/>
        </p:nvSpPr>
        <p:spPr bwMode="auto">
          <a:xfrm>
            <a:off x="292100" y="2641600"/>
            <a:ext cx="26543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 Phương thức biểu đạt:</a:t>
            </a:r>
          </a:p>
        </p:txBody>
      </p:sp>
      <p:sp>
        <p:nvSpPr>
          <p:cNvPr id="55318" name="Text Box 22"/>
          <p:cNvSpPr txBox="1">
            <a:spLocks noChangeArrowheads="1"/>
          </p:cNvSpPr>
          <p:nvPr/>
        </p:nvSpPr>
        <p:spPr bwMode="auto">
          <a:xfrm>
            <a:off x="266700" y="2971800"/>
            <a:ext cx="11176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 Ngôi kể:</a:t>
            </a:r>
          </a:p>
        </p:txBody>
      </p:sp>
      <p:sp>
        <p:nvSpPr>
          <p:cNvPr id="55319" name="Text Box 23"/>
          <p:cNvSpPr txBox="1">
            <a:spLocks noChangeArrowheads="1"/>
          </p:cNvSpPr>
          <p:nvPr/>
        </p:nvSpPr>
        <p:spPr bwMode="auto">
          <a:xfrm>
            <a:off x="279400" y="3327400"/>
            <a:ext cx="19431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 Nhân vật chính:</a:t>
            </a:r>
          </a:p>
        </p:txBody>
      </p:sp>
      <p:sp>
        <p:nvSpPr>
          <p:cNvPr id="55320" name="Text Box 24"/>
          <p:cNvSpPr txBox="1">
            <a:spLocks noChangeArrowheads="1"/>
          </p:cNvSpPr>
          <p:nvPr/>
        </p:nvSpPr>
        <p:spPr bwMode="auto">
          <a:xfrm>
            <a:off x="2501900" y="2628900"/>
            <a:ext cx="21209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Tự sự + miêu tả</a:t>
            </a:r>
          </a:p>
        </p:txBody>
      </p:sp>
      <p:sp>
        <p:nvSpPr>
          <p:cNvPr id="55321" name="Text Box 25"/>
          <p:cNvSpPr txBox="1">
            <a:spLocks noChangeArrowheads="1"/>
          </p:cNvSpPr>
          <p:nvPr/>
        </p:nvSpPr>
        <p:spPr bwMode="auto">
          <a:xfrm>
            <a:off x="1244600" y="3009900"/>
            <a:ext cx="3149600" cy="311150"/>
          </a:xfrm>
          <a:prstGeom prst="rect">
            <a:avLst/>
          </a:prstGeom>
          <a:noFill/>
          <a:ln w="9525">
            <a:noFill/>
            <a:miter lim="800000"/>
            <a:headEnd/>
            <a:tailEnd/>
          </a:ln>
        </p:spPr>
        <p:txBody>
          <a:bodyPr>
            <a:spAutoFit/>
          </a:bodyPr>
          <a:lstStyle/>
          <a:p>
            <a:pPr>
              <a:lnSpc>
                <a:spcPct val="80000"/>
              </a:lnSpc>
              <a:spcBef>
                <a:spcPct val="20000"/>
              </a:spcBef>
            </a:pPr>
            <a:r>
              <a:rPr lang="en-US">
                <a:solidFill>
                  <a:srgbClr val="0066FF"/>
                </a:solidFill>
              </a:rPr>
              <a:t>Ngôi thứ nhất, xưng “chúng tôi”</a:t>
            </a:r>
          </a:p>
        </p:txBody>
      </p:sp>
      <p:sp>
        <p:nvSpPr>
          <p:cNvPr id="55322" name="Text Box 26"/>
          <p:cNvSpPr txBox="1">
            <a:spLocks noChangeArrowheads="1"/>
          </p:cNvSpPr>
          <p:nvPr/>
        </p:nvSpPr>
        <p:spPr bwMode="auto">
          <a:xfrm>
            <a:off x="1968500" y="3327400"/>
            <a:ext cx="25273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dượng Hương Thư.</a:t>
            </a:r>
          </a:p>
        </p:txBody>
      </p:sp>
      <p:sp>
        <p:nvSpPr>
          <p:cNvPr id="55323" name="Text Box 27"/>
          <p:cNvSpPr txBox="1">
            <a:spLocks noChangeArrowheads="1"/>
          </p:cNvSpPr>
          <p:nvPr/>
        </p:nvSpPr>
        <p:spPr bwMode="auto">
          <a:xfrm>
            <a:off x="292100" y="3670300"/>
            <a:ext cx="1206500" cy="366713"/>
          </a:xfrm>
          <a:prstGeom prst="rect">
            <a:avLst/>
          </a:prstGeom>
          <a:noFill/>
          <a:ln w="9525">
            <a:noFill/>
            <a:miter lim="800000"/>
            <a:headEnd/>
            <a:tailEnd/>
          </a:ln>
        </p:spPr>
        <p:txBody>
          <a:bodyPr>
            <a:spAutoFit/>
          </a:bodyPr>
          <a:lstStyle/>
          <a:p>
            <a:pPr>
              <a:spcBef>
                <a:spcPct val="50000"/>
              </a:spcBef>
            </a:pPr>
            <a:r>
              <a:rPr lang="en-US">
                <a:solidFill>
                  <a:srgbClr val="0066FF"/>
                </a:solidFill>
              </a:rPr>
              <a:t>- Bố cục:</a:t>
            </a:r>
          </a:p>
        </p:txBody>
      </p:sp>
      <p:sp>
        <p:nvSpPr>
          <p:cNvPr id="55324" name="Text Box 28"/>
          <p:cNvSpPr txBox="1">
            <a:spLocks noChangeArrowheads="1"/>
          </p:cNvSpPr>
          <p:nvPr/>
        </p:nvSpPr>
        <p:spPr bwMode="auto">
          <a:xfrm>
            <a:off x="1168400" y="3695700"/>
            <a:ext cx="2527300" cy="311150"/>
          </a:xfrm>
          <a:prstGeom prst="rect">
            <a:avLst/>
          </a:prstGeom>
          <a:noFill/>
          <a:ln w="9525">
            <a:noFill/>
            <a:miter lim="800000"/>
            <a:headEnd/>
            <a:tailEnd/>
          </a:ln>
        </p:spPr>
        <p:txBody>
          <a:bodyPr>
            <a:spAutoFit/>
          </a:bodyPr>
          <a:lstStyle/>
          <a:p>
            <a:pPr>
              <a:lnSpc>
                <a:spcPct val="80000"/>
              </a:lnSpc>
              <a:spcBef>
                <a:spcPct val="20000"/>
              </a:spcBef>
            </a:pPr>
            <a:r>
              <a:rPr lang="en-US">
                <a:solidFill>
                  <a:srgbClr val="0066FF"/>
                </a:solidFill>
              </a:rPr>
              <a:t>3 phần .</a:t>
            </a:r>
          </a:p>
        </p:txBody>
      </p:sp>
      <p:pic>
        <p:nvPicPr>
          <p:cNvPr id="55325" name="Picture 29" descr="(e)SP_A0239"/>
          <p:cNvPicPr>
            <a:picLocks noChangeAspect="1" noChangeArrowheads="1"/>
          </p:cNvPicPr>
          <p:nvPr/>
        </p:nvPicPr>
        <p:blipFill>
          <a:blip r:embed="rId5"/>
          <a:srcRect/>
          <a:stretch>
            <a:fillRect/>
          </a:stretch>
        </p:blipFill>
        <p:spPr bwMode="auto">
          <a:xfrm>
            <a:off x="4775200" y="3213100"/>
            <a:ext cx="2246313" cy="1793875"/>
          </a:xfrm>
          <a:prstGeom prst="rect">
            <a:avLst/>
          </a:prstGeom>
          <a:noFill/>
          <a:ln w="9525">
            <a:noFill/>
            <a:miter lim="800000"/>
            <a:headEnd/>
            <a:tailEnd/>
          </a:ln>
        </p:spPr>
      </p:pic>
      <p:sp>
        <p:nvSpPr>
          <p:cNvPr id="55326" name="Text Box 30"/>
          <p:cNvSpPr txBox="1">
            <a:spLocks noChangeArrowheads="1"/>
          </p:cNvSpPr>
          <p:nvPr/>
        </p:nvSpPr>
        <p:spPr bwMode="auto">
          <a:xfrm>
            <a:off x="4953000" y="1404938"/>
            <a:ext cx="3619500" cy="369332"/>
          </a:xfrm>
          <a:prstGeom prst="rect">
            <a:avLst/>
          </a:prstGeom>
          <a:noFill/>
          <a:ln w="9525">
            <a:noFill/>
            <a:miter lim="800000"/>
            <a:headEnd/>
            <a:tailEnd/>
          </a:ln>
        </p:spPr>
        <p:txBody>
          <a:bodyPr>
            <a:spAutoFit/>
          </a:bodyPr>
          <a:lstStyle/>
          <a:p>
            <a:pPr>
              <a:spcBef>
                <a:spcPct val="50000"/>
              </a:spcBef>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7"/>
                                        </p:tgtEl>
                                        <p:attrNameLst>
                                          <p:attrName>style.visibility</p:attrName>
                                        </p:attrNameLst>
                                      </p:cBhvr>
                                      <p:to>
                                        <p:strVal val="visible"/>
                                      </p:to>
                                    </p:set>
                                    <p:animEffect transition="in" filter="fade">
                                      <p:cBhvr>
                                        <p:cTn id="12" dur="1000"/>
                                        <p:tgtEl>
                                          <p:spTgt spid="553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09"/>
                                        </p:tgtEl>
                                        <p:attrNameLst>
                                          <p:attrName>style.visibility</p:attrName>
                                        </p:attrNameLst>
                                      </p:cBhvr>
                                      <p:to>
                                        <p:strVal val="visible"/>
                                      </p:to>
                                    </p:set>
                                    <p:animEffect transition="in" filter="fade">
                                      <p:cBhvr>
                                        <p:cTn id="17" dur="1000"/>
                                        <p:tgtEl>
                                          <p:spTgt spid="553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12"/>
                                        </p:tgtEl>
                                        <p:attrNameLst>
                                          <p:attrName>style.visibility</p:attrName>
                                        </p:attrNameLst>
                                      </p:cBhvr>
                                      <p:to>
                                        <p:strVal val="visible"/>
                                      </p:to>
                                    </p:set>
                                    <p:animEffect transition="in" filter="fade">
                                      <p:cBhvr>
                                        <p:cTn id="22" dur="1000"/>
                                        <p:tgtEl>
                                          <p:spTgt spid="553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13"/>
                                        </p:tgtEl>
                                        <p:attrNameLst>
                                          <p:attrName>style.visibility</p:attrName>
                                        </p:attrNameLst>
                                      </p:cBhvr>
                                      <p:to>
                                        <p:strVal val="visible"/>
                                      </p:to>
                                    </p:set>
                                    <p:animEffect transition="in" filter="fade">
                                      <p:cBhvr>
                                        <p:cTn id="27" dur="1000"/>
                                        <p:tgtEl>
                                          <p:spTgt spid="553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317"/>
                                        </p:tgtEl>
                                        <p:attrNameLst>
                                          <p:attrName>style.visibility</p:attrName>
                                        </p:attrNameLst>
                                      </p:cBhvr>
                                      <p:to>
                                        <p:strVal val="visible"/>
                                      </p:to>
                                    </p:set>
                                    <p:animEffect transition="in" filter="fade">
                                      <p:cBhvr>
                                        <p:cTn id="32" dur="1000"/>
                                        <p:tgtEl>
                                          <p:spTgt spid="553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320"/>
                                        </p:tgtEl>
                                        <p:attrNameLst>
                                          <p:attrName>style.visibility</p:attrName>
                                        </p:attrNameLst>
                                      </p:cBhvr>
                                      <p:to>
                                        <p:strVal val="visible"/>
                                      </p:to>
                                    </p:set>
                                    <p:animEffect transition="in" filter="fade">
                                      <p:cBhvr>
                                        <p:cTn id="37" dur="1000"/>
                                        <p:tgtEl>
                                          <p:spTgt spid="553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318"/>
                                        </p:tgtEl>
                                        <p:attrNameLst>
                                          <p:attrName>style.visibility</p:attrName>
                                        </p:attrNameLst>
                                      </p:cBhvr>
                                      <p:to>
                                        <p:strVal val="visible"/>
                                      </p:to>
                                    </p:set>
                                    <p:animEffect transition="in" filter="fade">
                                      <p:cBhvr>
                                        <p:cTn id="42" dur="1000"/>
                                        <p:tgtEl>
                                          <p:spTgt spid="553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55320"/>
                                        </p:tgtEl>
                                        <p:attrNameLst>
                                          <p:attrName>style.visibility</p:attrName>
                                        </p:attrNameLst>
                                      </p:cBhvr>
                                      <p:to>
                                        <p:strVal val="visible"/>
                                      </p:to>
                                    </p:set>
                                    <p:animEffect transition="in" filter="fade">
                                      <p:cBhvr>
                                        <p:cTn id="47" dur="500"/>
                                        <p:tgtEl>
                                          <p:spTgt spid="553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55318"/>
                                        </p:tgtEl>
                                        <p:attrNameLst>
                                          <p:attrName>style.visibility</p:attrName>
                                        </p:attrNameLst>
                                      </p:cBhvr>
                                      <p:to>
                                        <p:strVal val="visible"/>
                                      </p:to>
                                    </p:set>
                                    <p:animEffect transition="in" filter="fade">
                                      <p:cBhvr>
                                        <p:cTn id="52" dur="500"/>
                                        <p:tgtEl>
                                          <p:spTgt spid="553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321"/>
                                        </p:tgtEl>
                                        <p:attrNameLst>
                                          <p:attrName>style.visibility</p:attrName>
                                        </p:attrNameLst>
                                      </p:cBhvr>
                                      <p:to>
                                        <p:strVal val="visible"/>
                                      </p:to>
                                    </p:set>
                                    <p:animEffect transition="in" filter="fade">
                                      <p:cBhvr>
                                        <p:cTn id="57" dur="500"/>
                                        <p:tgtEl>
                                          <p:spTgt spid="553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5319"/>
                                        </p:tgtEl>
                                        <p:attrNameLst>
                                          <p:attrName>style.visibility</p:attrName>
                                        </p:attrNameLst>
                                      </p:cBhvr>
                                      <p:to>
                                        <p:strVal val="visible"/>
                                      </p:to>
                                    </p:set>
                                    <p:animEffect transition="in" filter="fade">
                                      <p:cBhvr>
                                        <p:cTn id="62" dur="500"/>
                                        <p:tgtEl>
                                          <p:spTgt spid="553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322"/>
                                        </p:tgtEl>
                                        <p:attrNameLst>
                                          <p:attrName>style.visibility</p:attrName>
                                        </p:attrNameLst>
                                      </p:cBhvr>
                                      <p:to>
                                        <p:strVal val="visible"/>
                                      </p:to>
                                    </p:set>
                                    <p:animEffect transition="in" filter="fade">
                                      <p:cBhvr>
                                        <p:cTn id="67" dur="500"/>
                                        <p:tgtEl>
                                          <p:spTgt spid="553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nodePh="1">
                                  <p:stCondLst>
                                    <p:cond delay="0"/>
                                  </p:stCondLst>
                                  <p:endCondLst>
                                    <p:cond evt="begin" delay="0">
                                      <p:tn val="70"/>
                                    </p:cond>
                                  </p:endCondLst>
                                  <p:childTnLst>
                                    <p:set>
                                      <p:cBhvr>
                                        <p:cTn id="71" dur="1" fill="hold">
                                          <p:stCondLst>
                                            <p:cond delay="0"/>
                                          </p:stCondLst>
                                        </p:cTn>
                                        <p:tgtEl>
                                          <p:spTgt spid="55326"/>
                                        </p:tgtEl>
                                        <p:attrNameLst>
                                          <p:attrName>style.visibility</p:attrName>
                                        </p:attrNameLst>
                                      </p:cBhvr>
                                      <p:to>
                                        <p:strVal val="visible"/>
                                      </p:to>
                                    </p:set>
                                    <p:animEffect transition="in" filter="fade">
                                      <p:cBhvr>
                                        <p:cTn id="72" dur="500"/>
                                        <p:tgtEl>
                                          <p:spTgt spid="553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5323"/>
                                        </p:tgtEl>
                                        <p:attrNameLst>
                                          <p:attrName>style.visibility</p:attrName>
                                        </p:attrNameLst>
                                      </p:cBhvr>
                                      <p:to>
                                        <p:strVal val="visible"/>
                                      </p:to>
                                    </p:set>
                                    <p:animEffect transition="in" filter="fade">
                                      <p:cBhvr>
                                        <p:cTn id="77" dur="500"/>
                                        <p:tgtEl>
                                          <p:spTgt spid="553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5324"/>
                                        </p:tgtEl>
                                        <p:attrNameLst>
                                          <p:attrName>style.visibility</p:attrName>
                                        </p:attrNameLst>
                                      </p:cBhvr>
                                      <p:to>
                                        <p:strVal val="visible"/>
                                      </p:to>
                                    </p:set>
                                    <p:animEffect transition="in" filter="fade">
                                      <p:cBhvr>
                                        <p:cTn id="82" dur="500"/>
                                        <p:tgtEl>
                                          <p:spTgt spid="553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303"/>
                                        </p:tgtEl>
                                        <p:attrNameLst>
                                          <p:attrName>style.visibility</p:attrName>
                                        </p:attrNameLst>
                                      </p:cBhvr>
                                      <p:to>
                                        <p:strVal val="visible"/>
                                      </p:to>
                                    </p:set>
                                    <p:animEffect transition="in" filter="fade">
                                      <p:cBhvr>
                                        <p:cTn id="87" dur="500"/>
                                        <p:tgtEl>
                                          <p:spTgt spid="5530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55303"/>
                                        </p:tgtEl>
                                      </p:cBhvr>
                                    </p:animEffect>
                                    <p:set>
                                      <p:cBhvr>
                                        <p:cTn id="92" dur="1" fill="hold">
                                          <p:stCondLst>
                                            <p:cond delay="499"/>
                                          </p:stCondLst>
                                        </p:cTn>
                                        <p:tgtEl>
                                          <p:spTgt spid="5530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nodePh="1">
                                  <p:stCondLst>
                                    <p:cond delay="0"/>
                                  </p:stCondLst>
                                  <p:endCondLst>
                                    <p:cond evt="begin" delay="0">
                                      <p:tn val="95"/>
                                    </p:cond>
                                  </p:endCondLst>
                                  <p:childTnLst>
                                    <p:animEffect transition="out" filter="blinds(horizontal)">
                                      <p:cBhvr>
                                        <p:cTn id="96" dur="500"/>
                                        <p:tgtEl>
                                          <p:spTgt spid="55326"/>
                                        </p:tgtEl>
                                      </p:cBhvr>
                                    </p:animEffect>
                                    <p:set>
                                      <p:cBhvr>
                                        <p:cTn id="97" dur="1" fill="hold">
                                          <p:stCondLst>
                                            <p:cond delay="499"/>
                                          </p:stCondLst>
                                        </p:cTn>
                                        <p:tgtEl>
                                          <p:spTgt spid="5532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5305"/>
                                        </p:tgtEl>
                                        <p:attrNameLst>
                                          <p:attrName>style.visibility</p:attrName>
                                        </p:attrNameLst>
                                      </p:cBhvr>
                                      <p:to>
                                        <p:strVal val="visible"/>
                                      </p:to>
                                    </p:set>
                                    <p:animEffect transition="in" filter="fade">
                                      <p:cBhvr>
                                        <p:cTn id="102" dur="500"/>
                                        <p:tgtEl>
                                          <p:spTgt spid="553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5325"/>
                                        </p:tgtEl>
                                        <p:attrNameLst>
                                          <p:attrName>style.visibility</p:attrName>
                                        </p:attrNameLst>
                                      </p:cBhvr>
                                      <p:to>
                                        <p:strVal val="visible"/>
                                      </p:to>
                                    </p:set>
                                    <p:animEffect transition="in" filter="fade">
                                      <p:cBhvr>
                                        <p:cTn id="107" dur="500"/>
                                        <p:tgtEl>
                                          <p:spTgt spid="55325"/>
                                        </p:tgtEl>
                                      </p:cBhvr>
                                    </p:animEffect>
                                  </p:childTnLst>
                                </p:cTn>
                              </p:par>
                              <p:par>
                                <p:cTn id="108" presetID="10" presetClass="entr" presetSubtype="0" fill="hold" nodeType="withEffect">
                                  <p:stCondLst>
                                    <p:cond delay="0"/>
                                  </p:stCondLst>
                                  <p:childTnLst>
                                    <p:set>
                                      <p:cBhvr>
                                        <p:cTn id="109" dur="1" fill="hold">
                                          <p:stCondLst>
                                            <p:cond delay="0"/>
                                          </p:stCondLst>
                                        </p:cTn>
                                        <p:tgtEl>
                                          <p:spTgt spid="55304"/>
                                        </p:tgtEl>
                                        <p:attrNameLst>
                                          <p:attrName>style.visibility</p:attrName>
                                        </p:attrNameLst>
                                      </p:cBhvr>
                                      <p:to>
                                        <p:strVal val="visible"/>
                                      </p:to>
                                    </p:set>
                                    <p:animEffect transition="in" filter="fade">
                                      <p:cBhvr>
                                        <p:cTn id="110" dur="500"/>
                                        <p:tgtEl>
                                          <p:spTgt spid="5530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5306"/>
                                        </p:tgtEl>
                                        <p:attrNameLst>
                                          <p:attrName>style.visibility</p:attrName>
                                        </p:attrNameLst>
                                      </p:cBhvr>
                                      <p:to>
                                        <p:strVal val="visible"/>
                                      </p:to>
                                    </p:set>
                                    <p:animEffect transition="in" filter="fade">
                                      <p:cBhvr>
                                        <p:cTn id="115" dur="5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3" grpId="0"/>
      <p:bldP spid="55303" grpId="1"/>
      <p:bldP spid="55307" grpId="0"/>
      <p:bldP spid="55309" grpId="0"/>
      <p:bldP spid="55312" grpId="0"/>
      <p:bldP spid="55313" grpId="0"/>
      <p:bldP spid="55317" grpId="0"/>
      <p:bldP spid="55318" grpId="0"/>
      <p:bldP spid="55318" grpId="1"/>
      <p:bldP spid="55319" grpId="0"/>
      <p:bldP spid="55320" grpId="0"/>
      <p:bldP spid="55320" grpId="1"/>
      <p:bldP spid="55321" grpId="0"/>
      <p:bldP spid="55322" grpId="0"/>
      <p:bldP spid="55323" grpId="0"/>
      <p:bldP spid="55324" grpId="0"/>
      <p:bldP spid="55326" grpId="0"/>
      <p:bldP spid="553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a:t>
            </a:r>
            <a:r>
              <a:rPr lang="en-US" sz="2400" dirty="0" smtClean="0">
                <a:solidFill>
                  <a:srgbClr val="0066FF"/>
                </a:solidFill>
              </a:rPr>
              <a:t>:</a:t>
            </a:r>
            <a:r>
              <a:rPr lang="en-US" sz="2400" dirty="0" smtClean="0"/>
              <a:t>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7181" name="Rectangle 13"/>
          <p:cNvSpPr>
            <a:spLocks noChangeArrowheads="1"/>
          </p:cNvSpPr>
          <p:nvPr/>
        </p:nvSpPr>
        <p:spPr bwMode="auto">
          <a:xfrm>
            <a:off x="304800" y="990600"/>
            <a:ext cx="36576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 TÌM </a:t>
            </a:r>
            <a:r>
              <a:rPr lang="en-US" sz="2400" dirty="0" err="1" smtClean="0">
                <a:solidFill>
                  <a:srgbClr val="FF0000"/>
                </a:solidFill>
                <a:latin typeface="Arial" charset="0"/>
              </a:rPr>
              <a:t>HiỂU</a:t>
            </a:r>
            <a:r>
              <a:rPr lang="en-US" sz="2400" dirty="0" smtClean="0">
                <a:solidFill>
                  <a:srgbClr val="FF0000"/>
                </a:solidFill>
                <a:latin typeface="Arial" charset="0"/>
              </a:rPr>
              <a:t> CHI </a:t>
            </a:r>
            <a:r>
              <a:rPr lang="en-US" sz="2400" dirty="0" err="1" smtClean="0">
                <a:solidFill>
                  <a:srgbClr val="FF0000"/>
                </a:solidFill>
                <a:latin typeface="Arial" charset="0"/>
              </a:rPr>
              <a:t>TiẾT</a:t>
            </a:r>
            <a:r>
              <a:rPr lang="en-US" sz="2400" dirty="0" smtClean="0">
                <a:solidFill>
                  <a:srgbClr val="FF0000"/>
                </a:solidFill>
                <a:latin typeface="Arial" charset="0"/>
              </a:rPr>
              <a:t>:</a:t>
            </a:r>
            <a:endParaRPr lang="en-US" sz="2400" dirty="0">
              <a:solidFill>
                <a:srgbClr val="FF0000"/>
              </a:solidFill>
              <a:latin typeface="Arial" charset="0"/>
            </a:endParaRPr>
          </a:p>
        </p:txBody>
      </p:sp>
      <p:sp>
        <p:nvSpPr>
          <p:cNvPr id="7182" name="Text Box 14"/>
          <p:cNvSpPr txBox="1">
            <a:spLocks noChangeArrowheads="1"/>
          </p:cNvSpPr>
          <p:nvPr/>
        </p:nvSpPr>
        <p:spPr bwMode="auto">
          <a:xfrm>
            <a:off x="228600" y="1384300"/>
            <a:ext cx="4025900" cy="457200"/>
          </a:xfrm>
          <a:prstGeom prst="rect">
            <a:avLst/>
          </a:prstGeom>
          <a:noFill/>
          <a:ln w="9525">
            <a:noFill/>
            <a:miter lim="800000"/>
            <a:headEnd/>
            <a:tailEnd/>
          </a:ln>
        </p:spPr>
        <p:txBody>
          <a:bodyPr>
            <a:spAutoFit/>
          </a:bodyPr>
          <a:lstStyle/>
          <a:p>
            <a:pPr eaLnBrk="0" hangingPunct="0"/>
            <a:r>
              <a:rPr lang="en-US" sz="2400">
                <a:solidFill>
                  <a:srgbClr val="FF0000"/>
                </a:solidFill>
                <a:latin typeface="Arial" charset="0"/>
              </a:rPr>
              <a:t>1/ Bức tranh thiên nhiên:</a:t>
            </a:r>
          </a:p>
        </p:txBody>
      </p:sp>
      <p:sp>
        <p:nvSpPr>
          <p:cNvPr id="6149" name="Line 15"/>
          <p:cNvSpPr>
            <a:spLocks noChangeShapeType="1"/>
          </p:cNvSpPr>
          <p:nvPr/>
        </p:nvSpPr>
        <p:spPr bwMode="auto">
          <a:xfrm flipH="1">
            <a:off x="4114800" y="1003300"/>
            <a:ext cx="12700" cy="5321300"/>
          </a:xfrm>
          <a:prstGeom prst="line">
            <a:avLst/>
          </a:prstGeom>
          <a:noFill/>
          <a:ln w="9525">
            <a:solidFill>
              <a:schemeClr val="tx1"/>
            </a:solidFill>
            <a:round/>
            <a:headEnd/>
            <a:tailEnd/>
          </a:ln>
        </p:spPr>
        <p:txBody>
          <a:bodyPr/>
          <a:lstStyle/>
          <a:p>
            <a:endParaRPr lang="en-US"/>
          </a:p>
        </p:txBody>
      </p:sp>
      <p:sp>
        <p:nvSpPr>
          <p:cNvPr id="7184" name="Text Box 16"/>
          <p:cNvSpPr txBox="1">
            <a:spLocks noChangeArrowheads="1"/>
          </p:cNvSpPr>
          <p:nvPr/>
        </p:nvSpPr>
        <p:spPr bwMode="auto">
          <a:xfrm>
            <a:off x="254000" y="1879600"/>
            <a:ext cx="3695700" cy="1004888"/>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a:t>
            </a:r>
            <a:r>
              <a:rPr lang="en-US" sz="2400">
                <a:solidFill>
                  <a:srgbClr val="0066FF"/>
                </a:solidFill>
              </a:rPr>
              <a:t>Cảnh sông và hai bên bờ:</a:t>
            </a:r>
          </a:p>
          <a:p>
            <a:pPr eaLnBrk="0" hangingPunct="0">
              <a:spcBef>
                <a:spcPct val="50000"/>
              </a:spcBef>
            </a:pPr>
            <a:r>
              <a:rPr lang="en-US" sz="2400">
                <a:solidFill>
                  <a:srgbClr val="0066FF"/>
                </a:solidFill>
              </a:rPr>
              <a:t>   </a:t>
            </a:r>
          </a:p>
        </p:txBody>
      </p:sp>
      <p:sp>
        <p:nvSpPr>
          <p:cNvPr id="7189" name="Text Box 21"/>
          <p:cNvSpPr txBox="1">
            <a:spLocks noChangeArrowheads="1"/>
          </p:cNvSpPr>
          <p:nvPr/>
        </p:nvSpPr>
        <p:spPr bwMode="auto">
          <a:xfrm>
            <a:off x="4267200" y="965200"/>
            <a:ext cx="4876800" cy="4487863"/>
          </a:xfrm>
          <a:prstGeom prst="rect">
            <a:avLst/>
          </a:prstGeom>
          <a:noFill/>
          <a:ln w="9525">
            <a:noFill/>
            <a:miter lim="800000"/>
            <a:headEnd/>
            <a:tailEnd/>
          </a:ln>
        </p:spPr>
        <p:txBody>
          <a:bodyPr>
            <a:spAutoFit/>
          </a:bodyPr>
          <a:lstStyle/>
          <a:p>
            <a:pPr>
              <a:spcBef>
                <a:spcPct val="50000"/>
              </a:spcBef>
            </a:pPr>
            <a:r>
              <a:rPr lang="en-US"/>
              <a:t>Gió nồm vừa thổi, dượng Hương Thư nhổ sào. Cánh buồm nhỏ căng phồng. Thuyền rẽ sóng lướt bon bon như nhớ núi rừng phải lướt cho nhanh để về cho kịp.</a:t>
            </a:r>
          </a:p>
          <a:p>
            <a:pPr>
              <a:spcBef>
                <a:spcPct val="50000"/>
              </a:spcBef>
            </a:pPr>
            <a:r>
              <a:rPr lang="en-US"/>
              <a:t>Chỉ một chốc sau, chúng tôi đã đến ngã ba sông, chung quanh là những bãi dâu trải ra bạt ngàn đến tận những làng xa tít.</a:t>
            </a:r>
          </a:p>
          <a:p>
            <a:pPr>
              <a:spcBef>
                <a:spcPct val="50000"/>
              </a:spcBef>
            </a:pPr>
            <a:r>
              <a:rPr lang="en-US"/>
              <a:t>Thỉnh thoảng chúng tôi gặp những thuyền chất đầy cau tươi, dây mây, dầu rái, những thuyền chở mít, chở quế. Thuyền nào cũng xuôi chậm chậm. Càng về ngược, vườn tược càng um tùm. Dọc sông, những chòm cổ thụ dáng mãnh liệt đứng trầm ngâm lặng nhìn xuống nước. Núi cao như đột ngột hiện ra chắn ngang trước mặt. Đã đến phường Rạnh. Thuyền chuẩn bị vượt nhiều thác nước.</a:t>
            </a:r>
          </a:p>
        </p:txBody>
      </p:sp>
      <p:sp>
        <p:nvSpPr>
          <p:cNvPr id="7195" name="Text Box 27"/>
          <p:cNvSpPr txBox="1">
            <a:spLocks noChangeArrowheads="1"/>
          </p:cNvSpPr>
          <p:nvPr/>
        </p:nvSpPr>
        <p:spPr bwMode="auto">
          <a:xfrm>
            <a:off x="4267200" y="5651500"/>
            <a:ext cx="44196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Em hãy tìm những chi tiết miêu tả cảnh dòng sông và hai bên bờ sông trong toàn bài văn.</a:t>
            </a:r>
          </a:p>
        </p:txBody>
      </p:sp>
      <p:sp>
        <p:nvSpPr>
          <p:cNvPr id="7196" name="Line 28"/>
          <p:cNvSpPr>
            <a:spLocks noChangeShapeType="1"/>
          </p:cNvSpPr>
          <p:nvPr/>
        </p:nvSpPr>
        <p:spPr bwMode="auto">
          <a:xfrm flipV="1">
            <a:off x="5842000" y="2794000"/>
            <a:ext cx="2654300" cy="12700"/>
          </a:xfrm>
          <a:prstGeom prst="line">
            <a:avLst/>
          </a:prstGeom>
          <a:noFill/>
          <a:ln w="9525">
            <a:solidFill>
              <a:srgbClr val="FF0000"/>
            </a:solidFill>
            <a:round/>
            <a:headEnd/>
            <a:tailEnd/>
          </a:ln>
        </p:spPr>
        <p:txBody>
          <a:bodyPr/>
          <a:lstStyle/>
          <a:p>
            <a:endParaRPr lang="en-US"/>
          </a:p>
        </p:txBody>
      </p:sp>
      <p:sp>
        <p:nvSpPr>
          <p:cNvPr id="7200" name="Line 32"/>
          <p:cNvSpPr>
            <a:spLocks noChangeShapeType="1"/>
          </p:cNvSpPr>
          <p:nvPr/>
        </p:nvSpPr>
        <p:spPr bwMode="auto">
          <a:xfrm flipV="1">
            <a:off x="4356100" y="3759200"/>
            <a:ext cx="2336800" cy="12700"/>
          </a:xfrm>
          <a:prstGeom prst="line">
            <a:avLst/>
          </a:prstGeom>
          <a:noFill/>
          <a:ln w="9525">
            <a:solidFill>
              <a:srgbClr val="FF0000"/>
            </a:solidFill>
            <a:round/>
            <a:headEnd/>
            <a:tailEnd/>
          </a:ln>
        </p:spPr>
        <p:txBody>
          <a:bodyPr/>
          <a:lstStyle/>
          <a:p>
            <a:endParaRPr lang="en-US"/>
          </a:p>
        </p:txBody>
      </p:sp>
      <p:sp>
        <p:nvSpPr>
          <p:cNvPr id="7201" name="Line 33"/>
          <p:cNvSpPr>
            <a:spLocks noChangeShapeType="1"/>
          </p:cNvSpPr>
          <p:nvPr/>
        </p:nvSpPr>
        <p:spPr bwMode="auto">
          <a:xfrm flipV="1">
            <a:off x="4406900" y="4559300"/>
            <a:ext cx="3175000" cy="12700"/>
          </a:xfrm>
          <a:prstGeom prst="line">
            <a:avLst/>
          </a:prstGeom>
          <a:noFill/>
          <a:ln w="9525">
            <a:solidFill>
              <a:srgbClr val="FF0000"/>
            </a:solidFill>
            <a:round/>
            <a:headEnd/>
            <a:tailEnd/>
          </a:ln>
        </p:spPr>
        <p:txBody>
          <a:bodyPr/>
          <a:lstStyle/>
          <a:p>
            <a:endParaRPr lang="en-US"/>
          </a:p>
        </p:txBody>
      </p:sp>
      <p:sp>
        <p:nvSpPr>
          <p:cNvPr id="7202" name="Line 34"/>
          <p:cNvSpPr>
            <a:spLocks noChangeShapeType="1"/>
          </p:cNvSpPr>
          <p:nvPr/>
        </p:nvSpPr>
        <p:spPr bwMode="auto">
          <a:xfrm flipV="1">
            <a:off x="7124700" y="4826000"/>
            <a:ext cx="1841500" cy="0"/>
          </a:xfrm>
          <a:prstGeom prst="line">
            <a:avLst/>
          </a:prstGeom>
          <a:noFill/>
          <a:ln w="9525">
            <a:solidFill>
              <a:srgbClr val="FF0000"/>
            </a:solidFill>
            <a:round/>
            <a:headEnd/>
            <a:tailEnd/>
          </a:ln>
        </p:spPr>
        <p:txBody>
          <a:bodyPr/>
          <a:lstStyle/>
          <a:p>
            <a:endParaRPr lang="en-US"/>
          </a:p>
        </p:txBody>
      </p:sp>
      <p:sp>
        <p:nvSpPr>
          <p:cNvPr id="7203" name="Line 35"/>
          <p:cNvSpPr>
            <a:spLocks noChangeShapeType="1"/>
          </p:cNvSpPr>
          <p:nvPr/>
        </p:nvSpPr>
        <p:spPr bwMode="auto">
          <a:xfrm flipV="1">
            <a:off x="4356100" y="5092700"/>
            <a:ext cx="635000" cy="12700"/>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500" fill="hold"/>
                                        <p:tgtEl>
                                          <p:spTgt spid="7181"/>
                                        </p:tgtEl>
                                        <p:attrNameLst>
                                          <p:attrName>ppt_w</p:attrName>
                                        </p:attrNameLst>
                                      </p:cBhvr>
                                      <p:tavLst>
                                        <p:tav tm="0">
                                          <p:val>
                                            <p:fltVal val="0"/>
                                          </p:val>
                                        </p:tav>
                                        <p:tav tm="100000">
                                          <p:val>
                                            <p:strVal val="#ppt_w"/>
                                          </p:val>
                                        </p:tav>
                                      </p:tavLst>
                                    </p:anim>
                                    <p:anim calcmode="lin" valueType="num">
                                      <p:cBhvr>
                                        <p:cTn id="8" dur="500" fill="hold"/>
                                        <p:tgtEl>
                                          <p:spTgt spid="7181"/>
                                        </p:tgtEl>
                                        <p:attrNameLst>
                                          <p:attrName>ppt_h</p:attrName>
                                        </p:attrNameLst>
                                      </p:cBhvr>
                                      <p:tavLst>
                                        <p:tav tm="0">
                                          <p:val>
                                            <p:fltVal val="0"/>
                                          </p:val>
                                        </p:tav>
                                        <p:tav tm="100000">
                                          <p:val>
                                            <p:strVal val="#ppt_h"/>
                                          </p:val>
                                        </p:tav>
                                      </p:tavLst>
                                    </p:anim>
                                    <p:animEffect transition="in" filter="fade">
                                      <p:cBhvr>
                                        <p:cTn id="9" dur="500"/>
                                        <p:tgtEl>
                                          <p:spTgt spid="7181"/>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2"/>
                                        </p:tgtEl>
                                        <p:attrNameLst>
                                          <p:attrName>style.visibility</p:attrName>
                                        </p:attrNameLst>
                                      </p:cBhvr>
                                      <p:to>
                                        <p:strVal val="visible"/>
                                      </p:to>
                                    </p:set>
                                    <p:anim calcmode="discrete" valueType="clr">
                                      <p:cBhvr override="childStyle">
                                        <p:cTn id="14" dur="80"/>
                                        <p:tgtEl>
                                          <p:spTgt spid="718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2"/>
                                        </p:tgtEl>
                                        <p:attrNameLst>
                                          <p:attrName>fillcolor</p:attrName>
                                        </p:attrNameLst>
                                      </p:cBhvr>
                                      <p:tavLst>
                                        <p:tav tm="0">
                                          <p:val>
                                            <p:clrVal>
                                              <a:schemeClr val="accent2"/>
                                            </p:clrVal>
                                          </p:val>
                                        </p:tav>
                                        <p:tav tm="50000">
                                          <p:val>
                                            <p:clrVal>
                                              <a:schemeClr val="hlink"/>
                                            </p:clrVal>
                                          </p:val>
                                        </p:tav>
                                      </p:tavLst>
                                    </p:anim>
                                    <p:set>
                                      <p:cBhvr>
                                        <p:cTn id="16" dur="80"/>
                                        <p:tgtEl>
                                          <p:spTgt spid="7182"/>
                                        </p:tgtEl>
                                        <p:attrNameLst>
                                          <p:attrName>fill.type</p:attrName>
                                        </p:attrNameLst>
                                      </p:cBhvr>
                                      <p:to>
                                        <p:strVal val="solid"/>
                                      </p:to>
                                    </p:set>
                                  </p:childTnLst>
                                </p:cTn>
                              </p:par>
                            </p:childTnLst>
                          </p:cTn>
                        </p:par>
                        <p:par>
                          <p:cTn id="17" fill="hold">
                            <p:stCondLst>
                              <p:cond delay="880"/>
                            </p:stCondLst>
                            <p:childTnLst>
                              <p:par>
                                <p:cTn id="18" presetID="3" presetClass="entr" presetSubtype="10" fill="hold" nodeType="afterEffect">
                                  <p:stCondLst>
                                    <p:cond delay="0"/>
                                  </p:stCondLst>
                                  <p:childTnLst>
                                    <p:set>
                                      <p:cBhvr>
                                        <p:cTn id="19" dur="1" fill="hold">
                                          <p:stCondLst>
                                            <p:cond delay="0"/>
                                          </p:stCondLst>
                                        </p:cTn>
                                        <p:tgtEl>
                                          <p:spTgt spid="7184">
                                            <p:txEl>
                                              <p:pRg st="0" end="0"/>
                                            </p:txEl>
                                          </p:spTgt>
                                        </p:tgtEl>
                                        <p:attrNameLst>
                                          <p:attrName>style.visibility</p:attrName>
                                        </p:attrNameLst>
                                      </p:cBhvr>
                                      <p:to>
                                        <p:strVal val="visible"/>
                                      </p:to>
                                    </p:set>
                                    <p:animEffect transition="in" filter="blinds(horizontal)">
                                      <p:cBhvr>
                                        <p:cTn id="20" dur="500"/>
                                        <p:tgtEl>
                                          <p:spTgt spid="718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89"/>
                                        </p:tgtEl>
                                        <p:attrNameLst>
                                          <p:attrName>style.visibility</p:attrName>
                                        </p:attrNameLst>
                                      </p:cBhvr>
                                      <p:to>
                                        <p:strVal val="visible"/>
                                      </p:to>
                                    </p:set>
                                    <p:animEffect transition="in" filter="fade">
                                      <p:cBhvr>
                                        <p:cTn id="25" dur="1000"/>
                                        <p:tgtEl>
                                          <p:spTgt spid="718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184">
                                            <p:txEl>
                                              <p:pRg st="1" end="1"/>
                                            </p:txEl>
                                          </p:spTgt>
                                        </p:tgtEl>
                                        <p:attrNameLst>
                                          <p:attrName>style.visibility</p:attrName>
                                        </p:attrNameLst>
                                      </p:cBhvr>
                                      <p:to>
                                        <p:strVal val="visible"/>
                                      </p:to>
                                    </p:set>
                                    <p:anim calcmode="lin" valueType="num">
                                      <p:cBhvr additive="base">
                                        <p:cTn id="30" dur="500" fill="hold"/>
                                        <p:tgtEl>
                                          <p:spTgt spid="718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1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95"/>
                                        </p:tgtEl>
                                        <p:attrNameLst>
                                          <p:attrName>style.visibility</p:attrName>
                                        </p:attrNameLst>
                                      </p:cBhvr>
                                      <p:to>
                                        <p:strVal val="visible"/>
                                      </p:to>
                                    </p:set>
                                    <p:animEffect transition="in" filter="fade">
                                      <p:cBhvr>
                                        <p:cTn id="36" dur="1000"/>
                                        <p:tgtEl>
                                          <p:spTgt spid="7195"/>
                                        </p:tgtEl>
                                      </p:cBhvr>
                                    </p:animEffect>
                                  </p:childTnLst>
                                </p:cTn>
                              </p:par>
                            </p:childTnLst>
                          </p:cTn>
                        </p:par>
                      </p:childTnLst>
                    </p:cTn>
                  </p:par>
                  <p:par>
                    <p:cTn id="37" fill="hold">
                      <p:stCondLst>
                        <p:cond delay="indefinite"/>
                      </p:stCondLst>
                      <p:childTnLst>
                        <p:par>
                          <p:cTn id="38" fill="hold">
                            <p:stCondLst>
                              <p:cond delay="0"/>
                            </p:stCondLst>
                            <p:childTnLst>
                              <p:par>
                                <p:cTn id="39" presetID="30" presetClass="emph" presetSubtype="0" fill="hold" grpId="1" nodeType="clickEffect">
                                  <p:stCondLst>
                                    <p:cond delay="0"/>
                                  </p:stCondLst>
                                  <p:childTnLst>
                                    <p:animClr clrSpc="hsl" dir="cw">
                                      <p:cBhvr override="childStyle">
                                        <p:cTn id="40" dur="500" fill="hold"/>
                                        <p:tgtEl>
                                          <p:spTgt spid="7195"/>
                                        </p:tgtEl>
                                        <p:attrNameLst>
                                          <p:attrName>style.color</p:attrName>
                                        </p:attrNameLst>
                                      </p:cBhvr>
                                      <p:by>
                                        <p:hsl h="0" s="12549" l="25098"/>
                                      </p:by>
                                    </p:animClr>
                                    <p:animClr clrSpc="hsl" dir="cw">
                                      <p:cBhvr>
                                        <p:cTn id="41" dur="500" fill="hold"/>
                                        <p:tgtEl>
                                          <p:spTgt spid="7195"/>
                                        </p:tgtEl>
                                        <p:attrNameLst>
                                          <p:attrName>fillcolor</p:attrName>
                                        </p:attrNameLst>
                                      </p:cBhvr>
                                      <p:by>
                                        <p:hsl h="0" s="12549" l="25098"/>
                                      </p:by>
                                    </p:animClr>
                                    <p:animClr clrSpc="hsl" dir="cw">
                                      <p:cBhvr>
                                        <p:cTn id="42" dur="500" fill="hold"/>
                                        <p:tgtEl>
                                          <p:spTgt spid="7195"/>
                                        </p:tgtEl>
                                        <p:attrNameLst>
                                          <p:attrName>stroke.color</p:attrName>
                                        </p:attrNameLst>
                                      </p:cBhvr>
                                      <p:by>
                                        <p:hsl h="0" s="12549" l="25098"/>
                                      </p:by>
                                    </p:animClr>
                                    <p:set>
                                      <p:cBhvr>
                                        <p:cTn id="43" dur="500" fill="hold"/>
                                        <p:tgtEl>
                                          <p:spTgt spid="7195"/>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96"/>
                                        </p:tgtEl>
                                        <p:attrNameLst>
                                          <p:attrName>style.visibility</p:attrName>
                                        </p:attrNameLst>
                                      </p:cBhvr>
                                      <p:to>
                                        <p:strVal val="visible"/>
                                      </p:to>
                                    </p:set>
                                    <p:anim calcmode="lin" valueType="num">
                                      <p:cBhvr additive="base">
                                        <p:cTn id="48" dur="500" fill="hold"/>
                                        <p:tgtEl>
                                          <p:spTgt spid="7196"/>
                                        </p:tgtEl>
                                        <p:attrNameLst>
                                          <p:attrName>ppt_x</p:attrName>
                                        </p:attrNameLst>
                                      </p:cBhvr>
                                      <p:tavLst>
                                        <p:tav tm="0">
                                          <p:val>
                                            <p:strVal val="#ppt_x"/>
                                          </p:val>
                                        </p:tav>
                                        <p:tav tm="100000">
                                          <p:val>
                                            <p:strVal val="#ppt_x"/>
                                          </p:val>
                                        </p:tav>
                                      </p:tavLst>
                                    </p:anim>
                                    <p:anim calcmode="lin" valueType="num">
                                      <p:cBhvr additive="base">
                                        <p:cTn id="49" dur="500" fill="hold"/>
                                        <p:tgtEl>
                                          <p:spTgt spid="719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200"/>
                                        </p:tgtEl>
                                        <p:attrNameLst>
                                          <p:attrName>style.visibility</p:attrName>
                                        </p:attrNameLst>
                                      </p:cBhvr>
                                      <p:to>
                                        <p:strVal val="visible"/>
                                      </p:to>
                                    </p:set>
                                    <p:anim calcmode="lin" valueType="num">
                                      <p:cBhvr additive="base">
                                        <p:cTn id="52" dur="500" fill="hold"/>
                                        <p:tgtEl>
                                          <p:spTgt spid="7200"/>
                                        </p:tgtEl>
                                        <p:attrNameLst>
                                          <p:attrName>ppt_x</p:attrName>
                                        </p:attrNameLst>
                                      </p:cBhvr>
                                      <p:tavLst>
                                        <p:tav tm="0">
                                          <p:val>
                                            <p:strVal val="#ppt_x"/>
                                          </p:val>
                                        </p:tav>
                                        <p:tav tm="100000">
                                          <p:val>
                                            <p:strVal val="#ppt_x"/>
                                          </p:val>
                                        </p:tav>
                                      </p:tavLst>
                                    </p:anim>
                                    <p:anim calcmode="lin" valueType="num">
                                      <p:cBhvr additive="base">
                                        <p:cTn id="53" dur="500" fill="hold"/>
                                        <p:tgtEl>
                                          <p:spTgt spid="720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201"/>
                                        </p:tgtEl>
                                        <p:attrNameLst>
                                          <p:attrName>style.visibility</p:attrName>
                                        </p:attrNameLst>
                                      </p:cBhvr>
                                      <p:to>
                                        <p:strVal val="visible"/>
                                      </p:to>
                                    </p:set>
                                    <p:anim calcmode="lin" valueType="num">
                                      <p:cBhvr additive="base">
                                        <p:cTn id="56" dur="500" fill="hold"/>
                                        <p:tgtEl>
                                          <p:spTgt spid="7201"/>
                                        </p:tgtEl>
                                        <p:attrNameLst>
                                          <p:attrName>ppt_x</p:attrName>
                                        </p:attrNameLst>
                                      </p:cBhvr>
                                      <p:tavLst>
                                        <p:tav tm="0">
                                          <p:val>
                                            <p:strVal val="#ppt_x"/>
                                          </p:val>
                                        </p:tav>
                                        <p:tav tm="100000">
                                          <p:val>
                                            <p:strVal val="#ppt_x"/>
                                          </p:val>
                                        </p:tav>
                                      </p:tavLst>
                                    </p:anim>
                                    <p:anim calcmode="lin" valueType="num">
                                      <p:cBhvr additive="base">
                                        <p:cTn id="57" dur="500" fill="hold"/>
                                        <p:tgtEl>
                                          <p:spTgt spid="720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202"/>
                                        </p:tgtEl>
                                        <p:attrNameLst>
                                          <p:attrName>style.visibility</p:attrName>
                                        </p:attrNameLst>
                                      </p:cBhvr>
                                      <p:to>
                                        <p:strVal val="visible"/>
                                      </p:to>
                                    </p:set>
                                    <p:anim calcmode="lin" valueType="num">
                                      <p:cBhvr additive="base">
                                        <p:cTn id="60" dur="500" fill="hold"/>
                                        <p:tgtEl>
                                          <p:spTgt spid="7202"/>
                                        </p:tgtEl>
                                        <p:attrNameLst>
                                          <p:attrName>ppt_x</p:attrName>
                                        </p:attrNameLst>
                                      </p:cBhvr>
                                      <p:tavLst>
                                        <p:tav tm="0">
                                          <p:val>
                                            <p:strVal val="#ppt_x"/>
                                          </p:val>
                                        </p:tav>
                                        <p:tav tm="100000">
                                          <p:val>
                                            <p:strVal val="#ppt_x"/>
                                          </p:val>
                                        </p:tav>
                                      </p:tavLst>
                                    </p:anim>
                                    <p:anim calcmode="lin" valueType="num">
                                      <p:cBhvr additive="base">
                                        <p:cTn id="61" dur="500" fill="hold"/>
                                        <p:tgtEl>
                                          <p:spTgt spid="720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203"/>
                                        </p:tgtEl>
                                        <p:attrNameLst>
                                          <p:attrName>style.visibility</p:attrName>
                                        </p:attrNameLst>
                                      </p:cBhvr>
                                      <p:to>
                                        <p:strVal val="visible"/>
                                      </p:to>
                                    </p:set>
                                    <p:anim calcmode="lin" valueType="num">
                                      <p:cBhvr additive="base">
                                        <p:cTn id="64" dur="500" fill="hold"/>
                                        <p:tgtEl>
                                          <p:spTgt spid="7203"/>
                                        </p:tgtEl>
                                        <p:attrNameLst>
                                          <p:attrName>ppt_x</p:attrName>
                                        </p:attrNameLst>
                                      </p:cBhvr>
                                      <p:tavLst>
                                        <p:tav tm="0">
                                          <p:val>
                                            <p:strVal val="#ppt_x"/>
                                          </p:val>
                                        </p:tav>
                                        <p:tav tm="100000">
                                          <p:val>
                                            <p:strVal val="#ppt_x"/>
                                          </p:val>
                                        </p:tav>
                                      </p:tavLst>
                                    </p:anim>
                                    <p:anim calcmode="lin" valueType="num">
                                      <p:cBhvr additive="base">
                                        <p:cTn id="65" dur="500" fill="hold"/>
                                        <p:tgtEl>
                                          <p:spTgt spid="7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2" grpId="0"/>
      <p:bldP spid="7189" grpId="0"/>
      <p:bldP spid="7195" grpId="0"/>
      <p:bldP spid="7195" grpId="1"/>
      <p:bldP spid="7196" grpId="0" animBg="1"/>
      <p:bldP spid="7200" grpId="0" animBg="1"/>
      <p:bldP spid="7201" grpId="0" animBg="1"/>
      <p:bldP spid="7202" grpId="0" animBg="1"/>
      <p:bldP spid="72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7171" name="Text Box 15"/>
          <p:cNvSpPr txBox="1">
            <a:spLocks noChangeArrowheads="1"/>
          </p:cNvSpPr>
          <p:nvPr/>
        </p:nvSpPr>
        <p:spPr bwMode="auto">
          <a:xfrm>
            <a:off x="228600" y="1384300"/>
            <a:ext cx="4025900" cy="457200"/>
          </a:xfrm>
          <a:prstGeom prst="rect">
            <a:avLst/>
          </a:prstGeom>
          <a:noFill/>
          <a:ln w="9525">
            <a:noFill/>
            <a:miter lim="800000"/>
            <a:headEnd/>
            <a:tailEnd/>
          </a:ln>
        </p:spPr>
        <p:txBody>
          <a:bodyPr>
            <a:spAutoFit/>
          </a:bodyPr>
          <a:lstStyle/>
          <a:p>
            <a:pPr eaLnBrk="0" hangingPunct="0"/>
            <a:r>
              <a:rPr lang="en-US" sz="2400">
                <a:solidFill>
                  <a:srgbClr val="FF0000"/>
                </a:solidFill>
                <a:latin typeface="Arial" charset="0"/>
              </a:rPr>
              <a:t>1/ Bức tranh thiên nhiên:</a:t>
            </a:r>
          </a:p>
        </p:txBody>
      </p:sp>
      <p:sp>
        <p:nvSpPr>
          <p:cNvPr id="7172" name="Rectangle 16"/>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a:t>
            </a:r>
            <a:r>
              <a:rPr lang="en-US" sz="2400" dirty="0">
                <a:solidFill>
                  <a:srgbClr val="FF0000"/>
                </a:solidFill>
                <a:latin typeface="Arial" charset="0"/>
              </a:rPr>
              <a:t>. PHÂN TÍCH:</a:t>
            </a:r>
          </a:p>
        </p:txBody>
      </p:sp>
      <p:sp>
        <p:nvSpPr>
          <p:cNvPr id="7173" name="Line 19"/>
          <p:cNvSpPr>
            <a:spLocks noChangeShapeType="1"/>
          </p:cNvSpPr>
          <p:nvPr/>
        </p:nvSpPr>
        <p:spPr bwMode="auto">
          <a:xfrm>
            <a:off x="4394200" y="1270000"/>
            <a:ext cx="25400" cy="5143500"/>
          </a:xfrm>
          <a:prstGeom prst="line">
            <a:avLst/>
          </a:prstGeom>
          <a:noFill/>
          <a:ln w="9525">
            <a:solidFill>
              <a:schemeClr val="tx1"/>
            </a:solidFill>
            <a:round/>
            <a:headEnd/>
            <a:tailEnd/>
          </a:ln>
        </p:spPr>
        <p:txBody>
          <a:bodyPr/>
          <a:lstStyle/>
          <a:p>
            <a:endParaRPr lang="en-US"/>
          </a:p>
        </p:txBody>
      </p:sp>
      <p:sp>
        <p:nvSpPr>
          <p:cNvPr id="21526" name="Text Box 22"/>
          <p:cNvSpPr txBox="1">
            <a:spLocks noChangeArrowheads="1"/>
          </p:cNvSpPr>
          <p:nvPr/>
        </p:nvSpPr>
        <p:spPr bwMode="auto">
          <a:xfrm>
            <a:off x="4762500" y="1816100"/>
            <a:ext cx="4064000" cy="1096963"/>
          </a:xfrm>
          <a:prstGeom prst="rect">
            <a:avLst/>
          </a:prstGeom>
          <a:noFill/>
          <a:ln w="9525">
            <a:noFill/>
            <a:miter lim="800000"/>
            <a:headEnd/>
            <a:tailEnd/>
          </a:ln>
        </p:spPr>
        <p:txBody>
          <a:bodyPr>
            <a:spAutoFit/>
          </a:bodyPr>
          <a:lstStyle/>
          <a:p>
            <a:pPr>
              <a:spcBef>
                <a:spcPct val="50000"/>
              </a:spcBef>
            </a:pPr>
            <a:r>
              <a:rPr lang="en-US" sz="2200">
                <a:solidFill>
                  <a:srgbClr val="FF0000"/>
                </a:solidFill>
              </a:rPr>
              <a:t>Những chi tiết ấy miêu tả cảnh núi sông, cảnh vật ở đây như thế nào? Nghệ thuật miêu tả có gì đặc sắc?</a:t>
            </a:r>
          </a:p>
        </p:txBody>
      </p:sp>
      <p:sp>
        <p:nvSpPr>
          <p:cNvPr id="21528" name="Text Box 24"/>
          <p:cNvSpPr txBox="1">
            <a:spLocks noChangeArrowheads="1"/>
          </p:cNvSpPr>
          <p:nvPr/>
        </p:nvSpPr>
        <p:spPr bwMode="auto">
          <a:xfrm>
            <a:off x="203200" y="2336800"/>
            <a:ext cx="4191000" cy="1370013"/>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a:t>
            </a:r>
            <a:r>
              <a:rPr lang="en-US" sz="2400" b="1">
                <a:solidFill>
                  <a:srgbClr val="0066FF"/>
                </a:solidFill>
              </a:rPr>
              <a:t>Cảnh sông và hai bên bờ:</a:t>
            </a:r>
          </a:p>
          <a:p>
            <a:pPr eaLnBrk="0" hangingPunct="0">
              <a:spcBef>
                <a:spcPct val="50000"/>
              </a:spcBef>
            </a:pPr>
            <a:r>
              <a:rPr lang="en-US" sz="2400">
                <a:solidFill>
                  <a:srgbClr val="0066FF"/>
                </a:solidFill>
              </a:rPr>
              <a:t>+ Chưa đến thác: êm đềm, hiền hòa, thơ mộng , …</a:t>
            </a:r>
          </a:p>
        </p:txBody>
      </p:sp>
      <p:sp>
        <p:nvSpPr>
          <p:cNvPr id="21529" name="Text Box 25"/>
          <p:cNvSpPr txBox="1">
            <a:spLocks noChangeArrowheads="1"/>
          </p:cNvSpPr>
          <p:nvPr/>
        </p:nvSpPr>
        <p:spPr bwMode="auto">
          <a:xfrm>
            <a:off x="4432300" y="3559175"/>
            <a:ext cx="4356100" cy="1431925"/>
          </a:xfrm>
          <a:prstGeom prst="rect">
            <a:avLst/>
          </a:prstGeom>
          <a:noFill/>
          <a:ln w="9525">
            <a:noFill/>
            <a:miter lim="800000"/>
            <a:headEnd/>
            <a:tailEnd/>
          </a:ln>
        </p:spPr>
        <p:txBody>
          <a:bodyPr>
            <a:spAutoFit/>
          </a:bodyPr>
          <a:lstStyle/>
          <a:p>
            <a:pPr>
              <a:spcBef>
                <a:spcPct val="50000"/>
              </a:spcBef>
            </a:pPr>
            <a:r>
              <a:rPr lang="en-US" sz="2200">
                <a:solidFill>
                  <a:srgbClr val="FF0000"/>
                </a:solidFill>
              </a:rPr>
              <a:t>Theo em, vị trí quan sát để miêu tả của người kể chuyện là ở chỗ nào? Vị trí quan sát ấy có thích hợp không? Vì sao?</a:t>
            </a:r>
          </a:p>
        </p:txBody>
      </p:sp>
      <p:sp>
        <p:nvSpPr>
          <p:cNvPr id="21530" name="Text Box 26"/>
          <p:cNvSpPr txBox="1">
            <a:spLocks noChangeArrowheads="1"/>
          </p:cNvSpPr>
          <p:nvPr/>
        </p:nvSpPr>
        <p:spPr bwMode="auto">
          <a:xfrm>
            <a:off x="228600" y="4114800"/>
            <a:ext cx="3949700" cy="1187450"/>
          </a:xfrm>
          <a:prstGeom prst="rect">
            <a:avLst/>
          </a:prstGeom>
          <a:noFill/>
          <a:ln w="9525">
            <a:noFill/>
            <a:miter lim="800000"/>
            <a:headEnd/>
            <a:tailEnd/>
          </a:ln>
        </p:spPr>
        <p:txBody>
          <a:bodyPr>
            <a:spAutoFit/>
          </a:bodyPr>
          <a:lstStyle/>
          <a:p>
            <a:pPr>
              <a:spcBef>
                <a:spcPct val="50000"/>
              </a:spcBef>
            </a:pPr>
            <a:r>
              <a:rPr lang="en-US" sz="2400">
                <a:solidFill>
                  <a:srgbClr val="0066FF"/>
                </a:solidFill>
              </a:rPr>
              <a:t>Nghệ thuật: sử dụng từ ngữ gợi hình, phép nhân hóa độc đáo.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Effect transition="in" filter="fade">
                                      <p:cBhvr>
                                        <p:cTn id="7" dur="1000"/>
                                        <p:tgtEl>
                                          <p:spTgt spid="2152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1" nodeType="clickEffect">
                                  <p:stCondLst>
                                    <p:cond delay="0"/>
                                  </p:stCondLst>
                                  <p:childTnLst>
                                    <p:animClr clrSpc="hsl" dir="cw">
                                      <p:cBhvr override="childStyle">
                                        <p:cTn id="11" dur="500" fill="hold"/>
                                        <p:tgtEl>
                                          <p:spTgt spid="21526"/>
                                        </p:tgtEl>
                                        <p:attrNameLst>
                                          <p:attrName>style.color</p:attrName>
                                        </p:attrNameLst>
                                      </p:cBhvr>
                                      <p:by>
                                        <p:hsl h="0" s="12549" l="25098"/>
                                      </p:by>
                                    </p:animClr>
                                    <p:animClr clrSpc="hsl" dir="cw">
                                      <p:cBhvr>
                                        <p:cTn id="12" dur="500" fill="hold"/>
                                        <p:tgtEl>
                                          <p:spTgt spid="21526"/>
                                        </p:tgtEl>
                                        <p:attrNameLst>
                                          <p:attrName>fillcolor</p:attrName>
                                        </p:attrNameLst>
                                      </p:cBhvr>
                                      <p:by>
                                        <p:hsl h="0" s="12549" l="25098"/>
                                      </p:by>
                                    </p:animClr>
                                    <p:animClr clrSpc="hsl" dir="cw">
                                      <p:cBhvr>
                                        <p:cTn id="13" dur="500" fill="hold"/>
                                        <p:tgtEl>
                                          <p:spTgt spid="21526"/>
                                        </p:tgtEl>
                                        <p:attrNameLst>
                                          <p:attrName>stroke.color</p:attrName>
                                        </p:attrNameLst>
                                      </p:cBhvr>
                                      <p:by>
                                        <p:hsl h="0" s="12549" l="25098"/>
                                      </p:by>
                                    </p:animClr>
                                    <p:set>
                                      <p:cBhvr>
                                        <p:cTn id="14" dur="500" fill="hold"/>
                                        <p:tgtEl>
                                          <p:spTgt spid="21526"/>
                                        </p:tgtEl>
                                        <p:attrNameLst>
                                          <p:attrName>fill.type</p:attrName>
                                        </p:attrNameLst>
                                      </p:cBhvr>
                                      <p:to>
                                        <p:strVal val="solid"/>
                                      </p:to>
                                    </p:set>
                                  </p:child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21528">
                                            <p:txEl>
                                              <p:pRg st="0" end="0"/>
                                            </p:txEl>
                                          </p:spTgt>
                                        </p:tgtEl>
                                        <p:attrNameLst>
                                          <p:attrName>style.visibility</p:attrName>
                                        </p:attrNameLst>
                                      </p:cBhvr>
                                      <p:to>
                                        <p:strVal val="visible"/>
                                      </p:to>
                                    </p:set>
                                    <p:animEffect transition="in" filter="blinds(horizontal)">
                                      <p:cBhvr>
                                        <p:cTn id="18" dur="500"/>
                                        <p:tgtEl>
                                          <p:spTgt spid="215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528">
                                            <p:txEl>
                                              <p:pRg st="1" end="1"/>
                                            </p:txEl>
                                          </p:spTgt>
                                        </p:tgtEl>
                                        <p:attrNameLst>
                                          <p:attrName>style.visibility</p:attrName>
                                        </p:attrNameLst>
                                      </p:cBhvr>
                                      <p:to>
                                        <p:strVal val="visible"/>
                                      </p:to>
                                    </p:set>
                                    <p:anim calcmode="lin" valueType="num">
                                      <p:cBhvr additive="base">
                                        <p:cTn id="23" dur="500" fill="hold"/>
                                        <p:tgtEl>
                                          <p:spTgt spid="21528">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529">
                                            <p:txEl>
                                              <p:pRg st="0" end="0"/>
                                            </p:txEl>
                                          </p:spTgt>
                                        </p:tgtEl>
                                        <p:attrNameLst>
                                          <p:attrName>style.visibility</p:attrName>
                                        </p:attrNameLst>
                                      </p:cBhvr>
                                      <p:to>
                                        <p:strVal val="visible"/>
                                      </p:to>
                                    </p:set>
                                    <p:animEffect transition="in" filter="fade">
                                      <p:cBhvr>
                                        <p:cTn id="29" dur="1000"/>
                                        <p:tgtEl>
                                          <p:spTgt spid="215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530"/>
                                        </p:tgtEl>
                                        <p:attrNameLst>
                                          <p:attrName>style.visibility</p:attrName>
                                        </p:attrNameLst>
                                      </p:cBhvr>
                                      <p:to>
                                        <p:strVal val="visible"/>
                                      </p:to>
                                    </p:set>
                                    <p:animEffect transition="in" filter="fade">
                                      <p:cBhvr>
                                        <p:cTn id="34" dur="10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p:bldP spid="21526" grpId="1"/>
      <p:bldP spid="215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8195" name="Text Box 3"/>
          <p:cNvSpPr txBox="1">
            <a:spLocks noChangeArrowheads="1"/>
          </p:cNvSpPr>
          <p:nvPr/>
        </p:nvSpPr>
        <p:spPr bwMode="auto">
          <a:xfrm>
            <a:off x="228600" y="1384300"/>
            <a:ext cx="4025900" cy="457200"/>
          </a:xfrm>
          <a:prstGeom prst="rect">
            <a:avLst/>
          </a:prstGeom>
          <a:noFill/>
          <a:ln w="9525">
            <a:noFill/>
            <a:miter lim="800000"/>
            <a:headEnd/>
            <a:tailEnd/>
          </a:ln>
        </p:spPr>
        <p:txBody>
          <a:bodyPr>
            <a:spAutoFit/>
          </a:bodyPr>
          <a:lstStyle/>
          <a:p>
            <a:pPr eaLnBrk="0" hangingPunct="0"/>
            <a:r>
              <a:rPr lang="en-US" sz="2400">
                <a:solidFill>
                  <a:srgbClr val="FF0000"/>
                </a:solidFill>
                <a:latin typeface="Arial" charset="0"/>
              </a:rPr>
              <a:t>1/ Bức tranh thiên nhiên:</a:t>
            </a:r>
          </a:p>
        </p:txBody>
      </p:sp>
      <p:sp>
        <p:nvSpPr>
          <p:cNvPr id="8196" name="Rectangle 4"/>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 </a:t>
            </a:r>
            <a:r>
              <a:rPr lang="en-US" sz="2400" dirty="0">
                <a:solidFill>
                  <a:srgbClr val="FF0000"/>
                </a:solidFill>
                <a:latin typeface="Arial" charset="0"/>
              </a:rPr>
              <a:t>PHÂN TÍCH:</a:t>
            </a:r>
          </a:p>
        </p:txBody>
      </p:sp>
      <p:sp>
        <p:nvSpPr>
          <p:cNvPr id="8197" name="Line 7"/>
          <p:cNvSpPr>
            <a:spLocks noChangeShapeType="1"/>
          </p:cNvSpPr>
          <p:nvPr/>
        </p:nvSpPr>
        <p:spPr bwMode="auto">
          <a:xfrm>
            <a:off x="4076700" y="1168400"/>
            <a:ext cx="25400" cy="5143500"/>
          </a:xfrm>
          <a:prstGeom prst="line">
            <a:avLst/>
          </a:prstGeom>
          <a:noFill/>
          <a:ln w="9525">
            <a:solidFill>
              <a:schemeClr val="tx1"/>
            </a:solidFill>
            <a:round/>
            <a:headEnd/>
            <a:tailEnd/>
          </a:ln>
        </p:spPr>
        <p:txBody>
          <a:bodyPr/>
          <a:lstStyle/>
          <a:p>
            <a:endParaRPr lang="en-US"/>
          </a:p>
        </p:txBody>
      </p:sp>
      <p:sp>
        <p:nvSpPr>
          <p:cNvPr id="8198" name="Text Box 8"/>
          <p:cNvSpPr txBox="1">
            <a:spLocks noChangeArrowheads="1"/>
          </p:cNvSpPr>
          <p:nvPr/>
        </p:nvSpPr>
        <p:spPr bwMode="auto">
          <a:xfrm>
            <a:off x="4178300" y="1092200"/>
            <a:ext cx="4965700" cy="4664075"/>
          </a:xfrm>
          <a:prstGeom prst="rect">
            <a:avLst/>
          </a:prstGeom>
          <a:noFill/>
          <a:ln w="9525">
            <a:noFill/>
            <a:miter lim="800000"/>
            <a:headEnd/>
            <a:tailEnd/>
          </a:ln>
        </p:spPr>
        <p:txBody>
          <a:bodyPr>
            <a:spAutoFit/>
          </a:bodyPr>
          <a:lstStyle/>
          <a:p>
            <a:pPr>
              <a:spcBef>
                <a:spcPct val="50000"/>
              </a:spcBef>
            </a:pPr>
            <a:r>
              <a:rPr lang="en-US" sz="2000"/>
              <a:t>Đến Phường Rạnh, dượng Hương sai nấu cơm ăn để được chắc bụng. Mùa nước càng to, có khi suốt buổi phải chống liền tay không phút hở. Ba chiếc sào bằng tre đầu bịt sắt đã sẵn sàng. </a:t>
            </a:r>
            <a:r>
              <a:rPr lang="en-US" sz="2000" u="sng">
                <a:solidFill>
                  <a:srgbClr val="FF00FF"/>
                </a:solidFill>
              </a:rPr>
              <a:t>Nước từ trên  cao phóng giữa hai vách đá dựng đứng chảy đứt đuôi rắn</a:t>
            </a:r>
            <a:r>
              <a:rPr lang="en-US" sz="2000"/>
              <a:t>. Dượng Hương Thư đánh trần đứng sau lái co người phóng chiếc sào xuống lòng sông nghe một tiếng “soạc” ! Thép đã cắm vào sỏi! Dượng Hương ghì chặt trên đầu sào, lấy thế trụ lại, giúp cho chú Hai và thằng Cù Lao phóng sào xuống nước. Chiếc sào của dượng Hương dưới sức chống bị cong lại. </a:t>
            </a:r>
            <a:r>
              <a:rPr lang="en-US" sz="2000" u="sng">
                <a:solidFill>
                  <a:srgbClr val="FF00FF"/>
                </a:solidFill>
              </a:rPr>
              <a:t>Nước bị cản văng bọt tứ tung, thuyền vùng vằng cứ chực trụt xuống, quay đầu chạy về lại Hòa Phước</a:t>
            </a:r>
            <a:r>
              <a:rPr lang="en-US" sz="2000"/>
              <a:t>.</a:t>
            </a:r>
          </a:p>
        </p:txBody>
      </p:sp>
      <p:sp>
        <p:nvSpPr>
          <p:cNvPr id="8199" name="Text Box 10"/>
          <p:cNvSpPr txBox="1">
            <a:spLocks noChangeArrowheads="1"/>
          </p:cNvSpPr>
          <p:nvPr/>
        </p:nvSpPr>
        <p:spPr bwMode="auto">
          <a:xfrm>
            <a:off x="174625" y="3238500"/>
            <a:ext cx="3067050" cy="366713"/>
          </a:xfrm>
          <a:prstGeom prst="rect">
            <a:avLst/>
          </a:prstGeom>
          <a:noFill/>
          <a:ln w="9525">
            <a:noFill/>
            <a:miter lim="800000"/>
            <a:headEnd/>
            <a:tailEnd/>
          </a:ln>
        </p:spPr>
        <p:txBody>
          <a:bodyPr>
            <a:spAutoFit/>
          </a:bodyPr>
          <a:lstStyle/>
          <a:p>
            <a:endParaRPr lang="en-US"/>
          </a:p>
        </p:txBody>
      </p:sp>
      <p:sp>
        <p:nvSpPr>
          <p:cNvPr id="58380" name="Text Box 12"/>
          <p:cNvSpPr txBox="1">
            <a:spLocks noChangeArrowheads="1"/>
          </p:cNvSpPr>
          <p:nvPr/>
        </p:nvSpPr>
        <p:spPr bwMode="auto">
          <a:xfrm>
            <a:off x="241300" y="1930400"/>
            <a:ext cx="33909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0066FF"/>
                </a:solidFill>
              </a:rPr>
              <a:t>+ Đến thác:</a:t>
            </a:r>
            <a:endParaRPr lang="en-US" sz="2400" b="1">
              <a:solidFill>
                <a:srgbClr val="0066FF"/>
              </a:solidFill>
            </a:endParaRPr>
          </a:p>
        </p:txBody>
      </p:sp>
      <p:sp>
        <p:nvSpPr>
          <p:cNvPr id="58381" name="Text Box 13"/>
          <p:cNvSpPr txBox="1">
            <a:spLocks noChangeArrowheads="1"/>
          </p:cNvSpPr>
          <p:nvPr/>
        </p:nvSpPr>
        <p:spPr bwMode="auto">
          <a:xfrm>
            <a:off x="1663700" y="1917700"/>
            <a:ext cx="2641600" cy="822325"/>
          </a:xfrm>
          <a:prstGeom prst="rect">
            <a:avLst/>
          </a:prstGeom>
          <a:noFill/>
          <a:ln w="9525">
            <a:noFill/>
            <a:miter lim="800000"/>
            <a:headEnd/>
            <a:tailEnd/>
          </a:ln>
        </p:spPr>
        <p:txBody>
          <a:bodyPr>
            <a:spAutoFit/>
          </a:bodyPr>
          <a:lstStyle/>
          <a:p>
            <a:pPr eaLnBrk="0" hangingPunct="0">
              <a:spcBef>
                <a:spcPct val="50000"/>
              </a:spcBef>
            </a:pPr>
            <a:r>
              <a:rPr lang="en-US" sz="2400">
                <a:solidFill>
                  <a:srgbClr val="0066FF"/>
                </a:solidFill>
              </a:rPr>
              <a:t> núi sông hiểm trở, dữ dội, hùng vĩ</a:t>
            </a:r>
            <a:r>
              <a:rPr lang="en-US" sz="2400" b="1">
                <a:solidFill>
                  <a:srgbClr val="0066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80"/>
                                        </p:tgtEl>
                                        <p:attrNameLst>
                                          <p:attrName>style.visibility</p:attrName>
                                        </p:attrNameLst>
                                      </p:cBhvr>
                                      <p:to>
                                        <p:strVal val="visible"/>
                                      </p:to>
                                    </p:set>
                                    <p:animEffect transition="in" filter="fade">
                                      <p:cBhvr>
                                        <p:cTn id="7" dur="500"/>
                                        <p:tgtEl>
                                          <p:spTgt spid="58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fade">
                                      <p:cBhvr>
                                        <p:cTn id="12" dur="5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P spid="583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2743200" y="177800"/>
            <a:ext cx="3606800" cy="749300"/>
          </a:xfrm>
          <a:prstGeom prst="rect">
            <a:avLst/>
          </a:prstGeom>
          <a:solidFill>
            <a:schemeClr val="accent1"/>
          </a:solidFill>
          <a:ln w="9525">
            <a:solidFill>
              <a:schemeClr val="tx1"/>
            </a:solidFill>
            <a:miter lim="800000"/>
            <a:headEnd/>
            <a:tailEnd/>
          </a:ln>
        </p:spPr>
        <p:txBody>
          <a:bodyPr wrap="none" anchor="ctr"/>
          <a:lstStyle/>
          <a:p>
            <a:pPr algn="ctr"/>
            <a:r>
              <a:rPr lang="en-US" sz="2400" dirty="0" err="1">
                <a:solidFill>
                  <a:srgbClr val="FFFF00"/>
                </a:solidFill>
              </a:rPr>
              <a:t>Tiết</a:t>
            </a:r>
            <a:r>
              <a:rPr lang="en-US" sz="2400" dirty="0">
                <a:solidFill>
                  <a:srgbClr val="FFFF00"/>
                </a:solidFill>
              </a:rPr>
              <a:t> </a:t>
            </a:r>
            <a:r>
              <a:rPr lang="en-US" sz="2400" dirty="0" smtClean="0">
                <a:solidFill>
                  <a:srgbClr val="FFFF00"/>
                </a:solidFill>
              </a:rPr>
              <a:t>86: </a:t>
            </a:r>
            <a:r>
              <a:rPr lang="en-US" sz="2400" b="1" dirty="0">
                <a:solidFill>
                  <a:srgbClr val="FF0000"/>
                </a:solidFill>
              </a:rPr>
              <a:t>VƯỢT THÁC</a:t>
            </a:r>
          </a:p>
          <a:p>
            <a:pPr algn="ctr"/>
            <a:r>
              <a:rPr lang="en-US" sz="2400" dirty="0" err="1">
                <a:solidFill>
                  <a:srgbClr val="FFFF00"/>
                </a:solidFill>
              </a:rPr>
              <a:t>Trích</a:t>
            </a:r>
            <a:r>
              <a:rPr lang="en-US" sz="2400" dirty="0">
                <a:solidFill>
                  <a:srgbClr val="FFFF00"/>
                </a:solidFill>
              </a:rPr>
              <a:t> “</a:t>
            </a:r>
            <a:r>
              <a:rPr lang="en-US" sz="2400" dirty="0" err="1">
                <a:solidFill>
                  <a:srgbClr val="FFFF00"/>
                </a:solidFill>
              </a:rPr>
              <a:t>Quê</a:t>
            </a:r>
            <a:r>
              <a:rPr lang="en-US" sz="2400" dirty="0">
                <a:solidFill>
                  <a:srgbClr val="FFFF00"/>
                </a:solidFill>
              </a:rPr>
              <a:t> </a:t>
            </a:r>
            <a:r>
              <a:rPr lang="en-US" sz="2400" dirty="0" err="1">
                <a:solidFill>
                  <a:srgbClr val="FFFF00"/>
                </a:solidFill>
              </a:rPr>
              <a:t>nội</a:t>
            </a:r>
            <a:r>
              <a:rPr lang="en-US" sz="2400" dirty="0">
                <a:solidFill>
                  <a:srgbClr val="FFFF00"/>
                </a:solidFill>
              </a:rPr>
              <a:t>” – </a:t>
            </a:r>
            <a:r>
              <a:rPr lang="en-US" sz="2400" dirty="0" err="1">
                <a:solidFill>
                  <a:srgbClr val="FFFF00"/>
                </a:solidFill>
              </a:rPr>
              <a:t>Võ</a:t>
            </a:r>
            <a:r>
              <a:rPr lang="en-US" sz="2400" dirty="0">
                <a:solidFill>
                  <a:srgbClr val="FFFF00"/>
                </a:solidFill>
              </a:rPr>
              <a:t> </a:t>
            </a:r>
            <a:r>
              <a:rPr lang="en-US" sz="2400" dirty="0" err="1">
                <a:solidFill>
                  <a:srgbClr val="FFFF00"/>
                </a:solidFill>
              </a:rPr>
              <a:t>Quảng</a:t>
            </a:r>
            <a:endParaRPr lang="en-US" sz="2400" dirty="0">
              <a:solidFill>
                <a:srgbClr val="FFFF00"/>
              </a:solidFill>
            </a:endParaRPr>
          </a:p>
        </p:txBody>
      </p:sp>
      <p:sp>
        <p:nvSpPr>
          <p:cNvPr id="9219" name="Rectangle 10"/>
          <p:cNvSpPr>
            <a:spLocks noChangeArrowheads="1"/>
          </p:cNvSpPr>
          <p:nvPr/>
        </p:nvSpPr>
        <p:spPr bwMode="auto">
          <a:xfrm>
            <a:off x="304800" y="990600"/>
            <a:ext cx="2882900" cy="457200"/>
          </a:xfrm>
          <a:prstGeom prst="rect">
            <a:avLst/>
          </a:prstGeom>
          <a:noFill/>
          <a:ln w="9525">
            <a:noFill/>
            <a:miter lim="800000"/>
            <a:headEnd/>
            <a:tailEnd/>
          </a:ln>
        </p:spPr>
        <p:txBody>
          <a:bodyPr anchor="ctr"/>
          <a:lstStyle/>
          <a:p>
            <a:r>
              <a:rPr lang="en-US" sz="2400" dirty="0" smtClean="0">
                <a:solidFill>
                  <a:srgbClr val="FF0000"/>
                </a:solidFill>
                <a:latin typeface="Arial" charset="0"/>
              </a:rPr>
              <a:t>II</a:t>
            </a:r>
            <a:r>
              <a:rPr lang="en-US" sz="2400" dirty="0">
                <a:solidFill>
                  <a:srgbClr val="FF0000"/>
                </a:solidFill>
                <a:latin typeface="Arial" charset="0"/>
              </a:rPr>
              <a:t>. PHÂN TÍCH:</a:t>
            </a:r>
          </a:p>
        </p:txBody>
      </p:sp>
      <p:sp>
        <p:nvSpPr>
          <p:cNvPr id="22539" name="Text Box 11"/>
          <p:cNvSpPr txBox="1">
            <a:spLocks noChangeArrowheads="1"/>
          </p:cNvSpPr>
          <p:nvPr/>
        </p:nvSpPr>
        <p:spPr bwMode="auto">
          <a:xfrm>
            <a:off x="279400" y="2260600"/>
            <a:ext cx="4610100" cy="1187450"/>
          </a:xfrm>
          <a:prstGeom prst="rect">
            <a:avLst/>
          </a:prstGeom>
          <a:noFill/>
          <a:ln w="9525">
            <a:noFill/>
            <a:miter lim="800000"/>
            <a:headEnd/>
            <a:tailEnd/>
          </a:ln>
        </p:spPr>
        <p:txBody>
          <a:bodyPr>
            <a:spAutoFit/>
          </a:bodyPr>
          <a:lstStyle/>
          <a:p>
            <a:pPr eaLnBrk="0" hangingPunct="0">
              <a:spcBef>
                <a:spcPct val="50000"/>
              </a:spcBef>
            </a:pPr>
            <a:r>
              <a:rPr lang="en-US" sz="2400" b="1">
                <a:solidFill>
                  <a:srgbClr val="0066FF"/>
                </a:solidFill>
              </a:rPr>
              <a:t>  </a:t>
            </a:r>
            <a:r>
              <a:rPr lang="en-US" sz="2400">
                <a:solidFill>
                  <a:srgbClr val="0066FF"/>
                </a:solidFill>
              </a:rPr>
              <a:t>+ Qua khỏi thác: bớt hiểm trở và hiền hoà hơn, đồng ruộng mở ra xanh tươi.</a:t>
            </a:r>
            <a:endParaRPr lang="en-US" sz="2400" i="1">
              <a:solidFill>
                <a:srgbClr val="0066FF"/>
              </a:solidFill>
            </a:endParaRPr>
          </a:p>
        </p:txBody>
      </p:sp>
      <p:sp>
        <p:nvSpPr>
          <p:cNvPr id="9221" name="Text Box 12"/>
          <p:cNvSpPr txBox="1">
            <a:spLocks noChangeArrowheads="1"/>
          </p:cNvSpPr>
          <p:nvPr/>
        </p:nvSpPr>
        <p:spPr bwMode="auto">
          <a:xfrm>
            <a:off x="228600" y="1384300"/>
            <a:ext cx="4025900" cy="457200"/>
          </a:xfrm>
          <a:prstGeom prst="rect">
            <a:avLst/>
          </a:prstGeom>
          <a:noFill/>
          <a:ln w="9525">
            <a:noFill/>
            <a:miter lim="800000"/>
            <a:headEnd/>
            <a:tailEnd/>
          </a:ln>
        </p:spPr>
        <p:txBody>
          <a:bodyPr>
            <a:spAutoFit/>
          </a:bodyPr>
          <a:lstStyle/>
          <a:p>
            <a:pPr eaLnBrk="0" hangingPunct="0"/>
            <a:r>
              <a:rPr lang="en-US" sz="2400">
                <a:solidFill>
                  <a:srgbClr val="FF0000"/>
                </a:solidFill>
                <a:latin typeface="Arial" charset="0"/>
              </a:rPr>
              <a:t>1/ Bức tranh thiên nhiên:</a:t>
            </a:r>
          </a:p>
        </p:txBody>
      </p:sp>
      <p:sp>
        <p:nvSpPr>
          <p:cNvPr id="9222" name="Line 13"/>
          <p:cNvSpPr>
            <a:spLocks noChangeShapeType="1"/>
          </p:cNvSpPr>
          <p:nvPr/>
        </p:nvSpPr>
        <p:spPr bwMode="auto">
          <a:xfrm>
            <a:off x="5029200" y="1612900"/>
            <a:ext cx="0" cy="4660900"/>
          </a:xfrm>
          <a:prstGeom prst="line">
            <a:avLst/>
          </a:prstGeom>
          <a:noFill/>
          <a:ln w="9525">
            <a:solidFill>
              <a:schemeClr val="tx1"/>
            </a:solidFill>
            <a:round/>
            <a:headEnd/>
            <a:tailEnd/>
          </a:ln>
        </p:spPr>
        <p:txBody>
          <a:bodyPr/>
          <a:lstStyle/>
          <a:p>
            <a:endParaRPr lang="en-US"/>
          </a:p>
        </p:txBody>
      </p:sp>
      <p:sp>
        <p:nvSpPr>
          <p:cNvPr id="22542" name="Text Box 14"/>
          <p:cNvSpPr txBox="1">
            <a:spLocks noChangeArrowheads="1"/>
          </p:cNvSpPr>
          <p:nvPr/>
        </p:nvSpPr>
        <p:spPr bwMode="auto">
          <a:xfrm>
            <a:off x="5076825" y="1536700"/>
            <a:ext cx="3905250" cy="2835275"/>
          </a:xfrm>
          <a:prstGeom prst="rect">
            <a:avLst/>
          </a:prstGeom>
          <a:noFill/>
          <a:ln w="9525">
            <a:noFill/>
            <a:miter lim="800000"/>
            <a:headEnd/>
            <a:tailEnd/>
          </a:ln>
        </p:spPr>
        <p:txBody>
          <a:bodyPr>
            <a:spAutoFit/>
          </a:bodyPr>
          <a:lstStyle/>
          <a:p>
            <a:r>
              <a:rPr lang="en-US" sz="2000"/>
              <a:t>Chú Hai vứt sào, ngồi xuông thở không ra hơi. </a:t>
            </a:r>
            <a:r>
              <a:rPr lang="en-US" sz="2000" u="sng"/>
              <a:t>Dòng sông cứ chảy quanh co dọc những núi cao sừng sững. Dọc sườn núi, những cây to mọc giữa những bụi lúp xúp nom xa như những cụ già vung tay hô đám con cháu tiến về phía trước. Qua nhiều lớp núi, đồng ruộng lại mở ra.</a:t>
            </a:r>
            <a:r>
              <a:rPr lang="en-US" sz="2000"/>
              <a:t> Đã đến Trung Phước.</a:t>
            </a:r>
          </a:p>
        </p:txBody>
      </p:sp>
      <p:sp>
        <p:nvSpPr>
          <p:cNvPr id="9224" name="Text Box 15"/>
          <p:cNvSpPr txBox="1">
            <a:spLocks noChangeArrowheads="1"/>
          </p:cNvSpPr>
          <p:nvPr/>
        </p:nvSpPr>
        <p:spPr bwMode="auto">
          <a:xfrm>
            <a:off x="5397500" y="4965700"/>
            <a:ext cx="2946400" cy="366713"/>
          </a:xfrm>
          <a:prstGeom prst="rect">
            <a:avLst/>
          </a:prstGeom>
          <a:noFill/>
          <a:ln w="9525">
            <a:noFill/>
            <a:miter lim="800000"/>
            <a:headEnd/>
            <a:tailEnd/>
          </a:ln>
        </p:spPr>
        <p:txBody>
          <a:bodyPr>
            <a:spAutoFit/>
          </a:bodyPr>
          <a:lstStyle/>
          <a:p>
            <a:pPr>
              <a:spcBef>
                <a:spcPct val="50000"/>
              </a:spcBef>
            </a:pPr>
            <a:endParaRPr lang="en-US"/>
          </a:p>
        </p:txBody>
      </p:sp>
      <p:sp>
        <p:nvSpPr>
          <p:cNvPr id="22546" name="Text Box 18"/>
          <p:cNvSpPr txBox="1">
            <a:spLocks noChangeArrowheads="1"/>
          </p:cNvSpPr>
          <p:nvPr/>
        </p:nvSpPr>
        <p:spPr bwMode="auto">
          <a:xfrm>
            <a:off x="177800" y="3530600"/>
            <a:ext cx="3949700" cy="1187450"/>
          </a:xfrm>
          <a:prstGeom prst="rect">
            <a:avLst/>
          </a:prstGeom>
          <a:noFill/>
          <a:ln w="9525">
            <a:noFill/>
            <a:miter lim="800000"/>
            <a:headEnd/>
            <a:tailEnd/>
          </a:ln>
        </p:spPr>
        <p:txBody>
          <a:bodyPr>
            <a:spAutoFit/>
          </a:bodyPr>
          <a:lstStyle/>
          <a:p>
            <a:pPr>
              <a:spcBef>
                <a:spcPct val="50000"/>
              </a:spcBef>
            </a:pPr>
            <a:r>
              <a:rPr lang="en-US" sz="2400">
                <a:solidFill>
                  <a:srgbClr val="0066FF"/>
                </a:solidFill>
              </a:rPr>
              <a:t>Nghệ thuật: sử dụng từ ngữ gợi hình, phép so sánh, nhân hóa độc đáo.</a:t>
            </a:r>
          </a:p>
        </p:txBody>
      </p:sp>
      <p:sp>
        <p:nvSpPr>
          <p:cNvPr id="22549" name="Text Box 21"/>
          <p:cNvSpPr txBox="1">
            <a:spLocks noChangeArrowheads="1"/>
          </p:cNvSpPr>
          <p:nvPr/>
        </p:nvSpPr>
        <p:spPr bwMode="auto">
          <a:xfrm>
            <a:off x="165100" y="4786313"/>
            <a:ext cx="4787900" cy="822325"/>
          </a:xfrm>
          <a:prstGeom prst="rect">
            <a:avLst/>
          </a:prstGeom>
          <a:noFill/>
          <a:ln w="9525">
            <a:noFill/>
            <a:miter lim="800000"/>
            <a:headEnd/>
            <a:tailEnd/>
          </a:ln>
        </p:spPr>
        <p:txBody>
          <a:bodyPr>
            <a:spAutoFit/>
          </a:bodyPr>
          <a:lstStyle/>
          <a:p>
            <a:pPr>
              <a:spcBef>
                <a:spcPct val="50000"/>
              </a:spcBef>
            </a:pPr>
            <a:r>
              <a:rPr lang="en-US" sz="2400">
                <a:solidFill>
                  <a:srgbClr val="FF0000"/>
                </a:solidFill>
              </a:rPr>
              <a:t>=&gt; Thiên nhiên sinh động, phong phú, hùng vĩ nhưng lại rất thơ mộng.</a:t>
            </a:r>
          </a:p>
        </p:txBody>
      </p:sp>
      <p:sp>
        <p:nvSpPr>
          <p:cNvPr id="22550" name="Text Box 22"/>
          <p:cNvSpPr txBox="1">
            <a:spLocks noChangeArrowheads="1"/>
          </p:cNvSpPr>
          <p:nvPr/>
        </p:nvSpPr>
        <p:spPr bwMode="auto">
          <a:xfrm>
            <a:off x="5105400" y="4583113"/>
            <a:ext cx="3695700" cy="1096962"/>
          </a:xfrm>
          <a:prstGeom prst="rect">
            <a:avLst/>
          </a:prstGeom>
          <a:noFill/>
          <a:ln w="9525">
            <a:noFill/>
            <a:miter lim="800000"/>
            <a:headEnd/>
            <a:tailEnd/>
          </a:ln>
        </p:spPr>
        <p:txBody>
          <a:bodyPr>
            <a:spAutoFit/>
          </a:bodyPr>
          <a:lstStyle/>
          <a:p>
            <a:pPr>
              <a:spcBef>
                <a:spcPct val="50000"/>
              </a:spcBef>
            </a:pPr>
            <a:r>
              <a:rPr lang="en-US" sz="2200">
                <a:solidFill>
                  <a:srgbClr val="FF0000"/>
                </a:solidFill>
              </a:rPr>
              <a:t>Em có nhận xét gì về nét đặc sắc nghệ thuật miêu tả thiên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500" fill="hold"/>
                                        <p:tgtEl>
                                          <p:spTgt spid="22542"/>
                                        </p:tgtEl>
                                        <p:attrNameLst>
                                          <p:attrName>ppt_w</p:attrName>
                                        </p:attrNameLst>
                                      </p:cBhvr>
                                      <p:tavLst>
                                        <p:tav tm="0">
                                          <p:val>
                                            <p:fltVal val="0"/>
                                          </p:val>
                                        </p:tav>
                                        <p:tav tm="100000">
                                          <p:val>
                                            <p:strVal val="#ppt_w"/>
                                          </p:val>
                                        </p:tav>
                                      </p:tavLst>
                                    </p:anim>
                                    <p:anim calcmode="lin" valueType="num">
                                      <p:cBhvr>
                                        <p:cTn id="8" dur="500" fill="hold"/>
                                        <p:tgtEl>
                                          <p:spTgt spid="225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fade">
                                      <p:cBhvr>
                                        <p:cTn id="13" dur="500"/>
                                        <p:tgtEl>
                                          <p:spTgt spid="225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50"/>
                                        </p:tgtEl>
                                        <p:attrNameLst>
                                          <p:attrName>style.visibility</p:attrName>
                                        </p:attrNameLst>
                                      </p:cBhvr>
                                      <p:to>
                                        <p:strVal val="visible"/>
                                      </p:to>
                                    </p:set>
                                    <p:animEffect transition="in" filter="fade">
                                      <p:cBhvr>
                                        <p:cTn id="18" dur="500"/>
                                        <p:tgtEl>
                                          <p:spTgt spid="225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46"/>
                                        </p:tgtEl>
                                        <p:attrNameLst>
                                          <p:attrName>style.visibility</p:attrName>
                                        </p:attrNameLst>
                                      </p:cBhvr>
                                      <p:to>
                                        <p:strVal val="visible"/>
                                      </p:to>
                                    </p:set>
                                    <p:animEffect transition="in" filter="fade">
                                      <p:cBhvr>
                                        <p:cTn id="23" dur="500"/>
                                        <p:tgtEl>
                                          <p:spTgt spid="225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49"/>
                                        </p:tgtEl>
                                        <p:attrNameLst>
                                          <p:attrName>style.visibility</p:attrName>
                                        </p:attrNameLst>
                                      </p:cBhvr>
                                      <p:to>
                                        <p:strVal val="visible"/>
                                      </p:to>
                                    </p:set>
                                    <p:animEffect transition="in" filter="fade">
                                      <p:cBhvr>
                                        <p:cTn id="28" dur="5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2" grpId="0"/>
      <p:bldP spid="22546" grpId="0"/>
      <p:bldP spid="22549" grpId="0"/>
      <p:bldP spid="2255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62&quot;&gt;&lt;property id=&quot;20148&quot; value=&quot;5&quot;/&gt;&lt;property id=&quot;20300&quot; value=&quot;Slide 1&quot;/&gt;&lt;property id=&quot;20307&quot; value=&quot;256&quot;/&gt;&lt;/object&gt;&lt;object type=&quot;3&quot; unique_id=&quot;10081&quot;&gt;&lt;property id=&quot;20148&quot; value=&quot;5&quot;/&gt;&lt;property id=&quot;20300&quot; value=&quot;Slide 2&quot;/&gt;&lt;property id=&quot;20307&quot; value=&quot;257&quot;/&gt;&lt;/object&gt;&lt;object type=&quot;3&quot; unique_id=&quot;10082&quot;&gt;&lt;property id=&quot;20148&quot; value=&quot;5&quot;/&gt;&lt;property id=&quot;20300&quot; value=&quot;Slide 4&quot;/&gt;&lt;property id=&quot;20307&quot; value=&quot;258&quot;/&gt;&lt;/object&gt;&lt;object type=&quot;3&quot; unique_id=&quot;10083&quot;&gt;&lt;property id=&quot;20148&quot; value=&quot;5&quot;/&gt;&lt;property id=&quot;20300&quot; value=&quot;Slide 5 - &amp;quot;Tiết 86: VƯỢT THÁC Trích “Quê nội” – Võ Quảng&amp;quot;&quot;/&gt;&lt;property id=&quot;20307&quot; value=&quot;259&quot;/&gt;&lt;/object&gt;&lt;object type=&quot;3&quot; unique_id=&quot;10427&quot;&gt;&lt;property id=&quot;20148&quot; value=&quot;5&quot;/&gt;&lt;property id=&quot;20300&quot; value=&quot;Slide 6&quot;/&gt;&lt;property id=&quot;20307&quot; value=&quot;260&quot;/&gt;&lt;/object&gt;&lt;object type=&quot;3&quot; unique_id=&quot;10428&quot;&gt;&lt;property id=&quot;20148&quot; value=&quot;5&quot;/&gt;&lt;property id=&quot;20300&quot; value=&quot;Slide 7&quot;/&gt;&lt;property id=&quot;20307&quot; value=&quot;261&quot;/&gt;&lt;/object&gt;&lt;object type=&quot;3&quot; unique_id=&quot;10429&quot;&gt;&lt;property id=&quot;20148&quot; value=&quot;5&quot;/&gt;&lt;property id=&quot;20300&quot; value=&quot;Slide 8&quot;/&gt;&lt;property id=&quot;20307&quot; value=&quot;262&quot;/&gt;&lt;/object&gt;&lt;object type=&quot;3&quot; unique_id=&quot;10430&quot;&gt;&lt;property id=&quot;20148&quot; value=&quot;5&quot;/&gt;&lt;property id=&quot;20300&quot; value=&quot;Slide 9&quot;/&gt;&lt;property id=&quot;20307&quot; value=&quot;263&quot;/&gt;&lt;/object&gt;&lt;object type=&quot;3&quot; unique_id=&quot;10431&quot;&gt;&lt;property id=&quot;20148&quot; value=&quot;5&quot;/&gt;&lt;property id=&quot;20300&quot; value=&quot;Slide 10&quot;/&gt;&lt;property id=&quot;20307&quot; value=&quot;264&quot;/&gt;&lt;/object&gt;&lt;object type=&quot;3&quot; unique_id=&quot;10432&quot;&gt;&lt;property id=&quot;20148&quot; value=&quot;5&quot;/&gt;&lt;property id=&quot;20300&quot; value=&quot;Slide 11&quot;/&gt;&lt;property id=&quot;20307&quot; value=&quot;265&quot;/&gt;&lt;/object&gt;&lt;object type=&quot;3&quot; unique_id=&quot;10433&quot;&gt;&lt;property id=&quot;20148&quot; value=&quot;5&quot;/&gt;&lt;property id=&quot;20300&quot; value=&quot;Slide 12&quot;/&gt;&lt;property id=&quot;20307&quot; value=&quot;266&quot;/&gt;&lt;/object&gt;&lt;object type=&quot;3&quot; unique_id=&quot;10434&quot;&gt;&lt;property id=&quot;20148&quot; value=&quot;5&quot;/&gt;&lt;property id=&quot;20300&quot; value=&quot;Slide 13&quot;/&gt;&lt;property id=&quot;20307&quot; value=&quot;267&quot;/&gt;&lt;/object&gt;&lt;object type=&quot;3&quot; unique_id=&quot;10435&quot;&gt;&lt;property id=&quot;20148&quot; value=&quot;5&quot;/&gt;&lt;property id=&quot;20300&quot; value=&quot;Slide 14&quot;/&gt;&lt;property id=&quot;20307&quot; value=&quot;268&quot;/&gt;&lt;/object&gt;&lt;object type=&quot;3&quot; unique_id=&quot;10437&quot;&gt;&lt;property id=&quot;20148&quot; value=&quot;5&quot;/&gt;&lt;property id=&quot;20300&quot; value=&quot;Slide 18&quot;/&gt;&lt;property id=&quot;20307&quot; value=&quot;270&quot;/&gt;&lt;/object&gt;&lt;object type=&quot;3&quot; unique_id=&quot;10438&quot;&gt;&lt;property id=&quot;20148&quot; value=&quot;5&quot;/&gt;&lt;property id=&quot;20300&quot; value=&quot;Slide 20&quot;/&gt;&lt;property id=&quot;20307&quot; value=&quot;271&quot;/&gt;&lt;/object&gt;&lt;object type=&quot;3&quot; unique_id=&quot;10439&quot;&gt;&lt;property id=&quot;20148&quot; value=&quot;5&quot;/&gt;&lt;property id=&quot;20300&quot; value=&quot;Slide 21&quot;/&gt;&lt;property id=&quot;20307&quot; value=&quot;272&quot;/&gt;&lt;/object&gt;&lt;object type=&quot;3&quot; unique_id=&quot;11809&quot;&gt;&lt;property id=&quot;20148&quot; value=&quot;5&quot;/&gt;&lt;property id=&quot;20300&quot; value=&quot;Slide 16&quot;/&gt;&lt;property id=&quot;20307&quot; value=&quot;273&quot;/&gt;&lt;/object&gt;&lt;object type=&quot;3&quot; unique_id=&quot;11954&quot;&gt;&lt;property id=&quot;20148&quot; value=&quot;5&quot;/&gt;&lt;property id=&quot;20300&quot; value=&quot;Slide 19&quot;/&gt;&lt;property id=&quot;20307&quot; value=&quot;275&quot;/&gt;&lt;/object&gt;&lt;object type=&quot;3&quot; unique_id=&quot;12069&quot;&gt;&lt;property id=&quot;20148&quot; value=&quot;5&quot;/&gt;&lt;property id=&quot;20300&quot; value=&quot;Slide 17&quot;/&gt;&lt;property id=&quot;20307&quot; value=&quot;276&quot;/&gt;&lt;/object&gt;&lt;object type=&quot;3&quot; unique_id=&quot;12206&quot;&gt;&lt;property id=&quot;20148&quot; value=&quot;5&quot;/&gt;&lt;property id=&quot;20300&quot; value=&quot;Slide 15&quot;/&gt;&lt;property id=&quot;20307&quot; value=&quot;277&quot;/&gt;&lt;/object&gt;&lt;object type=&quot;3&quot; unique_id=&quot;12528&quot;&gt;&lt;property id=&quot;20148&quot; value=&quot;5&quot;/&gt;&lt;property id=&quot;20300&quot; value=&quot;Slide 3&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2366</Words>
  <Application>Microsoft Office PowerPoint</Application>
  <PresentationFormat>On-screen Show (4:3)</PresentationFormat>
  <Paragraphs>307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Tiết 86: VƯỢT THÁC Trích “Quê nội” – Võ Quảng</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Thao</dc:creator>
  <cp:lastModifiedBy>Admin</cp:lastModifiedBy>
  <cp:revision>48</cp:revision>
  <dcterms:created xsi:type="dcterms:W3CDTF">2006-08-16T00:00:00Z</dcterms:created>
  <dcterms:modified xsi:type="dcterms:W3CDTF">2018-01-17T02:03:36Z</dcterms:modified>
</cp:coreProperties>
</file>