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74" r:id="rId3"/>
    <p:sldId id="273" r:id="rId4"/>
    <p:sldId id="257" r:id="rId5"/>
    <p:sldId id="256" r:id="rId6"/>
    <p:sldId id="258" r:id="rId7"/>
    <p:sldId id="259" r:id="rId8"/>
    <p:sldId id="260" r:id="rId9"/>
    <p:sldId id="269" r:id="rId10"/>
    <p:sldId id="261" r:id="rId11"/>
    <p:sldId id="265" r:id="rId12"/>
    <p:sldId id="264" r:id="rId13"/>
    <p:sldId id="271" r:id="rId14"/>
    <p:sldId id="266" r:id="rId15"/>
    <p:sldId id="270" r:id="rId16"/>
    <p:sldId id="263" r:id="rId17"/>
    <p:sldId id="267" r:id="rId18"/>
    <p:sldId id="272"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2" d="100"/>
          <a:sy n="72" d="100"/>
        </p:scale>
        <p:origin x="-1242"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45666-52C7-4A13-97F0-F2F9753F8BCB}" type="datetimeFigureOut">
              <a:rPr lang="en-US" smtClean="0"/>
              <a:pPr/>
              <a:t>1/25/2018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BB497-75AC-4DCB-ACD9-9BD34566E7D5}" type="slidenum">
              <a:rPr lang="en-US" smtClean="0"/>
              <a:pPr/>
              <a:t>‹#›</a:t>
            </a:fld>
            <a:endParaRPr lang="en-US"/>
          </a:p>
        </p:txBody>
      </p:sp>
    </p:spTree>
    <p:extLst>
      <p:ext uri="{BB962C8B-B14F-4D97-AF65-F5344CB8AC3E}">
        <p14:creationId xmlns:p14="http://schemas.microsoft.com/office/powerpoint/2010/main" val="322529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4F7D2E0-20B6-42C2-BE52-C27C32C5945A}" type="datetimeFigureOut">
              <a:rPr lang="vi-VN" smtClean="0"/>
              <a:pPr/>
              <a:t>25/01/2018</a:t>
            </a:fld>
            <a:endParaRPr lang="vi-VN"/>
          </a:p>
        </p:txBody>
      </p:sp>
      <p:sp>
        <p:nvSpPr>
          <p:cNvPr id="17" name="Footer Placeholder 16"/>
          <p:cNvSpPr>
            <a:spLocks noGrp="1"/>
          </p:cNvSpPr>
          <p:nvPr>
            <p:ph type="ftr" sz="quarter" idx="11"/>
          </p:nvPr>
        </p:nvSpPr>
        <p:spPr>
          <a:xfrm>
            <a:off x="5410200" y="4205288"/>
            <a:ext cx="1295400" cy="457200"/>
          </a:xfrm>
        </p:spPr>
        <p:txBody>
          <a:bodyPr/>
          <a:lstStyle/>
          <a:p>
            <a:endParaRPr lang="vi-VN"/>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839B725-427A-452D-997A-4281064CCB5B}"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616482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06490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5909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94911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49001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85772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85154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31972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981641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268214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extLst>
      <p:ext uri="{BB962C8B-B14F-4D97-AF65-F5344CB8AC3E}">
        <p14:creationId xmlns:p14="http://schemas.microsoft.com/office/powerpoint/2010/main" val="77037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4F7D2E0-20B6-42C2-BE52-C27C32C5945A}" type="datetimeFigureOut">
              <a:rPr lang="vi-VN" smtClean="0"/>
              <a:pPr/>
              <a:t>25/01/2018</a:t>
            </a:fld>
            <a:endParaRPr lang="vi-VN"/>
          </a:p>
        </p:txBody>
      </p:sp>
      <p:sp>
        <p:nvSpPr>
          <p:cNvPr id="27" name="Slide Number Placeholder 26"/>
          <p:cNvSpPr>
            <a:spLocks noGrp="1"/>
          </p:cNvSpPr>
          <p:nvPr>
            <p:ph type="sldNum" sz="quarter" idx="11"/>
          </p:nvPr>
        </p:nvSpPr>
        <p:spPr/>
        <p:txBody>
          <a:bodyPr rtlCol="0"/>
          <a:lstStyle/>
          <a:p>
            <a:fld id="{4839B725-427A-452D-997A-4281064CCB5B}" type="slidenum">
              <a:rPr lang="vi-VN" smtClean="0"/>
              <a:pPr/>
              <a:t>‹#›</a:t>
            </a:fld>
            <a:endParaRPr lang="vi-VN"/>
          </a:p>
        </p:txBody>
      </p:sp>
      <p:sp>
        <p:nvSpPr>
          <p:cNvPr id="28" name="Footer Placeholder 27"/>
          <p:cNvSpPr>
            <a:spLocks noGrp="1"/>
          </p:cNvSpPr>
          <p:nvPr>
            <p:ph type="ftr" sz="quarter" idx="12"/>
          </p:nvPr>
        </p:nvSpPr>
        <p:spPr/>
        <p:txBody>
          <a:bodyPr rtlCol="0"/>
          <a:lstStyle/>
          <a:p>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4F7D2E0-20B6-42C2-BE52-C27C32C5945A}" type="datetimeFigureOut">
              <a:rPr lang="vi-VN" smtClean="0"/>
              <a:pPr/>
              <a:t>25/01/2018</a:t>
            </a:fld>
            <a:endParaRPr lang="vi-VN"/>
          </a:p>
        </p:txBody>
      </p:sp>
      <p:sp>
        <p:nvSpPr>
          <p:cNvPr id="4" name="Footer Placeholder 3"/>
          <p:cNvSpPr>
            <a:spLocks noGrp="1"/>
          </p:cNvSpPr>
          <p:nvPr>
            <p:ph type="ftr" sz="quarter" idx="11"/>
          </p:nvPr>
        </p:nvSpPr>
        <p:spPr>
          <a:xfrm>
            <a:off x="5257800" y="612648"/>
            <a:ext cx="1325880" cy="457200"/>
          </a:xfrm>
        </p:spPr>
        <p:txBody>
          <a:bodyPr/>
          <a:lstStyle/>
          <a:p>
            <a:endParaRPr lang="vi-VN"/>
          </a:p>
        </p:txBody>
      </p:sp>
      <p:sp>
        <p:nvSpPr>
          <p:cNvPr id="5" name="Slide Number Placeholder 4"/>
          <p:cNvSpPr>
            <a:spLocks noGrp="1"/>
          </p:cNvSpPr>
          <p:nvPr>
            <p:ph type="sldNum" sz="quarter" idx="12"/>
          </p:nvPr>
        </p:nvSpPr>
        <p:spPr>
          <a:xfrm>
            <a:off x="8174736" y="2272"/>
            <a:ext cx="762000" cy="365760"/>
          </a:xfrm>
        </p:spPr>
        <p:txBody>
          <a:bodyPr/>
          <a:lstStyle/>
          <a:p>
            <a:fld id="{4839B725-427A-452D-997A-4281064CCB5B}"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F7D2E0-20B6-42C2-BE52-C27C32C5945A}" type="datetimeFigureOut">
              <a:rPr lang="vi-VN" smtClean="0"/>
              <a:pPr/>
              <a:t>25/01/2018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39B725-427A-452D-997A-4281064CCB5B}"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4F7D2E0-20B6-42C2-BE52-C27C32C5945A}" type="datetimeFigureOut">
              <a:rPr lang="vi-VN" smtClean="0"/>
              <a:pPr/>
              <a:t>25/01/2018</a:t>
            </a:fld>
            <a:endParaRPr lang="vi-V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vi-V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839B725-427A-452D-997A-4281064CCB5B}"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7D2E0-20B6-42C2-BE52-C27C32C5945A}" type="datetimeFigureOut">
              <a:rPr lang="vi-VN" smtClean="0"/>
              <a:pPr/>
              <a:t>25/01/2018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9B725-427A-452D-997A-4281064CCB5B}" type="slidenum">
              <a:rPr lang="vi-VN" smtClean="0"/>
              <a:pPr/>
              <a:t>‹#›</a:t>
            </a:fld>
            <a:endParaRPr lang="vi-VN"/>
          </a:p>
        </p:txBody>
      </p:sp>
    </p:spTree>
    <p:extLst>
      <p:ext uri="{BB962C8B-B14F-4D97-AF65-F5344CB8AC3E}">
        <p14:creationId xmlns:p14="http://schemas.microsoft.com/office/powerpoint/2010/main" val="1468567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w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5334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000">
              <a:latin typeface="Times New Roman" pitchFamily="18" charset="0"/>
            </a:endParaRPr>
          </a:p>
        </p:txBody>
      </p:sp>
      <p:grpSp>
        <p:nvGrpSpPr>
          <p:cNvPr id="4099" name="Group 3"/>
          <p:cNvGrpSpPr>
            <a:grpSpLocks/>
          </p:cNvGrpSpPr>
          <p:nvPr/>
        </p:nvGrpSpPr>
        <p:grpSpPr bwMode="auto">
          <a:xfrm>
            <a:off x="130175" y="214313"/>
            <a:ext cx="8785225" cy="5805487"/>
            <a:chOff x="237" y="490"/>
            <a:chExt cx="11670" cy="15017"/>
          </a:xfrm>
        </p:grpSpPr>
        <p:sp>
          <p:nvSpPr>
            <p:cNvPr id="4108" name="Line 4"/>
            <p:cNvSpPr>
              <a:spLocks noChangeShapeType="1"/>
            </p:cNvSpPr>
            <p:nvPr/>
          </p:nvSpPr>
          <p:spPr bwMode="auto">
            <a:xfrm>
              <a:off x="2907" y="567"/>
              <a:ext cx="90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109" name="Object 6"/>
            <p:cNvGraphicFramePr>
              <a:graphicFrameLocks noChangeAspect="1"/>
            </p:cNvGraphicFramePr>
            <p:nvPr/>
          </p:nvGraphicFramePr>
          <p:xfrm>
            <a:off x="8847" y="12627"/>
            <a:ext cx="2860" cy="2880"/>
          </p:xfrm>
          <a:graphic>
            <a:graphicData uri="http://schemas.openxmlformats.org/presentationml/2006/ole">
              <mc:AlternateContent xmlns:mc="http://schemas.openxmlformats.org/markup-compatibility/2006">
                <mc:Choice xmlns:v="urn:schemas-microsoft-com:vml" Requires="v">
                  <p:oleObj spid="_x0000_s2050" r:id="rId3" imgW="1999793" imgH="1831543" progId="">
                    <p:embed/>
                  </p:oleObj>
                </mc:Choice>
                <mc:Fallback>
                  <p:oleObj r:id="rId3" imgW="1999793" imgH="183154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 y="12627"/>
                          <a:ext cx="286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0" name="Line 7"/>
            <p:cNvSpPr>
              <a:spLocks noChangeShapeType="1"/>
            </p:cNvSpPr>
            <p:nvPr/>
          </p:nvSpPr>
          <p:spPr bwMode="auto">
            <a:xfrm>
              <a:off x="927" y="4108"/>
              <a:ext cx="0" cy="726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4111" name="Line 8"/>
            <p:cNvSpPr>
              <a:spLocks noChangeShapeType="1"/>
            </p:cNvSpPr>
            <p:nvPr/>
          </p:nvSpPr>
          <p:spPr bwMode="auto">
            <a:xfrm>
              <a:off x="11217" y="3808"/>
              <a:ext cx="0" cy="756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pic>
          <p:nvPicPr>
            <p:cNvPr id="4112" name="Picture 9" descr="tb_big-yelloy-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 y="2952"/>
              <a:ext cx="1365"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light-blue-ros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 y="11547"/>
              <a:ext cx="1200" cy="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red-curv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7" y="490"/>
              <a:ext cx="468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12"/>
            <p:cNvSpPr>
              <a:spLocks noChangeShapeType="1"/>
            </p:cNvSpPr>
            <p:nvPr/>
          </p:nvSpPr>
          <p:spPr bwMode="auto">
            <a:xfrm>
              <a:off x="8487" y="567"/>
              <a:ext cx="900" cy="0"/>
            </a:xfrm>
            <a:prstGeom prst="line">
              <a:avLst/>
            </a:prstGeom>
            <a:noFill/>
            <a:ln w="57150" cmpd="thickThin">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16" name="Picture 13" descr="light-blue-ros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8" y="927"/>
              <a:ext cx="1049"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tb_big-yelloy-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2" y="11412"/>
              <a:ext cx="1365"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gray-ey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 y="13734"/>
              <a:ext cx="54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Text Box 20"/>
          <p:cNvSpPr txBox="1">
            <a:spLocks noChangeArrowheads="1"/>
          </p:cNvSpPr>
          <p:nvPr/>
        </p:nvSpPr>
        <p:spPr bwMode="auto">
          <a:xfrm>
            <a:off x="2743200" y="22098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000">
              <a:latin typeface="Times New Roman" pitchFamily="18" charset="0"/>
            </a:endParaRPr>
          </a:p>
        </p:txBody>
      </p:sp>
      <p:sp>
        <p:nvSpPr>
          <p:cNvPr id="4101" name="Text Box 22"/>
          <p:cNvSpPr txBox="1">
            <a:spLocks noChangeArrowheads="1"/>
          </p:cNvSpPr>
          <p:nvPr/>
        </p:nvSpPr>
        <p:spPr bwMode="auto">
          <a:xfrm>
            <a:off x="914400" y="1905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000">
              <a:latin typeface="Times New Roman" pitchFamily="18" charset="0"/>
            </a:endParaRPr>
          </a:p>
        </p:txBody>
      </p:sp>
      <p:sp>
        <p:nvSpPr>
          <p:cNvPr id="4102" name="Text Box 24"/>
          <p:cNvSpPr txBox="1">
            <a:spLocks noChangeArrowheads="1"/>
          </p:cNvSpPr>
          <p:nvPr/>
        </p:nvSpPr>
        <p:spPr bwMode="auto">
          <a:xfrm>
            <a:off x="1219200" y="2057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000">
              <a:latin typeface="Times New Roman" pitchFamily="18" charset="0"/>
            </a:endParaRPr>
          </a:p>
        </p:txBody>
      </p:sp>
      <p:sp>
        <p:nvSpPr>
          <p:cNvPr id="4103" name="Text Box 26"/>
          <p:cNvSpPr txBox="1">
            <a:spLocks noChangeArrowheads="1"/>
          </p:cNvSpPr>
          <p:nvPr/>
        </p:nvSpPr>
        <p:spPr bwMode="auto">
          <a:xfrm>
            <a:off x="6553200" y="2209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8000">
              <a:latin typeface="Times New Roman" pitchFamily="18" charset="0"/>
            </a:endParaRPr>
          </a:p>
        </p:txBody>
      </p:sp>
      <p:sp>
        <p:nvSpPr>
          <p:cNvPr id="4104" name="WordArt 5"/>
          <p:cNvSpPr>
            <a:spLocks noChangeArrowheads="1" noChangeShapeType="1" noTextEdit="1"/>
          </p:cNvSpPr>
          <p:nvPr/>
        </p:nvSpPr>
        <p:spPr bwMode="auto">
          <a:xfrm>
            <a:off x="1600200" y="1600200"/>
            <a:ext cx="6019800" cy="1524000"/>
          </a:xfrm>
          <a:prstGeom prst="rect">
            <a:avLst/>
          </a:prstGeom>
        </p:spPr>
        <p:txBody>
          <a:bodyPr wrap="none" fromWordArt="1">
            <a:prstTxWarp prst="textInflate">
              <a:avLst>
                <a:gd name="adj" fmla="val 13634"/>
              </a:avLst>
            </a:prstTxWarp>
          </a:bodyPr>
          <a:lstStyle/>
          <a:p>
            <a:r>
              <a:rPr lang="vi-VN" sz="3600" kern="10">
                <a:ln w="9525">
                  <a:solidFill>
                    <a:srgbClr val="FF0000"/>
                  </a:solidFill>
                  <a:round/>
                  <a:headEnd/>
                  <a:tailEnd/>
                </a:ln>
                <a:solidFill>
                  <a:srgbClr val="FF0000"/>
                </a:solidFill>
                <a:latin typeface="Times New Roman"/>
                <a:cs typeface="Times New Roman"/>
              </a:rPr>
              <a:t> Chào mừng quí thầy cô đến thăm lớp</a:t>
            </a:r>
            <a:endParaRPr lang="en-US" sz="3600" kern="10">
              <a:ln w="9525">
                <a:solidFill>
                  <a:srgbClr val="FF0000"/>
                </a:solidFill>
                <a:round/>
                <a:headEnd/>
                <a:tailEnd/>
              </a:ln>
              <a:solidFill>
                <a:srgbClr val="FF0000"/>
              </a:solidFill>
              <a:latin typeface="Times New Roman"/>
              <a:cs typeface="Times New Roman"/>
            </a:endParaRPr>
          </a:p>
        </p:txBody>
      </p:sp>
      <p:sp>
        <p:nvSpPr>
          <p:cNvPr id="4105" name="Rectangle 3"/>
          <p:cNvSpPr>
            <a:spLocks noChangeArrowheads="1"/>
          </p:cNvSpPr>
          <p:nvPr/>
        </p:nvSpPr>
        <p:spPr bwMode="auto">
          <a:xfrm>
            <a:off x="2209800" y="3240088"/>
            <a:ext cx="534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00B050"/>
                </a:solidFill>
                <a:cs typeface="Times New Roman" pitchFamily="18" charset="0"/>
              </a:rPr>
              <a:t>Môn: Toán</a:t>
            </a:r>
          </a:p>
        </p:txBody>
      </p:sp>
      <p:sp>
        <p:nvSpPr>
          <p:cNvPr id="4106" name="TextBox 1"/>
          <p:cNvSpPr txBox="1">
            <a:spLocks noChangeArrowheads="1"/>
          </p:cNvSpPr>
          <p:nvPr/>
        </p:nvSpPr>
        <p:spPr bwMode="auto">
          <a:xfrm>
            <a:off x="2139950" y="5692775"/>
            <a:ext cx="607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4000" b="1">
                <a:latin typeface="Times New Roman" pitchFamily="18" charset="0"/>
              </a:rPr>
              <a:t>GV: Nguyễn Phượng Hồng</a:t>
            </a:r>
          </a:p>
        </p:txBody>
      </p:sp>
      <p:sp>
        <p:nvSpPr>
          <p:cNvPr id="4107" name="TextBox 5"/>
          <p:cNvSpPr txBox="1">
            <a:spLocks noChangeArrowheads="1"/>
          </p:cNvSpPr>
          <p:nvPr/>
        </p:nvSpPr>
        <p:spPr bwMode="auto">
          <a:xfrm>
            <a:off x="1609725" y="914400"/>
            <a:ext cx="5400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5000" b="1">
                <a:latin typeface="Arial" pitchFamily="34" charset="0"/>
                <a:cs typeface="Times New Roman" pitchFamily="18" charset="0"/>
              </a:rPr>
              <a:t>Trường THCS Bồ Đề</a:t>
            </a:r>
          </a:p>
        </p:txBody>
      </p:sp>
    </p:spTree>
    <p:extLst>
      <p:ext uri="{BB962C8B-B14F-4D97-AF65-F5344CB8AC3E}">
        <p14:creationId xmlns:p14="http://schemas.microsoft.com/office/powerpoint/2010/main" val="3723247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10000" y="5911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I-Times" pitchFamily="2" charset="0"/>
                <a:cs typeface="Arial" charset="0"/>
              </a:rPr>
              <a:t>Giaù trò (</a:t>
            </a:r>
            <a:r>
              <a:rPr lang="en-US" sz="1600" b="1">
                <a:cs typeface="Arial" charset="0"/>
              </a:rPr>
              <a:t>x)</a:t>
            </a:r>
          </a:p>
        </p:txBody>
      </p:sp>
      <p:grpSp>
        <p:nvGrpSpPr>
          <p:cNvPr id="5" name="Group 323"/>
          <p:cNvGrpSpPr>
            <a:grpSpLocks/>
          </p:cNvGrpSpPr>
          <p:nvPr/>
        </p:nvGrpSpPr>
        <p:grpSpPr bwMode="auto">
          <a:xfrm>
            <a:off x="76200" y="1371600"/>
            <a:ext cx="4371975" cy="4800600"/>
            <a:chOff x="0" y="240"/>
            <a:chExt cx="2754" cy="3024"/>
          </a:xfrm>
        </p:grpSpPr>
        <p:sp>
          <p:nvSpPr>
            <p:cNvPr id="6" name="Line 5"/>
            <p:cNvSpPr>
              <a:spLocks noChangeShapeType="1"/>
            </p:cNvSpPr>
            <p:nvPr/>
          </p:nvSpPr>
          <p:spPr bwMode="auto">
            <a:xfrm flipV="1">
              <a:off x="301" y="288"/>
              <a:ext cx="0" cy="29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7" name="Line 6"/>
            <p:cNvSpPr>
              <a:spLocks noChangeShapeType="1"/>
            </p:cNvSpPr>
            <p:nvPr/>
          </p:nvSpPr>
          <p:spPr bwMode="auto">
            <a:xfrm>
              <a:off x="0" y="3024"/>
              <a:ext cx="27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 name="Text Box 244"/>
            <p:cNvSpPr txBox="1">
              <a:spLocks noChangeArrowheads="1"/>
            </p:cNvSpPr>
            <p:nvPr/>
          </p:nvSpPr>
          <p:spPr bwMode="auto">
            <a:xfrm>
              <a:off x="0" y="3024"/>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Time" pitchFamily="34" charset="0"/>
                  <a:cs typeface="Arial" charset="0"/>
                </a:rPr>
                <a:t>O</a:t>
              </a:r>
            </a:p>
          </p:txBody>
        </p:sp>
        <p:sp>
          <p:nvSpPr>
            <p:cNvPr id="9" name="Oval 245"/>
            <p:cNvSpPr>
              <a:spLocks noChangeArrowheads="1"/>
            </p:cNvSpPr>
            <p:nvPr/>
          </p:nvSpPr>
          <p:spPr bwMode="auto">
            <a:xfrm>
              <a:off x="274" y="298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10" name="Text Box 246"/>
            <p:cNvSpPr txBox="1">
              <a:spLocks noChangeArrowheads="1"/>
            </p:cNvSpPr>
            <p:nvPr/>
          </p:nvSpPr>
          <p:spPr bwMode="auto">
            <a:xfrm>
              <a:off x="396" y="240"/>
              <a:ext cx="7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I-Times" pitchFamily="2" charset="0"/>
                  <a:cs typeface="Arial" charset="0"/>
                </a:rPr>
                <a:t>Taàn soá (</a:t>
              </a:r>
              <a:r>
                <a:rPr lang="en-US" b="1">
                  <a:cs typeface="Arial" charset="0"/>
                </a:rPr>
                <a:t>n)</a:t>
              </a:r>
            </a:p>
          </p:txBody>
        </p:sp>
        <p:sp>
          <p:nvSpPr>
            <p:cNvPr id="11" name="Oval 247"/>
            <p:cNvSpPr>
              <a:spLocks noChangeArrowheads="1"/>
            </p:cNvSpPr>
            <p:nvPr/>
          </p:nvSpPr>
          <p:spPr bwMode="auto">
            <a:xfrm>
              <a:off x="729" y="2994"/>
              <a:ext cx="42" cy="48"/>
            </a:xfrm>
            <a:prstGeom prst="ellipse">
              <a:avLst/>
            </a:prstGeom>
            <a:solidFill>
              <a:schemeClr val="tx1"/>
            </a:solidFill>
            <a:ln w="9525">
              <a:solidFill>
                <a:schemeClr val="tx1"/>
              </a:solidFill>
              <a:round/>
              <a:headEnd/>
              <a:tailEnd/>
            </a:ln>
          </p:spPr>
          <p:txBody>
            <a:bodyPr wrap="none" anchor="ctr"/>
            <a:lstStyle/>
            <a:p>
              <a:endParaRPr lang="vi-VN"/>
            </a:p>
          </p:txBody>
        </p:sp>
        <p:sp>
          <p:nvSpPr>
            <p:cNvPr id="12" name="Oval 248"/>
            <p:cNvSpPr>
              <a:spLocks noChangeArrowheads="1"/>
            </p:cNvSpPr>
            <p:nvPr/>
          </p:nvSpPr>
          <p:spPr bwMode="auto">
            <a:xfrm>
              <a:off x="1138" y="2994"/>
              <a:ext cx="41"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3" name="Oval 249"/>
            <p:cNvSpPr>
              <a:spLocks noChangeArrowheads="1"/>
            </p:cNvSpPr>
            <p:nvPr/>
          </p:nvSpPr>
          <p:spPr bwMode="auto">
            <a:xfrm>
              <a:off x="2369" y="299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4" name="Oval 250"/>
            <p:cNvSpPr>
              <a:spLocks noChangeArrowheads="1"/>
            </p:cNvSpPr>
            <p:nvPr/>
          </p:nvSpPr>
          <p:spPr bwMode="auto">
            <a:xfrm>
              <a:off x="281" y="2490"/>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5" name="Oval 251"/>
            <p:cNvSpPr>
              <a:spLocks noChangeArrowheads="1"/>
            </p:cNvSpPr>
            <p:nvPr/>
          </p:nvSpPr>
          <p:spPr bwMode="auto">
            <a:xfrm>
              <a:off x="283" y="2016"/>
              <a:ext cx="42" cy="48"/>
            </a:xfrm>
            <a:prstGeom prst="ellipse">
              <a:avLst/>
            </a:prstGeom>
            <a:solidFill>
              <a:schemeClr val="tx1"/>
            </a:solidFill>
            <a:ln w="9525">
              <a:solidFill>
                <a:schemeClr val="tx1"/>
              </a:solidFill>
              <a:round/>
              <a:headEnd/>
              <a:tailEnd/>
            </a:ln>
          </p:spPr>
          <p:txBody>
            <a:bodyPr wrap="none" anchor="ctr"/>
            <a:lstStyle/>
            <a:p>
              <a:endParaRPr lang="vi-VN"/>
            </a:p>
          </p:txBody>
        </p:sp>
        <p:sp>
          <p:nvSpPr>
            <p:cNvPr id="16" name="Oval 252"/>
            <p:cNvSpPr>
              <a:spLocks noChangeArrowheads="1"/>
            </p:cNvSpPr>
            <p:nvPr/>
          </p:nvSpPr>
          <p:spPr bwMode="auto">
            <a:xfrm>
              <a:off x="281" y="153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7" name="Oval 253"/>
            <p:cNvSpPr>
              <a:spLocks noChangeArrowheads="1"/>
            </p:cNvSpPr>
            <p:nvPr/>
          </p:nvSpPr>
          <p:spPr bwMode="auto">
            <a:xfrm>
              <a:off x="273" y="105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8" name="Text Box 254"/>
            <p:cNvSpPr txBox="1">
              <a:spLocks noChangeArrowheads="1"/>
            </p:cNvSpPr>
            <p:nvPr/>
          </p:nvSpPr>
          <p:spPr bwMode="auto">
            <a:xfrm>
              <a:off x="634" y="3024"/>
              <a:ext cx="2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VnTime" pitchFamily="34" charset="0"/>
                  <a:cs typeface="Arial" charset="0"/>
                </a:rPr>
                <a:t>10</a:t>
              </a:r>
            </a:p>
          </p:txBody>
        </p:sp>
        <p:sp>
          <p:nvSpPr>
            <p:cNvPr id="19" name="Text Box 255"/>
            <p:cNvSpPr txBox="1">
              <a:spLocks noChangeArrowheads="1"/>
            </p:cNvSpPr>
            <p:nvPr/>
          </p:nvSpPr>
          <p:spPr bwMode="auto">
            <a:xfrm>
              <a:off x="1328" y="3024"/>
              <a:ext cx="2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28</a:t>
              </a:r>
            </a:p>
          </p:txBody>
        </p:sp>
        <p:sp>
          <p:nvSpPr>
            <p:cNvPr id="20" name="Text Box 256"/>
            <p:cNvSpPr txBox="1">
              <a:spLocks noChangeArrowheads="1"/>
            </p:cNvSpPr>
            <p:nvPr/>
          </p:nvSpPr>
          <p:spPr bwMode="auto">
            <a:xfrm>
              <a:off x="1533" y="3054"/>
              <a:ext cx="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30</a:t>
              </a:r>
            </a:p>
          </p:txBody>
        </p:sp>
        <p:sp>
          <p:nvSpPr>
            <p:cNvPr id="21" name="Text Box 257"/>
            <p:cNvSpPr txBox="1">
              <a:spLocks noChangeArrowheads="1"/>
            </p:cNvSpPr>
            <p:nvPr/>
          </p:nvSpPr>
          <p:spPr bwMode="auto">
            <a:xfrm>
              <a:off x="129" y="2400"/>
              <a:ext cx="1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C00000"/>
                  </a:solidFill>
                  <a:latin typeface=".VnTime" pitchFamily="34" charset="0"/>
                  <a:cs typeface="Arial" charset="0"/>
                </a:rPr>
                <a:t>2</a:t>
              </a:r>
            </a:p>
          </p:txBody>
        </p:sp>
        <p:sp>
          <p:nvSpPr>
            <p:cNvPr id="22" name="Text Box 258"/>
            <p:cNvSpPr txBox="1">
              <a:spLocks noChangeArrowheads="1"/>
            </p:cNvSpPr>
            <p:nvPr/>
          </p:nvSpPr>
          <p:spPr bwMode="auto">
            <a:xfrm>
              <a:off x="121" y="1929"/>
              <a:ext cx="1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Time" pitchFamily="34" charset="0"/>
                  <a:cs typeface="Arial" charset="0"/>
                </a:rPr>
                <a:t>4</a:t>
              </a:r>
            </a:p>
          </p:txBody>
        </p:sp>
        <p:sp>
          <p:nvSpPr>
            <p:cNvPr id="23" name="Text Box 259"/>
            <p:cNvSpPr txBox="1">
              <a:spLocks noChangeArrowheads="1"/>
            </p:cNvSpPr>
            <p:nvPr/>
          </p:nvSpPr>
          <p:spPr bwMode="auto">
            <a:xfrm>
              <a:off x="89" y="1200"/>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7</a:t>
              </a:r>
            </a:p>
          </p:txBody>
        </p:sp>
        <p:sp>
          <p:nvSpPr>
            <p:cNvPr id="24" name="Text Box 260"/>
            <p:cNvSpPr txBox="1">
              <a:spLocks noChangeArrowheads="1"/>
            </p:cNvSpPr>
            <p:nvPr/>
          </p:nvSpPr>
          <p:spPr bwMode="auto">
            <a:xfrm>
              <a:off x="89" y="978"/>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8</a:t>
              </a:r>
            </a:p>
          </p:txBody>
        </p:sp>
        <p:sp>
          <p:nvSpPr>
            <p:cNvPr id="25" name="Oval 261"/>
            <p:cNvSpPr>
              <a:spLocks noChangeArrowheads="1"/>
            </p:cNvSpPr>
            <p:nvPr/>
          </p:nvSpPr>
          <p:spPr bwMode="auto">
            <a:xfrm>
              <a:off x="1557" y="299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26" name="Oval 262"/>
            <p:cNvSpPr>
              <a:spLocks noChangeArrowheads="1"/>
            </p:cNvSpPr>
            <p:nvPr/>
          </p:nvSpPr>
          <p:spPr bwMode="auto">
            <a:xfrm>
              <a:off x="1976" y="299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27" name="Oval 263"/>
            <p:cNvSpPr>
              <a:spLocks noChangeArrowheads="1"/>
            </p:cNvSpPr>
            <p:nvPr/>
          </p:nvSpPr>
          <p:spPr bwMode="auto">
            <a:xfrm>
              <a:off x="1431" y="2994"/>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28" name="Text Box 264"/>
            <p:cNvSpPr txBox="1">
              <a:spLocks noChangeArrowheads="1"/>
            </p:cNvSpPr>
            <p:nvPr/>
          </p:nvSpPr>
          <p:spPr bwMode="auto">
            <a:xfrm>
              <a:off x="1719" y="3057"/>
              <a:ext cx="1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35</a:t>
              </a:r>
            </a:p>
          </p:txBody>
        </p:sp>
        <p:sp>
          <p:nvSpPr>
            <p:cNvPr id="29" name="Oval 265"/>
            <p:cNvSpPr>
              <a:spLocks noChangeArrowheads="1"/>
            </p:cNvSpPr>
            <p:nvPr/>
          </p:nvSpPr>
          <p:spPr bwMode="auto">
            <a:xfrm>
              <a:off x="1766" y="2997"/>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0" name="Text Box 266"/>
            <p:cNvSpPr txBox="1">
              <a:spLocks noChangeArrowheads="1"/>
            </p:cNvSpPr>
            <p:nvPr/>
          </p:nvSpPr>
          <p:spPr bwMode="auto">
            <a:xfrm>
              <a:off x="2319" y="3045"/>
              <a:ext cx="1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solidFill>
                    <a:srgbClr val="800000"/>
                  </a:solidFill>
                  <a:latin typeface=".VnTime" pitchFamily="34" charset="0"/>
                  <a:cs typeface="Arial" charset="0"/>
                </a:rPr>
                <a:t>50</a:t>
              </a:r>
            </a:p>
          </p:txBody>
        </p:sp>
        <p:sp>
          <p:nvSpPr>
            <p:cNvPr id="31" name="Text Box 267"/>
            <p:cNvSpPr txBox="1">
              <a:spLocks noChangeArrowheads="1"/>
            </p:cNvSpPr>
            <p:nvPr/>
          </p:nvSpPr>
          <p:spPr bwMode="auto">
            <a:xfrm>
              <a:off x="1033" y="3027"/>
              <a:ext cx="2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VnTime" pitchFamily="34" charset="0"/>
                  <a:cs typeface="Arial" charset="0"/>
                </a:rPr>
                <a:t>20</a:t>
              </a:r>
            </a:p>
          </p:txBody>
        </p:sp>
        <p:sp>
          <p:nvSpPr>
            <p:cNvPr id="32" name="Oval 268"/>
            <p:cNvSpPr>
              <a:spLocks noChangeArrowheads="1"/>
            </p:cNvSpPr>
            <p:nvPr/>
          </p:nvSpPr>
          <p:spPr bwMode="auto">
            <a:xfrm>
              <a:off x="274" y="62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33" name="Oval 269"/>
            <p:cNvSpPr>
              <a:spLocks noChangeArrowheads="1"/>
            </p:cNvSpPr>
            <p:nvPr/>
          </p:nvSpPr>
          <p:spPr bwMode="auto">
            <a:xfrm>
              <a:off x="274" y="129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4" name="Oval 270"/>
            <p:cNvSpPr>
              <a:spLocks noChangeArrowheads="1"/>
            </p:cNvSpPr>
            <p:nvPr/>
          </p:nvSpPr>
          <p:spPr bwMode="auto">
            <a:xfrm>
              <a:off x="274" y="224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5" name="Text Box 271"/>
            <p:cNvSpPr txBox="1">
              <a:spLocks noChangeArrowheads="1"/>
            </p:cNvSpPr>
            <p:nvPr/>
          </p:nvSpPr>
          <p:spPr bwMode="auto">
            <a:xfrm>
              <a:off x="115" y="2160"/>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3</a:t>
              </a:r>
            </a:p>
          </p:txBody>
        </p:sp>
        <p:sp>
          <p:nvSpPr>
            <p:cNvPr id="36" name="Oval 272"/>
            <p:cNvSpPr>
              <a:spLocks noChangeArrowheads="1"/>
            </p:cNvSpPr>
            <p:nvPr/>
          </p:nvSpPr>
          <p:spPr bwMode="auto">
            <a:xfrm>
              <a:off x="1431" y="2470"/>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37" name="Line 273"/>
            <p:cNvSpPr>
              <a:spLocks noChangeShapeType="1"/>
            </p:cNvSpPr>
            <p:nvPr/>
          </p:nvSpPr>
          <p:spPr bwMode="auto">
            <a:xfrm flipV="1">
              <a:off x="299" y="2496"/>
              <a:ext cx="113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274"/>
            <p:cNvSpPr>
              <a:spLocks noChangeShapeType="1"/>
            </p:cNvSpPr>
            <p:nvPr/>
          </p:nvSpPr>
          <p:spPr bwMode="auto">
            <a:xfrm flipH="1">
              <a:off x="1455" y="2496"/>
              <a:ext cx="0" cy="528"/>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275"/>
            <p:cNvSpPr>
              <a:spLocks noChangeShapeType="1"/>
            </p:cNvSpPr>
            <p:nvPr/>
          </p:nvSpPr>
          <p:spPr bwMode="auto">
            <a:xfrm>
              <a:off x="1580" y="1056"/>
              <a:ext cx="0" cy="1968"/>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276"/>
            <p:cNvSpPr>
              <a:spLocks noChangeShapeType="1"/>
            </p:cNvSpPr>
            <p:nvPr/>
          </p:nvSpPr>
          <p:spPr bwMode="auto">
            <a:xfrm flipV="1">
              <a:off x="304" y="1056"/>
              <a:ext cx="125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Oval 277"/>
            <p:cNvSpPr>
              <a:spLocks noChangeArrowheads="1"/>
            </p:cNvSpPr>
            <p:nvPr/>
          </p:nvSpPr>
          <p:spPr bwMode="auto">
            <a:xfrm>
              <a:off x="1554" y="1038"/>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2" name="Line 278"/>
            <p:cNvSpPr>
              <a:spLocks noChangeShapeType="1"/>
            </p:cNvSpPr>
            <p:nvPr/>
          </p:nvSpPr>
          <p:spPr bwMode="auto">
            <a:xfrm>
              <a:off x="1766" y="1296"/>
              <a:ext cx="16" cy="1725"/>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279"/>
            <p:cNvSpPr>
              <a:spLocks noChangeShapeType="1"/>
            </p:cNvSpPr>
            <p:nvPr/>
          </p:nvSpPr>
          <p:spPr bwMode="auto">
            <a:xfrm flipV="1">
              <a:off x="302" y="1296"/>
              <a:ext cx="142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Oval 280"/>
            <p:cNvSpPr>
              <a:spLocks noChangeArrowheads="1"/>
            </p:cNvSpPr>
            <p:nvPr/>
          </p:nvSpPr>
          <p:spPr bwMode="auto">
            <a:xfrm>
              <a:off x="1740" y="1266"/>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5" name="Line 281"/>
            <p:cNvSpPr>
              <a:spLocks noChangeShapeType="1"/>
            </p:cNvSpPr>
            <p:nvPr/>
          </p:nvSpPr>
          <p:spPr bwMode="auto">
            <a:xfrm>
              <a:off x="2395" y="2304"/>
              <a:ext cx="0" cy="717"/>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282"/>
            <p:cNvSpPr>
              <a:spLocks noChangeShapeType="1"/>
            </p:cNvSpPr>
            <p:nvPr/>
          </p:nvSpPr>
          <p:spPr bwMode="auto">
            <a:xfrm flipV="1">
              <a:off x="302" y="2256"/>
              <a:ext cx="209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Oval 283"/>
            <p:cNvSpPr>
              <a:spLocks noChangeArrowheads="1"/>
            </p:cNvSpPr>
            <p:nvPr/>
          </p:nvSpPr>
          <p:spPr bwMode="auto">
            <a:xfrm>
              <a:off x="2380" y="2226"/>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8" name="Line 284"/>
            <p:cNvSpPr>
              <a:spLocks noChangeShapeType="1"/>
            </p:cNvSpPr>
            <p:nvPr/>
          </p:nvSpPr>
          <p:spPr bwMode="auto">
            <a:xfrm>
              <a:off x="1457" y="2496"/>
              <a:ext cx="0" cy="52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285"/>
            <p:cNvSpPr>
              <a:spLocks noChangeShapeType="1"/>
            </p:cNvSpPr>
            <p:nvPr/>
          </p:nvSpPr>
          <p:spPr bwMode="auto">
            <a:xfrm>
              <a:off x="1580" y="1056"/>
              <a:ext cx="0" cy="196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286"/>
            <p:cNvSpPr>
              <a:spLocks noChangeShapeType="1"/>
            </p:cNvSpPr>
            <p:nvPr/>
          </p:nvSpPr>
          <p:spPr bwMode="auto">
            <a:xfrm>
              <a:off x="1774" y="1287"/>
              <a:ext cx="0" cy="172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287"/>
            <p:cNvSpPr>
              <a:spLocks noChangeShapeType="1"/>
            </p:cNvSpPr>
            <p:nvPr/>
          </p:nvSpPr>
          <p:spPr bwMode="auto">
            <a:xfrm>
              <a:off x="2395" y="2256"/>
              <a:ext cx="0" cy="76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2" name="Group 83"/>
          <p:cNvGrpSpPr>
            <a:grpSpLocks/>
          </p:cNvGrpSpPr>
          <p:nvPr/>
        </p:nvGrpSpPr>
        <p:grpSpPr bwMode="auto">
          <a:xfrm>
            <a:off x="4800600" y="1524000"/>
            <a:ext cx="4419600" cy="4724400"/>
            <a:chOff x="4724400" y="533400"/>
            <a:chExt cx="4419600" cy="4724400"/>
          </a:xfrm>
        </p:grpSpPr>
        <p:sp>
          <p:nvSpPr>
            <p:cNvPr id="53" name="Line 293"/>
            <p:cNvSpPr>
              <a:spLocks noChangeShapeType="1"/>
            </p:cNvSpPr>
            <p:nvPr/>
          </p:nvSpPr>
          <p:spPr bwMode="auto">
            <a:xfrm flipV="1">
              <a:off x="5145088" y="533400"/>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4" name="Line 294"/>
            <p:cNvSpPr>
              <a:spLocks noChangeShapeType="1"/>
            </p:cNvSpPr>
            <p:nvPr/>
          </p:nvSpPr>
          <p:spPr bwMode="auto">
            <a:xfrm>
              <a:off x="4724400" y="4800600"/>
              <a:ext cx="38274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5" name="Text Box 295"/>
            <p:cNvSpPr txBox="1">
              <a:spLocks noChangeArrowheads="1"/>
            </p:cNvSpPr>
            <p:nvPr/>
          </p:nvSpPr>
          <p:spPr bwMode="auto">
            <a:xfrm>
              <a:off x="4794250" y="4768850"/>
              <a:ext cx="31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O</a:t>
              </a:r>
            </a:p>
          </p:txBody>
        </p:sp>
        <p:sp>
          <p:nvSpPr>
            <p:cNvPr id="56" name="Text Box 296"/>
            <p:cNvSpPr txBox="1">
              <a:spLocks noChangeArrowheads="1"/>
            </p:cNvSpPr>
            <p:nvPr/>
          </p:nvSpPr>
          <p:spPr bwMode="auto">
            <a:xfrm>
              <a:off x="5181600" y="533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Tần số (n)</a:t>
              </a:r>
            </a:p>
          </p:txBody>
        </p:sp>
        <p:sp>
          <p:nvSpPr>
            <p:cNvPr id="57" name="Text Box 297"/>
            <p:cNvSpPr txBox="1">
              <a:spLocks noChangeArrowheads="1"/>
            </p:cNvSpPr>
            <p:nvPr/>
          </p:nvSpPr>
          <p:spPr bwMode="auto">
            <a:xfrm>
              <a:off x="5418138" y="47879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28</a:t>
              </a:r>
            </a:p>
          </p:txBody>
        </p:sp>
        <p:sp>
          <p:nvSpPr>
            <p:cNvPr id="58" name="Text Box 298"/>
            <p:cNvSpPr txBox="1">
              <a:spLocks noChangeArrowheads="1"/>
            </p:cNvSpPr>
            <p:nvPr/>
          </p:nvSpPr>
          <p:spPr bwMode="auto">
            <a:xfrm>
              <a:off x="6153150" y="47879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30</a:t>
              </a:r>
            </a:p>
          </p:txBody>
        </p:sp>
        <p:sp>
          <p:nvSpPr>
            <p:cNvPr id="59" name="Text Box 299"/>
            <p:cNvSpPr txBox="1">
              <a:spLocks noChangeArrowheads="1"/>
            </p:cNvSpPr>
            <p:nvPr/>
          </p:nvSpPr>
          <p:spPr bwMode="auto">
            <a:xfrm>
              <a:off x="6862763" y="47879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35</a:t>
              </a:r>
            </a:p>
          </p:txBody>
        </p:sp>
        <p:sp>
          <p:nvSpPr>
            <p:cNvPr id="60" name="Text Box 300"/>
            <p:cNvSpPr txBox="1">
              <a:spLocks noChangeArrowheads="1"/>
            </p:cNvSpPr>
            <p:nvPr/>
          </p:nvSpPr>
          <p:spPr bwMode="auto">
            <a:xfrm>
              <a:off x="7659688" y="4797425"/>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50</a:t>
              </a:r>
            </a:p>
          </p:txBody>
        </p:sp>
        <p:sp>
          <p:nvSpPr>
            <p:cNvPr id="61" name="Text Box 301"/>
            <p:cNvSpPr txBox="1">
              <a:spLocks noChangeArrowheads="1"/>
            </p:cNvSpPr>
            <p:nvPr/>
          </p:nvSpPr>
          <p:spPr bwMode="auto">
            <a:xfrm>
              <a:off x="5011738" y="3794125"/>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2" name="Text Box 302"/>
            <p:cNvSpPr txBox="1">
              <a:spLocks noChangeArrowheads="1"/>
            </p:cNvSpPr>
            <p:nvPr/>
          </p:nvSpPr>
          <p:spPr bwMode="auto">
            <a:xfrm>
              <a:off x="4873625" y="38354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a:t>
              </a:r>
            </a:p>
          </p:txBody>
        </p:sp>
        <p:sp>
          <p:nvSpPr>
            <p:cNvPr id="63" name="Text Box 303"/>
            <p:cNvSpPr txBox="1">
              <a:spLocks noChangeArrowheads="1"/>
            </p:cNvSpPr>
            <p:nvPr/>
          </p:nvSpPr>
          <p:spPr bwMode="auto">
            <a:xfrm>
              <a:off x="5011738" y="28956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4" name="Text Box 304"/>
            <p:cNvSpPr txBox="1">
              <a:spLocks noChangeArrowheads="1"/>
            </p:cNvSpPr>
            <p:nvPr/>
          </p:nvSpPr>
          <p:spPr bwMode="auto">
            <a:xfrm>
              <a:off x="5011738" y="20193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5" name="Text Box 305"/>
            <p:cNvSpPr txBox="1">
              <a:spLocks noChangeArrowheads="1"/>
            </p:cNvSpPr>
            <p:nvPr/>
          </p:nvSpPr>
          <p:spPr bwMode="auto">
            <a:xfrm>
              <a:off x="5011738" y="11303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6" name="Text Box 306"/>
            <p:cNvSpPr txBox="1">
              <a:spLocks noChangeArrowheads="1"/>
            </p:cNvSpPr>
            <p:nvPr/>
          </p:nvSpPr>
          <p:spPr bwMode="auto">
            <a:xfrm>
              <a:off x="5011738" y="33274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7" name="Text Box 307"/>
            <p:cNvSpPr txBox="1">
              <a:spLocks noChangeArrowheads="1"/>
            </p:cNvSpPr>
            <p:nvPr/>
          </p:nvSpPr>
          <p:spPr bwMode="auto">
            <a:xfrm>
              <a:off x="4856163" y="33655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a:t>
              </a:r>
            </a:p>
          </p:txBody>
        </p:sp>
        <p:sp>
          <p:nvSpPr>
            <p:cNvPr id="68" name="Text Box 308"/>
            <p:cNvSpPr txBox="1">
              <a:spLocks noChangeArrowheads="1"/>
            </p:cNvSpPr>
            <p:nvPr/>
          </p:nvSpPr>
          <p:spPr bwMode="auto">
            <a:xfrm>
              <a:off x="5011738" y="15621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9" name="Text Box 309"/>
            <p:cNvSpPr txBox="1">
              <a:spLocks noChangeArrowheads="1"/>
            </p:cNvSpPr>
            <p:nvPr/>
          </p:nvSpPr>
          <p:spPr bwMode="auto">
            <a:xfrm>
              <a:off x="4856163" y="16002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7</a:t>
              </a:r>
            </a:p>
          </p:txBody>
        </p:sp>
        <p:sp>
          <p:nvSpPr>
            <p:cNvPr id="70" name="Text Box 310"/>
            <p:cNvSpPr txBox="1">
              <a:spLocks noChangeArrowheads="1"/>
            </p:cNvSpPr>
            <p:nvPr/>
          </p:nvSpPr>
          <p:spPr bwMode="auto">
            <a:xfrm>
              <a:off x="4873625" y="1203325"/>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8</a:t>
              </a:r>
            </a:p>
          </p:txBody>
        </p:sp>
        <p:sp>
          <p:nvSpPr>
            <p:cNvPr id="71" name="Line 311"/>
            <p:cNvSpPr>
              <a:spLocks noChangeShapeType="1"/>
            </p:cNvSpPr>
            <p:nvPr/>
          </p:nvSpPr>
          <p:spPr bwMode="auto">
            <a:xfrm flipV="1">
              <a:off x="5097463" y="4038600"/>
              <a:ext cx="67468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2" name="Line 312"/>
            <p:cNvSpPr>
              <a:spLocks noChangeShapeType="1"/>
            </p:cNvSpPr>
            <p:nvPr/>
          </p:nvSpPr>
          <p:spPr bwMode="auto">
            <a:xfrm flipV="1">
              <a:off x="5097463" y="1371600"/>
              <a:ext cx="13509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3" name="Line 313"/>
            <p:cNvSpPr>
              <a:spLocks noChangeShapeType="1"/>
            </p:cNvSpPr>
            <p:nvPr/>
          </p:nvSpPr>
          <p:spPr bwMode="auto">
            <a:xfrm>
              <a:off x="5097463" y="1816100"/>
              <a:ext cx="212883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314"/>
            <p:cNvSpPr>
              <a:spLocks noChangeShapeType="1"/>
            </p:cNvSpPr>
            <p:nvPr/>
          </p:nvSpPr>
          <p:spPr bwMode="auto">
            <a:xfrm>
              <a:off x="5097463" y="3581400"/>
              <a:ext cx="2908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Rectangle 315"/>
            <p:cNvSpPr>
              <a:spLocks noChangeArrowheads="1"/>
            </p:cNvSpPr>
            <p:nvPr/>
          </p:nvSpPr>
          <p:spPr bwMode="auto">
            <a:xfrm>
              <a:off x="5357813" y="4038600"/>
              <a:ext cx="414338" cy="762000"/>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76" name="Rectangle 316"/>
            <p:cNvSpPr>
              <a:spLocks noChangeArrowheads="1"/>
            </p:cNvSpPr>
            <p:nvPr/>
          </p:nvSpPr>
          <p:spPr bwMode="auto">
            <a:xfrm>
              <a:off x="6032500" y="1371600"/>
              <a:ext cx="458788" cy="3429000"/>
            </a:xfrm>
            <a:prstGeom prst="rect">
              <a:avLst/>
            </a:prstGeom>
            <a:solidFill>
              <a:schemeClr val="accent2"/>
            </a:solidFill>
            <a:ln w="9525">
              <a:solidFill>
                <a:schemeClr val="tx1"/>
              </a:solidFill>
              <a:miter lim="800000"/>
              <a:headEnd/>
              <a:tailEnd/>
            </a:ln>
          </p:spPr>
          <p:txBody>
            <a:bodyPr wrap="none" anchor="ctr"/>
            <a:lstStyle/>
            <a:p>
              <a:endParaRPr lang="vi-VN"/>
            </a:p>
          </p:txBody>
        </p:sp>
        <p:sp>
          <p:nvSpPr>
            <p:cNvPr id="77" name="Rectangle 317"/>
            <p:cNvSpPr>
              <a:spLocks noChangeArrowheads="1"/>
            </p:cNvSpPr>
            <p:nvPr/>
          </p:nvSpPr>
          <p:spPr bwMode="auto">
            <a:xfrm>
              <a:off x="6784975" y="1816100"/>
              <a:ext cx="466725" cy="2971800"/>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78" name="Rectangle 318"/>
            <p:cNvSpPr>
              <a:spLocks noChangeArrowheads="1"/>
            </p:cNvSpPr>
            <p:nvPr/>
          </p:nvSpPr>
          <p:spPr bwMode="auto">
            <a:xfrm>
              <a:off x="7608887" y="3581400"/>
              <a:ext cx="468313" cy="1219200"/>
            </a:xfrm>
            <a:prstGeom prst="rect">
              <a:avLst/>
            </a:prstGeom>
            <a:solidFill>
              <a:srgbClr val="008000"/>
            </a:solidFill>
            <a:ln w="9525">
              <a:solidFill>
                <a:schemeClr val="tx1"/>
              </a:solidFill>
              <a:miter lim="800000"/>
              <a:headEnd/>
              <a:tailEnd/>
            </a:ln>
          </p:spPr>
          <p:txBody>
            <a:bodyPr wrap="none" anchor="ctr"/>
            <a:lstStyle/>
            <a:p>
              <a:endParaRPr lang="vi-VN"/>
            </a:p>
          </p:txBody>
        </p:sp>
        <p:sp>
          <p:nvSpPr>
            <p:cNvPr id="79" name="Text Box 320"/>
            <p:cNvSpPr txBox="1">
              <a:spLocks noChangeArrowheads="1"/>
            </p:cNvSpPr>
            <p:nvPr/>
          </p:nvSpPr>
          <p:spPr bwMode="auto">
            <a:xfrm>
              <a:off x="7924800" y="4876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Giá trị (x)</a:t>
              </a:r>
            </a:p>
          </p:txBody>
        </p:sp>
      </p:grpSp>
      <p:sp>
        <p:nvSpPr>
          <p:cNvPr id="80" name="Text Box 325"/>
          <p:cNvSpPr txBox="1">
            <a:spLocks noChangeArrowheads="1"/>
          </p:cNvSpPr>
          <p:nvPr/>
        </p:nvSpPr>
        <p:spPr bwMode="auto">
          <a:xfrm>
            <a:off x="692944" y="6172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Biểu đồ đoạn </a:t>
            </a:r>
            <a:r>
              <a:rPr lang="en-US" sz="2400" b="1" smtClean="0">
                <a:solidFill>
                  <a:srgbClr val="FF0000"/>
                </a:solidFill>
                <a:latin typeface="Times New Roman" pitchFamily="18" charset="0"/>
              </a:rPr>
              <a:t>thẳng</a:t>
            </a:r>
            <a:endParaRPr lang="en-US" sz="2400" b="1">
              <a:solidFill>
                <a:srgbClr val="FF0000"/>
              </a:solidFill>
              <a:latin typeface="Times New Roman" pitchFamily="18" charset="0"/>
            </a:endParaRPr>
          </a:p>
        </p:txBody>
      </p:sp>
      <p:sp>
        <p:nvSpPr>
          <p:cNvPr id="81" name="Text Box 326"/>
          <p:cNvSpPr txBox="1">
            <a:spLocks noChangeArrowheads="1"/>
          </p:cNvSpPr>
          <p:nvPr/>
        </p:nvSpPr>
        <p:spPr bwMode="auto">
          <a:xfrm>
            <a:off x="5334000" y="6172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Biểu đồ hình chữ </a:t>
            </a:r>
            <a:r>
              <a:rPr lang="en-US" sz="2400" b="1" smtClean="0">
                <a:solidFill>
                  <a:srgbClr val="FF0000"/>
                </a:solidFill>
                <a:latin typeface="Times New Roman" pitchFamily="18" charset="0"/>
              </a:rPr>
              <a:t>nhật</a:t>
            </a:r>
            <a:endParaRPr lang="en-US" sz="2400" b="1">
              <a:solidFill>
                <a:srgbClr val="FF0000"/>
              </a:solidFill>
              <a:latin typeface="Times New Roman" pitchFamily="18" charset="0"/>
            </a:endParaRPr>
          </a:p>
        </p:txBody>
      </p:sp>
      <p:sp>
        <p:nvSpPr>
          <p:cNvPr id="82" name="Text Box 358"/>
          <p:cNvSpPr txBox="1">
            <a:spLocks noChangeArrowheads="1"/>
          </p:cNvSpPr>
          <p:nvPr/>
        </p:nvSpPr>
        <p:spPr bwMode="auto">
          <a:xfrm>
            <a:off x="4419600" y="739775"/>
            <a:ext cx="4343400" cy="708025"/>
          </a:xfrm>
          <a:prstGeom prst="rect">
            <a:avLst/>
          </a:prstGeom>
          <a:solidFill>
            <a:schemeClr val="bg1"/>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0070C0"/>
                </a:solidFill>
                <a:latin typeface="+mn-lt"/>
                <a:cs typeface="Arial" charset="0"/>
              </a:rPr>
              <a:t>Có khi người ta thay các đoạn thẳng bằng các hình chữ nhật</a:t>
            </a:r>
          </a:p>
        </p:txBody>
      </p:sp>
      <p:sp>
        <p:nvSpPr>
          <p:cNvPr id="83" name="Rectangle 82"/>
          <p:cNvSpPr/>
          <p:nvPr/>
        </p:nvSpPr>
        <p:spPr>
          <a:xfrm>
            <a:off x="3657600" y="4572000"/>
            <a:ext cx="457200" cy="12192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4" name="Group 8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85" name="Chevron 84"/>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86" name="Chevron 8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7" name="Pentagon 86"/>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vi-VN" sz="2800"/>
            </a:p>
          </p:txBody>
        </p:sp>
      </p:grpSp>
    </p:spTree>
    <p:extLst>
      <p:ext uri="{BB962C8B-B14F-4D97-AF65-F5344CB8AC3E}">
        <p14:creationId xmlns:p14="http://schemas.microsoft.com/office/powerpoint/2010/main" val="38471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ox(i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amond(in)">
                                      <p:cBhvr>
                                        <p:cTn id="17" dur="2000"/>
                                        <p:tgtEl>
                                          <p:spTgt spid="52"/>
                                        </p:tgtEl>
                                      </p:cBhvr>
                                    </p:animEffect>
                                  </p:childTnLst>
                                </p:cTn>
                              </p:par>
                              <p:par>
                                <p:cTn id="18" presetID="4" presetClass="exit" presetSubtype="16" fill="hold" grpId="1" nodeType="withEffect">
                                  <p:stCondLst>
                                    <p:cond delay="0"/>
                                  </p:stCondLst>
                                  <p:childTnLst>
                                    <p:animEffect transition="out" filter="box(in)">
                                      <p:cBhvr>
                                        <p:cTn id="19" dur="500"/>
                                        <p:tgtEl>
                                          <p:spTgt spid="82"/>
                                        </p:tgtEl>
                                      </p:cBhvr>
                                    </p:animEffect>
                                    <p:set>
                                      <p:cBhvr>
                                        <p:cTn id="20" dur="1" fill="hold">
                                          <p:stCondLst>
                                            <p:cond delay="499"/>
                                          </p:stCondLst>
                                        </p:cTn>
                                        <p:tgtEl>
                                          <p:spTgt spid="82"/>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83"/>
                                        </p:tgtEl>
                                      </p:cBhvr>
                                    </p:animEffect>
                                    <p:set>
                                      <p:cBhvr>
                                        <p:cTn id="23" dur="1" fill="hold">
                                          <p:stCondLst>
                                            <p:cond delay="499"/>
                                          </p:stCondLst>
                                        </p:cTn>
                                        <p:tgtEl>
                                          <p:spTgt spid="8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2000"/>
                                        <p:tgtEl>
                                          <p:spTgt spid="81"/>
                                        </p:tgtEl>
                                      </p:cBhvr>
                                    </p:animEffect>
                                    <p:anim calcmode="lin" valueType="num">
                                      <p:cBhvr>
                                        <p:cTn id="29" dur="2000" fill="hold"/>
                                        <p:tgtEl>
                                          <p:spTgt spid="81"/>
                                        </p:tgtEl>
                                        <p:attrNameLst>
                                          <p:attrName>ppt_w</p:attrName>
                                        </p:attrNameLst>
                                      </p:cBhvr>
                                      <p:tavLst>
                                        <p:tav tm="0" fmla="#ppt_w*sin(2.5*pi*$)">
                                          <p:val>
                                            <p:fltVal val="0"/>
                                          </p:val>
                                        </p:tav>
                                        <p:tav tm="100000">
                                          <p:val>
                                            <p:fltVal val="1"/>
                                          </p:val>
                                        </p:tav>
                                      </p:tavLst>
                                    </p:anim>
                                    <p:anim calcmode="lin" valueType="num">
                                      <p:cBhvr>
                                        <p:cTn id="30" dur="2000" fill="hold"/>
                                        <p:tgtEl>
                                          <p:spTgt spid="8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P spid="82" grpId="1" animBg="1"/>
      <p:bldP spid="83" grpId="0" animBg="1"/>
      <p:bldP spid="8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
        <p:nvSpPr>
          <p:cNvPr id="8" name="Line 314"/>
          <p:cNvSpPr>
            <a:spLocks noChangeShapeType="1"/>
          </p:cNvSpPr>
          <p:nvPr/>
        </p:nvSpPr>
        <p:spPr bwMode="auto">
          <a:xfrm>
            <a:off x="4419600" y="4038600"/>
            <a:ext cx="1981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 name="Group 69"/>
          <p:cNvGrpSpPr>
            <a:grpSpLocks/>
          </p:cNvGrpSpPr>
          <p:nvPr/>
        </p:nvGrpSpPr>
        <p:grpSpPr bwMode="auto">
          <a:xfrm>
            <a:off x="6394450" y="4038600"/>
            <a:ext cx="1758950" cy="1219200"/>
            <a:chOff x="6899385" y="1066800"/>
            <a:chExt cx="1759168" cy="1219200"/>
          </a:xfrm>
        </p:grpSpPr>
        <p:sp>
          <p:nvSpPr>
            <p:cNvPr id="10" name="Line 314"/>
            <p:cNvSpPr>
              <a:spLocks noChangeShapeType="1"/>
            </p:cNvSpPr>
            <p:nvPr/>
          </p:nvSpPr>
          <p:spPr bwMode="auto">
            <a:xfrm flipV="1">
              <a:off x="6899385" y="1066800"/>
              <a:ext cx="171121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Rectangle 318"/>
            <p:cNvSpPr>
              <a:spLocks noChangeArrowheads="1"/>
            </p:cNvSpPr>
            <p:nvPr/>
          </p:nvSpPr>
          <p:spPr bwMode="auto">
            <a:xfrm>
              <a:off x="8077200" y="1066800"/>
              <a:ext cx="581353" cy="1219200"/>
            </a:xfrm>
            <a:prstGeom prst="rect">
              <a:avLst/>
            </a:prstGeom>
            <a:solidFill>
              <a:srgbClr val="008000"/>
            </a:solidFill>
            <a:ln w="9525">
              <a:solidFill>
                <a:schemeClr val="tx1"/>
              </a:solidFill>
              <a:miter lim="800000"/>
              <a:headEnd/>
              <a:tailEnd/>
            </a:ln>
          </p:spPr>
          <p:txBody>
            <a:bodyPr wrap="none" anchor="ctr"/>
            <a:lstStyle/>
            <a:p>
              <a:endParaRPr lang="vi-VN"/>
            </a:p>
          </p:txBody>
        </p:sp>
      </p:grpSp>
      <p:cxnSp>
        <p:nvCxnSpPr>
          <p:cNvPr id="12" name="Straight Connector 11"/>
          <p:cNvCxnSpPr/>
          <p:nvPr/>
        </p:nvCxnSpPr>
        <p:spPr>
          <a:xfrm>
            <a:off x="6011863" y="2286000"/>
            <a:ext cx="609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 Box 8"/>
          <p:cNvSpPr txBox="1">
            <a:spLocks noChangeArrowheads="1"/>
          </p:cNvSpPr>
          <p:nvPr/>
        </p:nvSpPr>
        <p:spPr bwMode="auto">
          <a:xfrm>
            <a:off x="152400" y="1905000"/>
            <a:ext cx="37338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a:latin typeface="+mn-lt"/>
                <a:cs typeface="Arial" charset="0"/>
              </a:rPr>
              <a:t>- Cũng có khi các hình chữ nhật được vẽ sát nhau để dễ nhận xét và so sánh.  </a:t>
            </a:r>
          </a:p>
        </p:txBody>
      </p:sp>
      <p:sp>
        <p:nvSpPr>
          <p:cNvPr id="14" name="Text Box 10"/>
          <p:cNvSpPr txBox="1">
            <a:spLocks noChangeArrowheads="1"/>
          </p:cNvSpPr>
          <p:nvPr/>
        </p:nvSpPr>
        <p:spPr bwMode="auto">
          <a:xfrm>
            <a:off x="152399" y="1127125"/>
            <a:ext cx="4000375"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a:latin typeface="+mn-lt"/>
                <a:cs typeface="Arial" charset="0"/>
              </a:rPr>
              <a:t>- Ngoài biểu đồ </a:t>
            </a:r>
            <a:r>
              <a:rPr lang="en-US" sz="2000" b="1">
                <a:solidFill>
                  <a:srgbClr val="0000CC"/>
                </a:solidFill>
                <a:latin typeface="+mn-lt"/>
                <a:cs typeface="Arial" charset="0"/>
              </a:rPr>
              <a:t>đoạn thẳng</a:t>
            </a:r>
            <a:r>
              <a:rPr lang="en-US" sz="2000" b="1">
                <a:latin typeface="+mn-lt"/>
                <a:cs typeface="Arial" charset="0"/>
              </a:rPr>
              <a:t> còn có biểu đồ </a:t>
            </a:r>
            <a:r>
              <a:rPr lang="en-US" sz="2000" b="1">
                <a:solidFill>
                  <a:srgbClr val="0000CC"/>
                </a:solidFill>
                <a:latin typeface="+mn-lt"/>
                <a:cs typeface="Arial" charset="0"/>
              </a:rPr>
              <a:t>hình chữ nhật.</a:t>
            </a:r>
          </a:p>
        </p:txBody>
      </p:sp>
      <p:sp>
        <p:nvSpPr>
          <p:cNvPr id="15" name="AutoShape 40"/>
          <p:cNvSpPr>
            <a:spLocks noChangeArrowheads="1"/>
          </p:cNvSpPr>
          <p:nvPr/>
        </p:nvSpPr>
        <p:spPr bwMode="auto">
          <a:xfrm>
            <a:off x="119061" y="3429000"/>
            <a:ext cx="3919539" cy="2819400"/>
          </a:xfrm>
          <a:prstGeom prst="cloudCallout">
            <a:avLst>
              <a:gd name="adj1" fmla="val 55037"/>
              <a:gd name="adj2" fmla="val -69625"/>
            </a:avLst>
          </a:prstGeom>
          <a:solidFill>
            <a:schemeClr val="accent1"/>
          </a:solidFill>
          <a:ln w="9525">
            <a:solidFill>
              <a:schemeClr val="tx1"/>
            </a:solidFill>
            <a:round/>
            <a:headEnd/>
            <a:tailEnd/>
          </a:ln>
        </p:spPr>
        <p:txBody>
          <a:bodyPr/>
          <a:lstStyle/>
          <a:p>
            <a:pPr algn="just"/>
            <a:r>
              <a:rPr lang="en-US">
                <a:solidFill>
                  <a:srgbClr val="CC0000"/>
                </a:solidFill>
              </a:rPr>
              <a:t>Lưu ý</a:t>
            </a:r>
            <a:r>
              <a:rPr lang="en-US" i="1"/>
              <a:t>: Khi vẽ các hình chữ nhật thay thế cho các đoạn thẳng thì đáy dưới của hình chữ nhật nhận điểm biểu diễn giá trị làm trung điểm.</a:t>
            </a:r>
          </a:p>
          <a:p>
            <a:pPr algn="ctr"/>
            <a:endParaRPr lang="en-US"/>
          </a:p>
        </p:txBody>
      </p:sp>
      <p:sp>
        <p:nvSpPr>
          <p:cNvPr id="16" name="Line 293"/>
          <p:cNvSpPr>
            <a:spLocks noChangeShapeType="1"/>
          </p:cNvSpPr>
          <p:nvPr/>
        </p:nvSpPr>
        <p:spPr bwMode="auto">
          <a:xfrm flipV="1">
            <a:off x="4391025" y="990600"/>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7" name="Line 294"/>
          <p:cNvSpPr>
            <a:spLocks noChangeShapeType="1"/>
          </p:cNvSpPr>
          <p:nvPr/>
        </p:nvSpPr>
        <p:spPr bwMode="auto">
          <a:xfrm>
            <a:off x="3886200" y="5257800"/>
            <a:ext cx="47513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Text Box 295"/>
          <p:cNvSpPr txBox="1">
            <a:spLocks noChangeArrowheads="1"/>
          </p:cNvSpPr>
          <p:nvPr/>
        </p:nvSpPr>
        <p:spPr bwMode="auto">
          <a:xfrm>
            <a:off x="3973513" y="5226050"/>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O</a:t>
            </a:r>
          </a:p>
        </p:txBody>
      </p:sp>
      <p:sp>
        <p:nvSpPr>
          <p:cNvPr id="19" name="Text Box 296"/>
          <p:cNvSpPr txBox="1">
            <a:spLocks noChangeArrowheads="1"/>
          </p:cNvSpPr>
          <p:nvPr/>
        </p:nvSpPr>
        <p:spPr bwMode="auto">
          <a:xfrm>
            <a:off x="4454525" y="990600"/>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Tần số (n)</a:t>
            </a:r>
          </a:p>
        </p:txBody>
      </p:sp>
      <p:sp>
        <p:nvSpPr>
          <p:cNvPr id="20" name="Text Box 297"/>
          <p:cNvSpPr txBox="1">
            <a:spLocks noChangeArrowheads="1"/>
          </p:cNvSpPr>
          <p:nvPr/>
        </p:nvSpPr>
        <p:spPr bwMode="auto">
          <a:xfrm>
            <a:off x="4733925" y="5245100"/>
            <a:ext cx="557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28</a:t>
            </a:r>
          </a:p>
        </p:txBody>
      </p:sp>
      <p:sp>
        <p:nvSpPr>
          <p:cNvPr id="21" name="Text Box 298"/>
          <p:cNvSpPr txBox="1">
            <a:spLocks noChangeArrowheads="1"/>
          </p:cNvSpPr>
          <p:nvPr/>
        </p:nvSpPr>
        <p:spPr bwMode="auto">
          <a:xfrm>
            <a:off x="5688013" y="5245100"/>
            <a:ext cx="560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30</a:t>
            </a:r>
          </a:p>
        </p:txBody>
      </p:sp>
      <p:sp>
        <p:nvSpPr>
          <p:cNvPr id="22" name="Text Box 299"/>
          <p:cNvSpPr txBox="1">
            <a:spLocks noChangeArrowheads="1"/>
          </p:cNvSpPr>
          <p:nvPr/>
        </p:nvSpPr>
        <p:spPr bwMode="auto">
          <a:xfrm>
            <a:off x="6678613" y="5245100"/>
            <a:ext cx="560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35</a:t>
            </a:r>
          </a:p>
        </p:txBody>
      </p:sp>
      <p:sp>
        <p:nvSpPr>
          <p:cNvPr id="23" name="Text Box 300"/>
          <p:cNvSpPr txBox="1">
            <a:spLocks noChangeArrowheads="1"/>
          </p:cNvSpPr>
          <p:nvPr/>
        </p:nvSpPr>
        <p:spPr bwMode="auto">
          <a:xfrm>
            <a:off x="7672388" y="5254625"/>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50</a:t>
            </a:r>
          </a:p>
        </p:txBody>
      </p:sp>
      <p:sp>
        <p:nvSpPr>
          <p:cNvPr id="24" name="Text Box 301"/>
          <p:cNvSpPr txBox="1">
            <a:spLocks noChangeArrowheads="1"/>
          </p:cNvSpPr>
          <p:nvPr/>
        </p:nvSpPr>
        <p:spPr bwMode="auto">
          <a:xfrm>
            <a:off x="4243388" y="4251325"/>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5" name="Text Box 302"/>
          <p:cNvSpPr txBox="1">
            <a:spLocks noChangeArrowheads="1"/>
          </p:cNvSpPr>
          <p:nvPr/>
        </p:nvSpPr>
        <p:spPr bwMode="auto">
          <a:xfrm>
            <a:off x="4071938" y="42926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a:t>
            </a:r>
          </a:p>
        </p:txBody>
      </p:sp>
      <p:sp>
        <p:nvSpPr>
          <p:cNvPr id="26" name="Text Box 303"/>
          <p:cNvSpPr txBox="1">
            <a:spLocks noChangeArrowheads="1"/>
          </p:cNvSpPr>
          <p:nvPr/>
        </p:nvSpPr>
        <p:spPr bwMode="auto">
          <a:xfrm>
            <a:off x="4243388" y="33528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7" name="Text Box 304"/>
          <p:cNvSpPr txBox="1">
            <a:spLocks noChangeArrowheads="1"/>
          </p:cNvSpPr>
          <p:nvPr/>
        </p:nvSpPr>
        <p:spPr bwMode="auto">
          <a:xfrm>
            <a:off x="4243388" y="24765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8" name="Text Box 305"/>
          <p:cNvSpPr txBox="1">
            <a:spLocks noChangeArrowheads="1"/>
          </p:cNvSpPr>
          <p:nvPr/>
        </p:nvSpPr>
        <p:spPr bwMode="auto">
          <a:xfrm>
            <a:off x="4243388" y="15875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9" name="Text Box 306"/>
          <p:cNvSpPr txBox="1">
            <a:spLocks noChangeArrowheads="1"/>
          </p:cNvSpPr>
          <p:nvPr/>
        </p:nvSpPr>
        <p:spPr bwMode="auto">
          <a:xfrm>
            <a:off x="4243388" y="37846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30" name="Text Box 307"/>
          <p:cNvSpPr txBox="1">
            <a:spLocks noChangeArrowheads="1"/>
          </p:cNvSpPr>
          <p:nvPr/>
        </p:nvSpPr>
        <p:spPr bwMode="auto">
          <a:xfrm>
            <a:off x="4049713" y="38227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a:t>
            </a:r>
          </a:p>
        </p:txBody>
      </p:sp>
      <p:sp>
        <p:nvSpPr>
          <p:cNvPr id="31" name="Text Box 308"/>
          <p:cNvSpPr txBox="1">
            <a:spLocks noChangeArrowheads="1"/>
          </p:cNvSpPr>
          <p:nvPr/>
        </p:nvSpPr>
        <p:spPr bwMode="auto">
          <a:xfrm>
            <a:off x="4243388" y="20193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32" name="Text Box 309"/>
          <p:cNvSpPr txBox="1">
            <a:spLocks noChangeArrowheads="1"/>
          </p:cNvSpPr>
          <p:nvPr/>
        </p:nvSpPr>
        <p:spPr bwMode="auto">
          <a:xfrm>
            <a:off x="4049713" y="20574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7</a:t>
            </a:r>
          </a:p>
        </p:txBody>
      </p:sp>
      <p:sp>
        <p:nvSpPr>
          <p:cNvPr id="33" name="Text Box 310"/>
          <p:cNvSpPr txBox="1">
            <a:spLocks noChangeArrowheads="1"/>
          </p:cNvSpPr>
          <p:nvPr/>
        </p:nvSpPr>
        <p:spPr bwMode="auto">
          <a:xfrm>
            <a:off x="4071938" y="1660525"/>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8</a:t>
            </a:r>
          </a:p>
        </p:txBody>
      </p:sp>
      <p:sp>
        <p:nvSpPr>
          <p:cNvPr id="34" name="Line 311"/>
          <p:cNvSpPr>
            <a:spLocks noChangeShapeType="1"/>
          </p:cNvSpPr>
          <p:nvPr/>
        </p:nvSpPr>
        <p:spPr bwMode="auto">
          <a:xfrm flipV="1">
            <a:off x="4349750" y="4495800"/>
            <a:ext cx="83661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312"/>
          <p:cNvSpPr>
            <a:spLocks noChangeShapeType="1"/>
          </p:cNvSpPr>
          <p:nvPr/>
        </p:nvSpPr>
        <p:spPr bwMode="auto">
          <a:xfrm>
            <a:off x="4419600" y="1843088"/>
            <a:ext cx="1096963"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313"/>
          <p:cNvSpPr>
            <a:spLocks noChangeShapeType="1"/>
          </p:cNvSpPr>
          <p:nvPr/>
        </p:nvSpPr>
        <p:spPr bwMode="auto">
          <a:xfrm>
            <a:off x="4349750" y="2273300"/>
            <a:ext cx="164623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Rectangle 315"/>
          <p:cNvSpPr>
            <a:spLocks noChangeArrowheads="1"/>
          </p:cNvSpPr>
          <p:nvPr/>
        </p:nvSpPr>
        <p:spPr bwMode="auto">
          <a:xfrm>
            <a:off x="4686300" y="4481513"/>
            <a:ext cx="514350" cy="762000"/>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38" name="Rectangle 316"/>
          <p:cNvSpPr>
            <a:spLocks noChangeArrowheads="1"/>
          </p:cNvSpPr>
          <p:nvPr/>
        </p:nvSpPr>
        <p:spPr bwMode="auto">
          <a:xfrm>
            <a:off x="5602288" y="1814513"/>
            <a:ext cx="569912" cy="3429000"/>
          </a:xfrm>
          <a:prstGeom prst="rect">
            <a:avLst/>
          </a:prstGeom>
          <a:solidFill>
            <a:schemeClr val="accent2"/>
          </a:solidFill>
          <a:ln w="9525">
            <a:solidFill>
              <a:schemeClr val="tx1"/>
            </a:solidFill>
            <a:miter lim="800000"/>
            <a:headEnd/>
            <a:tailEnd/>
          </a:ln>
        </p:spPr>
        <p:txBody>
          <a:bodyPr wrap="none" anchor="ctr"/>
          <a:lstStyle/>
          <a:p>
            <a:endParaRPr lang="vi-VN"/>
          </a:p>
        </p:txBody>
      </p:sp>
      <p:sp>
        <p:nvSpPr>
          <p:cNvPr id="39" name="Rectangle 317"/>
          <p:cNvSpPr>
            <a:spLocks noChangeArrowheads="1"/>
          </p:cNvSpPr>
          <p:nvPr/>
        </p:nvSpPr>
        <p:spPr bwMode="auto">
          <a:xfrm>
            <a:off x="6659563" y="2286000"/>
            <a:ext cx="579437" cy="2971800"/>
          </a:xfrm>
          <a:prstGeom prst="rect">
            <a:avLst/>
          </a:prstGeom>
          <a:solidFill>
            <a:srgbClr val="CC0000"/>
          </a:solidFill>
          <a:ln w="9525">
            <a:solidFill>
              <a:schemeClr val="tx1"/>
            </a:solidFill>
            <a:miter lim="800000"/>
            <a:headEnd/>
            <a:tailEnd/>
          </a:ln>
        </p:spPr>
        <p:txBody>
          <a:bodyPr wrap="none" anchor="ctr"/>
          <a:lstStyle/>
          <a:p>
            <a:endParaRPr lang="vi-VN"/>
          </a:p>
        </p:txBody>
      </p:sp>
      <p:sp>
        <p:nvSpPr>
          <p:cNvPr id="40" name="Text Box 320"/>
          <p:cNvSpPr txBox="1">
            <a:spLocks noChangeArrowheads="1"/>
          </p:cNvSpPr>
          <p:nvPr/>
        </p:nvSpPr>
        <p:spPr bwMode="auto">
          <a:xfrm>
            <a:off x="7935913" y="5334000"/>
            <a:ext cx="1512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Giá trị (x)</a:t>
            </a:r>
          </a:p>
        </p:txBody>
      </p:sp>
      <p:sp>
        <p:nvSpPr>
          <p:cNvPr id="41" name="Text Box 304"/>
          <p:cNvSpPr txBox="1">
            <a:spLocks noChangeArrowheads="1"/>
          </p:cNvSpPr>
          <p:nvPr/>
        </p:nvSpPr>
        <p:spPr bwMode="auto">
          <a:xfrm>
            <a:off x="4800600" y="4957763"/>
            <a:ext cx="32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2" name="Text Box 304"/>
          <p:cNvSpPr txBox="1">
            <a:spLocks noChangeArrowheads="1"/>
          </p:cNvSpPr>
          <p:nvPr/>
        </p:nvSpPr>
        <p:spPr bwMode="auto">
          <a:xfrm>
            <a:off x="5354638"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3" name="Text Box 304"/>
          <p:cNvSpPr txBox="1">
            <a:spLocks noChangeArrowheads="1"/>
          </p:cNvSpPr>
          <p:nvPr/>
        </p:nvSpPr>
        <p:spPr bwMode="auto">
          <a:xfrm>
            <a:off x="6553200"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4" name="Text Box 304"/>
          <p:cNvSpPr txBox="1">
            <a:spLocks noChangeArrowheads="1"/>
          </p:cNvSpPr>
          <p:nvPr/>
        </p:nvSpPr>
        <p:spPr bwMode="auto">
          <a:xfrm>
            <a:off x="5975350"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Tree>
    <p:extLst>
      <p:ext uri="{BB962C8B-B14F-4D97-AF65-F5344CB8AC3E}">
        <p14:creationId xmlns:p14="http://schemas.microsoft.com/office/powerpoint/2010/main" val="29149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33333E-6 8.69565E-7 L -0.04167 8.69565E-7 " pathEditMode="relative" rAng="0" ptsTypes="AA">
                                      <p:cBhvr>
                                        <p:cTn id="16" dur="2000" fill="hold"/>
                                        <p:tgtEl>
                                          <p:spTgt spid="38"/>
                                        </p:tgtEl>
                                        <p:attrNameLst>
                                          <p:attrName>ppt_x</p:attrName>
                                          <p:attrName>ppt_y</p:attrName>
                                        </p:attrNameLst>
                                      </p:cBhvr>
                                      <p:rCtr x="-2083" y="0"/>
                                    </p:animMotion>
                                  </p:childTnLst>
                                </p:cTn>
                              </p:par>
                              <p:par>
                                <p:cTn id="17" presetID="35" presetClass="path" presetSubtype="0" accel="50000" decel="50000" fill="hold" grpId="0" nodeType="withEffect">
                                  <p:stCondLst>
                                    <p:cond delay="0"/>
                                  </p:stCondLst>
                                  <p:childTnLst>
                                    <p:animMotion origin="layout" path="M -0.00833 0.00485 L -0.04948 4.27382E-6 " pathEditMode="relative" rAng="0" ptsTypes="AA">
                                      <p:cBhvr>
                                        <p:cTn id="18" dur="2000" fill="hold"/>
                                        <p:tgtEl>
                                          <p:spTgt spid="21"/>
                                        </p:tgtEl>
                                        <p:attrNameLst>
                                          <p:attrName>ppt_x</p:attrName>
                                          <p:attrName>ppt_y</p:attrName>
                                        </p:attrNameLst>
                                      </p:cBhvr>
                                      <p:rCtr x="-2066" y="-25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8.33333E-7 -1.62812E-6 L -0.09323 -1.62812E-6 " pathEditMode="relative" rAng="0" ptsTypes="AA">
                                      <p:cBhvr>
                                        <p:cTn id="22" dur="2000" fill="hold"/>
                                        <p:tgtEl>
                                          <p:spTgt spid="39"/>
                                        </p:tgtEl>
                                        <p:attrNameLst>
                                          <p:attrName>ppt_x</p:attrName>
                                          <p:attrName>ppt_y</p:attrName>
                                        </p:attrNameLst>
                                      </p:cBhvr>
                                      <p:rCtr x="-4670" y="0"/>
                                    </p:animMotion>
                                  </p:childTnLst>
                                </p:cTn>
                              </p:par>
                              <p:par>
                                <p:cTn id="23" presetID="35" presetClass="path" presetSubtype="0" accel="50000" decel="50000" fill="hold" nodeType="withEffect">
                                  <p:stCondLst>
                                    <p:cond delay="0"/>
                                  </p:stCondLst>
                                  <p:childTnLst>
                                    <p:animMotion origin="layout" path="M 3.33333E-6 -4.97687E-6 L -0.06667 -4.97687E-6 " pathEditMode="relative" rAng="0" ptsTypes="AA">
                                      <p:cBhvr>
                                        <p:cTn id="24" dur="2000" fill="hold"/>
                                        <p:tgtEl>
                                          <p:spTgt spid="12"/>
                                        </p:tgtEl>
                                        <p:attrNameLst>
                                          <p:attrName>ppt_x</p:attrName>
                                          <p:attrName>ppt_y</p:attrName>
                                        </p:attrNameLst>
                                      </p:cBhvr>
                                      <p:rCtr x="-3333" y="0"/>
                                    </p:animMotion>
                                  </p:childTnLst>
                                </p:cTn>
                              </p:par>
                              <p:par>
                                <p:cTn id="25" presetID="35" presetClass="path" presetSubtype="0" accel="50000" decel="50000" fill="hold" grpId="0" nodeType="withEffect">
                                  <p:stCondLst>
                                    <p:cond delay="0"/>
                                  </p:stCondLst>
                                  <p:childTnLst>
                                    <p:animMotion origin="layout" path="M 3.33333E-6 5.55042E-8 L -0.09219 -0.00139 " pathEditMode="relative" rAng="0" ptsTypes="AA">
                                      <p:cBhvr>
                                        <p:cTn id="26" dur="2000" fill="hold"/>
                                        <p:tgtEl>
                                          <p:spTgt spid="22"/>
                                        </p:tgtEl>
                                        <p:attrNameLst>
                                          <p:attrName>ppt_x</p:attrName>
                                          <p:attrName>ppt_y</p:attrName>
                                        </p:attrNameLst>
                                      </p:cBhvr>
                                      <p:rCtr x="-4618" y="-69"/>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5.55556E-7 -7.86309E-7 L -0.12882 -7.86309E-7 " pathEditMode="relative" rAng="0" ptsTypes="AA">
                                      <p:cBhvr>
                                        <p:cTn id="30" dur="2000" fill="hold"/>
                                        <p:tgtEl>
                                          <p:spTgt spid="9"/>
                                        </p:tgtEl>
                                        <p:attrNameLst>
                                          <p:attrName>ppt_x</p:attrName>
                                          <p:attrName>ppt_y</p:attrName>
                                        </p:attrNameLst>
                                      </p:cBhvr>
                                      <p:rCtr x="-6441" y="0"/>
                                    </p:animMotion>
                                  </p:childTnLst>
                                </p:cTn>
                              </p:par>
                              <p:par>
                                <p:cTn id="31" presetID="35" presetClass="path" presetSubtype="0" accel="50000" decel="50000" fill="hold" grpId="0" nodeType="withEffect">
                                  <p:stCondLst>
                                    <p:cond delay="0"/>
                                  </p:stCondLst>
                                  <p:childTnLst>
                                    <p:animMotion origin="layout" path="M -0.01111 -0.00416 L -0.13611 -0.00416 " pathEditMode="relative" rAng="0" ptsTypes="AA">
                                      <p:cBhvr>
                                        <p:cTn id="32" dur="2000" fill="hold"/>
                                        <p:tgtEl>
                                          <p:spTgt spid="23"/>
                                        </p:tgtEl>
                                        <p:attrNameLst>
                                          <p:attrName>ppt_x</p:attrName>
                                          <p:attrName>ppt_y</p:attrName>
                                        </p:attrNameLst>
                                      </p:cBhvr>
                                      <p:rCtr x="-6250" y="0"/>
                                    </p:animMotion>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1" grpId="0"/>
      <p:bldP spid="22" grpId="0"/>
      <p:bldP spid="23" grpId="0"/>
      <p:bldP spid="38" grpId="0" animBg="1"/>
      <p:bldP spid="39" grpId="0" animBg="1"/>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p:cNvGrpSpPr>
            <a:grpSpLocks/>
          </p:cNvGrpSpPr>
          <p:nvPr/>
        </p:nvGrpSpPr>
        <p:grpSpPr bwMode="auto">
          <a:xfrm>
            <a:off x="304087" y="762001"/>
            <a:ext cx="7772400" cy="5430839"/>
            <a:chOff x="-30" y="48"/>
            <a:chExt cx="4896" cy="3421"/>
          </a:xfrm>
        </p:grpSpPr>
        <p:sp>
          <p:nvSpPr>
            <p:cNvPr id="5" name="Line 2"/>
            <p:cNvSpPr>
              <a:spLocks noChangeShapeType="1"/>
            </p:cNvSpPr>
            <p:nvPr/>
          </p:nvSpPr>
          <p:spPr bwMode="auto">
            <a:xfrm flipV="1">
              <a:off x="768" y="336"/>
              <a:ext cx="0" cy="27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 name="Line 3"/>
            <p:cNvSpPr>
              <a:spLocks noChangeShapeType="1"/>
            </p:cNvSpPr>
            <p:nvPr/>
          </p:nvSpPr>
          <p:spPr bwMode="auto">
            <a:xfrm>
              <a:off x="768" y="3120"/>
              <a:ext cx="364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7" name="Line 4"/>
            <p:cNvSpPr>
              <a:spLocks noChangeShapeType="1"/>
            </p:cNvSpPr>
            <p:nvPr/>
          </p:nvSpPr>
          <p:spPr bwMode="auto">
            <a:xfrm>
              <a:off x="720" y="25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 name="Line 5"/>
            <p:cNvSpPr>
              <a:spLocks noChangeShapeType="1"/>
            </p:cNvSpPr>
            <p:nvPr/>
          </p:nvSpPr>
          <p:spPr bwMode="auto">
            <a:xfrm>
              <a:off x="720" y="192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 name="Line 6"/>
            <p:cNvSpPr>
              <a:spLocks noChangeShapeType="1"/>
            </p:cNvSpPr>
            <p:nvPr/>
          </p:nvSpPr>
          <p:spPr bwMode="auto">
            <a:xfrm>
              <a:off x="720" y="129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 name="Line 7"/>
            <p:cNvSpPr>
              <a:spLocks noChangeShapeType="1"/>
            </p:cNvSpPr>
            <p:nvPr/>
          </p:nvSpPr>
          <p:spPr bwMode="auto">
            <a:xfrm>
              <a:off x="720" y="6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Rectangle 8"/>
            <p:cNvSpPr>
              <a:spLocks noChangeArrowheads="1"/>
            </p:cNvSpPr>
            <p:nvPr/>
          </p:nvSpPr>
          <p:spPr bwMode="auto">
            <a:xfrm>
              <a:off x="1200" y="672"/>
              <a:ext cx="432" cy="2439"/>
            </a:xfrm>
            <a:prstGeom prst="rect">
              <a:avLst/>
            </a:prstGeom>
            <a:solidFill>
              <a:srgbClr val="0000FF"/>
            </a:solidFill>
            <a:ln w="9525">
              <a:solidFill>
                <a:schemeClr val="tx1"/>
              </a:solidFill>
              <a:miter lim="800000"/>
              <a:headEnd/>
              <a:tailEnd/>
            </a:ln>
          </p:spPr>
          <p:txBody>
            <a:bodyPr wrap="none" anchor="ctr"/>
            <a:lstStyle/>
            <a:p>
              <a:endParaRPr lang="vi-VN"/>
            </a:p>
          </p:txBody>
        </p:sp>
        <p:sp>
          <p:nvSpPr>
            <p:cNvPr id="12" name="Rectangle 9"/>
            <p:cNvSpPr>
              <a:spLocks noChangeArrowheads="1"/>
            </p:cNvSpPr>
            <p:nvPr/>
          </p:nvSpPr>
          <p:spPr bwMode="auto">
            <a:xfrm>
              <a:off x="1992" y="2624"/>
              <a:ext cx="432" cy="487"/>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9525">
              <a:solidFill>
                <a:schemeClr val="tx1"/>
              </a:solidFill>
              <a:miter lim="800000"/>
              <a:headEnd/>
              <a:tailEnd/>
            </a:ln>
          </p:spPr>
          <p:txBody>
            <a:bodyPr wrap="none" anchor="ctr"/>
            <a:lstStyle/>
            <a:p>
              <a:endParaRPr lang="vi-VN"/>
            </a:p>
          </p:txBody>
        </p:sp>
        <p:sp>
          <p:nvSpPr>
            <p:cNvPr id="13" name="Rectangle 10"/>
            <p:cNvSpPr>
              <a:spLocks noChangeArrowheads="1"/>
            </p:cNvSpPr>
            <p:nvPr/>
          </p:nvSpPr>
          <p:spPr bwMode="auto">
            <a:xfrm>
              <a:off x="2850" y="2295"/>
              <a:ext cx="432" cy="816"/>
            </a:xfrm>
            <a:prstGeom prst="rect">
              <a:avLst/>
            </a:prstGeom>
            <a:solidFill>
              <a:srgbClr val="FF00FF"/>
            </a:solidFill>
            <a:ln w="9525">
              <a:solidFill>
                <a:schemeClr val="tx1"/>
              </a:solidFill>
              <a:miter lim="800000"/>
              <a:headEnd/>
              <a:tailEnd/>
            </a:ln>
          </p:spPr>
          <p:txBody>
            <a:bodyPr wrap="none" anchor="ctr"/>
            <a:lstStyle/>
            <a:p>
              <a:endParaRPr lang="vi-VN"/>
            </a:p>
          </p:txBody>
        </p:sp>
        <p:sp>
          <p:nvSpPr>
            <p:cNvPr id="14" name="Rectangle 11"/>
            <p:cNvSpPr>
              <a:spLocks noChangeArrowheads="1"/>
            </p:cNvSpPr>
            <p:nvPr/>
          </p:nvSpPr>
          <p:spPr bwMode="auto">
            <a:xfrm>
              <a:off x="3640" y="2160"/>
              <a:ext cx="480" cy="951"/>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15" name="Text Box 12"/>
            <p:cNvSpPr txBox="1">
              <a:spLocks noChangeArrowheads="1"/>
            </p:cNvSpPr>
            <p:nvPr/>
          </p:nvSpPr>
          <p:spPr bwMode="auto">
            <a:xfrm>
              <a:off x="3628" y="3153"/>
              <a:ext cx="5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1998</a:t>
              </a:r>
            </a:p>
          </p:txBody>
        </p:sp>
        <p:sp>
          <p:nvSpPr>
            <p:cNvPr id="16" name="Text Box 13"/>
            <p:cNvSpPr txBox="1">
              <a:spLocks noChangeArrowheads="1"/>
            </p:cNvSpPr>
            <p:nvPr/>
          </p:nvSpPr>
          <p:spPr bwMode="auto">
            <a:xfrm>
              <a:off x="2825" y="3158"/>
              <a:ext cx="4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1997</a:t>
              </a:r>
            </a:p>
          </p:txBody>
        </p:sp>
        <p:sp>
          <p:nvSpPr>
            <p:cNvPr id="17" name="Text Box 14"/>
            <p:cNvSpPr txBox="1">
              <a:spLocks noChangeArrowheads="1"/>
            </p:cNvSpPr>
            <p:nvPr/>
          </p:nvSpPr>
          <p:spPr bwMode="auto">
            <a:xfrm>
              <a:off x="1935" y="3156"/>
              <a:ext cx="5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1996</a:t>
              </a:r>
            </a:p>
          </p:txBody>
        </p:sp>
        <p:sp>
          <p:nvSpPr>
            <p:cNvPr id="18" name="Text Box 15"/>
            <p:cNvSpPr txBox="1">
              <a:spLocks noChangeArrowheads="1"/>
            </p:cNvSpPr>
            <p:nvPr/>
          </p:nvSpPr>
          <p:spPr bwMode="auto">
            <a:xfrm>
              <a:off x="1176" y="3158"/>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1995</a:t>
              </a:r>
            </a:p>
          </p:txBody>
        </p:sp>
        <p:sp>
          <p:nvSpPr>
            <p:cNvPr id="19" name="Text Box 16"/>
            <p:cNvSpPr txBox="1">
              <a:spLocks noChangeArrowheads="1"/>
            </p:cNvSpPr>
            <p:nvPr/>
          </p:nvSpPr>
          <p:spPr bwMode="auto">
            <a:xfrm>
              <a:off x="624" y="312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0</a:t>
              </a:r>
            </a:p>
          </p:txBody>
        </p:sp>
        <p:sp>
          <p:nvSpPr>
            <p:cNvPr id="20" name="Text Box 17"/>
            <p:cNvSpPr txBox="1">
              <a:spLocks noChangeArrowheads="1"/>
            </p:cNvSpPr>
            <p:nvPr/>
          </p:nvSpPr>
          <p:spPr bwMode="auto">
            <a:xfrm>
              <a:off x="528" y="240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a:t>
              </a:r>
            </a:p>
          </p:txBody>
        </p:sp>
        <p:sp>
          <p:nvSpPr>
            <p:cNvPr id="21" name="Text Box 18"/>
            <p:cNvSpPr txBox="1">
              <a:spLocks noChangeArrowheads="1"/>
            </p:cNvSpPr>
            <p:nvPr/>
          </p:nvSpPr>
          <p:spPr bwMode="auto">
            <a:xfrm>
              <a:off x="432" y="1776"/>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10</a:t>
              </a:r>
            </a:p>
          </p:txBody>
        </p:sp>
        <p:sp>
          <p:nvSpPr>
            <p:cNvPr id="22" name="Text Box 19"/>
            <p:cNvSpPr txBox="1">
              <a:spLocks noChangeArrowheads="1"/>
            </p:cNvSpPr>
            <p:nvPr/>
          </p:nvSpPr>
          <p:spPr bwMode="auto">
            <a:xfrm>
              <a:off x="432" y="120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15</a:t>
              </a:r>
            </a:p>
          </p:txBody>
        </p:sp>
        <p:sp>
          <p:nvSpPr>
            <p:cNvPr id="23" name="Text Box 20"/>
            <p:cNvSpPr txBox="1">
              <a:spLocks noChangeArrowheads="1"/>
            </p:cNvSpPr>
            <p:nvPr/>
          </p:nvSpPr>
          <p:spPr bwMode="auto">
            <a:xfrm>
              <a:off x="432" y="566"/>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20</a:t>
              </a:r>
            </a:p>
          </p:txBody>
        </p:sp>
        <p:sp>
          <p:nvSpPr>
            <p:cNvPr id="24" name="Text Box 21"/>
            <p:cNvSpPr txBox="1">
              <a:spLocks noChangeArrowheads="1"/>
            </p:cNvSpPr>
            <p:nvPr/>
          </p:nvSpPr>
          <p:spPr bwMode="auto">
            <a:xfrm>
              <a:off x="-30" y="48"/>
              <a:ext cx="9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latin typeface="+mn-lt"/>
                </a:rPr>
                <a:t>Nghìn </a:t>
              </a:r>
              <a:r>
                <a:rPr lang="en-US" sz="2400">
                  <a:latin typeface="+mn-lt"/>
                </a:rPr>
                <a:t>ha</a:t>
              </a:r>
            </a:p>
          </p:txBody>
        </p:sp>
        <p:sp>
          <p:nvSpPr>
            <p:cNvPr id="25" name="Text Box 22"/>
            <p:cNvSpPr txBox="1">
              <a:spLocks noChangeArrowheads="1"/>
            </p:cNvSpPr>
            <p:nvPr/>
          </p:nvSpPr>
          <p:spPr bwMode="auto">
            <a:xfrm>
              <a:off x="4290" y="3181"/>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latin typeface="+mn-lt"/>
                </a:rPr>
                <a:t>Năm</a:t>
              </a:r>
              <a:endParaRPr lang="en-US" sz="2400">
                <a:latin typeface="+mn-lt"/>
              </a:endParaRPr>
            </a:p>
          </p:txBody>
        </p:sp>
      </p:grpSp>
      <p:sp>
        <p:nvSpPr>
          <p:cNvPr id="26" name="Line 33"/>
          <p:cNvSpPr>
            <a:spLocks noChangeShapeType="1"/>
          </p:cNvSpPr>
          <p:nvPr/>
        </p:nvSpPr>
        <p:spPr bwMode="auto">
          <a:xfrm>
            <a:off x="2561512" y="1752600"/>
            <a:ext cx="1295400" cy="3117058"/>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 name="Line 34"/>
          <p:cNvSpPr>
            <a:spLocks noChangeShapeType="1"/>
          </p:cNvSpPr>
          <p:nvPr/>
        </p:nvSpPr>
        <p:spPr bwMode="auto">
          <a:xfrm flipV="1">
            <a:off x="3856912" y="4343400"/>
            <a:ext cx="1295400" cy="5076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8" name="Line 35"/>
          <p:cNvSpPr>
            <a:spLocks noChangeShapeType="1"/>
          </p:cNvSpPr>
          <p:nvPr/>
        </p:nvSpPr>
        <p:spPr bwMode="auto">
          <a:xfrm flipV="1">
            <a:off x="5152312" y="4114802"/>
            <a:ext cx="1248488" cy="22859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9" name="Text Box 37"/>
          <p:cNvSpPr txBox="1">
            <a:spLocks noChangeArrowheads="1"/>
          </p:cNvSpPr>
          <p:nvPr/>
        </p:nvSpPr>
        <p:spPr bwMode="auto">
          <a:xfrm>
            <a:off x="0" y="6172200"/>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100" smtClean="0">
                <a:solidFill>
                  <a:srgbClr val="0000CC"/>
                </a:solidFill>
                <a:latin typeface="+mn-lt"/>
                <a:cs typeface="Times New Roman" pitchFamily="18" charset="0"/>
              </a:rPr>
              <a:t>Biểu đồ hình chữ nhật biểu diễn diện tích rừng nước bị phá từ 1995 đến 1998</a:t>
            </a:r>
            <a:endParaRPr lang="en-US" sz="2100">
              <a:solidFill>
                <a:srgbClr val="0000CC"/>
              </a:solidFill>
              <a:latin typeface="+mn-lt"/>
              <a:cs typeface="Times New Roman" pitchFamily="18" charset="0"/>
            </a:endParaRPr>
          </a:p>
        </p:txBody>
      </p:sp>
      <p:sp>
        <p:nvSpPr>
          <p:cNvPr id="30" name="AutoShape 38"/>
          <p:cNvSpPr>
            <a:spLocks noChangeArrowheads="1"/>
          </p:cNvSpPr>
          <p:nvPr/>
        </p:nvSpPr>
        <p:spPr bwMode="auto">
          <a:xfrm>
            <a:off x="3505200" y="990600"/>
            <a:ext cx="5372100" cy="1646236"/>
          </a:xfrm>
          <a:prstGeom prst="cloudCallout">
            <a:avLst>
              <a:gd name="adj1" fmla="val -31614"/>
              <a:gd name="adj2" fmla="val 119249"/>
            </a:avLst>
          </a:prstGeom>
          <a:solidFill>
            <a:srgbClr val="FFFF99"/>
          </a:solidFill>
          <a:ln w="9525">
            <a:solidFill>
              <a:schemeClr val="tx1"/>
            </a:solidFill>
            <a:round/>
            <a:headEnd/>
            <a:tailEnd/>
          </a:ln>
        </p:spPr>
        <p:txBody>
          <a:bodyPr/>
          <a:lstStyle/>
          <a:p>
            <a:pPr algn="ctr"/>
            <a:r>
              <a:rPr lang="en-US" sz="2000">
                <a:solidFill>
                  <a:srgbClr val="800000"/>
                </a:solidFill>
                <a:cs typeface="Times New Roman" pitchFamily="18" charset="0"/>
              </a:rPr>
              <a:t>Nhìn vào biểu đồ em có nhận xét gì về tình hình tăng, giảm diện tích rừng bị phá?</a:t>
            </a:r>
          </a:p>
        </p:txBody>
      </p:sp>
      <p:sp>
        <p:nvSpPr>
          <p:cNvPr id="31" name="Text Box 39"/>
          <p:cNvSpPr txBox="1">
            <a:spLocks noChangeArrowheads="1"/>
          </p:cNvSpPr>
          <p:nvPr/>
        </p:nvSpPr>
        <p:spPr bwMode="auto">
          <a:xfrm>
            <a:off x="3276600" y="1371600"/>
            <a:ext cx="571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000" smtClean="0">
                <a:solidFill>
                  <a:srgbClr val="FF0000"/>
                </a:solidFill>
                <a:latin typeface="+mn-lt"/>
              </a:rPr>
              <a:t>Nhận xét: </a:t>
            </a:r>
          </a:p>
          <a:p>
            <a:pPr marL="342900" indent="-342900" algn="just">
              <a:buFontTx/>
              <a:buChar char="-"/>
            </a:pPr>
            <a:r>
              <a:rPr lang="en-US" sz="2000" smtClean="0">
                <a:solidFill>
                  <a:srgbClr val="002060"/>
                </a:solidFill>
                <a:latin typeface="+mn-lt"/>
              </a:rPr>
              <a:t>Trong những năm từ 1995 – 1998 rừng nước ta bị tàn phá nhiều nhất vào năm 1995.</a:t>
            </a:r>
          </a:p>
          <a:p>
            <a:pPr marL="342900" indent="-342900" algn="just">
              <a:buFontTx/>
              <a:buChar char="-"/>
            </a:pPr>
            <a:r>
              <a:rPr lang="en-US" sz="2000" smtClean="0">
                <a:solidFill>
                  <a:srgbClr val="002060"/>
                </a:solidFill>
                <a:latin typeface="+mn-lt"/>
              </a:rPr>
              <a:t>Năm 1996 giảm rất nhiều, nhưng từ năm 1997 lại có xu thế tăng </a:t>
            </a:r>
            <a:endParaRPr lang="en-US" sz="2000">
              <a:solidFill>
                <a:srgbClr val="002060"/>
              </a:solidFill>
              <a:latin typeface="+mn-lt"/>
            </a:endParaRPr>
          </a:p>
        </p:txBody>
      </p:sp>
      <p:sp>
        <p:nvSpPr>
          <p:cNvPr id="32" name="Line 40"/>
          <p:cNvSpPr>
            <a:spLocks noChangeShapeType="1"/>
          </p:cNvSpPr>
          <p:nvPr/>
        </p:nvSpPr>
        <p:spPr bwMode="auto">
          <a:xfrm flipH="1">
            <a:off x="1647112" y="1752600"/>
            <a:ext cx="685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1"/>
          <p:cNvSpPr>
            <a:spLocks noChangeShapeType="1"/>
          </p:cNvSpPr>
          <p:nvPr/>
        </p:nvSpPr>
        <p:spPr bwMode="auto">
          <a:xfrm flipH="1">
            <a:off x="1542337" y="4851014"/>
            <a:ext cx="2286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2"/>
          <p:cNvSpPr>
            <a:spLocks noChangeShapeType="1"/>
          </p:cNvSpPr>
          <p:nvPr/>
        </p:nvSpPr>
        <p:spPr bwMode="auto">
          <a:xfrm flipH="1">
            <a:off x="1570912" y="4114800"/>
            <a:ext cx="4559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3"/>
          <p:cNvSpPr>
            <a:spLocks noChangeShapeType="1"/>
          </p:cNvSpPr>
          <p:nvPr/>
        </p:nvSpPr>
        <p:spPr bwMode="auto">
          <a:xfrm flipH="1">
            <a:off x="1542337" y="4343400"/>
            <a:ext cx="3333750"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36" name="Group 35"/>
          <p:cNvGrpSpPr/>
          <p:nvPr/>
        </p:nvGrpSpPr>
        <p:grpSpPr>
          <a:xfrm>
            <a:off x="-5832" y="0"/>
            <a:ext cx="8944688" cy="685800"/>
            <a:chOff x="0" y="0"/>
            <a:chExt cx="8534637" cy="609600"/>
          </a:xfrm>
          <a:scene3d>
            <a:camera prst="orthographicFront">
              <a:rot lat="0" lon="0" rev="0"/>
            </a:camera>
            <a:lightRig rig="contrasting" dir="t">
              <a:rot lat="0" lon="0" rev="7800000"/>
            </a:lightRig>
          </a:scene3d>
        </p:grpSpPr>
        <p:sp>
          <p:nvSpPr>
            <p:cNvPr id="37" name="Chevron 36"/>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38" name="Chevron 37"/>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Pentagon 38"/>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Tree>
    <p:extLst>
      <p:ext uri="{BB962C8B-B14F-4D97-AF65-F5344CB8AC3E}">
        <p14:creationId xmlns:p14="http://schemas.microsoft.com/office/powerpoint/2010/main" val="1236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par>
                          <p:cTn id="23" fill="hold">
                            <p:stCondLst>
                              <p:cond delay="500"/>
                            </p:stCondLst>
                            <p:childTnLst>
                              <p:par>
                                <p:cTn id="24" presetID="45" presetClass="entr" presetSubtype="0" fill="hold" grpId="0" nodeType="after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ppt_w</p:attrName>
                                        </p:attrNameLst>
                                      </p:cBhvr>
                                      <p:tavLst>
                                        <p:tav tm="0" fmla="#ppt_w*sin(2.5*pi*$)">
                                          <p:val>
                                            <p:fltVal val="0"/>
                                          </p:val>
                                        </p:tav>
                                        <p:tav tm="100000">
                                          <p:val>
                                            <p:fltVal val="1"/>
                                          </p:val>
                                        </p:tav>
                                      </p:tavLst>
                                    </p:anim>
                                    <p:anim calcmode="lin" valueType="num">
                                      <p:cBhvr>
                                        <p:cTn id="2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Left)">
                                      <p:cBhvr>
                                        <p:cTn id="33" dur="500"/>
                                        <p:tgtEl>
                                          <p:spTgt spid="32"/>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strips(downLeft)">
                                      <p:cBhvr>
                                        <p:cTn id="38" dur="20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par>
                          <p:cTn id="39" fill="hold">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downLeft)">
                                      <p:cBhvr>
                                        <p:cTn id="42" dur="500"/>
                                        <p:tgtEl>
                                          <p:spTgt spid="33"/>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2000"/>
                                        <p:tgtEl>
                                          <p:spTgt spid="27"/>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par>
                          <p:cTn id="48" fill="hold">
                            <p:stCondLst>
                              <p:cond delay="2000"/>
                            </p:stCondLst>
                            <p:childTnLst>
                              <p:par>
                                <p:cTn id="49" presetID="18" presetClass="entr" presetSubtype="12"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downLeft)">
                                      <p:cBhvr>
                                        <p:cTn id="51" dur="500"/>
                                        <p:tgtEl>
                                          <p:spTgt spid="35"/>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par>
                          <p:cTn id="57" fill="hold">
                            <p:stCondLst>
                              <p:cond delay="500"/>
                            </p:stCondLst>
                            <p:childTnLst>
                              <p:par>
                                <p:cTn id="58" presetID="18" presetClass="entr" presetSubtype="12"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strips(downLeft)">
                                      <p:cBhvr>
                                        <p:cTn id="60" dur="500"/>
                                        <p:tgtEl>
                                          <p:spTgt spid="34"/>
                                        </p:tgtEl>
                                      </p:cBhvr>
                                    </p:animEffect>
                                  </p:childTnLst>
                                </p:cTn>
                              </p:par>
                              <p:par>
                                <p:cTn id="61" presetID="4" presetClass="exit" presetSubtype="16" fill="hold" grpId="2" nodeType="withEffect">
                                  <p:stCondLst>
                                    <p:cond delay="0"/>
                                  </p:stCondLst>
                                  <p:childTnLst>
                                    <p:animEffect transition="out" filter="box(in)">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4" presetClass="exit" presetSubtype="16" fill="hold" grpId="1" nodeType="withEffect">
                                  <p:stCondLst>
                                    <p:cond delay="0"/>
                                  </p:stCondLst>
                                  <p:iterate type="lt">
                                    <p:tmPct val="0"/>
                                  </p:iterate>
                                  <p:childTnLst>
                                    <p:animEffect transition="out" filter="box(in)">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4" presetClass="exit" presetSubtype="16" fill="hold" grpId="1" nodeType="withEffect">
                                  <p:stCondLst>
                                    <p:cond delay="0"/>
                                  </p:stCondLst>
                                  <p:childTnLst>
                                    <p:animEffect transition="out" filter="box(in)">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29" grpId="1"/>
      <p:bldP spid="30" grpId="0" animBg="1"/>
      <p:bldP spid="30" grpId="1" animBg="1"/>
      <p:bldP spid="30" grpId="2" animBg="1"/>
      <p:bldP spid="31" grpId="0"/>
      <p:bldP spid="31" grpId="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i-4-thanh-pho-lon-nhat-Viet-Nam-42-phan-tram-dan-so-su-dung-Internet-1660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0678"/>
            <a:ext cx="2362200" cy="174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Tdattunh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1"/>
            <a:ext cx="1981200" cy="16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ieudococaudan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90420"/>
            <a:ext cx="3657599" cy="452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han9_12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48" y="3890665"/>
            <a:ext cx="4299951" cy="266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42996" y="762000"/>
            <a:ext cx="859620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a:t> </a:t>
            </a:r>
            <a:r>
              <a:rPr lang="en-US" sz="2400">
                <a:solidFill>
                  <a:srgbClr val="0000FF"/>
                </a:solidFill>
              </a:rPr>
              <a:t>Ngoài các biểu đồ vừa giới thiệu thì còn có nhiều </a:t>
            </a:r>
            <a:r>
              <a:rPr lang="en-US" sz="2400" smtClean="0">
                <a:solidFill>
                  <a:srgbClr val="0000FF"/>
                </a:solidFill>
              </a:rPr>
              <a:t>biểu </a:t>
            </a:r>
            <a:r>
              <a:rPr lang="en-US" sz="2400">
                <a:solidFill>
                  <a:srgbClr val="0000FF"/>
                </a:solidFill>
              </a:rPr>
              <a:t>đồ khác </a:t>
            </a:r>
            <a:r>
              <a:rPr lang="en-US" sz="2400" smtClean="0">
                <a:solidFill>
                  <a:srgbClr val="0000FF"/>
                </a:solidFill>
              </a:rPr>
              <a:t>.</a:t>
            </a:r>
          </a:p>
          <a:p>
            <a:r>
              <a:rPr lang="en-US" sz="2400" smtClean="0">
                <a:solidFill>
                  <a:srgbClr val="0000FF"/>
                </a:solidFill>
              </a:rPr>
              <a:t>Ví dụ:</a:t>
            </a:r>
            <a:endParaRPr lang="en-US" sz="2400">
              <a:solidFill>
                <a:srgbClr val="0000FF"/>
              </a:solidFill>
            </a:endParaRPr>
          </a:p>
        </p:txBody>
      </p:sp>
      <p:grpSp>
        <p:nvGrpSpPr>
          <p:cNvPr id="10" name="Group 9"/>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1" name="Chevron 10"/>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2" name="Chevron 11"/>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3" name="Pentagon 12"/>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
        <p:nvSpPr>
          <p:cNvPr id="14" name="TextBox 13"/>
          <p:cNvSpPr txBox="1"/>
          <p:nvPr/>
        </p:nvSpPr>
        <p:spPr>
          <a:xfrm>
            <a:off x="1244600" y="3429001"/>
            <a:ext cx="2550698" cy="461665"/>
          </a:xfrm>
          <a:prstGeom prst="rect">
            <a:avLst/>
          </a:prstGeom>
          <a:noFill/>
        </p:spPr>
        <p:txBody>
          <a:bodyPr wrap="none" rtlCol="0">
            <a:spAutoFit/>
          </a:bodyPr>
          <a:lstStyle/>
          <a:p>
            <a:r>
              <a:rPr lang="en-US" sz="2400" smtClean="0">
                <a:solidFill>
                  <a:srgbClr val="002060"/>
                </a:solidFill>
              </a:rPr>
              <a:t>Biểu đồ hình tròn</a:t>
            </a:r>
            <a:endParaRPr lang="vi-VN" sz="2400">
              <a:solidFill>
                <a:srgbClr val="002060"/>
              </a:solidFill>
            </a:endParaRPr>
          </a:p>
        </p:txBody>
      </p:sp>
      <p:sp>
        <p:nvSpPr>
          <p:cNvPr id="15" name="TextBox 14"/>
          <p:cNvSpPr txBox="1"/>
          <p:nvPr/>
        </p:nvSpPr>
        <p:spPr>
          <a:xfrm>
            <a:off x="6099232" y="6096000"/>
            <a:ext cx="2587568" cy="461665"/>
          </a:xfrm>
          <a:prstGeom prst="rect">
            <a:avLst/>
          </a:prstGeom>
          <a:noFill/>
        </p:spPr>
        <p:txBody>
          <a:bodyPr wrap="none" rtlCol="0">
            <a:spAutoFit/>
          </a:bodyPr>
          <a:lstStyle/>
          <a:p>
            <a:r>
              <a:rPr lang="en-US" sz="2400" smtClean="0">
                <a:solidFill>
                  <a:srgbClr val="002060"/>
                </a:solidFill>
              </a:rPr>
              <a:t>Biểu đồ hình tháp</a:t>
            </a:r>
            <a:endParaRPr lang="vi-VN" sz="2400">
              <a:solidFill>
                <a:srgbClr val="002060"/>
              </a:solidFill>
            </a:endParaRPr>
          </a:p>
        </p:txBody>
      </p:sp>
    </p:spTree>
    <p:extLst>
      <p:ext uri="{BB962C8B-B14F-4D97-AF65-F5344CB8AC3E}">
        <p14:creationId xmlns:p14="http://schemas.microsoft.com/office/powerpoint/2010/main" val="33209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2"/>
          <p:cNvSpPr>
            <a:spLocks noGrp="1"/>
          </p:cNvSpPr>
          <p:nvPr>
            <p:ph idx="1"/>
          </p:nvPr>
        </p:nvSpPr>
        <p:spPr>
          <a:xfrm>
            <a:off x="76200" y="838200"/>
            <a:ext cx="8792287" cy="950976"/>
          </a:xfrm>
        </p:spPr>
        <p:txBody>
          <a:bodyPr>
            <a:normAutofit/>
          </a:bodyPr>
          <a:lstStyle/>
          <a:p>
            <a:pPr marL="109728" indent="0" algn="just">
              <a:buNone/>
            </a:pPr>
            <a:r>
              <a:rPr lang="en-US" sz="2400" smtClean="0">
                <a:solidFill>
                  <a:schemeClr val="accent4">
                    <a:lumMod val="50000"/>
                  </a:schemeClr>
                </a:solidFill>
              </a:rPr>
              <a:t>Bài 10 (SGK – 14): Điểm kiểm tra Toán (học kì I) của học sinh lớp 7C được cho ở bảng 15:</a:t>
            </a:r>
            <a:endParaRPr lang="vi-VN" sz="2400">
              <a:solidFill>
                <a:schemeClr val="accent4">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30416903"/>
              </p:ext>
            </p:extLst>
          </p:nvPr>
        </p:nvGraphicFramePr>
        <p:xfrm>
          <a:off x="543642" y="1752600"/>
          <a:ext cx="8020045" cy="1524000"/>
        </p:xfrm>
        <a:graphic>
          <a:graphicData uri="http://schemas.openxmlformats.org/drawingml/2006/table">
            <a:tbl>
              <a:tblPr firstRow="1" bandRow="1">
                <a:tableStyleId>{BDBED569-4797-4DF1-A0F4-6AAB3CD982D8}</a:tableStyleId>
              </a:tblPr>
              <a:tblGrid>
                <a:gridCol w="1489010">
                  <a:extLst>
                    <a:ext uri="{9D8B030D-6E8A-4147-A177-3AD203B41FA5}">
                      <a16:colId xmlns="" xmlns:a16="http://schemas.microsoft.com/office/drawing/2014/main" val="20000"/>
                    </a:ext>
                  </a:extLst>
                </a:gridCol>
                <a:gridCol w="477650">
                  <a:extLst>
                    <a:ext uri="{9D8B030D-6E8A-4147-A177-3AD203B41FA5}">
                      <a16:colId xmlns="" xmlns:a16="http://schemas.microsoft.com/office/drawing/2014/main" val="20001"/>
                    </a:ext>
                  </a:extLst>
                </a:gridCol>
                <a:gridCol w="453028">
                  <a:extLst>
                    <a:ext uri="{9D8B030D-6E8A-4147-A177-3AD203B41FA5}">
                      <a16:colId xmlns="" xmlns:a16="http://schemas.microsoft.com/office/drawing/2014/main" val="20002"/>
                    </a:ext>
                  </a:extLst>
                </a:gridCol>
                <a:gridCol w="456816">
                  <a:extLst>
                    <a:ext uri="{9D8B030D-6E8A-4147-A177-3AD203B41FA5}">
                      <a16:colId xmlns="" xmlns:a16="http://schemas.microsoft.com/office/drawing/2014/main" val="20003"/>
                    </a:ext>
                  </a:extLst>
                </a:gridCol>
                <a:gridCol w="456816">
                  <a:extLst>
                    <a:ext uri="{9D8B030D-6E8A-4147-A177-3AD203B41FA5}">
                      <a16:colId xmlns="" xmlns:a16="http://schemas.microsoft.com/office/drawing/2014/main" val="20004"/>
                    </a:ext>
                  </a:extLst>
                </a:gridCol>
                <a:gridCol w="464392">
                  <a:extLst>
                    <a:ext uri="{9D8B030D-6E8A-4147-A177-3AD203B41FA5}">
                      <a16:colId xmlns="" xmlns:a16="http://schemas.microsoft.com/office/drawing/2014/main" val="20005"/>
                    </a:ext>
                  </a:extLst>
                </a:gridCol>
                <a:gridCol w="570452">
                  <a:extLst>
                    <a:ext uri="{9D8B030D-6E8A-4147-A177-3AD203B41FA5}">
                      <a16:colId xmlns="" xmlns:a16="http://schemas.microsoft.com/office/drawing/2014/main" val="20006"/>
                    </a:ext>
                  </a:extLst>
                </a:gridCol>
                <a:gridCol w="555301">
                  <a:extLst>
                    <a:ext uri="{9D8B030D-6E8A-4147-A177-3AD203B41FA5}">
                      <a16:colId xmlns="" xmlns:a16="http://schemas.microsoft.com/office/drawing/2014/main" val="20007"/>
                    </a:ext>
                  </a:extLst>
                </a:gridCol>
                <a:gridCol w="437876">
                  <a:extLst>
                    <a:ext uri="{9D8B030D-6E8A-4147-A177-3AD203B41FA5}">
                      <a16:colId xmlns="" xmlns:a16="http://schemas.microsoft.com/office/drawing/2014/main" val="20008"/>
                    </a:ext>
                  </a:extLst>
                </a:gridCol>
                <a:gridCol w="470075">
                  <a:extLst>
                    <a:ext uri="{9D8B030D-6E8A-4147-A177-3AD203B41FA5}">
                      <a16:colId xmlns="" xmlns:a16="http://schemas.microsoft.com/office/drawing/2014/main" val="20009"/>
                    </a:ext>
                  </a:extLst>
                </a:gridCol>
                <a:gridCol w="462499">
                  <a:extLst>
                    <a:ext uri="{9D8B030D-6E8A-4147-A177-3AD203B41FA5}">
                      <a16:colId xmlns="" xmlns:a16="http://schemas.microsoft.com/office/drawing/2014/main" val="20010"/>
                    </a:ext>
                  </a:extLst>
                </a:gridCol>
                <a:gridCol w="612119">
                  <a:extLst>
                    <a:ext uri="{9D8B030D-6E8A-4147-A177-3AD203B41FA5}">
                      <a16:colId xmlns="" xmlns:a16="http://schemas.microsoft.com/office/drawing/2014/main" val="20011"/>
                    </a:ext>
                  </a:extLst>
                </a:gridCol>
                <a:gridCol w="1114011">
                  <a:extLst>
                    <a:ext uri="{9D8B030D-6E8A-4147-A177-3AD203B41FA5}">
                      <a16:colId xmlns="" xmlns:a16="http://schemas.microsoft.com/office/drawing/2014/main" val="20012"/>
                    </a:ext>
                  </a:extLst>
                </a:gridCol>
              </a:tblGrid>
              <a:tr h="762000">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extLst>
                  <a:ext uri="{0D108BD9-81ED-4DB2-BD59-A6C34878D82A}">
                    <a16:rowId xmlns="" xmlns:a16="http://schemas.microsoft.com/office/drawing/2014/main" val="10000"/>
                  </a:ext>
                </a:extLst>
              </a:tr>
              <a:tr h="762000">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extLst>
                  <a:ext uri="{0D108BD9-81ED-4DB2-BD59-A6C34878D82A}">
                    <a16:rowId xmlns="" xmlns:a16="http://schemas.microsoft.com/office/drawing/2014/main" val="10001"/>
                  </a:ext>
                </a:extLst>
              </a:tr>
            </a:tbl>
          </a:graphicData>
        </a:graphic>
      </p:graphicFrame>
      <p:sp>
        <p:nvSpPr>
          <p:cNvPr id="6" name="TextBox 5"/>
          <p:cNvSpPr txBox="1"/>
          <p:nvPr/>
        </p:nvSpPr>
        <p:spPr>
          <a:xfrm>
            <a:off x="3847784" y="3276600"/>
            <a:ext cx="1058303" cy="400110"/>
          </a:xfrm>
          <a:prstGeom prst="rect">
            <a:avLst/>
          </a:prstGeom>
          <a:noFill/>
        </p:spPr>
        <p:txBody>
          <a:bodyPr wrap="none" rtlCol="0">
            <a:spAutoFit/>
          </a:bodyPr>
          <a:lstStyle/>
          <a:p>
            <a:r>
              <a:rPr lang="en-US" sz="2000" smtClean="0">
                <a:solidFill>
                  <a:schemeClr val="accent4">
                    <a:lumMod val="50000"/>
                  </a:schemeClr>
                </a:solidFill>
              </a:rPr>
              <a:t>Bảng 15</a:t>
            </a:r>
            <a:endParaRPr lang="vi-VN" sz="2000">
              <a:solidFill>
                <a:schemeClr val="accent4">
                  <a:lumMod val="50000"/>
                </a:schemeClr>
              </a:solidFill>
            </a:endParaRPr>
          </a:p>
        </p:txBody>
      </p:sp>
      <p:sp>
        <p:nvSpPr>
          <p:cNvPr id="7" name="TextBox 6"/>
          <p:cNvSpPr txBox="1"/>
          <p:nvPr/>
        </p:nvSpPr>
        <p:spPr>
          <a:xfrm>
            <a:off x="105487" y="3581400"/>
            <a:ext cx="6970178" cy="830997"/>
          </a:xfrm>
          <a:prstGeom prst="rect">
            <a:avLst/>
          </a:prstGeom>
          <a:noFill/>
        </p:spPr>
        <p:txBody>
          <a:bodyPr wrap="none" rtlCol="0">
            <a:spAutoFit/>
          </a:bodyPr>
          <a:lstStyle/>
          <a:p>
            <a:pPr marL="342900" indent="-342900">
              <a:buAutoNum type="alphaLcParenR"/>
            </a:pPr>
            <a:r>
              <a:rPr lang="en-US" sz="2400" smtClean="0">
                <a:solidFill>
                  <a:schemeClr val="accent4">
                    <a:lumMod val="50000"/>
                  </a:schemeClr>
                </a:solidFill>
              </a:rPr>
              <a:t>Dấu hiệu ở đây là gì? Số các giá trị là bao nhiêu?</a:t>
            </a:r>
          </a:p>
          <a:p>
            <a:pPr marL="342900" indent="-342900">
              <a:buAutoNum type="alphaLcParenR"/>
            </a:pPr>
            <a:r>
              <a:rPr lang="en-US" sz="2400" smtClean="0">
                <a:solidFill>
                  <a:schemeClr val="accent4">
                    <a:lumMod val="50000"/>
                  </a:schemeClr>
                </a:solidFill>
              </a:rPr>
              <a:t>Biểu diễn bằng biểu đồ đoạn thẳng.</a:t>
            </a:r>
            <a:endParaRPr lang="vi-VN" sz="2400">
              <a:solidFill>
                <a:schemeClr val="accent4">
                  <a:lumMod val="50000"/>
                </a:schemeClr>
              </a:solidFill>
            </a:endParaRPr>
          </a:p>
        </p:txBody>
      </p:sp>
      <p:grpSp>
        <p:nvGrpSpPr>
          <p:cNvPr id="8" name="Group 7"/>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9" name="Chevron 8"/>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0" name="Chevron 9"/>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Pentagon 10"/>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12" name="Rectangle 54"/>
          <p:cNvSpPr>
            <a:spLocks noChangeArrowheads="1"/>
          </p:cNvSpPr>
          <p:nvPr/>
        </p:nvSpPr>
        <p:spPr bwMode="auto">
          <a:xfrm>
            <a:off x="123112" y="4876800"/>
            <a:ext cx="8868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pPr>
            <a:r>
              <a:rPr lang="en-US" sz="2400">
                <a:solidFill>
                  <a:schemeClr val="accent4">
                    <a:lumMod val="50000"/>
                  </a:schemeClr>
                </a:solidFill>
              </a:rPr>
              <a:t>a, + Dấu hiệu: Điểm kiểm tra </a:t>
            </a:r>
            <a:r>
              <a:rPr lang="en-US" sz="2400" smtClean="0">
                <a:solidFill>
                  <a:schemeClr val="accent4">
                    <a:lumMod val="50000"/>
                  </a:schemeClr>
                </a:solidFill>
              </a:rPr>
              <a:t>Toán </a:t>
            </a:r>
            <a:r>
              <a:rPr lang="en-US" sz="2400">
                <a:solidFill>
                  <a:schemeClr val="accent4">
                    <a:lumMod val="50000"/>
                  </a:schemeClr>
                </a:solidFill>
              </a:rPr>
              <a:t>( học kì I ) </a:t>
            </a:r>
            <a:r>
              <a:rPr lang="en-US" sz="2400" smtClean="0">
                <a:solidFill>
                  <a:schemeClr val="accent4">
                    <a:lumMod val="50000"/>
                  </a:schemeClr>
                </a:solidFill>
              </a:rPr>
              <a:t>của học </a:t>
            </a:r>
            <a:r>
              <a:rPr lang="en-US" sz="2400">
                <a:solidFill>
                  <a:schemeClr val="accent4">
                    <a:lumMod val="50000"/>
                  </a:schemeClr>
                </a:solidFill>
              </a:rPr>
              <a:t>sinh lớp 7C</a:t>
            </a:r>
          </a:p>
        </p:txBody>
      </p:sp>
      <p:sp>
        <p:nvSpPr>
          <p:cNvPr id="13" name="Rectangle 55"/>
          <p:cNvSpPr>
            <a:spLocks noChangeArrowheads="1"/>
          </p:cNvSpPr>
          <p:nvPr/>
        </p:nvSpPr>
        <p:spPr bwMode="auto">
          <a:xfrm>
            <a:off x="436409" y="54483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a:solidFill>
                  <a:schemeClr val="accent4">
                    <a:lumMod val="50000"/>
                  </a:schemeClr>
                </a:solidFill>
              </a:rPr>
              <a:t>+Số các giá trị là: 50</a:t>
            </a:r>
          </a:p>
        </p:txBody>
      </p:sp>
      <p:sp>
        <p:nvSpPr>
          <p:cNvPr id="14" name="TextBox 13"/>
          <p:cNvSpPr txBox="1"/>
          <p:nvPr/>
        </p:nvSpPr>
        <p:spPr>
          <a:xfrm>
            <a:off x="275512" y="4415135"/>
            <a:ext cx="1178528" cy="461665"/>
          </a:xfrm>
          <a:prstGeom prst="rect">
            <a:avLst/>
          </a:prstGeom>
          <a:noFill/>
        </p:spPr>
        <p:txBody>
          <a:bodyPr wrap="none" rtlCol="0">
            <a:spAutoFit/>
          </a:bodyPr>
          <a:lstStyle/>
          <a:p>
            <a:r>
              <a:rPr lang="en-US" sz="2400" smtClean="0">
                <a:solidFill>
                  <a:schemeClr val="accent2">
                    <a:lumMod val="50000"/>
                  </a:schemeClr>
                </a:solidFill>
              </a:rPr>
              <a:t>Bài giải</a:t>
            </a:r>
            <a:endParaRPr lang="vi-VN" sz="2400">
              <a:solidFill>
                <a:schemeClr val="accent2">
                  <a:lumMod val="50000"/>
                </a:schemeClr>
              </a:solidFill>
            </a:endParaRPr>
          </a:p>
        </p:txBody>
      </p:sp>
    </p:spTree>
    <p:extLst>
      <p:ext uri="{BB962C8B-B14F-4D97-AF65-F5344CB8AC3E}">
        <p14:creationId xmlns:p14="http://schemas.microsoft.com/office/powerpoint/2010/main" val="4825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1806705"/>
              </p:ext>
            </p:extLst>
          </p:nvPr>
        </p:nvGraphicFramePr>
        <p:xfrm>
          <a:off x="76200" y="762000"/>
          <a:ext cx="8915391" cy="1193386"/>
        </p:xfrm>
        <a:graphic>
          <a:graphicData uri="http://schemas.openxmlformats.org/drawingml/2006/table">
            <a:tbl>
              <a:tblPr firstRow="1" bandRow="1">
                <a:tableStyleId>{BDBED569-4797-4DF1-A0F4-6AAB3CD982D8}</a:tableStyleId>
              </a:tblPr>
              <a:tblGrid>
                <a:gridCol w="1385602">
                  <a:extLst>
                    <a:ext uri="{9D8B030D-6E8A-4147-A177-3AD203B41FA5}">
                      <a16:colId xmlns="" xmlns:a16="http://schemas.microsoft.com/office/drawing/2014/main" val="20000"/>
                    </a:ext>
                  </a:extLst>
                </a:gridCol>
                <a:gridCol w="590286">
                  <a:extLst>
                    <a:ext uri="{9D8B030D-6E8A-4147-A177-3AD203B41FA5}">
                      <a16:colId xmlns="" xmlns:a16="http://schemas.microsoft.com/office/drawing/2014/main" val="20001"/>
                    </a:ext>
                  </a:extLst>
                </a:gridCol>
                <a:gridCol w="590286">
                  <a:extLst>
                    <a:ext uri="{9D8B030D-6E8A-4147-A177-3AD203B41FA5}">
                      <a16:colId xmlns="" xmlns:a16="http://schemas.microsoft.com/office/drawing/2014/main" val="20002"/>
                    </a:ext>
                  </a:extLst>
                </a:gridCol>
                <a:gridCol w="590286">
                  <a:extLst>
                    <a:ext uri="{9D8B030D-6E8A-4147-A177-3AD203B41FA5}">
                      <a16:colId xmlns="" xmlns:a16="http://schemas.microsoft.com/office/drawing/2014/main" val="20003"/>
                    </a:ext>
                  </a:extLst>
                </a:gridCol>
                <a:gridCol w="590286">
                  <a:extLst>
                    <a:ext uri="{9D8B030D-6E8A-4147-A177-3AD203B41FA5}">
                      <a16:colId xmlns="" xmlns:a16="http://schemas.microsoft.com/office/drawing/2014/main" val="20004"/>
                    </a:ext>
                  </a:extLst>
                </a:gridCol>
                <a:gridCol w="590286">
                  <a:extLst>
                    <a:ext uri="{9D8B030D-6E8A-4147-A177-3AD203B41FA5}">
                      <a16:colId xmlns="" xmlns:a16="http://schemas.microsoft.com/office/drawing/2014/main" val="20005"/>
                    </a:ext>
                  </a:extLst>
                </a:gridCol>
                <a:gridCol w="590286">
                  <a:extLst>
                    <a:ext uri="{9D8B030D-6E8A-4147-A177-3AD203B41FA5}">
                      <a16:colId xmlns="" xmlns:a16="http://schemas.microsoft.com/office/drawing/2014/main" val="20006"/>
                    </a:ext>
                  </a:extLst>
                </a:gridCol>
                <a:gridCol w="590286">
                  <a:extLst>
                    <a:ext uri="{9D8B030D-6E8A-4147-A177-3AD203B41FA5}">
                      <a16:colId xmlns="" xmlns:a16="http://schemas.microsoft.com/office/drawing/2014/main" val="20007"/>
                    </a:ext>
                  </a:extLst>
                </a:gridCol>
                <a:gridCol w="590286">
                  <a:extLst>
                    <a:ext uri="{9D8B030D-6E8A-4147-A177-3AD203B41FA5}">
                      <a16:colId xmlns="" xmlns:a16="http://schemas.microsoft.com/office/drawing/2014/main" val="20008"/>
                    </a:ext>
                  </a:extLst>
                </a:gridCol>
                <a:gridCol w="590286">
                  <a:extLst>
                    <a:ext uri="{9D8B030D-6E8A-4147-A177-3AD203B41FA5}">
                      <a16:colId xmlns="" xmlns:a16="http://schemas.microsoft.com/office/drawing/2014/main" val="20009"/>
                    </a:ext>
                  </a:extLst>
                </a:gridCol>
                <a:gridCol w="590286">
                  <a:extLst>
                    <a:ext uri="{9D8B030D-6E8A-4147-A177-3AD203B41FA5}">
                      <a16:colId xmlns="" xmlns:a16="http://schemas.microsoft.com/office/drawing/2014/main" val="20010"/>
                    </a:ext>
                  </a:extLst>
                </a:gridCol>
                <a:gridCol w="590286">
                  <a:extLst>
                    <a:ext uri="{9D8B030D-6E8A-4147-A177-3AD203B41FA5}">
                      <a16:colId xmlns="" xmlns:a16="http://schemas.microsoft.com/office/drawing/2014/main" val="20011"/>
                    </a:ext>
                  </a:extLst>
                </a:gridCol>
                <a:gridCol w="1036643">
                  <a:extLst>
                    <a:ext uri="{9D8B030D-6E8A-4147-A177-3AD203B41FA5}">
                      <a16:colId xmlns="" xmlns:a16="http://schemas.microsoft.com/office/drawing/2014/main" val="20012"/>
                    </a:ext>
                  </a:extLst>
                </a:gridCol>
              </a:tblGrid>
              <a:tr h="596693">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extLst>
                  <a:ext uri="{0D108BD9-81ED-4DB2-BD59-A6C34878D82A}">
                    <a16:rowId xmlns="" xmlns:a16="http://schemas.microsoft.com/office/drawing/2014/main" val="10000"/>
                  </a:ext>
                </a:extLst>
              </a:tr>
              <a:tr h="596693">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extLst>
                  <a:ext uri="{0D108BD9-81ED-4DB2-BD59-A6C34878D82A}">
                    <a16:rowId xmlns="" xmlns:a16="http://schemas.microsoft.com/office/drawing/2014/main" val="10001"/>
                  </a:ext>
                </a:extLst>
              </a:tr>
            </a:tbl>
          </a:graphicData>
        </a:graphic>
      </p:graphicFrame>
      <p:grpSp>
        <p:nvGrpSpPr>
          <p:cNvPr id="92" name="Group 145"/>
          <p:cNvGrpSpPr>
            <a:grpSpLocks/>
          </p:cNvGrpSpPr>
          <p:nvPr/>
        </p:nvGrpSpPr>
        <p:grpSpPr bwMode="auto">
          <a:xfrm>
            <a:off x="4495800" y="1981200"/>
            <a:ext cx="4360099" cy="4845526"/>
            <a:chOff x="2784" y="688"/>
            <a:chExt cx="2957" cy="3506"/>
          </a:xfrm>
          <a:noFill/>
        </p:grpSpPr>
        <p:sp>
          <p:nvSpPr>
            <p:cNvPr id="93" name="Line 60"/>
            <p:cNvSpPr>
              <a:spLocks noChangeShapeType="1"/>
            </p:cNvSpPr>
            <p:nvPr/>
          </p:nvSpPr>
          <p:spPr bwMode="auto">
            <a:xfrm>
              <a:off x="2784" y="3936"/>
              <a:ext cx="2863"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94" name="Line 61"/>
            <p:cNvSpPr>
              <a:spLocks noChangeShapeType="1"/>
            </p:cNvSpPr>
            <p:nvPr/>
          </p:nvSpPr>
          <p:spPr bwMode="auto">
            <a:xfrm flipV="1">
              <a:off x="3066" y="766"/>
              <a:ext cx="0" cy="338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95" name="Oval 62"/>
            <p:cNvSpPr>
              <a:spLocks noChangeArrowheads="1"/>
            </p:cNvSpPr>
            <p:nvPr/>
          </p:nvSpPr>
          <p:spPr bwMode="auto">
            <a:xfrm flipH="1">
              <a:off x="3042" y="223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6" name="Oval 63"/>
            <p:cNvSpPr>
              <a:spLocks noChangeArrowheads="1"/>
            </p:cNvSpPr>
            <p:nvPr/>
          </p:nvSpPr>
          <p:spPr bwMode="auto">
            <a:xfrm flipH="1">
              <a:off x="3042" y="247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7" name="Oval 64"/>
            <p:cNvSpPr>
              <a:spLocks noChangeArrowheads="1"/>
            </p:cNvSpPr>
            <p:nvPr/>
          </p:nvSpPr>
          <p:spPr bwMode="auto">
            <a:xfrm flipH="1">
              <a:off x="3042"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8" name="Oval 65"/>
            <p:cNvSpPr>
              <a:spLocks noChangeArrowheads="1"/>
            </p:cNvSpPr>
            <p:nvPr/>
          </p:nvSpPr>
          <p:spPr bwMode="auto">
            <a:xfrm flipH="1">
              <a:off x="3042" y="295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9" name="Oval 66"/>
            <p:cNvSpPr>
              <a:spLocks noChangeArrowheads="1"/>
            </p:cNvSpPr>
            <p:nvPr/>
          </p:nvSpPr>
          <p:spPr bwMode="auto">
            <a:xfrm flipH="1">
              <a:off x="3269"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0" name="Oval 67"/>
            <p:cNvSpPr>
              <a:spLocks noChangeArrowheads="1"/>
            </p:cNvSpPr>
            <p:nvPr/>
          </p:nvSpPr>
          <p:spPr bwMode="auto">
            <a:xfrm flipH="1">
              <a:off x="3042" y="271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1" name="Oval 68"/>
            <p:cNvSpPr>
              <a:spLocks noChangeArrowheads="1"/>
            </p:cNvSpPr>
            <p:nvPr/>
          </p:nvSpPr>
          <p:spPr bwMode="auto">
            <a:xfrm flipH="1">
              <a:off x="3042" y="3201"/>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2" name="Oval 69"/>
            <p:cNvSpPr>
              <a:spLocks noChangeArrowheads="1"/>
            </p:cNvSpPr>
            <p:nvPr/>
          </p:nvSpPr>
          <p:spPr bwMode="auto">
            <a:xfrm flipH="1">
              <a:off x="3042" y="344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3" name="Oval 70"/>
            <p:cNvSpPr>
              <a:spLocks noChangeArrowheads="1"/>
            </p:cNvSpPr>
            <p:nvPr/>
          </p:nvSpPr>
          <p:spPr bwMode="auto">
            <a:xfrm flipH="1">
              <a:off x="3042" y="367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4" name="Oval 71"/>
            <p:cNvSpPr>
              <a:spLocks noChangeArrowheads="1"/>
            </p:cNvSpPr>
            <p:nvPr/>
          </p:nvSpPr>
          <p:spPr bwMode="auto">
            <a:xfrm flipH="1">
              <a:off x="4200"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5" name="Oval 72"/>
            <p:cNvSpPr>
              <a:spLocks noChangeArrowheads="1"/>
            </p:cNvSpPr>
            <p:nvPr/>
          </p:nvSpPr>
          <p:spPr bwMode="auto">
            <a:xfrm flipH="1">
              <a:off x="3973"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6" name="Oval 73"/>
            <p:cNvSpPr>
              <a:spLocks noChangeArrowheads="1"/>
            </p:cNvSpPr>
            <p:nvPr/>
          </p:nvSpPr>
          <p:spPr bwMode="auto">
            <a:xfrm flipH="1">
              <a:off x="3738"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7" name="Oval 74"/>
            <p:cNvSpPr>
              <a:spLocks noChangeArrowheads="1"/>
            </p:cNvSpPr>
            <p:nvPr/>
          </p:nvSpPr>
          <p:spPr bwMode="auto">
            <a:xfrm flipH="1">
              <a:off x="3504"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8" name="Oval 75"/>
            <p:cNvSpPr>
              <a:spLocks noChangeArrowheads="1"/>
            </p:cNvSpPr>
            <p:nvPr/>
          </p:nvSpPr>
          <p:spPr bwMode="auto">
            <a:xfrm flipH="1">
              <a:off x="3042" y="199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9" name="Oval 76"/>
            <p:cNvSpPr>
              <a:spLocks noChangeArrowheads="1"/>
            </p:cNvSpPr>
            <p:nvPr/>
          </p:nvSpPr>
          <p:spPr bwMode="auto">
            <a:xfrm flipH="1">
              <a:off x="3042" y="1753"/>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0" name="Oval 77"/>
            <p:cNvSpPr>
              <a:spLocks noChangeArrowheads="1"/>
            </p:cNvSpPr>
            <p:nvPr/>
          </p:nvSpPr>
          <p:spPr bwMode="auto">
            <a:xfrm flipH="1">
              <a:off x="3042" y="151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1" name="Oval 78"/>
            <p:cNvSpPr>
              <a:spLocks noChangeArrowheads="1"/>
            </p:cNvSpPr>
            <p:nvPr/>
          </p:nvSpPr>
          <p:spPr bwMode="auto">
            <a:xfrm flipV="1">
              <a:off x="4927"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2" name="Oval 79"/>
            <p:cNvSpPr>
              <a:spLocks noChangeArrowheads="1"/>
            </p:cNvSpPr>
            <p:nvPr/>
          </p:nvSpPr>
          <p:spPr bwMode="auto">
            <a:xfrm flipH="1">
              <a:off x="4435"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3" name="Oval 80"/>
            <p:cNvSpPr>
              <a:spLocks noChangeArrowheads="1"/>
            </p:cNvSpPr>
            <p:nvPr/>
          </p:nvSpPr>
          <p:spPr bwMode="auto">
            <a:xfrm flipH="1">
              <a:off x="3042" y="126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4" name="Oval 81"/>
            <p:cNvSpPr>
              <a:spLocks noChangeArrowheads="1"/>
            </p:cNvSpPr>
            <p:nvPr/>
          </p:nvSpPr>
          <p:spPr bwMode="auto">
            <a:xfrm flipH="1">
              <a:off x="3042" y="101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5" name="Oval 82"/>
            <p:cNvSpPr>
              <a:spLocks noChangeArrowheads="1"/>
            </p:cNvSpPr>
            <p:nvPr/>
          </p:nvSpPr>
          <p:spPr bwMode="auto">
            <a:xfrm flipH="1">
              <a:off x="467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6" name="Line 83"/>
            <p:cNvSpPr>
              <a:spLocks noChangeShapeType="1"/>
            </p:cNvSpPr>
            <p:nvPr/>
          </p:nvSpPr>
          <p:spPr bwMode="auto">
            <a:xfrm>
              <a:off x="3066" y="3694"/>
              <a:ext cx="2346" cy="0"/>
            </a:xfrm>
            <a:prstGeom prst="line">
              <a:avLst/>
            </a:prstGeom>
            <a:grpFill/>
            <a:ln w="9525">
              <a:solidFill>
                <a:schemeClr val="tx1"/>
              </a:solidFill>
              <a:prstDash val="dash"/>
              <a:round/>
              <a:headEnd/>
              <a:tailEnd/>
            </a:ln>
            <a:extLst/>
          </p:spPr>
          <p:txBody>
            <a:bodyPr/>
            <a:lstStyle/>
            <a:p>
              <a:endParaRPr lang="vi-VN"/>
            </a:p>
          </p:txBody>
        </p:sp>
        <p:sp>
          <p:nvSpPr>
            <p:cNvPr id="117" name="Line 84"/>
            <p:cNvSpPr>
              <a:spLocks noChangeShapeType="1"/>
            </p:cNvSpPr>
            <p:nvPr/>
          </p:nvSpPr>
          <p:spPr bwMode="auto">
            <a:xfrm>
              <a:off x="5420" y="3701"/>
              <a:ext cx="0" cy="235"/>
            </a:xfrm>
            <a:prstGeom prst="line">
              <a:avLst/>
            </a:prstGeom>
            <a:grpFill/>
            <a:ln w="9525">
              <a:solidFill>
                <a:schemeClr val="tx1"/>
              </a:solidFill>
              <a:prstDash val="dash"/>
              <a:round/>
              <a:headEnd/>
              <a:tailEnd/>
            </a:ln>
            <a:extLst/>
          </p:spPr>
          <p:txBody>
            <a:bodyPr/>
            <a:lstStyle/>
            <a:p>
              <a:endParaRPr lang="vi-VN"/>
            </a:p>
          </p:txBody>
        </p:sp>
        <p:sp>
          <p:nvSpPr>
            <p:cNvPr id="118" name="Line 85"/>
            <p:cNvSpPr>
              <a:spLocks noChangeShapeType="1"/>
            </p:cNvSpPr>
            <p:nvPr/>
          </p:nvSpPr>
          <p:spPr bwMode="auto">
            <a:xfrm>
              <a:off x="3066" y="1533"/>
              <a:ext cx="1173" cy="0"/>
            </a:xfrm>
            <a:prstGeom prst="line">
              <a:avLst/>
            </a:prstGeom>
            <a:grpFill/>
            <a:ln w="9525">
              <a:solidFill>
                <a:schemeClr val="tx1"/>
              </a:solidFill>
              <a:prstDash val="dash"/>
              <a:round/>
              <a:headEnd/>
              <a:tailEnd/>
            </a:ln>
            <a:extLst/>
          </p:spPr>
          <p:txBody>
            <a:bodyPr/>
            <a:lstStyle/>
            <a:p>
              <a:endParaRPr lang="vi-VN"/>
            </a:p>
          </p:txBody>
        </p:sp>
        <p:sp>
          <p:nvSpPr>
            <p:cNvPr id="119" name="Line 86"/>
            <p:cNvSpPr>
              <a:spLocks noChangeShapeType="1"/>
            </p:cNvSpPr>
            <p:nvPr/>
          </p:nvSpPr>
          <p:spPr bwMode="auto">
            <a:xfrm>
              <a:off x="3066" y="3464"/>
              <a:ext cx="704" cy="0"/>
            </a:xfrm>
            <a:prstGeom prst="line">
              <a:avLst/>
            </a:prstGeom>
            <a:grpFill/>
            <a:ln w="9525">
              <a:solidFill>
                <a:schemeClr val="tx1"/>
              </a:solidFill>
              <a:prstDash val="dash"/>
              <a:round/>
              <a:headEnd/>
              <a:tailEnd/>
            </a:ln>
            <a:extLst/>
          </p:spPr>
          <p:txBody>
            <a:bodyPr/>
            <a:lstStyle/>
            <a:p>
              <a:endParaRPr lang="vi-VN"/>
            </a:p>
          </p:txBody>
        </p:sp>
        <p:sp>
          <p:nvSpPr>
            <p:cNvPr id="120" name="Line 88"/>
            <p:cNvSpPr>
              <a:spLocks noChangeShapeType="1"/>
            </p:cNvSpPr>
            <p:nvPr/>
          </p:nvSpPr>
          <p:spPr bwMode="auto">
            <a:xfrm>
              <a:off x="4701" y="2246"/>
              <a:ext cx="0" cy="1690"/>
            </a:xfrm>
            <a:prstGeom prst="line">
              <a:avLst/>
            </a:prstGeom>
            <a:grpFill/>
            <a:ln w="9525">
              <a:solidFill>
                <a:schemeClr val="tx1"/>
              </a:solidFill>
              <a:prstDash val="dash"/>
              <a:round/>
              <a:headEnd/>
              <a:tailEnd/>
            </a:ln>
            <a:extLst/>
          </p:spPr>
          <p:txBody>
            <a:bodyPr/>
            <a:lstStyle/>
            <a:p>
              <a:endParaRPr lang="vi-VN"/>
            </a:p>
          </p:txBody>
        </p:sp>
        <p:sp>
          <p:nvSpPr>
            <p:cNvPr id="121" name="Line 89"/>
            <p:cNvSpPr>
              <a:spLocks noChangeShapeType="1"/>
            </p:cNvSpPr>
            <p:nvPr/>
          </p:nvSpPr>
          <p:spPr bwMode="auto">
            <a:xfrm>
              <a:off x="3066" y="2981"/>
              <a:ext cx="2112" cy="0"/>
            </a:xfrm>
            <a:prstGeom prst="line">
              <a:avLst/>
            </a:prstGeom>
            <a:grpFill/>
            <a:ln w="9525">
              <a:solidFill>
                <a:schemeClr val="tx1"/>
              </a:solidFill>
              <a:prstDash val="dash"/>
              <a:round/>
              <a:headEnd/>
              <a:tailEnd/>
            </a:ln>
            <a:extLst/>
          </p:spPr>
          <p:txBody>
            <a:bodyPr/>
            <a:lstStyle/>
            <a:p>
              <a:endParaRPr lang="vi-VN"/>
            </a:p>
          </p:txBody>
        </p:sp>
        <p:sp>
          <p:nvSpPr>
            <p:cNvPr id="122" name="Oval 90"/>
            <p:cNvSpPr>
              <a:spLocks noChangeArrowheads="1"/>
            </p:cNvSpPr>
            <p:nvPr/>
          </p:nvSpPr>
          <p:spPr bwMode="auto">
            <a:xfrm flipV="1">
              <a:off x="539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23" name="Oval 91"/>
            <p:cNvSpPr>
              <a:spLocks noChangeArrowheads="1"/>
            </p:cNvSpPr>
            <p:nvPr/>
          </p:nvSpPr>
          <p:spPr bwMode="auto">
            <a:xfrm flipV="1">
              <a:off x="5162"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24" name="Line 92"/>
            <p:cNvSpPr>
              <a:spLocks noChangeShapeType="1"/>
            </p:cNvSpPr>
            <p:nvPr/>
          </p:nvSpPr>
          <p:spPr bwMode="auto">
            <a:xfrm>
              <a:off x="5178" y="2989"/>
              <a:ext cx="0" cy="939"/>
            </a:xfrm>
            <a:prstGeom prst="line">
              <a:avLst/>
            </a:prstGeom>
            <a:grpFill/>
            <a:ln w="9525">
              <a:solidFill>
                <a:schemeClr val="tx1"/>
              </a:solidFill>
              <a:prstDash val="dash"/>
              <a:round/>
              <a:headEnd/>
              <a:tailEnd/>
            </a:ln>
            <a:extLst/>
          </p:spPr>
          <p:txBody>
            <a:bodyPr/>
            <a:lstStyle/>
            <a:p>
              <a:endParaRPr lang="vi-VN"/>
            </a:p>
          </p:txBody>
        </p:sp>
        <p:sp>
          <p:nvSpPr>
            <p:cNvPr id="125" name="Line 93"/>
            <p:cNvSpPr>
              <a:spLocks noChangeShapeType="1"/>
            </p:cNvSpPr>
            <p:nvPr/>
          </p:nvSpPr>
          <p:spPr bwMode="auto">
            <a:xfrm>
              <a:off x="3066" y="2496"/>
              <a:ext cx="1877" cy="0"/>
            </a:xfrm>
            <a:prstGeom prst="line">
              <a:avLst/>
            </a:prstGeom>
            <a:grpFill/>
            <a:ln w="9525">
              <a:solidFill>
                <a:schemeClr val="tx1"/>
              </a:solidFill>
              <a:prstDash val="dash"/>
              <a:round/>
              <a:headEnd/>
              <a:tailEnd/>
            </a:ln>
            <a:extLst/>
          </p:spPr>
          <p:txBody>
            <a:bodyPr/>
            <a:lstStyle/>
            <a:p>
              <a:endParaRPr lang="vi-VN"/>
            </a:p>
          </p:txBody>
        </p:sp>
        <p:sp>
          <p:nvSpPr>
            <p:cNvPr id="126" name="Line 94"/>
            <p:cNvSpPr>
              <a:spLocks noChangeShapeType="1"/>
            </p:cNvSpPr>
            <p:nvPr/>
          </p:nvSpPr>
          <p:spPr bwMode="auto">
            <a:xfrm>
              <a:off x="4951" y="2504"/>
              <a:ext cx="0" cy="1409"/>
            </a:xfrm>
            <a:prstGeom prst="line">
              <a:avLst/>
            </a:prstGeom>
            <a:grpFill/>
            <a:ln w="9525">
              <a:solidFill>
                <a:schemeClr val="tx1"/>
              </a:solidFill>
              <a:prstDash val="dash"/>
              <a:round/>
              <a:headEnd/>
              <a:tailEnd/>
            </a:ln>
            <a:extLst/>
          </p:spPr>
          <p:txBody>
            <a:bodyPr/>
            <a:lstStyle/>
            <a:p>
              <a:endParaRPr lang="vi-VN"/>
            </a:p>
          </p:txBody>
        </p:sp>
        <p:sp>
          <p:nvSpPr>
            <p:cNvPr id="127" name="Line 95"/>
            <p:cNvSpPr>
              <a:spLocks noChangeShapeType="1"/>
            </p:cNvSpPr>
            <p:nvPr/>
          </p:nvSpPr>
          <p:spPr bwMode="auto">
            <a:xfrm>
              <a:off x="3066" y="2253"/>
              <a:ext cx="1642" cy="0"/>
            </a:xfrm>
            <a:prstGeom prst="line">
              <a:avLst/>
            </a:prstGeom>
            <a:grpFill/>
            <a:ln w="9525">
              <a:solidFill>
                <a:schemeClr val="tx1"/>
              </a:solidFill>
              <a:prstDash val="dash"/>
              <a:round/>
              <a:headEnd/>
              <a:tailEnd/>
            </a:ln>
            <a:extLst/>
          </p:spPr>
          <p:txBody>
            <a:bodyPr/>
            <a:lstStyle/>
            <a:p>
              <a:endParaRPr lang="vi-VN"/>
            </a:p>
          </p:txBody>
        </p:sp>
        <p:sp>
          <p:nvSpPr>
            <p:cNvPr id="128" name="Line 96"/>
            <p:cNvSpPr>
              <a:spLocks noChangeShapeType="1"/>
            </p:cNvSpPr>
            <p:nvPr/>
          </p:nvSpPr>
          <p:spPr bwMode="auto">
            <a:xfrm>
              <a:off x="3058" y="1032"/>
              <a:ext cx="1408" cy="0"/>
            </a:xfrm>
            <a:prstGeom prst="line">
              <a:avLst/>
            </a:prstGeom>
            <a:grpFill/>
            <a:ln w="9525">
              <a:solidFill>
                <a:schemeClr val="tx1"/>
              </a:solidFill>
              <a:prstDash val="dash"/>
              <a:round/>
              <a:headEnd/>
              <a:tailEnd/>
            </a:ln>
            <a:extLst/>
          </p:spPr>
          <p:txBody>
            <a:bodyPr/>
            <a:lstStyle/>
            <a:p>
              <a:endParaRPr lang="vi-VN"/>
            </a:p>
          </p:txBody>
        </p:sp>
        <p:sp>
          <p:nvSpPr>
            <p:cNvPr id="129" name="Line 97"/>
            <p:cNvSpPr>
              <a:spLocks noChangeShapeType="1"/>
            </p:cNvSpPr>
            <p:nvPr/>
          </p:nvSpPr>
          <p:spPr bwMode="auto">
            <a:xfrm flipH="1" flipV="1">
              <a:off x="4458" y="1025"/>
              <a:ext cx="0" cy="2903"/>
            </a:xfrm>
            <a:prstGeom prst="line">
              <a:avLst/>
            </a:prstGeom>
            <a:grpFill/>
            <a:ln w="9525">
              <a:solidFill>
                <a:schemeClr val="tx1"/>
              </a:solidFill>
              <a:prstDash val="dash"/>
              <a:round/>
              <a:headEnd/>
              <a:tailEnd/>
            </a:ln>
            <a:extLst/>
          </p:spPr>
          <p:txBody>
            <a:bodyPr/>
            <a:lstStyle/>
            <a:p>
              <a:endParaRPr lang="vi-VN"/>
            </a:p>
          </p:txBody>
        </p:sp>
        <p:sp>
          <p:nvSpPr>
            <p:cNvPr id="130" name="Line 98"/>
            <p:cNvSpPr>
              <a:spLocks noChangeShapeType="1"/>
            </p:cNvSpPr>
            <p:nvPr/>
          </p:nvSpPr>
          <p:spPr bwMode="auto">
            <a:xfrm>
              <a:off x="4223" y="1533"/>
              <a:ext cx="0" cy="2395"/>
            </a:xfrm>
            <a:prstGeom prst="line">
              <a:avLst/>
            </a:prstGeom>
            <a:grpFill/>
            <a:ln w="9525">
              <a:solidFill>
                <a:schemeClr val="tx1"/>
              </a:solidFill>
              <a:prstDash val="dash"/>
              <a:round/>
              <a:headEnd/>
              <a:tailEnd/>
            </a:ln>
            <a:extLst/>
          </p:spPr>
          <p:txBody>
            <a:bodyPr/>
            <a:lstStyle/>
            <a:p>
              <a:endParaRPr lang="vi-VN"/>
            </a:p>
          </p:txBody>
        </p:sp>
        <p:sp>
          <p:nvSpPr>
            <p:cNvPr id="131" name="Line 99"/>
            <p:cNvSpPr>
              <a:spLocks noChangeShapeType="1"/>
            </p:cNvSpPr>
            <p:nvPr/>
          </p:nvSpPr>
          <p:spPr bwMode="auto">
            <a:xfrm>
              <a:off x="3066" y="2011"/>
              <a:ext cx="938" cy="0"/>
            </a:xfrm>
            <a:prstGeom prst="line">
              <a:avLst/>
            </a:prstGeom>
            <a:grpFill/>
            <a:ln w="9525">
              <a:solidFill>
                <a:schemeClr val="tx1"/>
              </a:solidFill>
              <a:prstDash val="dash"/>
              <a:round/>
              <a:headEnd/>
              <a:tailEnd/>
            </a:ln>
            <a:extLst/>
          </p:spPr>
          <p:txBody>
            <a:bodyPr/>
            <a:lstStyle/>
            <a:p>
              <a:endParaRPr lang="vi-VN"/>
            </a:p>
          </p:txBody>
        </p:sp>
        <p:sp>
          <p:nvSpPr>
            <p:cNvPr id="132" name="Line 100"/>
            <p:cNvSpPr>
              <a:spLocks noChangeShapeType="1"/>
            </p:cNvSpPr>
            <p:nvPr/>
          </p:nvSpPr>
          <p:spPr bwMode="auto">
            <a:xfrm flipV="1">
              <a:off x="3997" y="2003"/>
              <a:ext cx="0" cy="1925"/>
            </a:xfrm>
            <a:prstGeom prst="line">
              <a:avLst/>
            </a:prstGeom>
            <a:grpFill/>
            <a:ln w="9525">
              <a:solidFill>
                <a:schemeClr val="tx1"/>
              </a:solidFill>
              <a:prstDash val="dash"/>
              <a:round/>
              <a:headEnd/>
              <a:tailEnd/>
            </a:ln>
            <a:extLst/>
          </p:spPr>
          <p:txBody>
            <a:bodyPr/>
            <a:lstStyle/>
            <a:p>
              <a:endParaRPr lang="vi-VN"/>
            </a:p>
          </p:txBody>
        </p:sp>
        <p:sp>
          <p:nvSpPr>
            <p:cNvPr id="133" name="Text Box 101"/>
            <p:cNvSpPr txBox="1">
              <a:spLocks noChangeArrowheads="1"/>
            </p:cNvSpPr>
            <p:nvPr/>
          </p:nvSpPr>
          <p:spPr bwMode="auto">
            <a:xfrm>
              <a:off x="2874" y="335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134" name="Text Box 102"/>
            <p:cNvSpPr txBox="1">
              <a:spLocks noChangeArrowheads="1"/>
            </p:cNvSpPr>
            <p:nvPr/>
          </p:nvSpPr>
          <p:spPr bwMode="auto">
            <a:xfrm>
              <a:off x="2887" y="359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135" name="Text Box 103"/>
            <p:cNvSpPr txBox="1">
              <a:spLocks noChangeArrowheads="1"/>
            </p:cNvSpPr>
            <p:nvPr/>
          </p:nvSpPr>
          <p:spPr bwMode="auto">
            <a:xfrm>
              <a:off x="2887" y="3115"/>
              <a:ext cx="189"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136" name="Text Box 104"/>
            <p:cNvSpPr txBox="1">
              <a:spLocks noChangeArrowheads="1"/>
            </p:cNvSpPr>
            <p:nvPr/>
          </p:nvSpPr>
          <p:spPr bwMode="auto">
            <a:xfrm>
              <a:off x="2878" y="262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137" name="Text Box 105"/>
            <p:cNvSpPr txBox="1">
              <a:spLocks noChangeArrowheads="1"/>
            </p:cNvSpPr>
            <p:nvPr/>
          </p:nvSpPr>
          <p:spPr bwMode="auto">
            <a:xfrm>
              <a:off x="2878" y="284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138" name="Text Box 106"/>
            <p:cNvSpPr txBox="1">
              <a:spLocks noChangeArrowheads="1"/>
            </p:cNvSpPr>
            <p:nvPr/>
          </p:nvSpPr>
          <p:spPr bwMode="auto">
            <a:xfrm>
              <a:off x="2878" y="190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139" name="Text Box 107"/>
            <p:cNvSpPr txBox="1">
              <a:spLocks noChangeArrowheads="1"/>
            </p:cNvSpPr>
            <p:nvPr/>
          </p:nvSpPr>
          <p:spPr bwMode="auto">
            <a:xfrm>
              <a:off x="2874" y="214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140" name="Text Box 108"/>
            <p:cNvSpPr txBox="1">
              <a:spLocks noChangeArrowheads="1"/>
            </p:cNvSpPr>
            <p:nvPr/>
          </p:nvSpPr>
          <p:spPr bwMode="auto">
            <a:xfrm>
              <a:off x="2878" y="2380"/>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141" name="Text Box 109"/>
            <p:cNvSpPr txBox="1">
              <a:spLocks noChangeArrowheads="1"/>
            </p:cNvSpPr>
            <p:nvPr/>
          </p:nvSpPr>
          <p:spPr bwMode="auto">
            <a:xfrm>
              <a:off x="2801" y="1433"/>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142" name="Text Box 110"/>
            <p:cNvSpPr txBox="1">
              <a:spLocks noChangeArrowheads="1"/>
            </p:cNvSpPr>
            <p:nvPr/>
          </p:nvSpPr>
          <p:spPr bwMode="auto">
            <a:xfrm>
              <a:off x="2874" y="166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143" name="Text Box 111"/>
            <p:cNvSpPr txBox="1">
              <a:spLocks noChangeArrowheads="1"/>
            </p:cNvSpPr>
            <p:nvPr/>
          </p:nvSpPr>
          <p:spPr bwMode="auto">
            <a:xfrm>
              <a:off x="2801" y="924"/>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12</a:t>
              </a:r>
            </a:p>
          </p:txBody>
        </p:sp>
        <p:sp>
          <p:nvSpPr>
            <p:cNvPr id="144" name="Text Box 112"/>
            <p:cNvSpPr txBox="1">
              <a:spLocks noChangeArrowheads="1"/>
            </p:cNvSpPr>
            <p:nvPr/>
          </p:nvSpPr>
          <p:spPr bwMode="auto">
            <a:xfrm>
              <a:off x="2816" y="1175"/>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11</a:t>
              </a:r>
            </a:p>
          </p:txBody>
        </p:sp>
        <p:sp>
          <p:nvSpPr>
            <p:cNvPr id="145" name="Text Box 113"/>
            <p:cNvSpPr txBox="1">
              <a:spLocks noChangeArrowheads="1"/>
            </p:cNvSpPr>
            <p:nvPr/>
          </p:nvSpPr>
          <p:spPr bwMode="auto">
            <a:xfrm>
              <a:off x="5553" y="3898"/>
              <a:ext cx="188"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sp>
          <p:nvSpPr>
            <p:cNvPr id="146" name="Text Box 114"/>
            <p:cNvSpPr txBox="1">
              <a:spLocks noChangeArrowheads="1"/>
            </p:cNvSpPr>
            <p:nvPr/>
          </p:nvSpPr>
          <p:spPr bwMode="auto">
            <a:xfrm>
              <a:off x="2878" y="688"/>
              <a:ext cx="192"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t>
              </a:r>
            </a:p>
          </p:txBody>
        </p:sp>
        <p:sp>
          <p:nvSpPr>
            <p:cNvPr id="147" name="Text Box 115"/>
            <p:cNvSpPr txBox="1">
              <a:spLocks noChangeArrowheads="1"/>
            </p:cNvSpPr>
            <p:nvPr/>
          </p:nvSpPr>
          <p:spPr bwMode="auto">
            <a:xfrm>
              <a:off x="2845" y="3927"/>
              <a:ext cx="212" cy="267"/>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0</a:t>
              </a:r>
              <a:endParaRPr lang="en-US"/>
            </a:p>
          </p:txBody>
        </p:sp>
        <p:sp>
          <p:nvSpPr>
            <p:cNvPr id="148" name="Text Box 116"/>
            <p:cNvSpPr txBox="1">
              <a:spLocks noChangeArrowheads="1"/>
            </p:cNvSpPr>
            <p:nvPr/>
          </p:nvSpPr>
          <p:spPr bwMode="auto">
            <a:xfrm>
              <a:off x="3433" y="3936"/>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149" name="Text Box 117"/>
            <p:cNvSpPr txBox="1">
              <a:spLocks noChangeArrowheads="1"/>
            </p:cNvSpPr>
            <p:nvPr/>
          </p:nvSpPr>
          <p:spPr bwMode="auto">
            <a:xfrm>
              <a:off x="3191"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150" name="Text Box 118"/>
            <p:cNvSpPr txBox="1">
              <a:spLocks noChangeArrowheads="1"/>
            </p:cNvSpPr>
            <p:nvPr/>
          </p:nvSpPr>
          <p:spPr bwMode="auto">
            <a:xfrm>
              <a:off x="3677" y="3938"/>
              <a:ext cx="190"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151" name="Text Box 119"/>
            <p:cNvSpPr txBox="1">
              <a:spLocks noChangeArrowheads="1"/>
            </p:cNvSpPr>
            <p:nvPr/>
          </p:nvSpPr>
          <p:spPr bwMode="auto">
            <a:xfrm>
              <a:off x="4130"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152" name="Text Box 120"/>
            <p:cNvSpPr txBox="1">
              <a:spLocks noChangeArrowheads="1"/>
            </p:cNvSpPr>
            <p:nvPr/>
          </p:nvSpPr>
          <p:spPr bwMode="auto">
            <a:xfrm>
              <a:off x="3894" y="394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153" name="Text Box 121"/>
            <p:cNvSpPr txBox="1">
              <a:spLocks noChangeArrowheads="1"/>
            </p:cNvSpPr>
            <p:nvPr/>
          </p:nvSpPr>
          <p:spPr bwMode="auto">
            <a:xfrm>
              <a:off x="4856"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154" name="Text Box 122"/>
            <p:cNvSpPr txBox="1">
              <a:spLocks noChangeArrowheads="1"/>
            </p:cNvSpPr>
            <p:nvPr/>
          </p:nvSpPr>
          <p:spPr bwMode="auto">
            <a:xfrm>
              <a:off x="4607"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155" name="Text Box 123"/>
            <p:cNvSpPr txBox="1">
              <a:spLocks noChangeArrowheads="1"/>
            </p:cNvSpPr>
            <p:nvPr/>
          </p:nvSpPr>
          <p:spPr bwMode="auto">
            <a:xfrm>
              <a:off x="4364"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156" name="Text Box 124"/>
            <p:cNvSpPr txBox="1">
              <a:spLocks noChangeArrowheads="1"/>
            </p:cNvSpPr>
            <p:nvPr/>
          </p:nvSpPr>
          <p:spPr bwMode="auto">
            <a:xfrm>
              <a:off x="5272" y="3929"/>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157" name="Text Box 125"/>
            <p:cNvSpPr txBox="1">
              <a:spLocks noChangeArrowheads="1"/>
            </p:cNvSpPr>
            <p:nvPr/>
          </p:nvSpPr>
          <p:spPr bwMode="auto">
            <a:xfrm>
              <a:off x="5092"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158" name="Oval 126"/>
            <p:cNvSpPr>
              <a:spLocks noChangeArrowheads="1"/>
            </p:cNvSpPr>
            <p:nvPr/>
          </p:nvSpPr>
          <p:spPr bwMode="auto">
            <a:xfrm flipV="1">
              <a:off x="3981" y="198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59" name="Oval 127"/>
            <p:cNvSpPr>
              <a:spLocks noChangeArrowheads="1"/>
            </p:cNvSpPr>
            <p:nvPr/>
          </p:nvSpPr>
          <p:spPr bwMode="auto">
            <a:xfrm flipV="1">
              <a:off x="5162" y="295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0" name="Oval 128"/>
            <p:cNvSpPr>
              <a:spLocks noChangeArrowheads="1"/>
            </p:cNvSpPr>
            <p:nvPr/>
          </p:nvSpPr>
          <p:spPr bwMode="auto">
            <a:xfrm flipV="1">
              <a:off x="4677" y="223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1" name="Oval 129"/>
            <p:cNvSpPr>
              <a:spLocks noChangeArrowheads="1"/>
            </p:cNvSpPr>
            <p:nvPr/>
          </p:nvSpPr>
          <p:spPr bwMode="auto">
            <a:xfrm flipV="1">
              <a:off x="4435" y="101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2" name="Oval 130"/>
            <p:cNvSpPr>
              <a:spLocks noChangeArrowheads="1"/>
            </p:cNvSpPr>
            <p:nvPr/>
          </p:nvSpPr>
          <p:spPr bwMode="auto">
            <a:xfrm flipV="1">
              <a:off x="3738" y="344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3" name="Oval 131"/>
            <p:cNvSpPr>
              <a:spLocks noChangeArrowheads="1"/>
            </p:cNvSpPr>
            <p:nvPr/>
          </p:nvSpPr>
          <p:spPr bwMode="auto">
            <a:xfrm flipV="1">
              <a:off x="5397" y="367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4" name="Oval 132"/>
            <p:cNvSpPr>
              <a:spLocks noChangeArrowheads="1"/>
            </p:cNvSpPr>
            <p:nvPr/>
          </p:nvSpPr>
          <p:spPr bwMode="auto">
            <a:xfrm flipV="1">
              <a:off x="4927" y="248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5" name="Oval 133"/>
            <p:cNvSpPr>
              <a:spLocks noChangeArrowheads="1"/>
            </p:cNvSpPr>
            <p:nvPr/>
          </p:nvSpPr>
          <p:spPr bwMode="auto">
            <a:xfrm flipV="1">
              <a:off x="4200" y="151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166" name="Line 134"/>
            <p:cNvSpPr>
              <a:spLocks noChangeShapeType="1"/>
            </p:cNvSpPr>
            <p:nvPr/>
          </p:nvSpPr>
          <p:spPr bwMode="auto">
            <a:xfrm>
              <a:off x="5420" y="3701"/>
              <a:ext cx="0" cy="235"/>
            </a:xfrm>
            <a:prstGeom prst="line">
              <a:avLst/>
            </a:prstGeom>
            <a:grpFill/>
            <a:ln w="28575">
              <a:solidFill>
                <a:schemeClr val="accent3">
                  <a:lumMod val="75000"/>
                </a:schemeClr>
              </a:solidFill>
              <a:round/>
              <a:headEnd/>
              <a:tailEnd/>
            </a:ln>
            <a:extLst/>
          </p:spPr>
          <p:txBody>
            <a:bodyPr/>
            <a:lstStyle/>
            <a:p>
              <a:endParaRPr lang="vi-VN"/>
            </a:p>
          </p:txBody>
        </p:sp>
        <p:sp>
          <p:nvSpPr>
            <p:cNvPr id="167" name="Line 136"/>
            <p:cNvSpPr>
              <a:spLocks noChangeShapeType="1"/>
            </p:cNvSpPr>
            <p:nvPr/>
          </p:nvSpPr>
          <p:spPr bwMode="auto">
            <a:xfrm>
              <a:off x="4701" y="2246"/>
              <a:ext cx="0" cy="1690"/>
            </a:xfrm>
            <a:prstGeom prst="line">
              <a:avLst/>
            </a:prstGeom>
            <a:grpFill/>
            <a:ln w="28575">
              <a:solidFill>
                <a:schemeClr val="accent3">
                  <a:lumMod val="75000"/>
                </a:schemeClr>
              </a:solidFill>
              <a:round/>
              <a:headEnd/>
              <a:tailEnd/>
            </a:ln>
            <a:extLst/>
          </p:spPr>
          <p:txBody>
            <a:bodyPr/>
            <a:lstStyle/>
            <a:p>
              <a:endParaRPr lang="vi-VN"/>
            </a:p>
          </p:txBody>
        </p:sp>
        <p:sp>
          <p:nvSpPr>
            <p:cNvPr id="168" name="Line 137"/>
            <p:cNvSpPr>
              <a:spLocks noChangeShapeType="1"/>
            </p:cNvSpPr>
            <p:nvPr/>
          </p:nvSpPr>
          <p:spPr bwMode="auto">
            <a:xfrm>
              <a:off x="5178" y="2989"/>
              <a:ext cx="0" cy="939"/>
            </a:xfrm>
            <a:prstGeom prst="line">
              <a:avLst/>
            </a:prstGeom>
            <a:grpFill/>
            <a:ln w="28575">
              <a:solidFill>
                <a:schemeClr val="accent3">
                  <a:lumMod val="75000"/>
                </a:schemeClr>
              </a:solidFill>
              <a:round/>
              <a:headEnd/>
              <a:tailEnd/>
            </a:ln>
            <a:extLst/>
          </p:spPr>
          <p:txBody>
            <a:bodyPr/>
            <a:lstStyle/>
            <a:p>
              <a:endParaRPr lang="vi-VN"/>
            </a:p>
          </p:txBody>
        </p:sp>
        <p:sp>
          <p:nvSpPr>
            <p:cNvPr id="169" name="Line 138"/>
            <p:cNvSpPr>
              <a:spLocks noChangeShapeType="1"/>
            </p:cNvSpPr>
            <p:nvPr/>
          </p:nvSpPr>
          <p:spPr bwMode="auto">
            <a:xfrm>
              <a:off x="4951" y="2504"/>
              <a:ext cx="0" cy="1409"/>
            </a:xfrm>
            <a:prstGeom prst="line">
              <a:avLst/>
            </a:prstGeom>
            <a:grpFill/>
            <a:ln w="28575">
              <a:solidFill>
                <a:schemeClr val="accent3">
                  <a:lumMod val="75000"/>
                </a:schemeClr>
              </a:solidFill>
              <a:round/>
              <a:headEnd/>
              <a:tailEnd/>
            </a:ln>
            <a:extLst/>
          </p:spPr>
          <p:txBody>
            <a:bodyPr/>
            <a:lstStyle/>
            <a:p>
              <a:endParaRPr lang="vi-VN"/>
            </a:p>
          </p:txBody>
        </p:sp>
        <p:sp>
          <p:nvSpPr>
            <p:cNvPr id="170" name="Line 139"/>
            <p:cNvSpPr>
              <a:spLocks noChangeShapeType="1"/>
            </p:cNvSpPr>
            <p:nvPr/>
          </p:nvSpPr>
          <p:spPr bwMode="auto">
            <a:xfrm flipH="1" flipV="1">
              <a:off x="4458" y="1029"/>
              <a:ext cx="0" cy="2903"/>
            </a:xfrm>
            <a:prstGeom prst="line">
              <a:avLst/>
            </a:prstGeom>
            <a:grpFill/>
            <a:ln w="28575">
              <a:solidFill>
                <a:schemeClr val="accent3">
                  <a:lumMod val="75000"/>
                </a:schemeClr>
              </a:solidFill>
              <a:round/>
              <a:headEnd/>
              <a:tailEnd/>
            </a:ln>
            <a:extLst/>
          </p:spPr>
          <p:txBody>
            <a:bodyPr/>
            <a:lstStyle/>
            <a:p>
              <a:endParaRPr lang="vi-VN"/>
            </a:p>
          </p:txBody>
        </p:sp>
        <p:sp>
          <p:nvSpPr>
            <p:cNvPr id="171" name="Line 140"/>
            <p:cNvSpPr>
              <a:spLocks noChangeShapeType="1"/>
            </p:cNvSpPr>
            <p:nvPr/>
          </p:nvSpPr>
          <p:spPr bwMode="auto">
            <a:xfrm>
              <a:off x="4223" y="1533"/>
              <a:ext cx="0" cy="2395"/>
            </a:xfrm>
            <a:prstGeom prst="line">
              <a:avLst/>
            </a:prstGeom>
            <a:grpFill/>
            <a:ln w="28575">
              <a:solidFill>
                <a:schemeClr val="accent3">
                  <a:lumMod val="75000"/>
                </a:schemeClr>
              </a:solidFill>
              <a:round/>
              <a:headEnd/>
              <a:tailEnd/>
            </a:ln>
            <a:extLst/>
          </p:spPr>
          <p:txBody>
            <a:bodyPr/>
            <a:lstStyle/>
            <a:p>
              <a:endParaRPr lang="vi-VN"/>
            </a:p>
          </p:txBody>
        </p:sp>
        <p:sp>
          <p:nvSpPr>
            <p:cNvPr id="172" name="Line 141"/>
            <p:cNvSpPr>
              <a:spLocks noChangeShapeType="1"/>
            </p:cNvSpPr>
            <p:nvPr/>
          </p:nvSpPr>
          <p:spPr bwMode="auto">
            <a:xfrm flipV="1">
              <a:off x="4000" y="2003"/>
              <a:ext cx="0" cy="1925"/>
            </a:xfrm>
            <a:prstGeom prst="line">
              <a:avLst/>
            </a:prstGeom>
            <a:grpFill/>
            <a:ln w="28575">
              <a:solidFill>
                <a:schemeClr val="accent3">
                  <a:lumMod val="75000"/>
                </a:schemeClr>
              </a:solidFill>
              <a:round/>
              <a:headEnd/>
              <a:tailEnd/>
            </a:ln>
            <a:extLst/>
          </p:spPr>
          <p:txBody>
            <a:bodyPr/>
            <a:lstStyle/>
            <a:p>
              <a:endParaRPr lang="vi-VN"/>
            </a:p>
          </p:txBody>
        </p:sp>
        <p:sp>
          <p:nvSpPr>
            <p:cNvPr id="173" name="Line 142"/>
            <p:cNvSpPr>
              <a:spLocks noChangeShapeType="1"/>
            </p:cNvSpPr>
            <p:nvPr/>
          </p:nvSpPr>
          <p:spPr bwMode="auto">
            <a:xfrm>
              <a:off x="3760" y="3456"/>
              <a:ext cx="0" cy="480"/>
            </a:xfrm>
            <a:prstGeom prst="line">
              <a:avLst/>
            </a:prstGeom>
            <a:grpFill/>
            <a:ln w="9525">
              <a:solidFill>
                <a:schemeClr val="tx1"/>
              </a:solidFill>
              <a:prstDash val="dash"/>
              <a:round/>
              <a:headEnd/>
              <a:tailEnd/>
            </a:ln>
            <a:extLst/>
          </p:spPr>
          <p:txBody>
            <a:bodyPr/>
            <a:lstStyle/>
            <a:p>
              <a:endParaRPr lang="vi-VN"/>
            </a:p>
          </p:txBody>
        </p:sp>
        <p:sp>
          <p:nvSpPr>
            <p:cNvPr id="174" name="Line 143"/>
            <p:cNvSpPr>
              <a:spLocks noChangeShapeType="1"/>
            </p:cNvSpPr>
            <p:nvPr/>
          </p:nvSpPr>
          <p:spPr bwMode="auto">
            <a:xfrm>
              <a:off x="3760" y="3456"/>
              <a:ext cx="0" cy="480"/>
            </a:xfrm>
            <a:prstGeom prst="line">
              <a:avLst/>
            </a:prstGeom>
            <a:grpFill/>
            <a:ln w="28575">
              <a:solidFill>
                <a:schemeClr val="accent3">
                  <a:lumMod val="75000"/>
                </a:schemeClr>
              </a:solidFill>
              <a:round/>
              <a:headEnd/>
              <a:tailEnd/>
            </a:ln>
            <a:extLst/>
          </p:spPr>
          <p:txBody>
            <a:bodyPr/>
            <a:lstStyle/>
            <a:p>
              <a:endParaRPr lang="vi-VN"/>
            </a:p>
          </p:txBody>
        </p:sp>
      </p:grpSp>
      <p:sp>
        <p:nvSpPr>
          <p:cNvPr id="176" name="TextBox 175"/>
          <p:cNvSpPr txBox="1"/>
          <p:nvPr/>
        </p:nvSpPr>
        <p:spPr>
          <a:xfrm>
            <a:off x="152400" y="2128867"/>
            <a:ext cx="3122971" cy="461665"/>
          </a:xfrm>
          <a:prstGeom prst="rect">
            <a:avLst/>
          </a:prstGeom>
          <a:noFill/>
        </p:spPr>
        <p:txBody>
          <a:bodyPr wrap="none" rtlCol="0">
            <a:spAutoFit/>
          </a:bodyPr>
          <a:lstStyle/>
          <a:p>
            <a:r>
              <a:rPr lang="en-US" sz="2400" smtClean="0">
                <a:solidFill>
                  <a:srgbClr val="00B050"/>
                </a:solidFill>
              </a:rPr>
              <a:t>b) Biểu đồ đoạn thẳng</a:t>
            </a:r>
            <a:endParaRPr lang="vi-VN" sz="2400">
              <a:solidFill>
                <a:srgbClr val="00B050"/>
              </a:solidFill>
            </a:endParaRPr>
          </a:p>
        </p:txBody>
      </p:sp>
      <p:grpSp>
        <p:nvGrpSpPr>
          <p:cNvPr id="91" name="Group 90"/>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75" name="Chevron 174"/>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77" name="Chevron 176"/>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78" name="Pentagon 177"/>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183" name="Text Box 64"/>
          <p:cNvSpPr txBox="1">
            <a:spLocks noChangeArrowheads="1"/>
          </p:cNvSpPr>
          <p:nvPr/>
        </p:nvSpPr>
        <p:spPr bwMode="auto">
          <a:xfrm>
            <a:off x="152400" y="2641937"/>
            <a:ext cx="4152775" cy="1015663"/>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wrap="square">
            <a:spAutoFit/>
          </a:bodyPr>
          <a:lstStyle/>
          <a:p>
            <a:pPr algn="just">
              <a:spcBef>
                <a:spcPct val="50000"/>
              </a:spcBef>
              <a:defRPr/>
            </a:pPr>
            <a:r>
              <a:rPr lang="en-US" sz="2000" b="1" smtClean="0">
                <a:solidFill>
                  <a:srgbClr val="0000CC"/>
                </a:solidFill>
                <a:cs typeface="Arial" charset="0"/>
              </a:rPr>
              <a:t>? Dựa vào biểu đồ, hãy nhận xét điểm kiểm tra học kì I của học sinh lớp 7C</a:t>
            </a:r>
            <a:endParaRPr lang="en-US" sz="2000" b="1" dirty="0">
              <a:solidFill>
                <a:srgbClr val="0000CC"/>
              </a:solidFill>
              <a:cs typeface="Arial" charset="0"/>
            </a:endParaRPr>
          </a:p>
        </p:txBody>
      </p:sp>
      <p:sp>
        <p:nvSpPr>
          <p:cNvPr id="184" name="Rectangle 65"/>
          <p:cNvSpPr txBox="1">
            <a:spLocks noChangeArrowheads="1"/>
          </p:cNvSpPr>
          <p:nvPr/>
        </p:nvSpPr>
        <p:spPr bwMode="auto">
          <a:xfrm>
            <a:off x="152400" y="2697417"/>
            <a:ext cx="3810000" cy="57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en-US" sz="2000" u="sng">
              <a:solidFill>
                <a:srgbClr val="002060"/>
              </a:solidFill>
              <a:latin typeface=".VnTime" pitchFamily="34" charset="0"/>
            </a:endParaRPr>
          </a:p>
          <a:p>
            <a:pPr eaLnBrk="1" hangingPunct="1">
              <a:lnSpc>
                <a:spcPct val="80000"/>
              </a:lnSpc>
              <a:spcBef>
                <a:spcPct val="20000"/>
              </a:spcBef>
            </a:pPr>
            <a:r>
              <a:rPr lang="en-US" sz="2400">
                <a:solidFill>
                  <a:srgbClr val="002060"/>
                </a:solidFill>
                <a:latin typeface="Times New Roman" pitchFamily="18" charset="0"/>
                <a:cs typeface="Times New Roman" pitchFamily="18" charset="0"/>
              </a:rPr>
              <a:t>Lớp 7C có 50 học sinh.</a:t>
            </a:r>
          </a:p>
          <a:p>
            <a:pPr eaLnBrk="1" hangingPunct="1">
              <a:lnSpc>
                <a:spcPct val="80000"/>
              </a:lnSpc>
              <a:spcBef>
                <a:spcPct val="20000"/>
              </a:spcBef>
            </a:pPr>
            <a:endParaRPr lang="en-US" sz="2000">
              <a:solidFill>
                <a:srgbClr val="002060"/>
              </a:solidFill>
              <a:latin typeface=".VnTime" pitchFamily="34" charset="0"/>
            </a:endParaRPr>
          </a:p>
        </p:txBody>
      </p:sp>
      <p:sp>
        <p:nvSpPr>
          <p:cNvPr id="185" name="Rectangle 65"/>
          <p:cNvSpPr txBox="1">
            <a:spLocks noChangeArrowheads="1"/>
          </p:cNvSpPr>
          <p:nvPr/>
        </p:nvSpPr>
        <p:spPr bwMode="auto">
          <a:xfrm>
            <a:off x="152400" y="3321969"/>
            <a:ext cx="415277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sz="2000">
                <a:solidFill>
                  <a:srgbClr val="002060"/>
                </a:solidFill>
                <a:latin typeface=".VnTime" pitchFamily="34" charset="0"/>
              </a:rPr>
              <a:t>+ </a:t>
            </a:r>
            <a:r>
              <a:rPr lang="en-US" sz="2400">
                <a:solidFill>
                  <a:srgbClr val="002060"/>
                </a:solidFill>
                <a:latin typeface="Times New Roman" pitchFamily="18" charset="0"/>
                <a:cs typeface="Times New Roman" pitchFamily="18" charset="0"/>
              </a:rPr>
              <a:t>Có duy nhất </a:t>
            </a:r>
            <a:r>
              <a:rPr lang="en-US" sz="2400" smtClean="0">
                <a:solidFill>
                  <a:srgbClr val="002060"/>
                </a:solidFill>
                <a:latin typeface="Times New Roman" pitchFamily="18" charset="0"/>
                <a:cs typeface="Times New Roman" pitchFamily="18" charset="0"/>
              </a:rPr>
              <a:t>1 </a:t>
            </a:r>
            <a:r>
              <a:rPr lang="en-US" sz="2400">
                <a:solidFill>
                  <a:srgbClr val="002060"/>
                </a:solidFill>
                <a:latin typeface="Times New Roman" pitchFamily="18" charset="0"/>
                <a:cs typeface="Times New Roman" pitchFamily="18" charset="0"/>
              </a:rPr>
              <a:t>học sinh đạt điểm 10</a:t>
            </a:r>
            <a:r>
              <a:rPr lang="en-US" sz="2400">
                <a:solidFill>
                  <a:srgbClr val="002060"/>
                </a:solidFill>
                <a:latin typeface=".VnTime" pitchFamily="34" charset="0"/>
              </a:rPr>
              <a:t>. </a:t>
            </a:r>
            <a:endParaRPr lang="en-US" sz="2000">
              <a:solidFill>
                <a:srgbClr val="002060"/>
              </a:solidFill>
              <a:latin typeface=".VnTime" pitchFamily="34" charset="0"/>
            </a:endParaRPr>
          </a:p>
        </p:txBody>
      </p:sp>
      <p:sp>
        <p:nvSpPr>
          <p:cNvPr id="186" name="Rectangle 65"/>
          <p:cNvSpPr txBox="1">
            <a:spLocks noChangeArrowheads="1"/>
          </p:cNvSpPr>
          <p:nvPr/>
        </p:nvSpPr>
        <p:spPr bwMode="auto">
          <a:xfrm>
            <a:off x="152400" y="40386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a:solidFill>
                  <a:srgbClr val="002060"/>
                </a:solidFill>
                <a:latin typeface=".VnTime" pitchFamily="34" charset="0"/>
              </a:rPr>
              <a:t>+ </a:t>
            </a:r>
            <a:r>
              <a:rPr lang="en-US" sz="2400">
                <a:solidFill>
                  <a:srgbClr val="002060"/>
                </a:solidFill>
                <a:latin typeface=".VnTime" pitchFamily="34" charset="0"/>
              </a:rPr>
              <a:t>Cã 2 h</a:t>
            </a:r>
            <a:r>
              <a:rPr lang="en-US" sz="2400">
                <a:solidFill>
                  <a:srgbClr val="002060"/>
                </a:solidFill>
                <a:latin typeface="Times New Roman" pitchFamily="18" charset="0"/>
                <a:cs typeface="Times New Roman" pitchFamily="18" charset="0"/>
              </a:rPr>
              <a:t>ọ</a:t>
            </a:r>
            <a:r>
              <a:rPr lang="en-US" sz="2400">
                <a:solidFill>
                  <a:srgbClr val="002060"/>
                </a:solidFill>
                <a:latin typeface=".VnTime" pitchFamily="34" charset="0"/>
              </a:rPr>
              <a:t>c sinh b</a:t>
            </a:r>
            <a:r>
              <a:rPr lang="en-US" sz="2400">
                <a:solidFill>
                  <a:srgbClr val="002060"/>
                </a:solidFill>
                <a:latin typeface="Times New Roman" pitchFamily="18" charset="0"/>
                <a:cs typeface="Times New Roman" pitchFamily="18" charset="0"/>
              </a:rPr>
              <a:t>ị</a:t>
            </a:r>
            <a:r>
              <a:rPr lang="en-US" sz="2400">
                <a:solidFill>
                  <a:srgbClr val="002060"/>
                </a:solidFill>
                <a:latin typeface=".VnTime" pitchFamily="34" charset="0"/>
              </a:rPr>
              <a:t> ®iÓm thÊp nhÊt lµ ®iÓm 3. </a:t>
            </a:r>
          </a:p>
          <a:p>
            <a:pPr eaLnBrk="1" hangingPunct="1">
              <a:lnSpc>
                <a:spcPct val="80000"/>
              </a:lnSpc>
              <a:spcBef>
                <a:spcPct val="20000"/>
              </a:spcBef>
            </a:pPr>
            <a:endParaRPr lang="en-US" sz="2400">
              <a:solidFill>
                <a:srgbClr val="002060"/>
              </a:solidFill>
              <a:latin typeface=".VnTime" pitchFamily="34" charset="0"/>
            </a:endParaRPr>
          </a:p>
        </p:txBody>
      </p:sp>
      <p:sp>
        <p:nvSpPr>
          <p:cNvPr id="187" name="Rectangle 65"/>
          <p:cNvSpPr txBox="1">
            <a:spLocks noChangeArrowheads="1"/>
          </p:cNvSpPr>
          <p:nvPr/>
        </p:nvSpPr>
        <p:spPr bwMode="auto">
          <a:xfrm>
            <a:off x="152400" y="48006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smtClean="0">
                <a:solidFill>
                  <a:srgbClr val="002060"/>
                </a:solidFill>
                <a:latin typeface=".VnTime" pitchFamily="34" charset="0"/>
              </a:rPr>
              <a:t>+ </a:t>
            </a:r>
            <a:r>
              <a:rPr lang="en-US" sz="2400">
                <a:solidFill>
                  <a:srgbClr val="002060"/>
                </a:solidFill>
                <a:latin typeface="Times New Roman" pitchFamily="18" charset="0"/>
                <a:cs typeface="Times New Roman" pitchFamily="18" charset="0"/>
              </a:rPr>
              <a:t>Đa số đạt điểm trung  bình </a:t>
            </a:r>
            <a:r>
              <a:rPr lang="en-US" sz="2400" smtClean="0">
                <a:solidFill>
                  <a:srgbClr val="002060"/>
                </a:solidFill>
                <a:latin typeface="Times New Roman" pitchFamily="18" charset="0"/>
                <a:cs typeface="Times New Roman" pitchFamily="18" charset="0"/>
              </a:rPr>
              <a:t>từ </a:t>
            </a:r>
            <a:r>
              <a:rPr lang="en-US" sz="2400">
                <a:solidFill>
                  <a:srgbClr val="002060"/>
                </a:solidFill>
                <a:latin typeface="Times New Roman" pitchFamily="18" charset="0"/>
                <a:cs typeface="Times New Roman" pitchFamily="18" charset="0"/>
              </a:rPr>
              <a:t>5 và 6 điểm.</a:t>
            </a:r>
            <a:endParaRPr lang="en-US" sz="2400">
              <a:solidFill>
                <a:srgbClr val="002060"/>
              </a:solidFill>
              <a:latin typeface=".VnTime" pitchFamily="34" charset="0"/>
            </a:endParaRPr>
          </a:p>
        </p:txBody>
      </p:sp>
      <p:sp>
        <p:nvSpPr>
          <p:cNvPr id="188" name="Rectangle 65"/>
          <p:cNvSpPr txBox="1">
            <a:spLocks noChangeArrowheads="1"/>
          </p:cNvSpPr>
          <p:nvPr/>
        </p:nvSpPr>
        <p:spPr bwMode="auto">
          <a:xfrm>
            <a:off x="283029" y="2706824"/>
            <a:ext cx="1371600" cy="533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2000" b="1" kern="0" dirty="0" err="1">
                <a:solidFill>
                  <a:srgbClr val="FF0000"/>
                </a:solidFill>
                <a:latin typeface=".VnTime" pitchFamily="34" charset="0"/>
              </a:rPr>
              <a:t>NhËn</a:t>
            </a:r>
            <a:r>
              <a:rPr lang="en-US" sz="2000" b="1" kern="0" dirty="0">
                <a:solidFill>
                  <a:srgbClr val="FF0000"/>
                </a:solidFill>
                <a:latin typeface=".VnTime" pitchFamily="34" charset="0"/>
              </a:rPr>
              <a:t> </a:t>
            </a:r>
            <a:r>
              <a:rPr lang="en-US" sz="2000" b="1" kern="0" dirty="0" err="1">
                <a:solidFill>
                  <a:srgbClr val="FF0000"/>
                </a:solidFill>
                <a:latin typeface=".VnTime" pitchFamily="34" charset="0"/>
              </a:rPr>
              <a:t>xÐt</a:t>
            </a:r>
            <a:r>
              <a:rPr lang="en-US" sz="2000" b="1" kern="0" dirty="0">
                <a:solidFill>
                  <a:srgbClr val="FF0000"/>
                </a:solidFill>
                <a:latin typeface=".VnTime" pitchFamily="34" charset="0"/>
              </a:rPr>
              <a:t>:</a:t>
            </a:r>
          </a:p>
          <a:p>
            <a:pPr marL="342900" indent="-342900">
              <a:lnSpc>
                <a:spcPct val="80000"/>
              </a:lnSpc>
              <a:spcBef>
                <a:spcPct val="20000"/>
              </a:spcBef>
              <a:defRPr/>
            </a:pPr>
            <a:endParaRPr lang="en-US" sz="2000" b="1" kern="0" dirty="0">
              <a:latin typeface=".VnTime" pitchFamily="34" charset="0"/>
            </a:endParaRPr>
          </a:p>
        </p:txBody>
      </p:sp>
    </p:spTree>
    <p:extLst>
      <p:ext uri="{BB962C8B-B14F-4D97-AF65-F5344CB8AC3E}">
        <p14:creationId xmlns:p14="http://schemas.microsoft.com/office/powerpoint/2010/main" val="212224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ox(in)">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183"/>
                                        </p:tgtEl>
                                        <p:attrNameLst>
                                          <p:attrName>ppt_w</p:attrName>
                                        </p:attrNameLst>
                                      </p:cBhvr>
                                      <p:tavLst>
                                        <p:tav tm="0">
                                          <p:val>
                                            <p:strVal val="ppt_w"/>
                                          </p:val>
                                        </p:tav>
                                        <p:tav tm="100000">
                                          <p:val>
                                            <p:fltVal val="0"/>
                                          </p:val>
                                        </p:tav>
                                      </p:tavLst>
                                    </p:anim>
                                    <p:anim calcmode="lin" valueType="num">
                                      <p:cBhvr>
                                        <p:cTn id="18" dur="500"/>
                                        <p:tgtEl>
                                          <p:spTgt spid="183"/>
                                        </p:tgtEl>
                                        <p:attrNameLst>
                                          <p:attrName>ppt_h</p:attrName>
                                        </p:attrNameLst>
                                      </p:cBhvr>
                                      <p:tavLst>
                                        <p:tav tm="0">
                                          <p:val>
                                            <p:strVal val="ppt_h"/>
                                          </p:val>
                                        </p:tav>
                                        <p:tav tm="100000">
                                          <p:val>
                                            <p:fltVal val="0"/>
                                          </p:val>
                                        </p:tav>
                                      </p:tavLst>
                                    </p:anim>
                                    <p:animEffect transition="out" filter="fade">
                                      <p:cBhvr>
                                        <p:cTn id="19" dur="500"/>
                                        <p:tgtEl>
                                          <p:spTgt spid="183"/>
                                        </p:tgtEl>
                                      </p:cBhvr>
                                    </p:animEffect>
                                    <p:set>
                                      <p:cBhvr>
                                        <p:cTn id="20" dur="1" fill="hold">
                                          <p:stCondLst>
                                            <p:cond delay="499"/>
                                          </p:stCondLst>
                                        </p:cTn>
                                        <p:tgtEl>
                                          <p:spTgt spid="18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88">
                                            <p:txEl>
                                              <p:pRg st="0" end="0"/>
                                            </p:txEl>
                                          </p:spTgt>
                                        </p:tgtEl>
                                        <p:attrNameLst>
                                          <p:attrName>style.visibility</p:attrName>
                                        </p:attrNameLst>
                                      </p:cBhvr>
                                      <p:to>
                                        <p:strVal val="visible"/>
                                      </p:to>
                                    </p:set>
                                    <p:anim calcmode="lin" valueType="num">
                                      <p:cBhvr>
                                        <p:cTn id="25" dur="500" fill="hold"/>
                                        <p:tgtEl>
                                          <p:spTgt spid="18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88">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dissolve">
                                      <p:cBhvr>
                                        <p:cTn id="32" dur="5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plus(in)">
                                      <p:cBhvr>
                                        <p:cTn id="37" dur="1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diamond(in)">
                                      <p:cBhvr>
                                        <p:cTn id="42" dur="10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barn(inHorizontal)">
                                      <p:cBhvr>
                                        <p:cTn id="4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p:bldP spid="185" grpId="0"/>
      <p:bldP spid="186" grpId="0"/>
      <p:bldP spid="1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27129" t="41682" r="43665" b="27756"/>
          <a:stretch>
            <a:fillRect/>
          </a:stretch>
        </p:blipFill>
        <p:spPr bwMode="auto">
          <a:xfrm>
            <a:off x="1699419" y="4267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31299" t="33318" r="33218" b="27805"/>
          <a:stretch>
            <a:fillRect/>
          </a:stretch>
        </p:blipFill>
        <p:spPr bwMode="auto">
          <a:xfrm>
            <a:off x="4676270" y="1410494"/>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702175"/>
            <a:ext cx="25590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3248025"/>
            <a:ext cx="3600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225" y="3548063"/>
            <a:ext cx="206533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5119"/>
            <a:ext cx="33051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834286">
            <a:off x="2846563" y="2286794"/>
            <a:ext cx="20494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9913" y="3200400"/>
            <a:ext cx="2178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5" name="Chevron 14"/>
            <p:cNvSpPr/>
            <p:nvPr/>
          </p:nvSpPr>
          <p:spPr>
            <a:xfrm>
              <a:off x="7852330" y="0"/>
              <a:ext cx="682307" cy="609600"/>
            </a:xfrm>
            <a:prstGeom prst="chevron">
              <a:avLst/>
            </a:prstGeom>
            <a:solidFill>
              <a:schemeClr val="accent3">
                <a:lumMod val="75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6" name="Chevron 1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7" name="Pentagon 16"/>
            <p:cNvSpPr/>
            <p:nvPr/>
          </p:nvSpPr>
          <p:spPr>
            <a:xfrm>
              <a:off x="0" y="0"/>
              <a:ext cx="7924800" cy="609600"/>
            </a:xfrm>
            <a:prstGeom prst="homePlate">
              <a:avLst/>
            </a:prstGeom>
            <a:solidFill>
              <a:schemeClr val="accent2"/>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 </a:t>
              </a:r>
              <a:endParaRPr lang="vi-VN" sz="2800"/>
            </a:p>
          </p:txBody>
        </p:sp>
      </p:grpSp>
      <p:pic>
        <p:nvPicPr>
          <p:cNvPr id="8"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750" y="2552700"/>
            <a:ext cx="2971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725" y="3163094"/>
            <a:ext cx="27701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66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0" name="Chevron 9"/>
            <p:cNvSpPr/>
            <p:nvPr/>
          </p:nvSpPr>
          <p:spPr>
            <a:xfrm>
              <a:off x="7852330" y="0"/>
              <a:ext cx="682307" cy="609600"/>
            </a:xfrm>
            <a:prstGeom prst="chevron">
              <a:avLst/>
            </a:prstGeom>
            <a:solidFill>
              <a:schemeClr val="accent3">
                <a:lumMod val="75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1" name="Chevron 10"/>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Pentagon 11"/>
            <p:cNvSpPr/>
            <p:nvPr/>
          </p:nvSpPr>
          <p:spPr>
            <a:xfrm>
              <a:off x="0" y="0"/>
              <a:ext cx="7924800" cy="609600"/>
            </a:xfrm>
            <a:prstGeom prst="homePlate">
              <a:avLst/>
            </a:prstGeom>
            <a:solidFill>
              <a:schemeClr val="accent2"/>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 </a:t>
              </a:r>
              <a:endParaRPr lang="vi-VN" sz="2800"/>
            </a:p>
          </p:txBody>
        </p:sp>
      </p:grpSp>
      <p:sp>
        <p:nvSpPr>
          <p:cNvPr id="13" name="TextBox 12"/>
          <p:cNvSpPr txBox="1"/>
          <p:nvPr/>
        </p:nvSpPr>
        <p:spPr>
          <a:xfrm>
            <a:off x="2590800" y="76200"/>
            <a:ext cx="3852337" cy="584775"/>
          </a:xfrm>
          <a:prstGeom prst="rect">
            <a:avLst/>
          </a:prstGeom>
          <a:noFill/>
        </p:spPr>
        <p:txBody>
          <a:bodyPr wrap="none" rtlCol="0">
            <a:spAutoFit/>
          </a:bodyPr>
          <a:lstStyle/>
          <a:p>
            <a:pPr algn="ctr"/>
            <a:r>
              <a:rPr lang="en-US" sz="3200" b="1" smtClean="0">
                <a:solidFill>
                  <a:schemeClr val="bg1"/>
                </a:solidFill>
              </a:rPr>
              <a:t>Hướng dẫn về nhà</a:t>
            </a:r>
            <a:endParaRPr lang="vi-VN" sz="3200" b="1">
              <a:solidFill>
                <a:schemeClr val="bg1"/>
              </a:solidFill>
            </a:endParaRPr>
          </a:p>
        </p:txBody>
      </p:sp>
      <p:grpSp>
        <p:nvGrpSpPr>
          <p:cNvPr id="20" name="Group 19"/>
          <p:cNvGrpSpPr/>
          <p:nvPr/>
        </p:nvGrpSpPr>
        <p:grpSpPr>
          <a:xfrm>
            <a:off x="457200" y="1905000"/>
            <a:ext cx="7772400" cy="2590800"/>
            <a:chOff x="609600" y="1828800"/>
            <a:chExt cx="7772400" cy="259080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1447800" cy="1328057"/>
            </a:xfrm>
            <a:prstGeom prst="rect">
              <a:avLst/>
            </a:prstGeom>
          </p:spPr>
        </p:pic>
        <p:grpSp>
          <p:nvGrpSpPr>
            <p:cNvPr id="18" name="Group 17"/>
            <p:cNvGrpSpPr/>
            <p:nvPr/>
          </p:nvGrpSpPr>
          <p:grpSpPr>
            <a:xfrm>
              <a:off x="952500" y="2159287"/>
              <a:ext cx="7429500" cy="2260313"/>
              <a:chOff x="571500" y="1702087"/>
              <a:chExt cx="7429500" cy="2260313"/>
            </a:xfrm>
          </p:grpSpPr>
          <p:grpSp>
            <p:nvGrpSpPr>
              <p:cNvPr id="17" name="Group 16"/>
              <p:cNvGrpSpPr/>
              <p:nvPr/>
            </p:nvGrpSpPr>
            <p:grpSpPr>
              <a:xfrm>
                <a:off x="691850" y="1894114"/>
                <a:ext cx="6952344" cy="1981200"/>
                <a:chOff x="1143000" y="1981200"/>
                <a:chExt cx="6952344" cy="1981200"/>
              </a:xfrm>
            </p:grpSpPr>
            <p:sp>
              <p:nvSpPr>
                <p:cNvPr id="4" name="Rectangle 4"/>
                <p:cNvSpPr>
                  <a:spLocks noChangeArrowheads="1"/>
                </p:cNvSpPr>
                <p:nvPr/>
              </p:nvSpPr>
              <p:spPr bwMode="auto">
                <a:xfrm>
                  <a:off x="1143000" y="1981200"/>
                  <a:ext cx="586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smtClean="0">
                      <a:solidFill>
                        <a:srgbClr val="FF0066"/>
                      </a:solidFill>
                      <a:latin typeface="Times New Roman" pitchFamily="18" charset="0"/>
                    </a:rPr>
                    <a:t>Ôn </a:t>
                  </a:r>
                  <a:r>
                    <a:rPr lang="en-US" sz="2800">
                      <a:solidFill>
                        <a:srgbClr val="FF0066"/>
                      </a:solidFill>
                      <a:latin typeface="Times New Roman" pitchFamily="18" charset="0"/>
                    </a:rPr>
                    <a:t>tập lại cách lập bảng “tần số</a:t>
                  </a:r>
                  <a:r>
                    <a:rPr lang="en-US" sz="2800" smtClean="0">
                      <a:solidFill>
                        <a:srgbClr val="FF0066"/>
                      </a:solidFill>
                      <a:latin typeface="Times New Roman" pitchFamily="18" charset="0"/>
                    </a:rPr>
                    <a:t>”. </a:t>
                  </a:r>
                  <a:endParaRPr lang="en-US" sz="2800">
                    <a:solidFill>
                      <a:srgbClr val="FF0066"/>
                    </a:solidFill>
                    <a:latin typeface="Times New Roman" pitchFamily="18" charset="0"/>
                  </a:endParaRPr>
                </a:p>
              </p:txBody>
            </p:sp>
            <p:sp>
              <p:nvSpPr>
                <p:cNvPr id="6" name="Rectangle 6"/>
                <p:cNvSpPr>
                  <a:spLocks noChangeArrowheads="1"/>
                </p:cNvSpPr>
                <p:nvPr/>
              </p:nvSpPr>
              <p:spPr bwMode="auto">
                <a:xfrm>
                  <a:off x="1143000" y="2286000"/>
                  <a:ext cx="695234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smtClean="0">
                      <a:solidFill>
                        <a:srgbClr val="FF0066"/>
                      </a:solidFill>
                      <a:latin typeface="Times New Roman" pitchFamily="18" charset="0"/>
                    </a:rPr>
                    <a:t>Nghiên </a:t>
                  </a:r>
                  <a:r>
                    <a:rPr lang="en-US" sz="2800">
                      <a:solidFill>
                        <a:srgbClr val="FF0066"/>
                      </a:solidFill>
                      <a:latin typeface="Times New Roman" pitchFamily="18" charset="0"/>
                    </a:rPr>
                    <a:t>cứu lại cách dựng biểu đồ đoạn </a:t>
                  </a:r>
                  <a:r>
                    <a:rPr lang="en-US" sz="2800" smtClean="0">
                      <a:solidFill>
                        <a:srgbClr val="FF0066"/>
                      </a:solidFill>
                      <a:latin typeface="Times New Roman" pitchFamily="18" charset="0"/>
                    </a:rPr>
                    <a:t>thẳng</a:t>
                  </a:r>
                  <a:r>
                    <a:rPr lang="en-US" sz="2800">
                      <a:solidFill>
                        <a:srgbClr val="FF0066"/>
                      </a:solidFill>
                      <a:latin typeface="Times New Roman" pitchFamily="18" charset="0"/>
                    </a:rPr>
                    <a:t>. </a:t>
                  </a:r>
                </a:p>
              </p:txBody>
            </p:sp>
            <p:sp>
              <p:nvSpPr>
                <p:cNvPr id="7" name="Rectangle 7"/>
                <p:cNvSpPr>
                  <a:spLocks noChangeArrowheads="1"/>
                </p:cNvSpPr>
                <p:nvPr/>
              </p:nvSpPr>
              <p:spPr bwMode="auto">
                <a:xfrm>
                  <a:off x="1143000" y="29718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smtClean="0">
                      <a:solidFill>
                        <a:srgbClr val="FF0066"/>
                      </a:solidFill>
                      <a:latin typeface="Times New Roman" pitchFamily="18" charset="0"/>
                    </a:rPr>
                    <a:t>Làm </a:t>
                  </a:r>
                  <a:r>
                    <a:rPr lang="en-US" sz="2800">
                      <a:solidFill>
                        <a:srgbClr val="FF0066"/>
                      </a:solidFill>
                      <a:latin typeface="Times New Roman" pitchFamily="18" charset="0"/>
                    </a:rPr>
                    <a:t>các bài tập: 11, 12 </a:t>
                  </a:r>
                  <a:r>
                    <a:rPr lang="en-US" sz="2800" smtClean="0">
                      <a:solidFill>
                        <a:srgbClr val="FF0066"/>
                      </a:solidFill>
                      <a:latin typeface="Times New Roman" pitchFamily="18" charset="0"/>
                    </a:rPr>
                    <a:t>SGK/14. </a:t>
                  </a:r>
                  <a:endParaRPr lang="en-US" sz="2800">
                    <a:solidFill>
                      <a:srgbClr val="FF0066"/>
                    </a:solidFill>
                    <a:latin typeface="Times New Roman" pitchFamily="18" charset="0"/>
                  </a:endParaRPr>
                </a:p>
              </p:txBody>
            </p:sp>
            <p:sp>
              <p:nvSpPr>
                <p:cNvPr id="8" name="Rectangle 8"/>
                <p:cNvSpPr>
                  <a:spLocks noChangeArrowheads="1"/>
                </p:cNvSpPr>
                <p:nvPr/>
              </p:nvSpPr>
              <p:spPr bwMode="auto">
                <a:xfrm>
                  <a:off x="1143000" y="34290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smtClean="0">
                      <a:solidFill>
                        <a:srgbClr val="FF0066"/>
                      </a:solidFill>
                      <a:latin typeface="Times New Roman" pitchFamily="18" charset="0"/>
                    </a:rPr>
                    <a:t>Đọc </a:t>
                  </a:r>
                  <a:r>
                    <a:rPr lang="en-US" sz="2800" smtClean="0">
                      <a:latin typeface="Times New Roman" pitchFamily="18" charset="0"/>
                    </a:rPr>
                    <a:t> </a:t>
                  </a:r>
                  <a:r>
                    <a:rPr lang="en-US" sz="2800">
                      <a:solidFill>
                        <a:srgbClr val="00B0F0"/>
                      </a:solidFill>
                      <a:latin typeface="Times New Roman" pitchFamily="18" charset="0"/>
                    </a:rPr>
                    <a:t>“Bài đọc thêm” </a:t>
                  </a:r>
                  <a:r>
                    <a:rPr lang="en-US" sz="2800" smtClean="0">
                      <a:solidFill>
                        <a:srgbClr val="00B0F0"/>
                      </a:solidFill>
                      <a:latin typeface="Times New Roman" pitchFamily="18" charset="0"/>
                    </a:rPr>
                    <a:t>.</a:t>
                  </a:r>
                  <a:endParaRPr lang="en-US" sz="2800">
                    <a:solidFill>
                      <a:srgbClr val="00B0F0"/>
                    </a:solidFill>
                    <a:latin typeface="Times New Roman" pitchFamily="18" charset="0"/>
                  </a:endParaRPr>
                </a:p>
              </p:txBody>
            </p:sp>
          </p:grpSp>
          <p:sp>
            <p:nvSpPr>
              <p:cNvPr id="16" name="Rectangle 15"/>
              <p:cNvSpPr/>
              <p:nvPr/>
            </p:nvSpPr>
            <p:spPr>
              <a:xfrm>
                <a:off x="571500" y="1702087"/>
                <a:ext cx="7429500" cy="2260313"/>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gr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56195" y="1370195"/>
            <a:ext cx="5487805" cy="5487805"/>
          </a:xfrm>
          <a:prstGeom prst="rect">
            <a:avLst/>
          </a:prstGeom>
        </p:spPr>
      </p:pic>
    </p:spTree>
    <p:extLst>
      <p:ext uri="{BB962C8B-B14F-4D97-AF65-F5344CB8AC3E}">
        <p14:creationId xmlns:p14="http://schemas.microsoft.com/office/powerpoint/2010/main" val="417665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8"/>
          <p:cNvSpPr>
            <a:spLocks noChangeArrowheads="1"/>
          </p:cNvSpPr>
          <p:nvPr/>
        </p:nvSpPr>
        <p:spPr bwMode="auto">
          <a:xfrm>
            <a:off x="6763544" y="2390775"/>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0" name="Oval 58"/>
          <p:cNvSpPr>
            <a:spLocks noChangeArrowheads="1"/>
          </p:cNvSpPr>
          <p:nvPr/>
        </p:nvSpPr>
        <p:spPr bwMode="auto">
          <a:xfrm>
            <a:off x="6096000" y="2391569"/>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1" name="Oval 57"/>
          <p:cNvSpPr>
            <a:spLocks noChangeArrowheads="1"/>
          </p:cNvSpPr>
          <p:nvPr/>
        </p:nvSpPr>
        <p:spPr bwMode="auto">
          <a:xfrm>
            <a:off x="5486400" y="2390775"/>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2" name="Oval 65"/>
          <p:cNvSpPr>
            <a:spLocks noChangeArrowheads="1"/>
          </p:cNvSpPr>
          <p:nvPr/>
        </p:nvSpPr>
        <p:spPr bwMode="auto">
          <a:xfrm>
            <a:off x="4876800" y="2390775"/>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3" name="Oval 64"/>
          <p:cNvSpPr>
            <a:spLocks noChangeArrowheads="1"/>
          </p:cNvSpPr>
          <p:nvPr/>
        </p:nvSpPr>
        <p:spPr bwMode="auto">
          <a:xfrm>
            <a:off x="4229100" y="2382838"/>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4" name="Oval 56"/>
          <p:cNvSpPr>
            <a:spLocks noChangeArrowheads="1"/>
          </p:cNvSpPr>
          <p:nvPr/>
        </p:nvSpPr>
        <p:spPr bwMode="auto">
          <a:xfrm>
            <a:off x="3581400" y="2382838"/>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5" name="Oval 67"/>
          <p:cNvSpPr>
            <a:spLocks noChangeArrowheads="1"/>
          </p:cNvSpPr>
          <p:nvPr/>
        </p:nvSpPr>
        <p:spPr bwMode="auto">
          <a:xfrm>
            <a:off x="2943226"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6" name="Oval 63"/>
          <p:cNvSpPr>
            <a:spLocks noChangeArrowheads="1"/>
          </p:cNvSpPr>
          <p:nvPr/>
        </p:nvSpPr>
        <p:spPr bwMode="auto">
          <a:xfrm>
            <a:off x="2330450" y="2409032"/>
            <a:ext cx="457200" cy="439737"/>
          </a:xfrm>
          <a:prstGeom prst="ellipse">
            <a:avLst/>
          </a:prstGeom>
          <a:solidFill>
            <a:srgbClr val="FF0000"/>
          </a:solidFill>
          <a:ln w="9525">
            <a:solidFill>
              <a:schemeClr val="tx1"/>
            </a:solidFill>
            <a:round/>
            <a:headEnd/>
            <a:tailEnd/>
          </a:ln>
        </p:spPr>
        <p:txBody>
          <a:bodyPr wrap="none" anchor="ctr"/>
          <a:lstStyle/>
          <a:p>
            <a:endParaRPr lang="vi-VN"/>
          </a:p>
        </p:txBody>
      </p:sp>
      <p:sp>
        <p:nvSpPr>
          <p:cNvPr id="17" name="Oval 66"/>
          <p:cNvSpPr>
            <a:spLocks noChangeArrowheads="1"/>
          </p:cNvSpPr>
          <p:nvPr/>
        </p:nvSpPr>
        <p:spPr bwMode="auto">
          <a:xfrm>
            <a:off x="1676400"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8" name="Oval 62"/>
          <p:cNvSpPr>
            <a:spLocks noChangeArrowheads="1"/>
          </p:cNvSpPr>
          <p:nvPr/>
        </p:nvSpPr>
        <p:spPr bwMode="auto">
          <a:xfrm>
            <a:off x="1047750" y="2409032"/>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9" name="Oval 61"/>
          <p:cNvSpPr>
            <a:spLocks noChangeArrowheads="1"/>
          </p:cNvSpPr>
          <p:nvPr/>
        </p:nvSpPr>
        <p:spPr bwMode="auto">
          <a:xfrm>
            <a:off x="6759575" y="1879600"/>
            <a:ext cx="465138"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0" name="Oval 55"/>
          <p:cNvSpPr>
            <a:spLocks noChangeArrowheads="1"/>
          </p:cNvSpPr>
          <p:nvPr/>
        </p:nvSpPr>
        <p:spPr bwMode="auto">
          <a:xfrm>
            <a:off x="612775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1" name="Oval 54"/>
          <p:cNvSpPr>
            <a:spLocks noChangeArrowheads="1"/>
          </p:cNvSpPr>
          <p:nvPr/>
        </p:nvSpPr>
        <p:spPr bwMode="auto">
          <a:xfrm>
            <a:off x="548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2" name="Oval 50"/>
          <p:cNvSpPr>
            <a:spLocks noChangeArrowheads="1"/>
          </p:cNvSpPr>
          <p:nvPr/>
        </p:nvSpPr>
        <p:spPr bwMode="auto">
          <a:xfrm>
            <a:off x="487680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23" name="Oval 60"/>
          <p:cNvSpPr>
            <a:spLocks noChangeArrowheads="1"/>
          </p:cNvSpPr>
          <p:nvPr/>
        </p:nvSpPr>
        <p:spPr bwMode="auto">
          <a:xfrm>
            <a:off x="422910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4" name="Oval 53"/>
          <p:cNvSpPr>
            <a:spLocks noChangeArrowheads="1"/>
          </p:cNvSpPr>
          <p:nvPr/>
        </p:nvSpPr>
        <p:spPr bwMode="auto">
          <a:xfrm>
            <a:off x="3617913"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5" name="Oval 48"/>
          <p:cNvSpPr>
            <a:spLocks noChangeArrowheads="1"/>
          </p:cNvSpPr>
          <p:nvPr/>
        </p:nvSpPr>
        <p:spPr bwMode="auto">
          <a:xfrm>
            <a:off x="234315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26" name="Oval 51"/>
          <p:cNvSpPr>
            <a:spLocks noChangeArrowheads="1"/>
          </p:cNvSpPr>
          <p:nvPr/>
        </p:nvSpPr>
        <p:spPr bwMode="auto">
          <a:xfrm>
            <a:off x="167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7" name="Oval 49"/>
          <p:cNvSpPr>
            <a:spLocks noChangeArrowheads="1"/>
          </p:cNvSpPr>
          <p:nvPr/>
        </p:nvSpPr>
        <p:spPr bwMode="auto">
          <a:xfrm>
            <a:off x="104775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8" name="Oval 52"/>
          <p:cNvSpPr>
            <a:spLocks noChangeArrowheads="1"/>
          </p:cNvSpPr>
          <p:nvPr/>
        </p:nvSpPr>
        <p:spPr bwMode="auto">
          <a:xfrm>
            <a:off x="2943226"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smtClean="0"/>
                <a:t>KIỂM</a:t>
              </a:r>
              <a:r>
                <a:rPr lang="en-US" sz="2800" dirty="0" smtClean="0"/>
                <a:t> </a:t>
              </a:r>
              <a:r>
                <a:rPr lang="en-US" sz="2800" dirty="0" err="1" smtClean="0"/>
                <a:t>TRA</a:t>
              </a:r>
              <a:r>
                <a:rPr lang="en-US" sz="2800" dirty="0" smtClean="0"/>
                <a:t> </a:t>
              </a:r>
              <a:r>
                <a:rPr lang="en-US" sz="2800" dirty="0" err="1" smtClean="0"/>
                <a:t>BÀI</a:t>
              </a:r>
              <a:r>
                <a:rPr lang="en-US" sz="2800" dirty="0" smtClean="0"/>
                <a:t> </a:t>
              </a:r>
              <a:r>
                <a:rPr lang="en-US" sz="2800" dirty="0" err="1" smtClean="0"/>
                <a:t>CŨ</a:t>
              </a:r>
              <a:endParaRPr lang="vi-VN" sz="2800" dirty="0"/>
            </a:p>
          </p:txBody>
        </p:sp>
      </p:grpSp>
      <p:sp>
        <p:nvSpPr>
          <p:cNvPr id="29" name="Rectangle 8"/>
          <p:cNvSpPr>
            <a:spLocks noChangeArrowheads="1"/>
          </p:cNvSpPr>
          <p:nvPr/>
        </p:nvSpPr>
        <p:spPr bwMode="auto">
          <a:xfrm>
            <a:off x="838200" y="1828800"/>
            <a:ext cx="6705600" cy="10668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 name="Text Box 13"/>
          <p:cNvSpPr txBox="1">
            <a:spLocks noChangeArrowheads="1"/>
          </p:cNvSpPr>
          <p:nvPr/>
        </p:nvSpPr>
        <p:spPr bwMode="auto">
          <a:xfrm>
            <a:off x="152400" y="3043237"/>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a) Dấu hiệu ở đây là gì?</a:t>
            </a:r>
          </a:p>
        </p:txBody>
      </p:sp>
      <p:sp>
        <p:nvSpPr>
          <p:cNvPr id="32" name="Text Box 14"/>
          <p:cNvSpPr txBox="1">
            <a:spLocks noChangeArrowheads="1"/>
          </p:cNvSpPr>
          <p:nvPr/>
        </p:nvSpPr>
        <p:spPr bwMode="auto">
          <a:xfrm>
            <a:off x="152400" y="3500437"/>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b) Lập bảng “tần số”?</a:t>
            </a:r>
          </a:p>
        </p:txBody>
      </p:sp>
      <p:sp>
        <p:nvSpPr>
          <p:cNvPr id="33" name="Rectangle 9"/>
          <p:cNvSpPr>
            <a:spLocks noChangeArrowheads="1"/>
          </p:cNvSpPr>
          <p:nvPr/>
        </p:nvSpPr>
        <p:spPr bwMode="auto">
          <a:xfrm>
            <a:off x="0" y="38862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smtClean="0">
                <a:solidFill>
                  <a:srgbClr val="FF0000"/>
                </a:solidFill>
              </a:rPr>
              <a:t>Bài giải</a:t>
            </a:r>
            <a:endParaRPr lang="en-US" sz="2400">
              <a:solidFill>
                <a:srgbClr val="FF0000"/>
              </a:solidFill>
            </a:endParaRPr>
          </a:p>
        </p:txBody>
      </p:sp>
      <p:sp>
        <p:nvSpPr>
          <p:cNvPr id="34" name="Text Box 15"/>
          <p:cNvSpPr txBox="1">
            <a:spLocks noChangeArrowheads="1"/>
          </p:cNvSpPr>
          <p:nvPr/>
        </p:nvSpPr>
        <p:spPr bwMode="auto">
          <a:xfrm>
            <a:off x="1400175" y="3962400"/>
            <a:ext cx="7010400" cy="46672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a) </a:t>
            </a:r>
            <a:r>
              <a:rPr lang="en-US" sz="2400">
                <a:solidFill>
                  <a:srgbClr val="002060"/>
                </a:solidFill>
                <a:latin typeface="+mn-lt"/>
                <a:cs typeface="Times New Roman" pitchFamily="18" charset="0"/>
              </a:rPr>
              <a:t>Dấu hiệu: Số cây trồng được của mỗi lớp.</a:t>
            </a:r>
          </a:p>
        </p:txBody>
      </p:sp>
      <p:sp>
        <p:nvSpPr>
          <p:cNvPr id="35" name="Rectangle 6"/>
          <p:cNvSpPr>
            <a:spLocks noChangeArrowheads="1"/>
          </p:cNvSpPr>
          <p:nvPr/>
        </p:nvSpPr>
        <p:spPr bwMode="auto">
          <a:xfrm>
            <a:off x="1371600" y="4352925"/>
            <a:ext cx="2209800" cy="609600"/>
          </a:xfrm>
          <a:prstGeom prst="rect">
            <a:avLst/>
          </a:prstGeom>
          <a:noFill/>
          <a:ln w="9525">
            <a:noFill/>
            <a:miter lim="800000"/>
            <a:headEnd/>
            <a:tailEnd/>
          </a:ln>
          <a:effectLst/>
        </p:spPr>
        <p:txBody>
          <a:bodyPr anchor="ctr"/>
          <a:lstStyle/>
          <a:p>
            <a:pPr algn="ctr">
              <a:defRPr/>
            </a:pPr>
            <a:r>
              <a:rPr lang="en-US" sz="2400" dirty="0">
                <a:solidFill>
                  <a:srgbClr val="002060"/>
                </a:solidFill>
              </a:rPr>
              <a:t>b) </a:t>
            </a:r>
            <a:r>
              <a:rPr lang="en-US" sz="2400" dirty="0" err="1">
                <a:solidFill>
                  <a:srgbClr val="002060"/>
                </a:solidFill>
              </a:rPr>
              <a:t>Bảng</a:t>
            </a:r>
            <a:r>
              <a:rPr lang="en-US" sz="2400" dirty="0">
                <a:solidFill>
                  <a:srgbClr val="002060"/>
                </a:solidFill>
              </a:rPr>
              <a:t> </a:t>
            </a:r>
            <a:r>
              <a:rPr lang="en-US" sz="2400" dirty="0" err="1">
                <a:solidFill>
                  <a:srgbClr val="002060"/>
                </a:solidFill>
              </a:rPr>
              <a:t>tần</a:t>
            </a:r>
            <a:r>
              <a:rPr lang="en-US" sz="2400" dirty="0">
                <a:solidFill>
                  <a:srgbClr val="002060"/>
                </a:solidFill>
              </a:rPr>
              <a:t> </a:t>
            </a:r>
            <a:r>
              <a:rPr lang="en-US" sz="2400" dirty="0" err="1">
                <a:solidFill>
                  <a:srgbClr val="002060"/>
                </a:solidFill>
              </a:rPr>
              <a:t>số</a:t>
            </a:r>
            <a:r>
              <a:rPr lang="en-US" sz="2400" dirty="0">
                <a:solidFill>
                  <a:srgbClr val="002060"/>
                </a:solidFill>
              </a:rPr>
              <a:t>:</a:t>
            </a:r>
          </a:p>
        </p:txBody>
      </p:sp>
      <p:graphicFrame>
        <p:nvGraphicFramePr>
          <p:cNvPr id="36" name="Group 16"/>
          <p:cNvGraphicFramePr>
            <a:graphicFrameLocks noGrp="1"/>
          </p:cNvGraphicFramePr>
          <p:nvPr>
            <p:extLst/>
          </p:nvPr>
        </p:nvGraphicFramePr>
        <p:xfrm>
          <a:off x="533400" y="5029200"/>
          <a:ext cx="8229600" cy="1295400"/>
        </p:xfrm>
        <a:graphic>
          <a:graphicData uri="http://schemas.openxmlformats.org/drawingml/2006/table">
            <a:tbl>
              <a:tblPr>
                <a:tableStyleId>{BC89EF96-8CEA-46FF-86C4-4CE0E7609802}</a:tableStyleId>
              </a:tblPr>
              <a:tblGrid>
                <a:gridCol w="1893888">
                  <a:extLst>
                    <a:ext uri="{9D8B030D-6E8A-4147-A177-3AD203B41FA5}">
                      <a16:colId xmlns="" xmlns:a16="http://schemas.microsoft.com/office/drawing/2014/main" val="20000"/>
                    </a:ext>
                  </a:extLst>
                </a:gridCol>
                <a:gridCol w="1165225">
                  <a:extLst>
                    <a:ext uri="{9D8B030D-6E8A-4147-A177-3AD203B41FA5}">
                      <a16:colId xmlns="" xmlns:a16="http://schemas.microsoft.com/office/drawing/2014/main" val="20001"/>
                    </a:ext>
                  </a:extLst>
                </a:gridCol>
                <a:gridCol w="1165225">
                  <a:extLst>
                    <a:ext uri="{9D8B030D-6E8A-4147-A177-3AD203B41FA5}">
                      <a16:colId xmlns="" xmlns:a16="http://schemas.microsoft.com/office/drawing/2014/main" val="20002"/>
                    </a:ext>
                  </a:extLst>
                </a:gridCol>
                <a:gridCol w="1262062">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64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solidFill>
                            <a:srgbClr val="002060"/>
                          </a:solidFill>
                          <a:effectLst/>
                        </a:rPr>
                        <a:t>Giá trị (x</a:t>
                      </a:r>
                      <a:r>
                        <a:rPr kumimoji="0" lang="en-US" sz="2800" u="none" strike="noStrike" cap="none" normalizeH="0" baseline="0" dirty="0" smtClean="0">
                          <a:ln>
                            <a:noFill/>
                          </a:ln>
                          <a:solidFill>
                            <a:srgbClr val="002060"/>
                          </a:solidFill>
                          <a:effectLst/>
                        </a:rPr>
                        <a:t>)</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extLst>
                  <a:ext uri="{0D108BD9-81ED-4DB2-BD59-A6C34878D82A}">
                    <a16:rowId xmlns="" xmlns:a16="http://schemas.microsoft.com/office/drawing/2014/main" val="10000"/>
                  </a:ext>
                </a:extLst>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solidFill>
                            <a:srgbClr val="002060"/>
                          </a:solidFill>
                          <a:effectLst/>
                        </a:rPr>
                        <a:t>Tần số (n</a:t>
                      </a:r>
                      <a:r>
                        <a:rPr kumimoji="0" lang="en-US" sz="2800" u="none" strike="noStrike" cap="none" normalizeH="0" baseline="0" dirty="0" smtClean="0">
                          <a:ln>
                            <a:noFill/>
                          </a:ln>
                          <a:solidFill>
                            <a:srgbClr val="002060"/>
                          </a:solidFill>
                          <a:effectLst/>
                        </a:rPr>
                        <a:t>)</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extLst>
                  <a:ext uri="{0D108BD9-81ED-4DB2-BD59-A6C34878D82A}">
                    <a16:rowId xmlns="" xmlns:a16="http://schemas.microsoft.com/office/drawing/2014/main" val="10001"/>
                  </a:ext>
                </a:extLst>
              </a:tr>
            </a:tbl>
          </a:graphicData>
        </a:graphic>
      </p:graphicFrame>
      <p:sp>
        <p:nvSpPr>
          <p:cNvPr id="37" name="Rectangle 39"/>
          <p:cNvSpPr>
            <a:spLocks noChangeArrowheads="1"/>
          </p:cNvSpPr>
          <p:nvPr/>
        </p:nvSpPr>
        <p:spPr bwMode="auto">
          <a:xfrm>
            <a:off x="2743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28</a:t>
            </a:r>
          </a:p>
        </p:txBody>
      </p:sp>
      <p:sp>
        <p:nvSpPr>
          <p:cNvPr id="38" name="Rectangle 40"/>
          <p:cNvSpPr>
            <a:spLocks noChangeArrowheads="1"/>
          </p:cNvSpPr>
          <p:nvPr/>
        </p:nvSpPr>
        <p:spPr bwMode="auto">
          <a:xfrm>
            <a:off x="3886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8</a:t>
            </a:r>
          </a:p>
        </p:txBody>
      </p:sp>
      <p:sp>
        <p:nvSpPr>
          <p:cNvPr id="39" name="Rectangle 41"/>
          <p:cNvSpPr>
            <a:spLocks noChangeArrowheads="1"/>
          </p:cNvSpPr>
          <p:nvPr/>
        </p:nvSpPr>
        <p:spPr bwMode="auto">
          <a:xfrm>
            <a:off x="7467600" y="57150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N=20</a:t>
            </a:r>
          </a:p>
        </p:txBody>
      </p:sp>
      <p:sp>
        <p:nvSpPr>
          <p:cNvPr id="40" name="Rectangle 42"/>
          <p:cNvSpPr>
            <a:spLocks noChangeArrowheads="1"/>
          </p:cNvSpPr>
          <p:nvPr/>
        </p:nvSpPr>
        <p:spPr bwMode="auto">
          <a:xfrm>
            <a:off x="51816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7</a:t>
            </a:r>
          </a:p>
        </p:txBody>
      </p:sp>
      <p:sp>
        <p:nvSpPr>
          <p:cNvPr id="41" name="Rectangle 43"/>
          <p:cNvSpPr>
            <a:spLocks noChangeArrowheads="1"/>
          </p:cNvSpPr>
          <p:nvPr/>
        </p:nvSpPr>
        <p:spPr bwMode="auto">
          <a:xfrm>
            <a:off x="64770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a:t>
            </a:r>
          </a:p>
        </p:txBody>
      </p:sp>
      <p:sp>
        <p:nvSpPr>
          <p:cNvPr id="42" name="Rectangle 44"/>
          <p:cNvSpPr>
            <a:spLocks noChangeArrowheads="1"/>
          </p:cNvSpPr>
          <p:nvPr/>
        </p:nvSpPr>
        <p:spPr bwMode="auto">
          <a:xfrm>
            <a:off x="2743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a:t>
            </a:r>
          </a:p>
        </p:txBody>
      </p:sp>
      <p:sp>
        <p:nvSpPr>
          <p:cNvPr id="43" name="Rectangle 45"/>
          <p:cNvSpPr>
            <a:spLocks noChangeArrowheads="1"/>
          </p:cNvSpPr>
          <p:nvPr/>
        </p:nvSpPr>
        <p:spPr bwMode="auto">
          <a:xfrm>
            <a:off x="3886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30</a:t>
            </a:r>
          </a:p>
        </p:txBody>
      </p:sp>
      <p:sp>
        <p:nvSpPr>
          <p:cNvPr id="44" name="Rectangle 46"/>
          <p:cNvSpPr>
            <a:spLocks noChangeArrowheads="1"/>
          </p:cNvSpPr>
          <p:nvPr/>
        </p:nvSpPr>
        <p:spPr bwMode="auto">
          <a:xfrm>
            <a:off x="51816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35</a:t>
            </a:r>
          </a:p>
        </p:txBody>
      </p:sp>
      <p:sp>
        <p:nvSpPr>
          <p:cNvPr id="45" name="Rectangle 47"/>
          <p:cNvSpPr>
            <a:spLocks noChangeArrowheads="1"/>
          </p:cNvSpPr>
          <p:nvPr/>
        </p:nvSpPr>
        <p:spPr bwMode="auto">
          <a:xfrm>
            <a:off x="64770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50</a:t>
            </a:r>
          </a:p>
        </p:txBody>
      </p:sp>
      <p:sp>
        <p:nvSpPr>
          <p:cNvPr id="8" name="Text Box 4"/>
          <p:cNvSpPr txBox="1">
            <a:spLocks noChangeArrowheads="1"/>
          </p:cNvSpPr>
          <p:nvPr/>
        </p:nvSpPr>
        <p:spPr bwMode="auto">
          <a:xfrm>
            <a:off x="457200" y="956608"/>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err="1" smtClean="0">
                <a:solidFill>
                  <a:srgbClr val="002060"/>
                </a:solidFill>
                <a:latin typeface="+mn-lt"/>
                <a:cs typeface="Arial" pitchFamily="34" charset="0"/>
              </a:rPr>
              <a:t>Khi</a:t>
            </a:r>
            <a:r>
              <a:rPr lang="en-US" sz="2400" dirty="0" smtClean="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về</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số</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cây</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trồng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được</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của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mỗi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lớp</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người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ghi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lại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kết</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quả</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vào</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bảng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sau</a:t>
            </a:r>
            <a:r>
              <a:rPr lang="en-US" sz="2400" dirty="0">
                <a:solidFill>
                  <a:srgbClr val="002060"/>
                </a:solidFill>
                <a:latin typeface="+mn-lt"/>
                <a:cs typeface="Arial" pitchFamily="34" charset="0"/>
              </a:rPr>
              <a:t>:</a:t>
            </a:r>
          </a:p>
          <a:p>
            <a:pPr eaLnBrk="1" hangingPunct="1">
              <a:spcBef>
                <a:spcPct val="50000"/>
              </a:spcBef>
            </a:pPr>
            <a:r>
              <a:rPr lang="en-US" sz="2400" dirty="0">
                <a:solidFill>
                  <a:srgbClr val="002060"/>
                </a:solidFill>
                <a:latin typeface="+mn-lt"/>
                <a:cs typeface="Arial" pitchFamily="34" charset="0"/>
              </a:rPr>
              <a:t>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35    30    </a:t>
            </a:r>
            <a:r>
              <a:rPr lang="en-US" sz="2400" dirty="0" smtClean="0">
                <a:solidFill>
                  <a:srgbClr val="002060"/>
                </a:solidFill>
                <a:latin typeface="+mn-lt"/>
                <a:cs typeface="Arial" pitchFamily="34" charset="0"/>
              </a:rPr>
              <a:t> 28    </a:t>
            </a:r>
            <a:r>
              <a:rPr lang="en-US" sz="2400" dirty="0">
                <a:solidFill>
                  <a:srgbClr val="002060"/>
                </a:solidFill>
                <a:latin typeface="+mn-lt"/>
                <a:cs typeface="Arial" pitchFamily="34" charset="0"/>
              </a:rPr>
              <a:t>30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30    35    </a:t>
            </a:r>
            <a:r>
              <a:rPr lang="en-US" sz="2400" dirty="0" smtClean="0">
                <a:solidFill>
                  <a:srgbClr val="002060"/>
                </a:solidFill>
                <a:latin typeface="+mn-lt"/>
                <a:cs typeface="Arial" pitchFamily="34" charset="0"/>
              </a:rPr>
              <a:t>  28    </a:t>
            </a:r>
            <a:r>
              <a:rPr lang="en-US" sz="2400" dirty="0">
                <a:solidFill>
                  <a:srgbClr val="002060"/>
                </a:solidFill>
                <a:latin typeface="+mn-lt"/>
                <a:cs typeface="Arial" pitchFamily="34" charset="0"/>
              </a:rPr>
              <a:t>30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30    35 </a:t>
            </a:r>
          </a:p>
          <a:p>
            <a:pPr eaLnBrk="1" hangingPunct="1">
              <a:spcBef>
                <a:spcPct val="50000"/>
              </a:spcBef>
            </a:pPr>
            <a:r>
              <a:rPr lang="en-US" sz="2400" dirty="0">
                <a:solidFill>
                  <a:srgbClr val="002060"/>
                </a:solidFill>
                <a:latin typeface="+mn-lt"/>
                <a:cs typeface="Arial" pitchFamily="34" charset="0"/>
              </a:rPr>
              <a:t>        35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50    35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50    30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a:t>
            </a:r>
            <a:r>
              <a:rPr lang="en-US" sz="2400" dirty="0" smtClean="0">
                <a:solidFill>
                  <a:srgbClr val="002060"/>
                </a:solidFill>
                <a:latin typeface="+mn-lt"/>
                <a:cs typeface="Arial" pitchFamily="34" charset="0"/>
              </a:rPr>
              <a:t> 30    </a:t>
            </a:r>
            <a:r>
              <a:rPr lang="en-US" sz="2400" dirty="0">
                <a:solidFill>
                  <a:srgbClr val="002060"/>
                </a:solidFill>
                <a:latin typeface="+mn-lt"/>
                <a:cs typeface="Arial" pitchFamily="34" charset="0"/>
              </a:rPr>
              <a:t>30    </a:t>
            </a:r>
            <a:r>
              <a:rPr lang="en-US" sz="2400" dirty="0" smtClean="0">
                <a:solidFill>
                  <a:srgbClr val="002060"/>
                </a:solidFill>
                <a:latin typeface="+mn-lt"/>
                <a:cs typeface="Arial" pitchFamily="34" charset="0"/>
              </a:rPr>
              <a:t>  50</a:t>
            </a:r>
            <a:endParaRPr lang="en-US" sz="2400" dirty="0">
              <a:solidFill>
                <a:srgbClr val="002060"/>
              </a:solidFill>
              <a:latin typeface="+mn-lt"/>
              <a:cs typeface="Arial" pitchFamily="34" charset="0"/>
            </a:endParaRPr>
          </a:p>
        </p:txBody>
      </p:sp>
    </p:spTree>
    <p:extLst>
      <p:ext uri="{BB962C8B-B14F-4D97-AF65-F5344CB8AC3E}">
        <p14:creationId xmlns:p14="http://schemas.microsoft.com/office/powerpoint/2010/main" val="16083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wipe(left)">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left)">
                                      <p:cBhvr>
                                        <p:cTn id="20" dur="5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ox(in)">
                                      <p:cBhvr>
                                        <p:cTn id="25" dur="500"/>
                                        <p:tgtEl>
                                          <p:spTgt spid="33"/>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plus(in)">
                                      <p:cBhvr>
                                        <p:cTn id="28" dur="1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amond(in)">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amond(i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linds(horizontal)">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repeatCount="indefinite" fill="hold" nodeType="clickEffect">
                                  <p:stCondLst>
                                    <p:cond delay="0"/>
                                  </p:stCondLst>
                                  <p:endCondLst>
                                    <p:cond evt="onNext" delay="0">
                                      <p:tgtEl>
                                        <p:sldTgt/>
                                      </p:tgtEl>
                                    </p:cond>
                                  </p:endCondLst>
                                  <p:childTnLst>
                                    <p:animClr clrSpc="rgb" dir="cw">
                                      <p:cBhvr override="childStyle">
                                        <p:cTn id="62" dur="500" fill="hold"/>
                                        <p:tgtEl>
                                          <p:spTgt spid="37"/>
                                        </p:tgtEl>
                                        <p:attrNameLst>
                                          <p:attrName>style.color</p:attrName>
                                        </p:attrNameLst>
                                      </p:cBhvr>
                                      <p:to>
                                        <a:srgbClr val="FF0000"/>
                                      </p:to>
                                    </p:animClr>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500"/>
                                        <p:tgtEl>
                                          <p:spTgt spid="25"/>
                                        </p:tgtEl>
                                      </p:cBhvr>
                                    </p:animEffect>
                                  </p:childTnLst>
                                </p:cTn>
                              </p:par>
                            </p:childTnLst>
                          </p:cTn>
                        </p:par>
                        <p:par>
                          <p:cTn id="68" fill="hold">
                            <p:stCondLst>
                              <p:cond delay="500"/>
                            </p:stCondLst>
                            <p:childTnLst>
                              <p:par>
                                <p:cTn id="69" presetID="4"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ox(in)">
                                      <p:cBhvr>
                                        <p:cTn id="71" dur="1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linds(horizontal)">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80" dur="500" fill="hold"/>
                                        <p:tgtEl>
                                          <p:spTgt spid="43"/>
                                        </p:tgtEl>
                                        <p:attrNameLst>
                                          <p:attrName>style.color</p:attrName>
                                        </p:attrNameLst>
                                      </p:cBhvr>
                                      <p:to>
                                        <a:srgbClr val="FF0000"/>
                                      </p:to>
                                    </p:animClr>
                                  </p:childTnLst>
                                  <p:subTnLst>
                                    <p:audio>
                                      <p:cMediaNode>
                                        <p:cTn display="0" masterRel="sameClick">
                                          <p:stCondLst>
                                            <p:cond evt="begin" delay="0">
                                              <p:tn val="79"/>
                                            </p:cond>
                                          </p:stCondLst>
                                          <p:endCondLst>
                                            <p:cond evt="onStopAudio" delay="0">
                                              <p:tgtEl>
                                                <p:sldTgt/>
                                              </p:tgtEl>
                                            </p:cond>
                                          </p:endCondLst>
                                        </p:cTn>
                                        <p:tgtEl>
                                          <p:sndTgt r:embed="rId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ox(in)">
                                      <p:cBhvr>
                                        <p:cTn id="85" dur="500"/>
                                        <p:tgtEl>
                                          <p:spTgt spid="26"/>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ox(in)">
                                      <p:cBhvr>
                                        <p:cTn id="89" dur="500"/>
                                        <p:tgtEl>
                                          <p:spTgt spid="28"/>
                                        </p:tgtEl>
                                      </p:cBhvr>
                                    </p:animEffect>
                                  </p:childTnLst>
                                </p:cTn>
                              </p:par>
                            </p:childTnLst>
                          </p:cTn>
                        </p:par>
                        <p:par>
                          <p:cTn id="90" fill="hold">
                            <p:stCondLst>
                              <p:cond delay="1000"/>
                            </p:stCondLst>
                            <p:childTnLst>
                              <p:par>
                                <p:cTn id="91" presetID="4" presetClass="entr" presetSubtype="16"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ox(in)">
                                      <p:cBhvr>
                                        <p:cTn id="93" dur="500"/>
                                        <p:tgtEl>
                                          <p:spTgt spid="24"/>
                                        </p:tgtEl>
                                      </p:cBhvr>
                                    </p:animEffect>
                                  </p:childTnLst>
                                </p:cTn>
                              </p:par>
                            </p:childTnLst>
                          </p:cTn>
                        </p:par>
                        <p:par>
                          <p:cTn id="94" fill="hold">
                            <p:stCondLst>
                              <p:cond delay="1500"/>
                            </p:stCondLst>
                            <p:childTnLst>
                              <p:par>
                                <p:cTn id="95" presetID="4" presetClass="entr" presetSubtype="16"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ox(in)">
                                      <p:cBhvr>
                                        <p:cTn id="97" dur="500"/>
                                        <p:tgtEl>
                                          <p:spTgt spid="21"/>
                                        </p:tgtEl>
                                      </p:cBhvr>
                                    </p:animEffect>
                                  </p:childTnLst>
                                </p:cTn>
                              </p:par>
                            </p:childTnLst>
                          </p:cTn>
                        </p:par>
                        <p:par>
                          <p:cTn id="98" fill="hold">
                            <p:stCondLst>
                              <p:cond delay="2000"/>
                            </p:stCondLst>
                            <p:childTnLst>
                              <p:par>
                                <p:cTn id="99" presetID="4" presetClass="entr" presetSubtype="16"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ox(in)">
                                      <p:cBhvr>
                                        <p:cTn id="101" dur="500"/>
                                        <p:tgtEl>
                                          <p:spTgt spid="20"/>
                                        </p:tgtEl>
                                      </p:cBhvr>
                                    </p:animEffect>
                                  </p:childTnLst>
                                </p:cTn>
                              </p:par>
                            </p:childTnLst>
                          </p:cTn>
                        </p:par>
                        <p:par>
                          <p:cTn id="102" fill="hold">
                            <p:stCondLst>
                              <p:cond delay="2500"/>
                            </p:stCondLst>
                            <p:childTnLst>
                              <p:par>
                                <p:cTn id="103" presetID="4" presetClass="entr" presetSubtype="16"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box(in)">
                                      <p:cBhvr>
                                        <p:cTn id="105" dur="500"/>
                                        <p:tgtEl>
                                          <p:spTgt spid="14"/>
                                        </p:tgtEl>
                                      </p:cBhvr>
                                    </p:animEffect>
                                  </p:childTnLst>
                                </p:cTn>
                              </p:par>
                            </p:childTnLst>
                          </p:cTn>
                        </p:par>
                        <p:par>
                          <p:cTn id="106" fill="hold">
                            <p:stCondLst>
                              <p:cond delay="3000"/>
                            </p:stCondLst>
                            <p:childTnLst>
                              <p:par>
                                <p:cTn id="107" presetID="4" presetClass="entr" presetSubtype="16"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box(in)">
                                      <p:cBhvr>
                                        <p:cTn id="109" dur="500"/>
                                        <p:tgtEl>
                                          <p:spTgt spid="11"/>
                                        </p:tgtEl>
                                      </p:cBhvr>
                                    </p:animEffect>
                                  </p:childTnLst>
                                </p:cTn>
                              </p:par>
                            </p:childTnLst>
                          </p:cTn>
                        </p:par>
                        <p:par>
                          <p:cTn id="110" fill="hold">
                            <p:stCondLst>
                              <p:cond delay="3500"/>
                            </p:stCondLst>
                            <p:childTnLst>
                              <p:par>
                                <p:cTn id="111" presetID="4" presetClass="entr" presetSubtype="16" fill="hold" grpId="0"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ox(in)">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122" dur="500" fill="hold"/>
                                        <p:tgtEl>
                                          <p:spTgt spid="44"/>
                                        </p:tgtEl>
                                        <p:attrNameLst>
                                          <p:attrName>style.color</p:attrName>
                                        </p:attrNameLst>
                                      </p:cBhvr>
                                      <p:to>
                                        <a:srgbClr val="FF0000"/>
                                      </p:to>
                                    </p:animClr>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0" dur="1000" fill="hold"/>
                                        <p:tgtEl>
                                          <p:spTgt spid="2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7"/>
                                        </p:tgtEl>
                                      </p:cBhvr>
                                    </p:animEffect>
                                  </p:childTnLst>
                                </p:cTn>
                              </p:par>
                            </p:childTnLst>
                          </p:cTn>
                        </p:par>
                        <p:par>
                          <p:cTn id="135" fill="hold">
                            <p:stCondLst>
                              <p:cond delay="1000"/>
                            </p:stCondLst>
                            <p:childTnLst>
                              <p:par>
                                <p:cTn id="136" presetID="25" presetClass="entr" presetSubtype="0"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41" dur="1000" fill="hold"/>
                                        <p:tgtEl>
                                          <p:spTgt spid="23"/>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23"/>
                                        </p:tgtEl>
                                      </p:cBhvr>
                                    </p:animEffect>
                                  </p:childTnLst>
                                </p:cTn>
                              </p:par>
                            </p:childTnLst>
                          </p:cTn>
                        </p:par>
                        <p:par>
                          <p:cTn id="146" fill="hold">
                            <p:stCondLst>
                              <p:cond delay="2000"/>
                            </p:stCondLst>
                            <p:childTnLst>
                              <p:par>
                                <p:cTn id="147" presetID="25" presetClass="entr" presetSubtype="0" fill="hold" grpId="0" nodeType="after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52" dur="1000" fill="hold"/>
                                        <p:tgtEl>
                                          <p:spTgt spid="19"/>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9"/>
                                        </p:tgtEl>
                                      </p:cBhvr>
                                    </p:animEffect>
                                  </p:childTnLst>
                                </p:cTn>
                              </p:par>
                            </p:childTnLst>
                          </p:cTn>
                        </p:par>
                        <p:par>
                          <p:cTn id="157" fill="hold">
                            <p:stCondLst>
                              <p:cond delay="3000"/>
                            </p:stCondLst>
                            <p:childTnLst>
                              <p:par>
                                <p:cTn id="158" presetID="25" presetClass="entr" presetSubtype="0" fill="hold" grpId="0" nodeType="afterEffect">
                                  <p:stCondLst>
                                    <p:cond delay="0"/>
                                  </p:stCondLst>
                                  <p:childTnLst>
                                    <p:set>
                                      <p:cBhvr>
                                        <p:cTn id="159" dur="1" fill="hold">
                                          <p:stCondLst>
                                            <p:cond delay="0"/>
                                          </p:stCondLst>
                                        </p:cTn>
                                        <p:tgtEl>
                                          <p:spTgt spid="18"/>
                                        </p:tgtEl>
                                        <p:attrNameLst>
                                          <p:attrName>style.visibility</p:attrName>
                                        </p:attrNameLst>
                                      </p:cBhvr>
                                      <p:to>
                                        <p:strVal val="visible"/>
                                      </p:to>
                                    </p:set>
                                    <p:anim calcmode="lin" valueType="num">
                                      <p:cBhvr>
                                        <p:cTn id="16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63" dur="1000" fill="hold"/>
                                        <p:tgtEl>
                                          <p:spTgt spid="18"/>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8"/>
                                        </p:tgtEl>
                                      </p:cBhvr>
                                    </p:animEffect>
                                  </p:childTnLst>
                                </p:cTn>
                              </p:par>
                            </p:childTnLst>
                          </p:cTn>
                        </p:par>
                        <p:par>
                          <p:cTn id="168" fill="hold">
                            <p:stCondLst>
                              <p:cond delay="4000"/>
                            </p:stCondLst>
                            <p:childTnLst>
                              <p:par>
                                <p:cTn id="169" presetID="25" presetClass="entr" presetSubtype="0" fill="hold" grpId="0" nodeType="afterEffect">
                                  <p:stCondLst>
                                    <p:cond delay="0"/>
                                  </p:stCondLst>
                                  <p:childTnLst>
                                    <p:set>
                                      <p:cBhvr>
                                        <p:cTn id="170" dur="1" fill="hold">
                                          <p:stCondLst>
                                            <p:cond delay="0"/>
                                          </p:stCondLst>
                                        </p:cTn>
                                        <p:tgtEl>
                                          <p:spTgt spid="16"/>
                                        </p:tgtEl>
                                        <p:attrNameLst>
                                          <p:attrName>style.visibility</p:attrName>
                                        </p:attrNameLst>
                                      </p:cBhvr>
                                      <p:to>
                                        <p:strVal val="visible"/>
                                      </p:to>
                                    </p:set>
                                    <p:anim calcmode="lin" valueType="num">
                                      <p:cBhvr>
                                        <p:cTn id="17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74" dur="1000" fill="hold"/>
                                        <p:tgtEl>
                                          <p:spTgt spid="16"/>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16"/>
                                        </p:tgtEl>
                                      </p:cBhvr>
                                    </p:animEffect>
                                  </p:childTnLst>
                                </p:cTn>
                              </p:par>
                            </p:childTnLst>
                          </p:cTn>
                        </p:par>
                        <p:par>
                          <p:cTn id="179" fill="hold">
                            <p:stCondLst>
                              <p:cond delay="5000"/>
                            </p:stCondLst>
                            <p:childTnLst>
                              <p:par>
                                <p:cTn id="180" presetID="25" presetClass="entr" presetSubtype="0" fill="hold" grpId="0" nodeType="afterEffect">
                                  <p:stCondLst>
                                    <p:cond delay="0"/>
                                  </p:stCondLst>
                                  <p:childTnLst>
                                    <p:set>
                                      <p:cBhvr>
                                        <p:cTn id="181" dur="1" fill="hold">
                                          <p:stCondLst>
                                            <p:cond delay="0"/>
                                          </p:stCondLst>
                                        </p:cTn>
                                        <p:tgtEl>
                                          <p:spTgt spid="13"/>
                                        </p:tgtEl>
                                        <p:attrNameLst>
                                          <p:attrName>style.visibility</p:attrName>
                                        </p:attrNameLst>
                                      </p:cBhvr>
                                      <p:to>
                                        <p:strVal val="visible"/>
                                      </p:to>
                                    </p:set>
                                    <p:anim calcmode="lin" valueType="num">
                                      <p:cBhvr>
                                        <p:cTn id="1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85" dur="1000" fill="hold"/>
                                        <p:tgtEl>
                                          <p:spTgt spid="13"/>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13"/>
                                        </p:tgtEl>
                                      </p:cBhvr>
                                    </p:animEffect>
                                  </p:childTnLst>
                                </p:cTn>
                              </p:par>
                            </p:childTnLst>
                          </p:cTn>
                        </p:par>
                        <p:par>
                          <p:cTn id="190" fill="hold">
                            <p:stCondLst>
                              <p:cond delay="6000"/>
                            </p:stCondLst>
                            <p:childTnLst>
                              <p:par>
                                <p:cTn id="191" presetID="25" presetClass="entr" presetSubtype="0" fill="hold" grpId="0" nodeType="afterEffect">
                                  <p:stCondLst>
                                    <p:cond delay="0"/>
                                  </p:stCondLst>
                                  <p:childTnLst>
                                    <p:set>
                                      <p:cBhvr>
                                        <p:cTn id="192" dur="1" fill="hold">
                                          <p:stCondLst>
                                            <p:cond delay="0"/>
                                          </p:stCondLst>
                                        </p:cTn>
                                        <p:tgtEl>
                                          <p:spTgt spid="12"/>
                                        </p:tgtEl>
                                        <p:attrNameLst>
                                          <p:attrName>style.visibility</p:attrName>
                                        </p:attrNameLst>
                                      </p:cBhvr>
                                      <p:to>
                                        <p:strVal val="visible"/>
                                      </p:to>
                                    </p:set>
                                    <p:anim calcmode="lin" valueType="num">
                                      <p:cBhvr>
                                        <p:cTn id="19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96" dur="1000" fill="hold"/>
                                        <p:tgtEl>
                                          <p:spTgt spid="12"/>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12"/>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40"/>
                                        </p:tgtEl>
                                        <p:attrNameLst>
                                          <p:attrName>style.visibility</p:attrName>
                                        </p:attrNameLst>
                                      </p:cBhvr>
                                      <p:to>
                                        <p:strVal val="visible"/>
                                      </p:to>
                                    </p:set>
                                    <p:animEffect transition="in" filter="blinds(horizontal)">
                                      <p:cBhvr>
                                        <p:cTn id="205" dur="500"/>
                                        <p:tgtEl>
                                          <p:spTgt spid="4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209" dur="500" fill="hold"/>
                                        <p:tgtEl>
                                          <p:spTgt spid="45"/>
                                        </p:tgtEl>
                                        <p:attrNameLst>
                                          <p:attrName>style.color</p:attrName>
                                        </p:attrNameLst>
                                      </p:cBhvr>
                                      <p:to>
                                        <a:srgbClr val="CC0000"/>
                                      </p:to>
                                    </p:animClr>
                                  </p:childTnLst>
                                  <p:subTnLst>
                                    <p:audio>
                                      <p:cMediaNode>
                                        <p:cTn display="0" masterRel="sameClick">
                                          <p:stCondLst>
                                            <p:cond evt="begin" delay="0">
                                              <p:tn val="208"/>
                                            </p:cond>
                                          </p:stCondLst>
                                          <p:endCondLst>
                                            <p:cond evt="onStopAudio" delay="0">
                                              <p:tgtEl>
                                                <p:sldTgt/>
                                              </p:tgtEl>
                                            </p:cond>
                                          </p:endCondLst>
                                        </p:cTn>
                                        <p:tgtEl>
                                          <p:sndTgt r:embed="rId2" name="chimes.wav"/>
                                        </p:tgtEl>
                                      </p:cMediaNode>
                                    </p:audio>
                                  </p:subTnLst>
                                </p:cTn>
                              </p:par>
                            </p:childTnLst>
                          </p:cTn>
                        </p:par>
                      </p:childTnLst>
                    </p:cTn>
                  </p:par>
                  <p:par>
                    <p:cTn id="210" fill="hold">
                      <p:stCondLst>
                        <p:cond delay="indefinite"/>
                      </p:stCondLst>
                      <p:childTnLst>
                        <p:par>
                          <p:cTn id="211" fill="hold">
                            <p:stCondLst>
                              <p:cond delay="0"/>
                            </p:stCondLst>
                            <p:childTnLst>
                              <p:par>
                                <p:cTn id="212" presetID="48" presetClass="entr" presetSubtype="0" accel="50000" fill="hold" grpId="0" nodeType="clickEffect">
                                  <p:stCondLst>
                                    <p:cond delay="0"/>
                                  </p:stCondLst>
                                  <p:childTnLst>
                                    <p:set>
                                      <p:cBhvr>
                                        <p:cTn id="213" dur="1" fill="hold">
                                          <p:stCondLst>
                                            <p:cond delay="0"/>
                                          </p:stCondLst>
                                        </p:cTn>
                                        <p:tgtEl>
                                          <p:spTgt spid="17"/>
                                        </p:tgtEl>
                                        <p:attrNameLst>
                                          <p:attrName>style.visibility</p:attrName>
                                        </p:attrNameLst>
                                      </p:cBhvr>
                                      <p:to>
                                        <p:strVal val="visible"/>
                                      </p:to>
                                    </p:set>
                                    <p:anim calcmode="lin" valueType="num">
                                      <p:cBhvr>
                                        <p:cTn id="214"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5"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216" dur="1000" fill="hold"/>
                                        <p:tgtEl>
                                          <p:spTgt spid="17"/>
                                        </p:tgtEl>
                                        <p:attrNameLst>
                                          <p:attrName>ppt_y</p:attrName>
                                        </p:attrNameLst>
                                      </p:cBhvr>
                                      <p:tavLst>
                                        <p:tav tm="0">
                                          <p:val>
                                            <p:strVal val="#ppt_y"/>
                                          </p:val>
                                        </p:tav>
                                        <p:tav tm="100000">
                                          <p:val>
                                            <p:strVal val="#ppt_y"/>
                                          </p:val>
                                        </p:tav>
                                      </p:tavLst>
                                    </p:anim>
                                    <p:animEffect transition="in" filter="fade">
                                      <p:cBhvr>
                                        <p:cTn id="217" dur="1000"/>
                                        <p:tgtEl>
                                          <p:spTgt spid="17"/>
                                        </p:tgtEl>
                                      </p:cBhvr>
                                    </p:animEffect>
                                  </p:childTnLst>
                                </p:cTn>
                              </p:par>
                            </p:childTnLst>
                          </p:cTn>
                        </p:par>
                        <p:par>
                          <p:cTn id="218" fill="hold">
                            <p:stCondLst>
                              <p:cond delay="1000"/>
                            </p:stCondLst>
                            <p:childTnLst>
                              <p:par>
                                <p:cTn id="219" presetID="48" presetClass="entr" presetSubtype="0" accel="50000" fill="hold" grpId="0" nodeType="afterEffect">
                                  <p:stCondLst>
                                    <p:cond delay="0"/>
                                  </p:stCondLst>
                                  <p:childTnLst>
                                    <p:set>
                                      <p:cBhvr>
                                        <p:cTn id="220" dur="1" fill="hold">
                                          <p:stCondLst>
                                            <p:cond delay="0"/>
                                          </p:stCondLst>
                                        </p:cTn>
                                        <p:tgtEl>
                                          <p:spTgt spid="15"/>
                                        </p:tgtEl>
                                        <p:attrNameLst>
                                          <p:attrName>style.visibility</p:attrName>
                                        </p:attrNameLst>
                                      </p:cBhvr>
                                      <p:to>
                                        <p:strVal val="visible"/>
                                      </p:to>
                                    </p:set>
                                    <p:anim calcmode="lin" valueType="num">
                                      <p:cBhvr>
                                        <p:cTn id="22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223" dur="1000" fill="hold"/>
                                        <p:tgtEl>
                                          <p:spTgt spid="15"/>
                                        </p:tgtEl>
                                        <p:attrNameLst>
                                          <p:attrName>ppt_y</p:attrName>
                                        </p:attrNameLst>
                                      </p:cBhvr>
                                      <p:tavLst>
                                        <p:tav tm="0">
                                          <p:val>
                                            <p:strVal val="#ppt_y"/>
                                          </p:val>
                                        </p:tav>
                                        <p:tav tm="100000">
                                          <p:val>
                                            <p:strVal val="#ppt_y"/>
                                          </p:val>
                                        </p:tav>
                                      </p:tavLst>
                                    </p:anim>
                                    <p:animEffect transition="in" filter="fade">
                                      <p:cBhvr>
                                        <p:cTn id="224" dur="1000"/>
                                        <p:tgtEl>
                                          <p:spTgt spid="15"/>
                                        </p:tgtEl>
                                      </p:cBhvr>
                                    </p:animEffect>
                                  </p:childTnLst>
                                </p:cTn>
                              </p:par>
                            </p:childTnLst>
                          </p:cTn>
                        </p:par>
                        <p:par>
                          <p:cTn id="225" fill="hold">
                            <p:stCondLst>
                              <p:cond delay="2000"/>
                            </p:stCondLst>
                            <p:childTnLst>
                              <p:par>
                                <p:cTn id="226" presetID="48" presetClass="entr" presetSubtype="0" accel="50000" fill="hold" grpId="0" nodeType="afterEffect">
                                  <p:stCondLst>
                                    <p:cond delay="0"/>
                                  </p:stCondLst>
                                  <p:childTnLst>
                                    <p:set>
                                      <p:cBhvr>
                                        <p:cTn id="227" dur="1" fill="hold">
                                          <p:stCondLst>
                                            <p:cond delay="0"/>
                                          </p:stCondLst>
                                        </p:cTn>
                                        <p:tgtEl>
                                          <p:spTgt spid="9"/>
                                        </p:tgtEl>
                                        <p:attrNameLst>
                                          <p:attrName>style.visibility</p:attrName>
                                        </p:attrNameLst>
                                      </p:cBhvr>
                                      <p:to>
                                        <p:strVal val="visible"/>
                                      </p:to>
                                    </p:set>
                                    <p:anim calcmode="lin" valueType="num">
                                      <p:cBhvr>
                                        <p:cTn id="22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30" dur="1000" fill="hold"/>
                                        <p:tgtEl>
                                          <p:spTgt spid="9"/>
                                        </p:tgtEl>
                                        <p:attrNameLst>
                                          <p:attrName>ppt_y</p:attrName>
                                        </p:attrNameLst>
                                      </p:cBhvr>
                                      <p:tavLst>
                                        <p:tav tm="0">
                                          <p:val>
                                            <p:strVal val="#ppt_y"/>
                                          </p:val>
                                        </p:tav>
                                        <p:tav tm="100000">
                                          <p:val>
                                            <p:strVal val="#ppt_y"/>
                                          </p:val>
                                        </p:tav>
                                      </p:tavLst>
                                    </p:anim>
                                    <p:animEffect transition="in" filter="fade">
                                      <p:cBhvr>
                                        <p:cTn id="231" dur="1000"/>
                                        <p:tgtEl>
                                          <p:spTgt spid="9"/>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41"/>
                                        </p:tgtEl>
                                        <p:attrNameLst>
                                          <p:attrName>style.visibility</p:attrName>
                                        </p:attrNameLst>
                                      </p:cBhvr>
                                      <p:to>
                                        <p:strVal val="visible"/>
                                      </p:to>
                                    </p:set>
                                    <p:animEffect transition="in" filter="blinds(horizontal)">
                                      <p:cBhvr>
                                        <p:cTn id="236" dur="500"/>
                                        <p:tgtEl>
                                          <p:spTgt spid="41"/>
                                        </p:tgtEl>
                                      </p:cBhvr>
                                    </p:animEffect>
                                  </p:childTnLst>
                                </p:cTn>
                              </p:par>
                            </p:childTnLst>
                          </p:cTn>
                        </p:par>
                      </p:childTnLst>
                    </p:cTn>
                  </p:par>
                  <p:par>
                    <p:cTn id="237" fill="hold">
                      <p:stCondLst>
                        <p:cond delay="indefinite"/>
                      </p:stCondLst>
                      <p:childTnLst>
                        <p:par>
                          <p:cTn id="238" fill="hold">
                            <p:stCondLst>
                              <p:cond delay="0"/>
                            </p:stCondLst>
                            <p:childTnLst>
                              <p:par>
                                <p:cTn id="239" presetID="4" presetClass="exit" presetSubtype="16" fill="hold" grpId="1" nodeType="clickEffect">
                                  <p:stCondLst>
                                    <p:cond delay="0"/>
                                  </p:stCondLst>
                                  <p:childTnLst>
                                    <p:animEffect transition="out" filter="box(in)">
                                      <p:cBhvr>
                                        <p:cTn id="240" dur="500"/>
                                        <p:tgtEl>
                                          <p:spTgt spid="9"/>
                                        </p:tgtEl>
                                      </p:cBhvr>
                                    </p:animEffect>
                                    <p:set>
                                      <p:cBhvr>
                                        <p:cTn id="241" dur="1" fill="hold">
                                          <p:stCondLst>
                                            <p:cond delay="499"/>
                                          </p:stCondLst>
                                        </p:cTn>
                                        <p:tgtEl>
                                          <p:spTgt spid="9"/>
                                        </p:tgtEl>
                                        <p:attrNameLst>
                                          <p:attrName>style.visibility</p:attrName>
                                        </p:attrNameLst>
                                      </p:cBhvr>
                                      <p:to>
                                        <p:strVal val="hidden"/>
                                      </p:to>
                                    </p:set>
                                  </p:childTnLst>
                                </p:cTn>
                              </p:par>
                              <p:par>
                                <p:cTn id="242" presetID="4" presetClass="exit" presetSubtype="16" fill="hold" grpId="1" nodeType="withEffect">
                                  <p:stCondLst>
                                    <p:cond delay="0"/>
                                  </p:stCondLst>
                                  <p:childTnLst>
                                    <p:animEffect transition="out" filter="box(in)">
                                      <p:cBhvr>
                                        <p:cTn id="243" dur="500"/>
                                        <p:tgtEl>
                                          <p:spTgt spid="15"/>
                                        </p:tgtEl>
                                      </p:cBhvr>
                                    </p:animEffect>
                                    <p:set>
                                      <p:cBhvr>
                                        <p:cTn id="244" dur="1" fill="hold">
                                          <p:stCondLst>
                                            <p:cond delay="499"/>
                                          </p:stCondLst>
                                        </p:cTn>
                                        <p:tgtEl>
                                          <p:spTgt spid="15"/>
                                        </p:tgtEl>
                                        <p:attrNameLst>
                                          <p:attrName>style.visibility</p:attrName>
                                        </p:attrNameLst>
                                      </p:cBhvr>
                                      <p:to>
                                        <p:strVal val="hidden"/>
                                      </p:to>
                                    </p:set>
                                  </p:childTnLst>
                                </p:cTn>
                              </p:par>
                              <p:par>
                                <p:cTn id="245" presetID="4" presetClass="exit" presetSubtype="16" fill="hold" grpId="1" nodeType="withEffect">
                                  <p:stCondLst>
                                    <p:cond delay="0"/>
                                  </p:stCondLst>
                                  <p:childTnLst>
                                    <p:animEffect transition="out" filter="box(in)">
                                      <p:cBhvr>
                                        <p:cTn id="246" dur="500"/>
                                        <p:tgtEl>
                                          <p:spTgt spid="17"/>
                                        </p:tgtEl>
                                      </p:cBhvr>
                                    </p:animEffect>
                                    <p:set>
                                      <p:cBhvr>
                                        <p:cTn id="247" dur="1" fill="hold">
                                          <p:stCondLst>
                                            <p:cond delay="499"/>
                                          </p:stCondLst>
                                        </p:cTn>
                                        <p:tgtEl>
                                          <p:spTgt spid="17"/>
                                        </p:tgtEl>
                                        <p:attrNameLst>
                                          <p:attrName>style.visibility</p:attrName>
                                        </p:attrNameLst>
                                      </p:cBhvr>
                                      <p:to>
                                        <p:strVal val="hidden"/>
                                      </p:to>
                                    </p:set>
                                  </p:childTnLst>
                                </p:cTn>
                              </p:par>
                              <p:par>
                                <p:cTn id="248" presetID="4" presetClass="exit" presetSubtype="16" fill="hold" grpId="1" nodeType="withEffect">
                                  <p:stCondLst>
                                    <p:cond delay="0"/>
                                  </p:stCondLst>
                                  <p:childTnLst>
                                    <p:animEffect transition="out" filter="box(in)">
                                      <p:cBhvr>
                                        <p:cTn id="249" dur="500"/>
                                        <p:tgtEl>
                                          <p:spTgt spid="27"/>
                                        </p:tgtEl>
                                      </p:cBhvr>
                                    </p:animEffect>
                                    <p:set>
                                      <p:cBhvr>
                                        <p:cTn id="250" dur="1" fill="hold">
                                          <p:stCondLst>
                                            <p:cond delay="499"/>
                                          </p:stCondLst>
                                        </p:cTn>
                                        <p:tgtEl>
                                          <p:spTgt spid="27"/>
                                        </p:tgtEl>
                                        <p:attrNameLst>
                                          <p:attrName>style.visibility</p:attrName>
                                        </p:attrNameLst>
                                      </p:cBhvr>
                                      <p:to>
                                        <p:strVal val="hidden"/>
                                      </p:to>
                                    </p:set>
                                  </p:childTnLst>
                                </p:cTn>
                              </p:par>
                              <p:par>
                                <p:cTn id="251" presetID="4" presetClass="exit" presetSubtype="16" fill="hold" grpId="1" nodeType="withEffect">
                                  <p:stCondLst>
                                    <p:cond delay="0"/>
                                  </p:stCondLst>
                                  <p:childTnLst>
                                    <p:animEffect transition="out" filter="box(in)">
                                      <p:cBhvr>
                                        <p:cTn id="252" dur="500"/>
                                        <p:tgtEl>
                                          <p:spTgt spid="26"/>
                                        </p:tgtEl>
                                      </p:cBhvr>
                                    </p:animEffect>
                                    <p:set>
                                      <p:cBhvr>
                                        <p:cTn id="253" dur="1" fill="hold">
                                          <p:stCondLst>
                                            <p:cond delay="499"/>
                                          </p:stCondLst>
                                        </p:cTn>
                                        <p:tgtEl>
                                          <p:spTgt spid="26"/>
                                        </p:tgtEl>
                                        <p:attrNameLst>
                                          <p:attrName>style.visibility</p:attrName>
                                        </p:attrNameLst>
                                      </p:cBhvr>
                                      <p:to>
                                        <p:strVal val="hidden"/>
                                      </p:to>
                                    </p:set>
                                  </p:childTnLst>
                                </p:cTn>
                              </p:par>
                              <p:par>
                                <p:cTn id="254" presetID="4" presetClass="exit" presetSubtype="16" fill="hold" grpId="1" nodeType="withEffect">
                                  <p:stCondLst>
                                    <p:cond delay="0"/>
                                  </p:stCondLst>
                                  <p:childTnLst>
                                    <p:animEffect transition="out" filter="box(in)">
                                      <p:cBhvr>
                                        <p:cTn id="255" dur="500"/>
                                        <p:tgtEl>
                                          <p:spTgt spid="25"/>
                                        </p:tgtEl>
                                      </p:cBhvr>
                                    </p:animEffect>
                                    <p:set>
                                      <p:cBhvr>
                                        <p:cTn id="256" dur="1" fill="hold">
                                          <p:stCondLst>
                                            <p:cond delay="499"/>
                                          </p:stCondLst>
                                        </p:cTn>
                                        <p:tgtEl>
                                          <p:spTgt spid="25"/>
                                        </p:tgtEl>
                                        <p:attrNameLst>
                                          <p:attrName>style.visibility</p:attrName>
                                        </p:attrNameLst>
                                      </p:cBhvr>
                                      <p:to>
                                        <p:strVal val="hidden"/>
                                      </p:to>
                                    </p:set>
                                  </p:childTnLst>
                                </p:cTn>
                              </p:par>
                              <p:par>
                                <p:cTn id="257" presetID="4" presetClass="exit" presetSubtype="16" fill="hold" grpId="1" nodeType="withEffect">
                                  <p:stCondLst>
                                    <p:cond delay="0"/>
                                  </p:stCondLst>
                                  <p:childTnLst>
                                    <p:animEffect transition="out" filter="box(in)">
                                      <p:cBhvr>
                                        <p:cTn id="258" dur="500"/>
                                        <p:tgtEl>
                                          <p:spTgt spid="28"/>
                                        </p:tgtEl>
                                      </p:cBhvr>
                                    </p:animEffect>
                                    <p:set>
                                      <p:cBhvr>
                                        <p:cTn id="259" dur="1" fill="hold">
                                          <p:stCondLst>
                                            <p:cond delay="499"/>
                                          </p:stCondLst>
                                        </p:cTn>
                                        <p:tgtEl>
                                          <p:spTgt spid="28"/>
                                        </p:tgtEl>
                                        <p:attrNameLst>
                                          <p:attrName>style.visibility</p:attrName>
                                        </p:attrNameLst>
                                      </p:cBhvr>
                                      <p:to>
                                        <p:strVal val="hidden"/>
                                      </p:to>
                                    </p:set>
                                  </p:childTnLst>
                                </p:cTn>
                              </p:par>
                              <p:par>
                                <p:cTn id="260" presetID="4" presetClass="exit" presetSubtype="16" fill="hold" grpId="1" nodeType="withEffect">
                                  <p:stCondLst>
                                    <p:cond delay="0"/>
                                  </p:stCondLst>
                                  <p:childTnLst>
                                    <p:animEffect transition="out" filter="box(in)">
                                      <p:cBhvr>
                                        <p:cTn id="261" dur="500"/>
                                        <p:tgtEl>
                                          <p:spTgt spid="24"/>
                                        </p:tgtEl>
                                      </p:cBhvr>
                                    </p:animEffect>
                                    <p:set>
                                      <p:cBhvr>
                                        <p:cTn id="262" dur="1" fill="hold">
                                          <p:stCondLst>
                                            <p:cond delay="499"/>
                                          </p:stCondLst>
                                        </p:cTn>
                                        <p:tgtEl>
                                          <p:spTgt spid="24"/>
                                        </p:tgtEl>
                                        <p:attrNameLst>
                                          <p:attrName>style.visibility</p:attrName>
                                        </p:attrNameLst>
                                      </p:cBhvr>
                                      <p:to>
                                        <p:strVal val="hidden"/>
                                      </p:to>
                                    </p:set>
                                  </p:childTnLst>
                                </p:cTn>
                              </p:par>
                              <p:par>
                                <p:cTn id="263" presetID="4" presetClass="exit" presetSubtype="16" fill="hold" grpId="1" nodeType="withEffect">
                                  <p:stCondLst>
                                    <p:cond delay="0"/>
                                  </p:stCondLst>
                                  <p:childTnLst>
                                    <p:animEffect transition="out" filter="box(in)">
                                      <p:cBhvr>
                                        <p:cTn id="264" dur="500"/>
                                        <p:tgtEl>
                                          <p:spTgt spid="23"/>
                                        </p:tgtEl>
                                      </p:cBhvr>
                                    </p:animEffect>
                                    <p:set>
                                      <p:cBhvr>
                                        <p:cTn id="265" dur="1" fill="hold">
                                          <p:stCondLst>
                                            <p:cond delay="499"/>
                                          </p:stCondLst>
                                        </p:cTn>
                                        <p:tgtEl>
                                          <p:spTgt spid="23"/>
                                        </p:tgtEl>
                                        <p:attrNameLst>
                                          <p:attrName>style.visibility</p:attrName>
                                        </p:attrNameLst>
                                      </p:cBhvr>
                                      <p:to>
                                        <p:strVal val="hidden"/>
                                      </p:to>
                                    </p:set>
                                  </p:childTnLst>
                                </p:cTn>
                              </p:par>
                              <p:par>
                                <p:cTn id="266" presetID="4" presetClass="exit" presetSubtype="16" fill="hold" grpId="1" nodeType="withEffect">
                                  <p:stCondLst>
                                    <p:cond delay="0"/>
                                  </p:stCondLst>
                                  <p:childTnLst>
                                    <p:animEffect transition="out" filter="box(in)">
                                      <p:cBhvr>
                                        <p:cTn id="267" dur="500"/>
                                        <p:tgtEl>
                                          <p:spTgt spid="22"/>
                                        </p:tgtEl>
                                      </p:cBhvr>
                                    </p:animEffect>
                                    <p:set>
                                      <p:cBhvr>
                                        <p:cTn id="268" dur="1" fill="hold">
                                          <p:stCondLst>
                                            <p:cond delay="499"/>
                                          </p:stCondLst>
                                        </p:cTn>
                                        <p:tgtEl>
                                          <p:spTgt spid="22"/>
                                        </p:tgtEl>
                                        <p:attrNameLst>
                                          <p:attrName>style.visibility</p:attrName>
                                        </p:attrNameLst>
                                      </p:cBhvr>
                                      <p:to>
                                        <p:strVal val="hidden"/>
                                      </p:to>
                                    </p:set>
                                  </p:childTnLst>
                                </p:cTn>
                              </p:par>
                              <p:par>
                                <p:cTn id="269" presetID="4" presetClass="exit" presetSubtype="16" fill="hold" grpId="1" nodeType="withEffect">
                                  <p:stCondLst>
                                    <p:cond delay="0"/>
                                  </p:stCondLst>
                                  <p:childTnLst>
                                    <p:animEffect transition="out" filter="box(in)">
                                      <p:cBhvr>
                                        <p:cTn id="270" dur="500"/>
                                        <p:tgtEl>
                                          <p:spTgt spid="21"/>
                                        </p:tgtEl>
                                      </p:cBhvr>
                                    </p:animEffect>
                                    <p:set>
                                      <p:cBhvr>
                                        <p:cTn id="271" dur="1" fill="hold">
                                          <p:stCondLst>
                                            <p:cond delay="499"/>
                                          </p:stCondLst>
                                        </p:cTn>
                                        <p:tgtEl>
                                          <p:spTgt spid="21"/>
                                        </p:tgtEl>
                                        <p:attrNameLst>
                                          <p:attrName>style.visibility</p:attrName>
                                        </p:attrNameLst>
                                      </p:cBhvr>
                                      <p:to>
                                        <p:strVal val="hidden"/>
                                      </p:to>
                                    </p:set>
                                  </p:childTnLst>
                                </p:cTn>
                              </p:par>
                              <p:par>
                                <p:cTn id="272" presetID="4" presetClass="exit" presetSubtype="16" fill="hold" grpId="1" nodeType="withEffect">
                                  <p:stCondLst>
                                    <p:cond delay="0"/>
                                  </p:stCondLst>
                                  <p:childTnLst>
                                    <p:animEffect transition="out" filter="box(in)">
                                      <p:cBhvr>
                                        <p:cTn id="273" dur="500"/>
                                        <p:tgtEl>
                                          <p:spTgt spid="20"/>
                                        </p:tgtEl>
                                      </p:cBhvr>
                                    </p:animEffect>
                                    <p:set>
                                      <p:cBhvr>
                                        <p:cTn id="274" dur="1" fill="hold">
                                          <p:stCondLst>
                                            <p:cond delay="499"/>
                                          </p:stCondLst>
                                        </p:cTn>
                                        <p:tgtEl>
                                          <p:spTgt spid="20"/>
                                        </p:tgtEl>
                                        <p:attrNameLst>
                                          <p:attrName>style.visibility</p:attrName>
                                        </p:attrNameLst>
                                      </p:cBhvr>
                                      <p:to>
                                        <p:strVal val="hidden"/>
                                      </p:to>
                                    </p:set>
                                  </p:childTnLst>
                                </p:cTn>
                              </p:par>
                              <p:par>
                                <p:cTn id="275" presetID="4" presetClass="exit" presetSubtype="16" fill="hold" grpId="1" nodeType="withEffect">
                                  <p:stCondLst>
                                    <p:cond delay="0"/>
                                  </p:stCondLst>
                                  <p:childTnLst>
                                    <p:animEffect transition="out" filter="box(in)">
                                      <p:cBhvr>
                                        <p:cTn id="276" dur="500"/>
                                        <p:tgtEl>
                                          <p:spTgt spid="19"/>
                                        </p:tgtEl>
                                      </p:cBhvr>
                                    </p:animEffect>
                                    <p:set>
                                      <p:cBhvr>
                                        <p:cTn id="277" dur="1" fill="hold">
                                          <p:stCondLst>
                                            <p:cond delay="499"/>
                                          </p:stCondLst>
                                        </p:cTn>
                                        <p:tgtEl>
                                          <p:spTgt spid="19"/>
                                        </p:tgtEl>
                                        <p:attrNameLst>
                                          <p:attrName>style.visibility</p:attrName>
                                        </p:attrNameLst>
                                      </p:cBhvr>
                                      <p:to>
                                        <p:strVal val="hidden"/>
                                      </p:to>
                                    </p:set>
                                  </p:childTnLst>
                                </p:cTn>
                              </p:par>
                              <p:par>
                                <p:cTn id="278" presetID="4" presetClass="exit" presetSubtype="16" fill="hold" grpId="1" nodeType="withEffect">
                                  <p:stCondLst>
                                    <p:cond delay="0"/>
                                  </p:stCondLst>
                                  <p:childTnLst>
                                    <p:animEffect transition="out" filter="box(in)">
                                      <p:cBhvr>
                                        <p:cTn id="279" dur="500"/>
                                        <p:tgtEl>
                                          <p:spTgt spid="18"/>
                                        </p:tgtEl>
                                      </p:cBhvr>
                                    </p:animEffect>
                                    <p:set>
                                      <p:cBhvr>
                                        <p:cTn id="280" dur="1" fill="hold">
                                          <p:stCondLst>
                                            <p:cond delay="499"/>
                                          </p:stCondLst>
                                        </p:cTn>
                                        <p:tgtEl>
                                          <p:spTgt spid="18"/>
                                        </p:tgtEl>
                                        <p:attrNameLst>
                                          <p:attrName>style.visibility</p:attrName>
                                        </p:attrNameLst>
                                      </p:cBhvr>
                                      <p:to>
                                        <p:strVal val="hidden"/>
                                      </p:to>
                                    </p:set>
                                  </p:childTnLst>
                                </p:cTn>
                              </p:par>
                              <p:par>
                                <p:cTn id="281" presetID="4" presetClass="exit" presetSubtype="16" fill="hold" grpId="1" nodeType="withEffect">
                                  <p:stCondLst>
                                    <p:cond delay="0"/>
                                  </p:stCondLst>
                                  <p:childTnLst>
                                    <p:animEffect transition="out" filter="box(in)">
                                      <p:cBhvr>
                                        <p:cTn id="282" dur="500"/>
                                        <p:tgtEl>
                                          <p:spTgt spid="16"/>
                                        </p:tgtEl>
                                      </p:cBhvr>
                                    </p:animEffect>
                                    <p:set>
                                      <p:cBhvr>
                                        <p:cTn id="283" dur="1" fill="hold">
                                          <p:stCondLst>
                                            <p:cond delay="499"/>
                                          </p:stCondLst>
                                        </p:cTn>
                                        <p:tgtEl>
                                          <p:spTgt spid="16"/>
                                        </p:tgtEl>
                                        <p:attrNameLst>
                                          <p:attrName>style.visibility</p:attrName>
                                        </p:attrNameLst>
                                      </p:cBhvr>
                                      <p:to>
                                        <p:strVal val="hidden"/>
                                      </p:to>
                                    </p:set>
                                  </p:childTnLst>
                                </p:cTn>
                              </p:par>
                              <p:par>
                                <p:cTn id="284" presetID="4" presetClass="exit" presetSubtype="16" fill="hold" grpId="1" nodeType="withEffect">
                                  <p:stCondLst>
                                    <p:cond delay="0"/>
                                  </p:stCondLst>
                                  <p:childTnLst>
                                    <p:animEffect transition="out" filter="box(in)">
                                      <p:cBhvr>
                                        <p:cTn id="285" dur="500"/>
                                        <p:tgtEl>
                                          <p:spTgt spid="14"/>
                                        </p:tgtEl>
                                      </p:cBhvr>
                                    </p:animEffect>
                                    <p:set>
                                      <p:cBhvr>
                                        <p:cTn id="286" dur="1" fill="hold">
                                          <p:stCondLst>
                                            <p:cond delay="499"/>
                                          </p:stCondLst>
                                        </p:cTn>
                                        <p:tgtEl>
                                          <p:spTgt spid="14"/>
                                        </p:tgtEl>
                                        <p:attrNameLst>
                                          <p:attrName>style.visibility</p:attrName>
                                        </p:attrNameLst>
                                      </p:cBhvr>
                                      <p:to>
                                        <p:strVal val="hidden"/>
                                      </p:to>
                                    </p:set>
                                  </p:childTnLst>
                                </p:cTn>
                              </p:par>
                              <p:par>
                                <p:cTn id="287" presetID="4" presetClass="exit" presetSubtype="16" fill="hold" grpId="1" nodeType="withEffect">
                                  <p:stCondLst>
                                    <p:cond delay="0"/>
                                  </p:stCondLst>
                                  <p:childTnLst>
                                    <p:animEffect transition="out" filter="box(in)">
                                      <p:cBhvr>
                                        <p:cTn id="288" dur="500"/>
                                        <p:tgtEl>
                                          <p:spTgt spid="13"/>
                                        </p:tgtEl>
                                      </p:cBhvr>
                                    </p:animEffect>
                                    <p:set>
                                      <p:cBhvr>
                                        <p:cTn id="289" dur="1" fill="hold">
                                          <p:stCondLst>
                                            <p:cond delay="499"/>
                                          </p:stCondLst>
                                        </p:cTn>
                                        <p:tgtEl>
                                          <p:spTgt spid="13"/>
                                        </p:tgtEl>
                                        <p:attrNameLst>
                                          <p:attrName>style.visibility</p:attrName>
                                        </p:attrNameLst>
                                      </p:cBhvr>
                                      <p:to>
                                        <p:strVal val="hidden"/>
                                      </p:to>
                                    </p:set>
                                  </p:childTnLst>
                                </p:cTn>
                              </p:par>
                              <p:par>
                                <p:cTn id="290" presetID="4" presetClass="exit" presetSubtype="16" fill="hold" grpId="1" nodeType="withEffect">
                                  <p:stCondLst>
                                    <p:cond delay="0"/>
                                  </p:stCondLst>
                                  <p:childTnLst>
                                    <p:animEffect transition="out" filter="box(in)">
                                      <p:cBhvr>
                                        <p:cTn id="291" dur="500"/>
                                        <p:tgtEl>
                                          <p:spTgt spid="12"/>
                                        </p:tgtEl>
                                      </p:cBhvr>
                                    </p:animEffect>
                                    <p:set>
                                      <p:cBhvr>
                                        <p:cTn id="292" dur="1" fill="hold">
                                          <p:stCondLst>
                                            <p:cond delay="499"/>
                                          </p:stCondLst>
                                        </p:cTn>
                                        <p:tgtEl>
                                          <p:spTgt spid="12"/>
                                        </p:tgtEl>
                                        <p:attrNameLst>
                                          <p:attrName>style.visibility</p:attrName>
                                        </p:attrNameLst>
                                      </p:cBhvr>
                                      <p:to>
                                        <p:strVal val="hidden"/>
                                      </p:to>
                                    </p:set>
                                  </p:childTnLst>
                                </p:cTn>
                              </p:par>
                              <p:par>
                                <p:cTn id="293" presetID="4" presetClass="exit" presetSubtype="16" fill="hold" grpId="1" nodeType="withEffect">
                                  <p:stCondLst>
                                    <p:cond delay="0"/>
                                  </p:stCondLst>
                                  <p:childTnLst>
                                    <p:animEffect transition="out" filter="box(in)">
                                      <p:cBhvr>
                                        <p:cTn id="294" dur="500"/>
                                        <p:tgtEl>
                                          <p:spTgt spid="11"/>
                                        </p:tgtEl>
                                      </p:cBhvr>
                                    </p:animEffect>
                                    <p:set>
                                      <p:cBhvr>
                                        <p:cTn id="295" dur="1" fill="hold">
                                          <p:stCondLst>
                                            <p:cond delay="499"/>
                                          </p:stCondLst>
                                        </p:cTn>
                                        <p:tgtEl>
                                          <p:spTgt spid="11"/>
                                        </p:tgtEl>
                                        <p:attrNameLst>
                                          <p:attrName>style.visibility</p:attrName>
                                        </p:attrNameLst>
                                      </p:cBhvr>
                                      <p:to>
                                        <p:strVal val="hidden"/>
                                      </p:to>
                                    </p:set>
                                  </p:childTnLst>
                                </p:cTn>
                              </p:par>
                              <p:par>
                                <p:cTn id="296" presetID="4" presetClass="exit" presetSubtype="16" fill="hold" grpId="1" nodeType="withEffect">
                                  <p:stCondLst>
                                    <p:cond delay="0"/>
                                  </p:stCondLst>
                                  <p:childTnLst>
                                    <p:animEffect transition="out" filter="box(in)">
                                      <p:cBhvr>
                                        <p:cTn id="297" dur="500"/>
                                        <p:tgtEl>
                                          <p:spTgt spid="10"/>
                                        </p:tgtEl>
                                      </p:cBhvr>
                                    </p:animEffect>
                                    <p:set>
                                      <p:cBhvr>
                                        <p:cTn id="298" dur="1" fill="hold">
                                          <p:stCondLst>
                                            <p:cond delay="499"/>
                                          </p:stCondLst>
                                        </p:cTn>
                                        <p:tgtEl>
                                          <p:spTgt spid="10"/>
                                        </p:tgtEl>
                                        <p:attrNameLst>
                                          <p:attrName>style.visibility</p:attrName>
                                        </p:attrNameLst>
                                      </p:cBhvr>
                                      <p:to>
                                        <p:strVal val="hidden"/>
                                      </p:to>
                                    </p:set>
                                  </p:childTnLst>
                                </p:cTn>
                              </p:par>
                              <p:par>
                                <p:cTn id="299" presetID="3" presetClass="entr" presetSubtype="10" fill="hold" grpId="0" nodeType="withEffect">
                                  <p:stCondLst>
                                    <p:cond delay="0"/>
                                  </p:stCondLst>
                                  <p:childTnLst>
                                    <p:set>
                                      <p:cBhvr>
                                        <p:cTn id="300" dur="1" fill="hold">
                                          <p:stCondLst>
                                            <p:cond delay="0"/>
                                          </p:stCondLst>
                                        </p:cTn>
                                        <p:tgtEl>
                                          <p:spTgt spid="39"/>
                                        </p:tgtEl>
                                        <p:attrNameLst>
                                          <p:attrName>style.visibility</p:attrName>
                                        </p:attrNameLst>
                                      </p:cBhvr>
                                      <p:to>
                                        <p:strVal val="visible"/>
                                      </p:to>
                                    </p:set>
                                    <p:animEffect transition="in" filter="blinds(horizontal)">
                                      <p:cBhvr>
                                        <p:cTn id="3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33" grpId="0"/>
      <p:bldP spid="34" grpId="0"/>
      <p:bldP spid="35" grpId="0"/>
      <p:bldP spid="37" grpId="0"/>
      <p:bldP spid="38" grpId="0"/>
      <p:bldP spid="39" grpId="0"/>
      <p:bldP spid="40" grpId="0"/>
      <p:bldP spid="41" grpId="0"/>
      <p:bldP spid="42" grpId="0"/>
      <p:bldP spid="43" grpId="0"/>
      <p:bldP spid="43" grpId="1"/>
      <p:bldP spid="44" grpId="0"/>
      <p:bldP spid="44" grpId="1"/>
      <p:bldP spid="45" grpId="0"/>
      <p:bldP spid="45"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166070" y="4267200"/>
            <a:ext cx="2977930" cy="259079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
            <a:ext cx="2739260" cy="2383156"/>
          </a:xfrm>
          <a:prstGeom prst="rect">
            <a:avLst/>
          </a:prstGeom>
        </p:spPr>
      </p:pic>
      <p:grpSp>
        <p:nvGrpSpPr>
          <p:cNvPr id="16" name="Group 15"/>
          <p:cNvGrpSpPr/>
          <p:nvPr/>
        </p:nvGrpSpPr>
        <p:grpSpPr>
          <a:xfrm>
            <a:off x="574964" y="3810000"/>
            <a:ext cx="7883236" cy="2209800"/>
            <a:chOff x="803564" y="3886200"/>
            <a:chExt cx="7883236" cy="2209800"/>
          </a:xfrm>
        </p:grpSpPr>
        <p:pic>
          <p:nvPicPr>
            <p:cNvPr id="14" name="Picture 13"/>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8673" r="37331"/>
            <a:stretch/>
          </p:blipFill>
          <p:spPr>
            <a:xfrm>
              <a:off x="803564" y="4038601"/>
              <a:ext cx="2473036" cy="2057399"/>
            </a:xfrm>
            <a:prstGeom prst="rect">
              <a:avLst/>
            </a:prstGeom>
          </p:spPr>
        </p:pic>
        <p:sp>
          <p:nvSpPr>
            <p:cNvPr id="4" name="Rounded Rectangular Callout 3"/>
            <p:cNvSpPr/>
            <p:nvPr/>
          </p:nvSpPr>
          <p:spPr>
            <a:xfrm>
              <a:off x="2133600" y="3886200"/>
              <a:ext cx="6553200" cy="2133600"/>
            </a:xfrm>
            <a:prstGeom prst="wedgeRoundRectCallout">
              <a:avLst>
                <a:gd name="adj1" fmla="val -29817"/>
                <a:gd name="adj2" fmla="val -70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r>
                <a:rPr lang="en-US" sz="2800" smtClean="0">
                  <a:solidFill>
                    <a:srgbClr val="002060"/>
                  </a:solidFill>
                  <a:latin typeface="Georgia" pitchFamily="18" charset="0"/>
                </a:rPr>
                <a:t>Vậy, làm thế nào để biểu diễn các giá trị </a:t>
              </a:r>
            </a:p>
            <a:p>
              <a:pPr marL="342900" indent="-342900" algn="ctr"/>
              <a:r>
                <a:rPr lang="en-US" sz="2800" smtClean="0">
                  <a:solidFill>
                    <a:srgbClr val="002060"/>
                  </a:solidFill>
                  <a:latin typeface="Georgia" pitchFamily="18" charset="0"/>
                </a:rPr>
                <a:t>và tần số của chúng bằng biểu đồ? </a:t>
              </a:r>
            </a:p>
          </p:txBody>
        </p:sp>
      </p:grpSp>
      <p:grpSp>
        <p:nvGrpSpPr>
          <p:cNvPr id="13" name="Group 12"/>
          <p:cNvGrpSpPr/>
          <p:nvPr/>
        </p:nvGrpSpPr>
        <p:grpSpPr>
          <a:xfrm>
            <a:off x="685800" y="914400"/>
            <a:ext cx="6781800" cy="1892082"/>
            <a:chOff x="228600" y="990600"/>
            <a:chExt cx="6781800" cy="1892082"/>
          </a:xfrm>
        </p:grpSpPr>
        <p:sp>
          <p:nvSpPr>
            <p:cNvPr id="11" name="Rounded Rectangle 10"/>
            <p:cNvSpPr/>
            <p:nvPr/>
          </p:nvSpPr>
          <p:spPr>
            <a:xfrm>
              <a:off x="228600" y="990600"/>
              <a:ext cx="6629400" cy="18920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sz="2800"/>
            </a:p>
          </p:txBody>
        </p:sp>
        <p:sp>
          <p:nvSpPr>
            <p:cNvPr id="12" name="TextBox 11"/>
            <p:cNvSpPr txBox="1"/>
            <p:nvPr/>
          </p:nvSpPr>
          <p:spPr>
            <a:xfrm>
              <a:off x="380999" y="1066800"/>
              <a:ext cx="6629401" cy="1815882"/>
            </a:xfrm>
            <a:prstGeom prst="rect">
              <a:avLst/>
            </a:prstGeom>
            <a:noFill/>
          </p:spPr>
          <p:txBody>
            <a:bodyPr wrap="square" rtlCol="0">
              <a:spAutoFit/>
            </a:bodyPr>
            <a:lstStyle/>
            <a:p>
              <a:r>
                <a:rPr lang="en-US" sz="2800" smtClean="0">
                  <a:solidFill>
                    <a:schemeClr val="accent4">
                      <a:lumMod val="50000"/>
                    </a:schemeClr>
                  </a:solidFill>
                  <a:latin typeface="Georgia" pitchFamily="18" charset="0"/>
                </a:rPr>
                <a:t> Ngoài bảng số liệu thống kê ban đầu, bảng “tần số”, người ta còn dùng biểu đồ để cho một hình ảnh cụ thể về giá trị của dấu hiệu và tần số. </a:t>
              </a:r>
              <a:endParaRPr lang="vi-VN" sz="2800" smtClean="0">
                <a:solidFill>
                  <a:schemeClr val="accent4">
                    <a:lumMod val="50000"/>
                  </a:schemeClr>
                </a:solidFill>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536" y="-2"/>
            <a:ext cx="1524000" cy="1143000"/>
          </a:xfrm>
          <a:prstGeom prst="rect">
            <a:avLst/>
          </a:prstGeom>
        </p:spPr>
      </p:pic>
    </p:spTree>
    <p:extLst>
      <p:ext uri="{BB962C8B-B14F-4D97-AF65-F5344CB8AC3E}">
        <p14:creationId xmlns:p14="http://schemas.microsoft.com/office/powerpoint/2010/main" val="356870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7" y="1576521"/>
            <a:ext cx="9220200" cy="1470025"/>
          </a:xfrm>
        </p:spPr>
        <p:txBody>
          <a:bodyPr>
            <a:normAutofit fontScale="90000"/>
          </a:bodyPr>
          <a:lstStyle/>
          <a:p>
            <a:r>
              <a:rPr lang="en-US" sz="8000" dirty="0" err="1" smtClean="0">
                <a:solidFill>
                  <a:srgbClr val="FF0066"/>
                </a:solidFill>
                <a:latin typeface="Georgia" pitchFamily="18" charset="0"/>
              </a:rPr>
              <a:t>Tiết</a:t>
            </a:r>
            <a:r>
              <a:rPr lang="en-US" sz="8000" dirty="0" smtClean="0">
                <a:solidFill>
                  <a:srgbClr val="FF0066"/>
                </a:solidFill>
                <a:latin typeface="Georgia" pitchFamily="18" charset="0"/>
              </a:rPr>
              <a:t> 45. §3: </a:t>
            </a:r>
            <a:r>
              <a:rPr lang="en-US" sz="8000" dirty="0" err="1" smtClean="0">
                <a:solidFill>
                  <a:srgbClr val="FF0066"/>
                </a:solidFill>
                <a:latin typeface="Georgia" pitchFamily="18" charset="0"/>
              </a:rPr>
              <a:t>BIỂU</a:t>
            </a:r>
            <a:r>
              <a:rPr lang="en-US" sz="8000" dirty="0" smtClean="0">
                <a:solidFill>
                  <a:srgbClr val="FF0066"/>
                </a:solidFill>
                <a:latin typeface="Georgia" pitchFamily="18" charset="0"/>
              </a:rPr>
              <a:t> </a:t>
            </a:r>
            <a:r>
              <a:rPr lang="en-US" sz="8000" dirty="0" err="1" smtClean="0">
                <a:solidFill>
                  <a:srgbClr val="FF0066"/>
                </a:solidFill>
                <a:latin typeface="Georgia" pitchFamily="18" charset="0"/>
              </a:rPr>
              <a:t>ĐỒ</a:t>
            </a:r>
            <a:endParaRPr lang="vi-VN" sz="8000" dirty="0">
              <a:solidFill>
                <a:srgbClr val="FF0066"/>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962400"/>
            <a:ext cx="3124200" cy="2849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637"/>
            <a:ext cx="1400175" cy="6953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1050" y="-34645"/>
            <a:ext cx="1400175" cy="6953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700" y="-34646"/>
            <a:ext cx="1400175" cy="6953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875" y="-34647"/>
            <a:ext cx="1400175" cy="6953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525" y="-34643"/>
            <a:ext cx="1400175" cy="6953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350" y="-34638"/>
            <a:ext cx="1400175" cy="69532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175" y="-34637"/>
            <a:ext cx="1400175" cy="695325"/>
          </a:xfrm>
          <a:prstGeom prst="rect">
            <a:avLst/>
          </a:prstGeom>
        </p:spPr>
      </p:pic>
    </p:spTree>
    <p:extLst>
      <p:ext uri="{BB962C8B-B14F-4D97-AF65-F5344CB8AC3E}">
        <p14:creationId xmlns:p14="http://schemas.microsoft.com/office/powerpoint/2010/main" val="278879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066800"/>
          </a:xfrm>
        </p:spPr>
        <p:txBody>
          <a:bodyPr>
            <a:normAutofit/>
          </a:bodyPr>
          <a:lstStyle/>
          <a:p>
            <a:r>
              <a:rPr lang="en-US" sz="2800">
                <a:latin typeface="Times New Roman" pitchFamily="18" charset="0"/>
              </a:rPr>
              <a:t>Trong thực tế có rất nhiều loại biểu đồ như</a:t>
            </a:r>
            <a:r>
              <a:rPr lang="en-US" sz="2800" smtClean="0">
                <a:latin typeface="Times New Roman" pitchFamily="18" charset="0"/>
              </a:rPr>
              <a:t>:</a:t>
            </a:r>
            <a:endParaRPr lang="vi-VN" sz="2800"/>
          </a:p>
        </p:txBody>
      </p:sp>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grpSp>
      <p:sp>
        <p:nvSpPr>
          <p:cNvPr id="8" name="Rectangle 7"/>
          <p:cNvSpPr/>
          <p:nvPr/>
        </p:nvSpPr>
        <p:spPr>
          <a:xfrm>
            <a:off x="2964747" y="81290"/>
            <a:ext cx="2376055" cy="523220"/>
          </a:xfrm>
          <a:prstGeom prst="rect">
            <a:avLst/>
          </a:prstGeom>
        </p:spPr>
        <p:txBody>
          <a:bodyPr wrap="square">
            <a:spAutoFit/>
          </a:bodyPr>
          <a:lstStyle/>
          <a:p>
            <a:r>
              <a:rPr lang="en-US" sz="2800" smtClean="0">
                <a:solidFill>
                  <a:schemeClr val="bg1"/>
                </a:solidFill>
                <a:latin typeface="Georgia" pitchFamily="18" charset="0"/>
              </a:rPr>
              <a:t>§3: BIỂU ĐỒ</a:t>
            </a:r>
            <a:endParaRPr lang="vi-VN" sz="2800">
              <a:solidFill>
                <a:schemeClr val="bg1"/>
              </a:solidFill>
            </a:endParaRPr>
          </a:p>
        </p:txBody>
      </p:sp>
      <p:grpSp>
        <p:nvGrpSpPr>
          <p:cNvPr id="108" name="Group 107"/>
          <p:cNvGrpSpPr/>
          <p:nvPr/>
        </p:nvGrpSpPr>
        <p:grpSpPr>
          <a:xfrm>
            <a:off x="-37310" y="1312068"/>
            <a:ext cx="4101925" cy="2345532"/>
            <a:chOff x="-37310" y="1312068"/>
            <a:chExt cx="4101925" cy="2345532"/>
          </a:xfrm>
        </p:grpSpPr>
        <p:sp>
          <p:nvSpPr>
            <p:cNvPr id="9" name="Rectangle 3"/>
            <p:cNvSpPr>
              <a:spLocks noChangeArrowheads="1"/>
            </p:cNvSpPr>
            <p:nvPr/>
          </p:nvSpPr>
          <p:spPr bwMode="auto">
            <a:xfrm>
              <a:off x="-37310" y="32766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solidFill>
                    <a:srgbClr val="002060"/>
                  </a:solidFill>
                </a:rPr>
                <a:t>Biểu đồ hình </a:t>
              </a:r>
              <a:r>
                <a:rPr lang="en-US" sz="2400" smtClean="0">
                  <a:solidFill>
                    <a:srgbClr val="002060"/>
                  </a:solidFill>
                </a:rPr>
                <a:t>hộp </a:t>
              </a:r>
              <a:r>
                <a:rPr lang="en-US" sz="2400">
                  <a:solidFill>
                    <a:srgbClr val="002060"/>
                  </a:solidFill>
                </a:rPr>
                <a:t>chữ nhật</a:t>
              </a:r>
            </a:p>
          </p:txBody>
        </p:sp>
        <p:graphicFrame>
          <p:nvGraphicFramePr>
            <p:cNvPr id="12" name="Object 6"/>
            <p:cNvGraphicFramePr>
              <a:graphicFrameLocks noChangeAspect="1"/>
            </p:cNvGraphicFramePr>
            <p:nvPr>
              <p:extLst>
                <p:ext uri="{D42A27DB-BD31-4B8C-83A1-F6EECF244321}">
                  <p14:modId xmlns:p14="http://schemas.microsoft.com/office/powerpoint/2010/main" val="447858339"/>
                </p:ext>
              </p:extLst>
            </p:nvPr>
          </p:nvGraphicFramePr>
          <p:xfrm>
            <a:off x="381000" y="1312068"/>
            <a:ext cx="3683615" cy="1888332"/>
          </p:xfrm>
          <a:graphic>
            <a:graphicData uri="http://schemas.openxmlformats.org/presentationml/2006/ole">
              <mc:AlternateContent xmlns:mc="http://schemas.openxmlformats.org/markup-compatibility/2006">
                <mc:Choice xmlns:v="urn:schemas-microsoft-com:vml" Requires="v">
                  <p:oleObj spid="_x0000_s1228" name="Chart" r:id="rId3" imgW="6096000" imgH="4067251" progId="MSGraph.Chart.8">
                    <p:embed followColorScheme="full"/>
                  </p:oleObj>
                </mc:Choice>
                <mc:Fallback>
                  <p:oleObj name="Chart" r:id="rId3" imgW="6096000" imgH="4067251" progId="MSGraph.Chart.8">
                    <p:embed followColorScheme="full"/>
                    <p:pic>
                      <p:nvPicPr>
                        <p:cNvPr id="0"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12068"/>
                          <a:ext cx="3683615" cy="1888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9" name="Group 108"/>
          <p:cNvGrpSpPr/>
          <p:nvPr/>
        </p:nvGrpSpPr>
        <p:grpSpPr>
          <a:xfrm>
            <a:off x="4758615" y="1243120"/>
            <a:ext cx="3394785" cy="2414480"/>
            <a:chOff x="4758615" y="1243120"/>
            <a:chExt cx="3394785" cy="2414480"/>
          </a:xfrm>
        </p:grpSpPr>
        <p:sp>
          <p:nvSpPr>
            <p:cNvPr id="10" name="Rectangle 4"/>
            <p:cNvSpPr>
              <a:spLocks noChangeArrowheads="1"/>
            </p:cNvSpPr>
            <p:nvPr/>
          </p:nvSpPr>
          <p:spPr bwMode="auto">
            <a:xfrm>
              <a:off x="4758615" y="3200400"/>
              <a:ext cx="30899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a:solidFill>
                    <a:srgbClr val="002060"/>
                  </a:solidFill>
                  <a:latin typeface="Times New Roman" pitchFamily="18" charset="0"/>
                </a:rPr>
                <a:t>         </a:t>
              </a:r>
              <a:r>
                <a:rPr lang="en-US" sz="2400">
                  <a:solidFill>
                    <a:srgbClr val="002060"/>
                  </a:solidFill>
                </a:rPr>
                <a:t>Biểu đồ </a:t>
              </a:r>
              <a:r>
                <a:rPr lang="en-US" sz="2400" smtClean="0">
                  <a:solidFill>
                    <a:srgbClr val="002060"/>
                  </a:solidFill>
                </a:rPr>
                <a:t>hình tròn</a:t>
              </a:r>
              <a:endParaRPr lang="en-US" sz="2400">
                <a:solidFill>
                  <a:srgbClr val="002060"/>
                </a:solidFill>
              </a:endParaRPr>
            </a:p>
          </p:txBody>
        </p:sp>
        <p:pic>
          <p:nvPicPr>
            <p:cNvPr id="13" name="Picture 7" descr="13012009160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505" y="1243120"/>
              <a:ext cx="2399895" cy="18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p:nvPr/>
        </p:nvGrpSpPr>
        <p:grpSpPr>
          <a:xfrm>
            <a:off x="4419600" y="4021808"/>
            <a:ext cx="4616601" cy="2683792"/>
            <a:chOff x="4451199" y="4021808"/>
            <a:chExt cx="4616601" cy="2683792"/>
          </a:xfrm>
        </p:grpSpPr>
        <p:sp>
          <p:nvSpPr>
            <p:cNvPr id="60" name="Rectangle 103"/>
            <p:cNvSpPr>
              <a:spLocks noChangeArrowheads="1"/>
            </p:cNvSpPr>
            <p:nvPr/>
          </p:nvSpPr>
          <p:spPr bwMode="auto">
            <a:xfrm>
              <a:off x="4799935" y="63246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solidFill>
                    <a:srgbClr val="002060"/>
                  </a:solidFill>
                </a:rPr>
                <a:t>        Biểu đồ hình chữ nhật</a:t>
              </a:r>
            </a:p>
          </p:txBody>
        </p:sp>
        <p:grpSp>
          <p:nvGrpSpPr>
            <p:cNvPr id="93" name="Group 92"/>
            <p:cNvGrpSpPr/>
            <p:nvPr/>
          </p:nvGrpSpPr>
          <p:grpSpPr>
            <a:xfrm>
              <a:off x="4451199" y="4021808"/>
              <a:ext cx="4616601" cy="2683792"/>
              <a:chOff x="4267816" y="3954025"/>
              <a:chExt cx="4616601" cy="2683792"/>
            </a:xfrm>
          </p:grpSpPr>
          <p:sp>
            <p:nvSpPr>
              <p:cNvPr id="77" name="Text Box 116"/>
              <p:cNvSpPr txBox="1">
                <a:spLocks noChangeArrowheads="1"/>
              </p:cNvSpPr>
              <p:nvPr/>
            </p:nvSpPr>
            <p:spPr bwMode="auto">
              <a:xfrm>
                <a:off x="4810805" y="5867400"/>
                <a:ext cx="4073612" cy="37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 1995   </a:t>
                </a:r>
                <a:r>
                  <a:rPr lang="en-US" smtClean="0"/>
                  <a:t>1996     </a:t>
                </a:r>
                <a:r>
                  <a:rPr lang="en-US"/>
                  <a:t>1997   1998               </a:t>
                </a:r>
              </a:p>
            </p:txBody>
          </p:sp>
          <p:grpSp>
            <p:nvGrpSpPr>
              <p:cNvPr id="92" name="Group 91"/>
              <p:cNvGrpSpPr/>
              <p:nvPr/>
            </p:nvGrpSpPr>
            <p:grpSpPr>
              <a:xfrm>
                <a:off x="4267816" y="3954025"/>
                <a:ext cx="4423891" cy="2683792"/>
                <a:chOff x="4267816" y="3954025"/>
                <a:chExt cx="4423891" cy="2683792"/>
              </a:xfrm>
            </p:grpSpPr>
            <p:sp>
              <p:nvSpPr>
                <p:cNvPr id="78" name="Text Box 117"/>
                <p:cNvSpPr txBox="1">
                  <a:spLocks noChangeArrowheads="1"/>
                </p:cNvSpPr>
                <p:nvPr/>
              </p:nvSpPr>
              <p:spPr bwMode="auto">
                <a:xfrm>
                  <a:off x="4267816" y="4114601"/>
                  <a:ext cx="445551" cy="2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20</a:t>
                  </a:r>
                </a:p>
                <a:p>
                  <a:pPr eaLnBrk="1" hangingPunct="1">
                    <a:spcBef>
                      <a:spcPct val="50000"/>
                    </a:spcBef>
                  </a:pPr>
                  <a:r>
                    <a:rPr lang="en-US"/>
                    <a:t>15</a:t>
                  </a:r>
                </a:p>
                <a:p>
                  <a:pPr eaLnBrk="1" hangingPunct="1">
                    <a:spcBef>
                      <a:spcPct val="50000"/>
                    </a:spcBef>
                  </a:pPr>
                  <a:r>
                    <a:rPr lang="en-US"/>
                    <a:t>10</a:t>
                  </a:r>
                </a:p>
                <a:p>
                  <a:pPr eaLnBrk="1" hangingPunct="1">
                    <a:spcBef>
                      <a:spcPct val="50000"/>
                    </a:spcBef>
                  </a:pPr>
                  <a:r>
                    <a:rPr lang="en-US"/>
                    <a:t>  5  </a:t>
                  </a:r>
                </a:p>
                <a:p>
                  <a:pPr eaLnBrk="1" hangingPunct="1">
                    <a:spcBef>
                      <a:spcPct val="50000"/>
                    </a:spcBef>
                  </a:pPr>
                  <a:endParaRPr lang="en-US" sz="100"/>
                </a:p>
                <a:p>
                  <a:pPr eaLnBrk="1" hangingPunct="1">
                    <a:spcBef>
                      <a:spcPct val="50000"/>
                    </a:spcBef>
                  </a:pPr>
                  <a:endParaRPr lang="en-US"/>
                </a:p>
                <a:p>
                  <a:pPr eaLnBrk="1" hangingPunct="1">
                    <a:spcBef>
                      <a:spcPct val="50000"/>
                    </a:spcBef>
                  </a:pPr>
                  <a:r>
                    <a:rPr lang="en-US"/>
                    <a:t>  </a:t>
                  </a:r>
                </a:p>
              </p:txBody>
            </p:sp>
            <p:grpSp>
              <p:nvGrpSpPr>
                <p:cNvPr id="91" name="Group 90"/>
                <p:cNvGrpSpPr/>
                <p:nvPr/>
              </p:nvGrpSpPr>
              <p:grpSpPr>
                <a:xfrm>
                  <a:off x="4419600" y="3954025"/>
                  <a:ext cx="4272107" cy="2218175"/>
                  <a:chOff x="4419600" y="3954025"/>
                  <a:chExt cx="4272107" cy="2218175"/>
                </a:xfrm>
              </p:grpSpPr>
              <p:grpSp>
                <p:nvGrpSpPr>
                  <p:cNvPr id="76" name="Group 105"/>
                  <p:cNvGrpSpPr>
                    <a:grpSpLocks/>
                  </p:cNvGrpSpPr>
                  <p:nvPr/>
                </p:nvGrpSpPr>
                <p:grpSpPr bwMode="auto">
                  <a:xfrm>
                    <a:off x="4490795" y="3954025"/>
                    <a:ext cx="4200912" cy="2008872"/>
                    <a:chOff x="1803" y="3060"/>
                    <a:chExt cx="9180" cy="5940"/>
                  </a:xfrm>
                </p:grpSpPr>
                <p:sp>
                  <p:nvSpPr>
                    <p:cNvPr id="79" name="Line 106"/>
                    <p:cNvSpPr>
                      <a:spLocks noChangeShapeType="1"/>
                    </p:cNvSpPr>
                    <p:nvPr/>
                  </p:nvSpPr>
                  <p:spPr bwMode="auto">
                    <a:xfrm>
                      <a:off x="1803" y="8637"/>
                      <a:ext cx="9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0" name="Line 107"/>
                    <p:cNvSpPr>
                      <a:spLocks noChangeShapeType="1"/>
                    </p:cNvSpPr>
                    <p:nvPr/>
                  </p:nvSpPr>
                  <p:spPr bwMode="auto">
                    <a:xfrm flipH="1" flipV="1">
                      <a:off x="2340" y="3060"/>
                      <a:ext cx="20" cy="59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1" name="Rectangle 108"/>
                    <p:cNvSpPr>
                      <a:spLocks noChangeArrowheads="1"/>
                    </p:cNvSpPr>
                    <p:nvPr/>
                  </p:nvSpPr>
                  <p:spPr bwMode="auto">
                    <a:xfrm>
                      <a:off x="2947" y="4140"/>
                      <a:ext cx="900" cy="4497"/>
                    </a:xfrm>
                    <a:prstGeom prst="rect">
                      <a:avLst/>
                    </a:prstGeom>
                    <a:solidFill>
                      <a:srgbClr val="00FF00"/>
                    </a:solidFill>
                    <a:ln w="9525">
                      <a:solidFill>
                        <a:srgbClr val="000000"/>
                      </a:solidFill>
                      <a:miter lim="800000"/>
                      <a:headEnd/>
                      <a:tailEnd/>
                    </a:ln>
                  </p:spPr>
                  <p:txBody>
                    <a:bodyPr/>
                    <a:lstStyle/>
                    <a:p>
                      <a:endParaRPr lang="vi-VN"/>
                    </a:p>
                  </p:txBody>
                </p:sp>
                <p:sp>
                  <p:nvSpPr>
                    <p:cNvPr id="82" name="Line 109"/>
                    <p:cNvSpPr>
                      <a:spLocks noChangeShapeType="1"/>
                    </p:cNvSpPr>
                    <p:nvPr/>
                  </p:nvSpPr>
                  <p:spPr bwMode="auto">
                    <a:xfrm flipV="1">
                      <a:off x="2181" y="7766"/>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110"/>
                    <p:cNvSpPr>
                      <a:spLocks noChangeShapeType="1"/>
                    </p:cNvSpPr>
                    <p:nvPr/>
                  </p:nvSpPr>
                  <p:spPr bwMode="auto">
                    <a:xfrm flipV="1">
                      <a:off x="2180" y="41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111"/>
                    <p:cNvSpPr>
                      <a:spLocks noChangeShapeType="1"/>
                    </p:cNvSpPr>
                    <p:nvPr/>
                  </p:nvSpPr>
                  <p:spPr bwMode="auto">
                    <a:xfrm flipV="1">
                      <a:off x="2180" y="533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Line 112"/>
                    <p:cNvSpPr>
                      <a:spLocks noChangeShapeType="1"/>
                    </p:cNvSpPr>
                    <p:nvPr/>
                  </p:nvSpPr>
                  <p:spPr bwMode="auto">
                    <a:xfrm flipV="1">
                      <a:off x="2181" y="65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6" name="Rectangle 113"/>
                    <p:cNvSpPr>
                      <a:spLocks noChangeArrowheads="1"/>
                    </p:cNvSpPr>
                    <p:nvPr/>
                  </p:nvSpPr>
                  <p:spPr bwMode="auto">
                    <a:xfrm>
                      <a:off x="4478" y="7787"/>
                      <a:ext cx="900" cy="850"/>
                    </a:xfrm>
                    <a:prstGeom prst="rect">
                      <a:avLst/>
                    </a:prstGeom>
                    <a:solidFill>
                      <a:srgbClr val="00FF00"/>
                    </a:solidFill>
                    <a:ln w="9525">
                      <a:solidFill>
                        <a:srgbClr val="000000"/>
                      </a:solidFill>
                      <a:miter lim="800000"/>
                      <a:headEnd/>
                      <a:tailEnd/>
                    </a:ln>
                  </p:spPr>
                  <p:txBody>
                    <a:bodyPr/>
                    <a:lstStyle/>
                    <a:p>
                      <a:endParaRPr lang="vi-VN"/>
                    </a:p>
                  </p:txBody>
                </p:sp>
                <p:sp>
                  <p:nvSpPr>
                    <p:cNvPr id="87" name="Rectangle 114"/>
                    <p:cNvSpPr>
                      <a:spLocks noChangeArrowheads="1"/>
                    </p:cNvSpPr>
                    <p:nvPr/>
                  </p:nvSpPr>
                  <p:spPr bwMode="auto">
                    <a:xfrm>
                      <a:off x="6169" y="6605"/>
                      <a:ext cx="900" cy="2032"/>
                    </a:xfrm>
                    <a:prstGeom prst="rect">
                      <a:avLst/>
                    </a:prstGeom>
                    <a:solidFill>
                      <a:srgbClr val="00FF00"/>
                    </a:solidFill>
                    <a:ln w="9525">
                      <a:solidFill>
                        <a:srgbClr val="000000"/>
                      </a:solidFill>
                      <a:miter lim="800000"/>
                      <a:headEnd/>
                      <a:tailEnd/>
                    </a:ln>
                  </p:spPr>
                  <p:txBody>
                    <a:bodyPr/>
                    <a:lstStyle/>
                    <a:p>
                      <a:endParaRPr lang="vi-VN"/>
                    </a:p>
                  </p:txBody>
                </p:sp>
                <p:sp>
                  <p:nvSpPr>
                    <p:cNvPr id="88" name="Rectangle 115"/>
                    <p:cNvSpPr>
                      <a:spLocks noChangeArrowheads="1"/>
                    </p:cNvSpPr>
                    <p:nvPr/>
                  </p:nvSpPr>
                  <p:spPr bwMode="auto">
                    <a:xfrm>
                      <a:off x="7778" y="5338"/>
                      <a:ext cx="900" cy="3296"/>
                    </a:xfrm>
                    <a:prstGeom prst="rect">
                      <a:avLst/>
                    </a:prstGeom>
                    <a:solidFill>
                      <a:srgbClr val="00FF00"/>
                    </a:solidFill>
                    <a:ln w="9525">
                      <a:solidFill>
                        <a:srgbClr val="000000"/>
                      </a:solidFill>
                      <a:miter lim="800000"/>
                      <a:headEnd/>
                      <a:tailEnd/>
                    </a:ln>
                  </p:spPr>
                  <p:txBody>
                    <a:bodyPr/>
                    <a:lstStyle/>
                    <a:p>
                      <a:endParaRPr lang="vi-VN"/>
                    </a:p>
                  </p:txBody>
                </p:sp>
              </p:grpSp>
              <p:sp>
                <p:nvSpPr>
                  <p:cNvPr id="89" name="TextBox 88"/>
                  <p:cNvSpPr txBox="1"/>
                  <p:nvPr/>
                </p:nvSpPr>
                <p:spPr>
                  <a:xfrm>
                    <a:off x="4419600" y="5802868"/>
                    <a:ext cx="300082" cy="369332"/>
                  </a:xfrm>
                  <a:prstGeom prst="rect">
                    <a:avLst/>
                  </a:prstGeom>
                  <a:noFill/>
                </p:spPr>
                <p:txBody>
                  <a:bodyPr wrap="none" rtlCol="0">
                    <a:spAutoFit/>
                  </a:bodyPr>
                  <a:lstStyle/>
                  <a:p>
                    <a:r>
                      <a:rPr lang="en-US" smtClean="0">
                        <a:latin typeface="Times New Roman" pitchFamily="18" charset="0"/>
                        <a:cs typeface="Times New Roman" pitchFamily="18" charset="0"/>
                      </a:rPr>
                      <a:t>0</a:t>
                    </a:r>
                    <a:endParaRPr lang="vi-VN">
                      <a:latin typeface="Times New Roman" pitchFamily="18" charset="0"/>
                      <a:cs typeface="Times New Roman" pitchFamily="18" charset="0"/>
                    </a:endParaRPr>
                  </a:p>
                </p:txBody>
              </p:sp>
            </p:grpSp>
          </p:grpSp>
        </p:grpSp>
      </p:grpSp>
      <p:grpSp>
        <p:nvGrpSpPr>
          <p:cNvPr id="110" name="Group 109"/>
          <p:cNvGrpSpPr/>
          <p:nvPr/>
        </p:nvGrpSpPr>
        <p:grpSpPr>
          <a:xfrm>
            <a:off x="152400" y="3657600"/>
            <a:ext cx="4078636" cy="3048000"/>
            <a:chOff x="152400" y="3657600"/>
            <a:chExt cx="4078636" cy="3048000"/>
          </a:xfrm>
        </p:grpSpPr>
        <p:sp>
          <p:nvSpPr>
            <p:cNvPr id="11" name="Rectangle 5"/>
            <p:cNvSpPr>
              <a:spLocks noChangeArrowheads="1"/>
            </p:cNvSpPr>
            <p:nvPr/>
          </p:nvSpPr>
          <p:spPr bwMode="auto">
            <a:xfrm>
              <a:off x="152400" y="6248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solidFill>
                    <a:srgbClr val="002060"/>
                  </a:solidFill>
                </a:rPr>
                <a:t>Biểu đồ đoạn thẳng</a:t>
              </a:r>
            </a:p>
          </p:txBody>
        </p:sp>
        <p:grpSp>
          <p:nvGrpSpPr>
            <p:cNvPr id="106" name="Group 105"/>
            <p:cNvGrpSpPr/>
            <p:nvPr/>
          </p:nvGrpSpPr>
          <p:grpSpPr>
            <a:xfrm>
              <a:off x="533400" y="3657600"/>
              <a:ext cx="3697636" cy="2517057"/>
              <a:chOff x="685800" y="4122025"/>
              <a:chExt cx="3316636" cy="2431983"/>
            </a:xfrm>
          </p:grpSpPr>
          <p:grpSp>
            <p:nvGrpSpPr>
              <p:cNvPr id="14" name="Group 8"/>
              <p:cNvGrpSpPr>
                <a:grpSpLocks/>
              </p:cNvGrpSpPr>
              <p:nvPr/>
            </p:nvGrpSpPr>
            <p:grpSpPr bwMode="auto">
              <a:xfrm>
                <a:off x="816182" y="4122025"/>
                <a:ext cx="3186254" cy="2431983"/>
                <a:chOff x="4128" y="2736"/>
                <a:chExt cx="1398" cy="1222"/>
              </a:xfrm>
            </p:grpSpPr>
            <p:grpSp>
              <p:nvGrpSpPr>
                <p:cNvPr id="15" name="Group 9"/>
                <p:cNvGrpSpPr>
                  <a:grpSpLocks/>
                </p:cNvGrpSpPr>
                <p:nvPr/>
              </p:nvGrpSpPr>
              <p:grpSpPr bwMode="auto">
                <a:xfrm>
                  <a:off x="4128" y="2736"/>
                  <a:ext cx="1189" cy="1184"/>
                  <a:chOff x="1800" y="1260"/>
                  <a:chExt cx="10440" cy="8640"/>
                </a:xfrm>
              </p:grpSpPr>
              <p:sp>
                <p:nvSpPr>
                  <p:cNvPr id="32" name="Line 46"/>
                  <p:cNvSpPr>
                    <a:spLocks noChangeShapeType="1"/>
                  </p:cNvSpPr>
                  <p:nvPr/>
                </p:nvSpPr>
                <p:spPr bwMode="auto">
                  <a:xfrm flipV="1">
                    <a:off x="11340" y="8640"/>
                    <a:ext cx="0" cy="72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1" name="Line 45"/>
                  <p:cNvSpPr>
                    <a:spLocks noChangeShapeType="1"/>
                  </p:cNvSpPr>
                  <p:nvPr/>
                </p:nvSpPr>
                <p:spPr bwMode="auto">
                  <a:xfrm flipV="1">
                    <a:off x="10440" y="7920"/>
                    <a:ext cx="0" cy="144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0" name="Line 44"/>
                  <p:cNvSpPr>
                    <a:spLocks noChangeShapeType="1"/>
                  </p:cNvSpPr>
                  <p:nvPr/>
                </p:nvSpPr>
                <p:spPr bwMode="auto">
                  <a:xfrm flipV="1">
                    <a:off x="9540" y="2160"/>
                    <a:ext cx="0" cy="720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nvGrpSpPr>
                  <p:cNvPr id="18" name="Group 10"/>
                  <p:cNvGrpSpPr>
                    <a:grpSpLocks/>
                  </p:cNvGrpSpPr>
                  <p:nvPr/>
                </p:nvGrpSpPr>
                <p:grpSpPr bwMode="auto">
                  <a:xfrm>
                    <a:off x="2160" y="1260"/>
                    <a:ext cx="360" cy="8640"/>
                    <a:chOff x="2160" y="1260"/>
                    <a:chExt cx="360" cy="8640"/>
                  </a:xfrm>
                </p:grpSpPr>
                <p:sp>
                  <p:nvSpPr>
                    <p:cNvPr id="49" name="Line 11"/>
                    <p:cNvSpPr>
                      <a:spLocks noChangeShapeType="1"/>
                    </p:cNvSpPr>
                    <p:nvPr/>
                  </p:nvSpPr>
                  <p:spPr bwMode="auto">
                    <a:xfrm>
                      <a:off x="2340" y="1260"/>
                      <a:ext cx="0" cy="864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50" name="Line 12"/>
                    <p:cNvSpPr>
                      <a:spLocks noChangeShapeType="1"/>
                    </p:cNvSpPr>
                    <p:nvPr/>
                  </p:nvSpPr>
                  <p:spPr bwMode="auto">
                    <a:xfrm>
                      <a:off x="2160" y="720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13"/>
                    <p:cNvSpPr>
                      <a:spLocks noChangeShapeType="1"/>
                    </p:cNvSpPr>
                    <p:nvPr/>
                  </p:nvSpPr>
                  <p:spPr bwMode="auto">
                    <a:xfrm>
                      <a:off x="2160" y="86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14"/>
                    <p:cNvSpPr>
                      <a:spLocks noChangeShapeType="1"/>
                    </p:cNvSpPr>
                    <p:nvPr/>
                  </p:nvSpPr>
                  <p:spPr bwMode="auto">
                    <a:xfrm>
                      <a:off x="2160" y="432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15"/>
                    <p:cNvSpPr>
                      <a:spLocks noChangeShapeType="1"/>
                    </p:cNvSpPr>
                    <p:nvPr/>
                  </p:nvSpPr>
                  <p:spPr bwMode="auto">
                    <a:xfrm>
                      <a:off x="2160" y="50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16"/>
                    <p:cNvSpPr>
                      <a:spLocks noChangeShapeType="1"/>
                    </p:cNvSpPr>
                    <p:nvPr/>
                  </p:nvSpPr>
                  <p:spPr bwMode="auto">
                    <a:xfrm>
                      <a:off x="2160" y="792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 name="Line 17"/>
                    <p:cNvSpPr>
                      <a:spLocks noChangeShapeType="1"/>
                    </p:cNvSpPr>
                    <p:nvPr/>
                  </p:nvSpPr>
                  <p:spPr bwMode="auto">
                    <a:xfrm>
                      <a:off x="2160" y="21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 name="Line 18"/>
                    <p:cNvSpPr>
                      <a:spLocks noChangeShapeType="1"/>
                    </p:cNvSpPr>
                    <p:nvPr/>
                  </p:nvSpPr>
                  <p:spPr bwMode="auto">
                    <a:xfrm>
                      <a:off x="2160" y="288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 name="Line 19"/>
                    <p:cNvSpPr>
                      <a:spLocks noChangeShapeType="1"/>
                    </p:cNvSpPr>
                    <p:nvPr/>
                  </p:nvSpPr>
                  <p:spPr bwMode="auto">
                    <a:xfrm>
                      <a:off x="2160" y="648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20"/>
                    <p:cNvSpPr>
                      <a:spLocks noChangeShapeType="1"/>
                    </p:cNvSpPr>
                    <p:nvPr/>
                  </p:nvSpPr>
                  <p:spPr bwMode="auto">
                    <a:xfrm>
                      <a:off x="2160" y="360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Line 21"/>
                    <p:cNvSpPr>
                      <a:spLocks noChangeShapeType="1"/>
                    </p:cNvSpPr>
                    <p:nvPr/>
                  </p:nvSpPr>
                  <p:spPr bwMode="auto">
                    <a:xfrm>
                      <a:off x="2160" y="57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22"/>
                  <p:cNvSpPr>
                    <a:spLocks noChangeShapeType="1"/>
                  </p:cNvSpPr>
                  <p:nvPr/>
                </p:nvSpPr>
                <p:spPr bwMode="auto">
                  <a:xfrm flipV="1">
                    <a:off x="4155" y="7200"/>
                    <a:ext cx="0" cy="21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0" name="Line 23"/>
                  <p:cNvSpPr>
                    <a:spLocks noChangeShapeType="1"/>
                  </p:cNvSpPr>
                  <p:nvPr/>
                </p:nvSpPr>
                <p:spPr bwMode="auto">
                  <a:xfrm flipV="1">
                    <a:off x="5040" y="8628"/>
                    <a:ext cx="0" cy="72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1" name="Line 24"/>
                  <p:cNvSpPr>
                    <a:spLocks noChangeShapeType="1"/>
                  </p:cNvSpPr>
                  <p:nvPr/>
                </p:nvSpPr>
                <p:spPr bwMode="auto">
                  <a:xfrm flipV="1">
                    <a:off x="8640" y="3600"/>
                    <a:ext cx="0" cy="57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2" name="Line 25"/>
                  <p:cNvSpPr>
                    <a:spLocks noChangeShapeType="1"/>
                  </p:cNvSpPr>
                  <p:nvPr/>
                </p:nvSpPr>
                <p:spPr bwMode="auto">
                  <a:xfrm flipV="1">
                    <a:off x="2700" y="8628"/>
                    <a:ext cx="8640" cy="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Line 26"/>
                  <p:cNvSpPr>
                    <a:spLocks noChangeShapeType="1"/>
                  </p:cNvSpPr>
                  <p:nvPr/>
                </p:nvSpPr>
                <p:spPr bwMode="auto">
                  <a:xfrm>
                    <a:off x="2520" y="7200"/>
                    <a:ext cx="16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24" name="Line 27"/>
                  <p:cNvSpPr>
                    <a:spLocks noChangeShapeType="1"/>
                  </p:cNvSpPr>
                  <p:nvPr/>
                </p:nvSpPr>
                <p:spPr bwMode="auto">
                  <a:xfrm>
                    <a:off x="2520" y="5760"/>
                    <a:ext cx="52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25" name="Line 28"/>
                  <p:cNvSpPr>
                    <a:spLocks noChangeShapeType="1"/>
                  </p:cNvSpPr>
                  <p:nvPr/>
                </p:nvSpPr>
                <p:spPr bwMode="auto">
                  <a:xfrm flipH="1" flipV="1">
                    <a:off x="5940" y="7200"/>
                    <a:ext cx="0" cy="21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6" name="Line 29"/>
                  <p:cNvSpPr>
                    <a:spLocks noChangeShapeType="1"/>
                  </p:cNvSpPr>
                  <p:nvPr/>
                </p:nvSpPr>
                <p:spPr bwMode="auto">
                  <a:xfrm flipV="1">
                    <a:off x="6840" y="4320"/>
                    <a:ext cx="0" cy="504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7" name="Line 30"/>
                  <p:cNvSpPr>
                    <a:spLocks noChangeShapeType="1"/>
                  </p:cNvSpPr>
                  <p:nvPr/>
                </p:nvSpPr>
                <p:spPr bwMode="auto">
                  <a:xfrm flipH="1" flipV="1">
                    <a:off x="7740" y="5755"/>
                    <a:ext cx="0" cy="3605"/>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28" name="Line 31"/>
                  <p:cNvSpPr>
                    <a:spLocks noChangeShapeType="1"/>
                  </p:cNvSpPr>
                  <p:nvPr/>
                </p:nvSpPr>
                <p:spPr bwMode="auto">
                  <a:xfrm>
                    <a:off x="2160" y="4320"/>
                    <a:ext cx="468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9" name="Group 32"/>
                  <p:cNvGrpSpPr>
                    <a:grpSpLocks/>
                  </p:cNvGrpSpPr>
                  <p:nvPr/>
                </p:nvGrpSpPr>
                <p:grpSpPr bwMode="auto">
                  <a:xfrm>
                    <a:off x="1800" y="9180"/>
                    <a:ext cx="10440" cy="360"/>
                    <a:chOff x="1800" y="9180"/>
                    <a:chExt cx="10440" cy="360"/>
                  </a:xfrm>
                </p:grpSpPr>
                <p:sp>
                  <p:nvSpPr>
                    <p:cNvPr id="38" name="Line 33"/>
                    <p:cNvSpPr>
                      <a:spLocks noChangeShapeType="1"/>
                    </p:cNvSpPr>
                    <p:nvPr/>
                  </p:nvSpPr>
                  <p:spPr bwMode="auto">
                    <a:xfrm>
                      <a:off x="1800" y="9360"/>
                      <a:ext cx="1044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39" name="Line 34"/>
                    <p:cNvSpPr>
                      <a:spLocks noChangeShapeType="1"/>
                    </p:cNvSpPr>
                    <p:nvPr/>
                  </p:nvSpPr>
                  <p:spPr bwMode="auto">
                    <a:xfrm>
                      <a:off x="32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35"/>
                    <p:cNvSpPr>
                      <a:spLocks noChangeShapeType="1"/>
                    </p:cNvSpPr>
                    <p:nvPr/>
                  </p:nvSpPr>
                  <p:spPr bwMode="auto">
                    <a:xfrm>
                      <a:off x="41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36"/>
                    <p:cNvSpPr>
                      <a:spLocks noChangeShapeType="1"/>
                    </p:cNvSpPr>
                    <p:nvPr/>
                  </p:nvSpPr>
                  <p:spPr bwMode="auto">
                    <a:xfrm>
                      <a:off x="50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37"/>
                    <p:cNvSpPr>
                      <a:spLocks noChangeShapeType="1"/>
                    </p:cNvSpPr>
                    <p:nvPr/>
                  </p:nvSpPr>
                  <p:spPr bwMode="auto">
                    <a:xfrm>
                      <a:off x="59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38"/>
                    <p:cNvSpPr>
                      <a:spLocks noChangeShapeType="1"/>
                    </p:cNvSpPr>
                    <p:nvPr/>
                  </p:nvSpPr>
                  <p:spPr bwMode="auto">
                    <a:xfrm>
                      <a:off x="86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39"/>
                    <p:cNvSpPr>
                      <a:spLocks noChangeShapeType="1"/>
                    </p:cNvSpPr>
                    <p:nvPr/>
                  </p:nvSpPr>
                  <p:spPr bwMode="auto">
                    <a:xfrm>
                      <a:off x="68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40"/>
                    <p:cNvSpPr>
                      <a:spLocks noChangeShapeType="1"/>
                    </p:cNvSpPr>
                    <p:nvPr/>
                  </p:nvSpPr>
                  <p:spPr bwMode="auto">
                    <a:xfrm>
                      <a:off x="77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41"/>
                    <p:cNvSpPr>
                      <a:spLocks noChangeShapeType="1"/>
                    </p:cNvSpPr>
                    <p:nvPr/>
                  </p:nvSpPr>
                  <p:spPr bwMode="auto">
                    <a:xfrm>
                      <a:off x="95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42"/>
                    <p:cNvSpPr>
                      <a:spLocks noChangeShapeType="1"/>
                    </p:cNvSpPr>
                    <p:nvPr/>
                  </p:nvSpPr>
                  <p:spPr bwMode="auto">
                    <a:xfrm>
                      <a:off x="104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43"/>
                    <p:cNvSpPr>
                      <a:spLocks noChangeShapeType="1"/>
                    </p:cNvSpPr>
                    <p:nvPr/>
                  </p:nvSpPr>
                  <p:spPr bwMode="auto">
                    <a:xfrm>
                      <a:off x="113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3" name="Line 47"/>
                  <p:cNvSpPr>
                    <a:spLocks noChangeShapeType="1"/>
                  </p:cNvSpPr>
                  <p:nvPr/>
                </p:nvSpPr>
                <p:spPr bwMode="auto">
                  <a:xfrm>
                    <a:off x="2520" y="3600"/>
                    <a:ext cx="61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8"/>
                  <p:cNvSpPr>
                    <a:spLocks noChangeShapeType="1"/>
                  </p:cNvSpPr>
                  <p:nvPr/>
                </p:nvSpPr>
                <p:spPr bwMode="auto">
                  <a:xfrm>
                    <a:off x="2700" y="7200"/>
                    <a:ext cx="324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9"/>
                  <p:cNvSpPr>
                    <a:spLocks noChangeShapeType="1"/>
                  </p:cNvSpPr>
                  <p:nvPr/>
                </p:nvSpPr>
                <p:spPr bwMode="auto">
                  <a:xfrm>
                    <a:off x="2340" y="8640"/>
                    <a:ext cx="27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50"/>
                  <p:cNvSpPr>
                    <a:spLocks noChangeShapeType="1"/>
                  </p:cNvSpPr>
                  <p:nvPr/>
                </p:nvSpPr>
                <p:spPr bwMode="auto">
                  <a:xfrm>
                    <a:off x="2340" y="2160"/>
                    <a:ext cx="7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51"/>
                  <p:cNvSpPr>
                    <a:spLocks noChangeShapeType="1"/>
                  </p:cNvSpPr>
                  <p:nvPr/>
                </p:nvSpPr>
                <p:spPr bwMode="auto">
                  <a:xfrm>
                    <a:off x="2520" y="7920"/>
                    <a:ext cx="79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7" name="Text Box 53"/>
                <p:cNvSpPr txBox="1">
                  <a:spLocks noChangeArrowheads="1"/>
                </p:cNvSpPr>
                <p:nvPr/>
              </p:nvSpPr>
              <p:spPr bwMode="auto">
                <a:xfrm>
                  <a:off x="4231" y="3857"/>
                  <a:ext cx="129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700">
                      <a:latin typeface="Times New Roman" pitchFamily="18" charset="0"/>
                    </a:rPr>
                    <a:t> 1    </a:t>
                  </a:r>
                  <a:r>
                    <a:rPr lang="en-US" sz="700" smtClean="0">
                      <a:latin typeface="Times New Roman" pitchFamily="18" charset="0"/>
                    </a:rPr>
                    <a:t>     </a:t>
                  </a:r>
                  <a:r>
                    <a:rPr lang="en-US" sz="700">
                      <a:latin typeface="Times New Roman" pitchFamily="18" charset="0"/>
                    </a:rPr>
                    <a:t>2     </a:t>
                  </a:r>
                  <a:r>
                    <a:rPr lang="en-US" sz="700" smtClean="0">
                      <a:latin typeface="Times New Roman" pitchFamily="18" charset="0"/>
                    </a:rPr>
                    <a:t>   </a:t>
                  </a:r>
                  <a:r>
                    <a:rPr lang="en-US" sz="700">
                      <a:latin typeface="Times New Roman" pitchFamily="18" charset="0"/>
                    </a:rPr>
                    <a:t>3    </a:t>
                  </a:r>
                  <a:r>
                    <a:rPr lang="en-US" sz="700" smtClean="0">
                      <a:latin typeface="Times New Roman" pitchFamily="18" charset="0"/>
                    </a:rPr>
                    <a:t>    </a:t>
                  </a:r>
                  <a:r>
                    <a:rPr lang="en-US" sz="700">
                      <a:latin typeface="Times New Roman" pitchFamily="18" charset="0"/>
                    </a:rPr>
                    <a:t>4     </a:t>
                  </a:r>
                  <a:r>
                    <a:rPr lang="en-US" sz="700" smtClean="0">
                      <a:latin typeface="Times New Roman" pitchFamily="18" charset="0"/>
                    </a:rPr>
                    <a:t>    </a:t>
                  </a:r>
                  <a:r>
                    <a:rPr lang="en-US" sz="700">
                      <a:latin typeface="Times New Roman" pitchFamily="18" charset="0"/>
                    </a:rPr>
                    <a:t>5      </a:t>
                  </a:r>
                  <a:r>
                    <a:rPr lang="en-US" sz="700" smtClean="0">
                      <a:latin typeface="Times New Roman" pitchFamily="18" charset="0"/>
                    </a:rPr>
                    <a:t>   6        7         </a:t>
                  </a:r>
                  <a:r>
                    <a:rPr lang="en-US" sz="700">
                      <a:latin typeface="Times New Roman" pitchFamily="18" charset="0"/>
                    </a:rPr>
                    <a:t>8     </a:t>
                  </a:r>
                  <a:r>
                    <a:rPr lang="en-US" sz="700" smtClean="0">
                      <a:latin typeface="Times New Roman" pitchFamily="18" charset="0"/>
                    </a:rPr>
                    <a:t>   </a:t>
                  </a:r>
                  <a:r>
                    <a:rPr lang="en-US" sz="700">
                      <a:latin typeface="Times New Roman" pitchFamily="18" charset="0"/>
                    </a:rPr>
                    <a:t>9    </a:t>
                  </a:r>
                  <a:r>
                    <a:rPr lang="en-US" sz="700" smtClean="0">
                      <a:latin typeface="Times New Roman" pitchFamily="18" charset="0"/>
                    </a:rPr>
                    <a:t>    </a:t>
                  </a:r>
                  <a:r>
                    <a:rPr lang="en-US" sz="700">
                      <a:latin typeface="Times New Roman" pitchFamily="18" charset="0"/>
                    </a:rPr>
                    <a:t>10    </a:t>
                  </a:r>
                  <a:r>
                    <a:rPr lang="en-US" sz="700" smtClean="0">
                      <a:latin typeface="Times New Roman" pitchFamily="18" charset="0"/>
                    </a:rPr>
                    <a:t>     </a:t>
                  </a:r>
                  <a:r>
                    <a:rPr lang="en-US" sz="700">
                      <a:latin typeface="Times New Roman" pitchFamily="18" charset="0"/>
                    </a:rPr>
                    <a:t>x</a:t>
                  </a:r>
                </a:p>
              </p:txBody>
            </p:sp>
          </p:grpSp>
          <p:grpSp>
            <p:nvGrpSpPr>
              <p:cNvPr id="105" name="Group 104"/>
              <p:cNvGrpSpPr/>
              <p:nvPr/>
            </p:nvGrpSpPr>
            <p:grpSpPr>
              <a:xfrm>
                <a:off x="685800" y="4267451"/>
                <a:ext cx="279939" cy="2280962"/>
                <a:chOff x="685800" y="4267451"/>
                <a:chExt cx="279939" cy="2280962"/>
              </a:xfrm>
            </p:grpSpPr>
            <p:sp>
              <p:nvSpPr>
                <p:cNvPr id="94" name="TextBox 93"/>
                <p:cNvSpPr txBox="1"/>
                <p:nvPr/>
              </p:nvSpPr>
              <p:spPr>
                <a:xfrm>
                  <a:off x="726799" y="6031489"/>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1</a:t>
                  </a:r>
                  <a:endParaRPr lang="vi-VN" sz="700">
                    <a:latin typeface="Times New Roman" pitchFamily="18" charset="0"/>
                    <a:cs typeface="Times New Roman" pitchFamily="18" charset="0"/>
                  </a:endParaRPr>
                </a:p>
              </p:txBody>
            </p:sp>
            <p:sp>
              <p:nvSpPr>
                <p:cNvPr id="95" name="TextBox 94"/>
                <p:cNvSpPr txBox="1"/>
                <p:nvPr/>
              </p:nvSpPr>
              <p:spPr>
                <a:xfrm>
                  <a:off x="736189" y="6348358"/>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0</a:t>
                  </a:r>
                  <a:endParaRPr lang="vi-VN" sz="700">
                    <a:latin typeface="Times New Roman" pitchFamily="18" charset="0"/>
                    <a:cs typeface="Times New Roman" pitchFamily="18" charset="0"/>
                  </a:endParaRPr>
                </a:p>
              </p:txBody>
            </p:sp>
            <p:sp>
              <p:nvSpPr>
                <p:cNvPr id="96" name="TextBox 95"/>
                <p:cNvSpPr txBox="1"/>
                <p:nvPr/>
              </p:nvSpPr>
              <p:spPr>
                <a:xfrm>
                  <a:off x="726799" y="4660177"/>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8</a:t>
                  </a:r>
                  <a:endParaRPr lang="vi-VN" sz="700">
                    <a:latin typeface="Times New Roman" pitchFamily="18" charset="0"/>
                    <a:cs typeface="Times New Roman" pitchFamily="18" charset="0"/>
                  </a:endParaRPr>
                </a:p>
              </p:txBody>
            </p:sp>
            <p:sp>
              <p:nvSpPr>
                <p:cNvPr id="97" name="TextBox 96"/>
                <p:cNvSpPr txBox="1"/>
                <p:nvPr/>
              </p:nvSpPr>
              <p:spPr>
                <a:xfrm>
                  <a:off x="726799" y="446381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9</a:t>
                  </a:r>
                  <a:endParaRPr lang="vi-VN" sz="700">
                    <a:latin typeface="Times New Roman" pitchFamily="18" charset="0"/>
                    <a:cs typeface="Times New Roman" pitchFamily="18" charset="0"/>
                  </a:endParaRPr>
                </a:p>
              </p:txBody>
            </p:sp>
            <p:sp>
              <p:nvSpPr>
                <p:cNvPr id="98" name="TextBox 97"/>
                <p:cNvSpPr txBox="1"/>
                <p:nvPr/>
              </p:nvSpPr>
              <p:spPr>
                <a:xfrm>
                  <a:off x="726800" y="4856540"/>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7</a:t>
                  </a:r>
                  <a:endParaRPr lang="vi-VN" sz="700">
                    <a:latin typeface="Times New Roman" pitchFamily="18" charset="0"/>
                    <a:cs typeface="Times New Roman" pitchFamily="18" charset="0"/>
                  </a:endParaRPr>
                </a:p>
              </p:txBody>
            </p:sp>
            <p:sp>
              <p:nvSpPr>
                <p:cNvPr id="99" name="TextBox 98"/>
                <p:cNvSpPr txBox="1"/>
                <p:nvPr/>
              </p:nvSpPr>
              <p:spPr>
                <a:xfrm>
                  <a:off x="685800" y="4267451"/>
                  <a:ext cx="274434" cy="200055"/>
                </a:xfrm>
                <a:prstGeom prst="rect">
                  <a:avLst/>
                </a:prstGeom>
                <a:noFill/>
              </p:spPr>
              <p:txBody>
                <a:bodyPr wrap="none" rtlCol="0">
                  <a:spAutoFit/>
                </a:bodyPr>
                <a:lstStyle/>
                <a:p>
                  <a:r>
                    <a:rPr lang="en-US" sz="700" smtClean="0">
                      <a:latin typeface="Times New Roman" pitchFamily="18" charset="0"/>
                      <a:cs typeface="Times New Roman" pitchFamily="18" charset="0"/>
                    </a:rPr>
                    <a:t>10</a:t>
                  </a:r>
                  <a:endParaRPr lang="vi-VN" sz="700">
                    <a:latin typeface="Times New Roman" pitchFamily="18" charset="0"/>
                    <a:cs typeface="Times New Roman" pitchFamily="18" charset="0"/>
                  </a:endParaRPr>
                </a:p>
              </p:txBody>
            </p:sp>
            <p:sp>
              <p:nvSpPr>
                <p:cNvPr id="100" name="TextBox 99"/>
                <p:cNvSpPr txBox="1"/>
                <p:nvPr/>
              </p:nvSpPr>
              <p:spPr>
                <a:xfrm>
                  <a:off x="726799" y="583143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2</a:t>
                  </a:r>
                  <a:endParaRPr lang="vi-VN" sz="700">
                    <a:latin typeface="Times New Roman" pitchFamily="18" charset="0"/>
                    <a:cs typeface="Times New Roman" pitchFamily="18" charset="0"/>
                  </a:endParaRPr>
                </a:p>
              </p:txBody>
            </p:sp>
            <p:sp>
              <p:nvSpPr>
                <p:cNvPr id="101" name="TextBox 100"/>
                <p:cNvSpPr txBox="1"/>
                <p:nvPr/>
              </p:nvSpPr>
              <p:spPr>
                <a:xfrm>
                  <a:off x="736189" y="5640511"/>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3</a:t>
                  </a:r>
                  <a:endParaRPr lang="vi-VN" sz="700">
                    <a:latin typeface="Times New Roman" pitchFamily="18" charset="0"/>
                    <a:cs typeface="Times New Roman" pitchFamily="18" charset="0"/>
                  </a:endParaRPr>
                </a:p>
              </p:txBody>
            </p:sp>
            <p:sp>
              <p:nvSpPr>
                <p:cNvPr id="102" name="TextBox 101"/>
                <p:cNvSpPr txBox="1"/>
                <p:nvPr/>
              </p:nvSpPr>
              <p:spPr>
                <a:xfrm>
                  <a:off x="726799" y="5247781"/>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5</a:t>
                  </a:r>
                  <a:endParaRPr lang="vi-VN" sz="700">
                    <a:latin typeface="Times New Roman" pitchFamily="18" charset="0"/>
                    <a:cs typeface="Times New Roman" pitchFamily="18" charset="0"/>
                  </a:endParaRPr>
                </a:p>
              </p:txBody>
            </p:sp>
            <p:sp>
              <p:nvSpPr>
                <p:cNvPr id="103" name="TextBox 102"/>
                <p:cNvSpPr txBox="1"/>
                <p:nvPr/>
              </p:nvSpPr>
              <p:spPr>
                <a:xfrm>
                  <a:off x="726799" y="5052903"/>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6</a:t>
                  </a:r>
                  <a:endParaRPr lang="vi-VN" sz="700">
                    <a:latin typeface="Times New Roman" pitchFamily="18" charset="0"/>
                    <a:cs typeface="Times New Roman" pitchFamily="18" charset="0"/>
                  </a:endParaRPr>
                </a:p>
              </p:txBody>
            </p:sp>
            <p:sp>
              <p:nvSpPr>
                <p:cNvPr id="104" name="TextBox 103"/>
                <p:cNvSpPr txBox="1"/>
                <p:nvPr/>
              </p:nvSpPr>
              <p:spPr>
                <a:xfrm>
                  <a:off x="726799" y="544378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4</a:t>
                  </a:r>
                  <a:endParaRPr lang="vi-VN" sz="700">
                    <a:latin typeface="Times New Roman" pitchFamily="18" charset="0"/>
                    <a:cs typeface="Times New Roman" pitchFamily="18" charset="0"/>
                  </a:endParaRPr>
                </a:p>
              </p:txBody>
            </p:sp>
          </p:grpSp>
        </p:grpSp>
      </p:grpSp>
      <p:grpSp>
        <p:nvGrpSpPr>
          <p:cNvPr id="113" name="Group 112"/>
          <p:cNvGrpSpPr/>
          <p:nvPr/>
        </p:nvGrpSpPr>
        <p:grpSpPr>
          <a:xfrm>
            <a:off x="1940511" y="1219200"/>
            <a:ext cx="5831889" cy="4879637"/>
            <a:chOff x="2244925" y="1749763"/>
            <a:chExt cx="5831889" cy="4879637"/>
          </a:xfrm>
        </p:grpSpPr>
        <p:sp>
          <p:nvSpPr>
            <p:cNvPr id="107" name="AutoShape 122"/>
            <p:cNvSpPr>
              <a:spLocks noChangeArrowheads="1"/>
            </p:cNvSpPr>
            <p:nvPr/>
          </p:nvSpPr>
          <p:spPr bwMode="auto">
            <a:xfrm>
              <a:off x="2244925" y="1749763"/>
              <a:ext cx="4953000" cy="2365108"/>
            </a:xfrm>
            <a:prstGeom prst="cloudCallout">
              <a:avLst>
                <a:gd name="adj1" fmla="val -44690"/>
                <a:gd name="adj2" fmla="val 114583"/>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r>
                <a:rPr lang="en-US" sz="2400"/>
                <a:t>Tiết học hôm nay chúng ta chi xét dạng biểu đồ đơn giản đó là </a:t>
              </a:r>
              <a:r>
                <a:rPr lang="en-US" sz="2400" i="1">
                  <a:solidFill>
                    <a:srgbClr val="FFFF00"/>
                  </a:solidFill>
                </a:rPr>
                <a:t>biểu đồ đoạn thẳng</a:t>
              </a:r>
              <a:r>
                <a:rPr lang="en-US" i="1">
                  <a:solidFill>
                    <a:srgbClr val="FFFF00"/>
                  </a:solidFill>
                </a:rPr>
                <a:t>  </a:t>
              </a:r>
            </a:p>
          </p:txBody>
        </p:sp>
        <p:pic>
          <p:nvPicPr>
            <p:cNvPr id="112" name="Picture 1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8514" y="4245675"/>
              <a:ext cx="3178300" cy="2383725"/>
            </a:xfrm>
            <a:prstGeom prst="rect">
              <a:avLst/>
            </a:prstGeom>
          </p:spPr>
        </p:pic>
      </p:grpSp>
    </p:spTree>
    <p:extLst>
      <p:ext uri="{BB962C8B-B14F-4D97-AF65-F5344CB8AC3E}">
        <p14:creationId xmlns:p14="http://schemas.microsoft.com/office/powerpoint/2010/main" val="8384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wipe(up)">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down)">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down)">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108"/>
                                        </p:tgtEl>
                                        <p:attrNameLst>
                                          <p:attrName>ppt_w</p:attrName>
                                        </p:attrNameLst>
                                      </p:cBhvr>
                                      <p:tavLst>
                                        <p:tav tm="0">
                                          <p:val>
                                            <p:strVal val="ppt_w"/>
                                          </p:val>
                                        </p:tav>
                                        <p:tav tm="100000">
                                          <p:val>
                                            <p:fltVal val="0"/>
                                          </p:val>
                                        </p:tav>
                                      </p:tavLst>
                                    </p:anim>
                                    <p:anim calcmode="lin" valueType="num">
                                      <p:cBhvr>
                                        <p:cTn id="27" dur="1000"/>
                                        <p:tgtEl>
                                          <p:spTgt spid="108"/>
                                        </p:tgtEl>
                                        <p:attrNameLst>
                                          <p:attrName>ppt_h</p:attrName>
                                        </p:attrNameLst>
                                      </p:cBhvr>
                                      <p:tavLst>
                                        <p:tav tm="0">
                                          <p:val>
                                            <p:strVal val="ppt_h"/>
                                          </p:val>
                                        </p:tav>
                                        <p:tav tm="100000">
                                          <p:val>
                                            <p:fltVal val="0"/>
                                          </p:val>
                                        </p:tav>
                                      </p:tavLst>
                                    </p:anim>
                                    <p:anim calcmode="lin" valueType="num">
                                      <p:cBhvr>
                                        <p:cTn id="28" dur="1000"/>
                                        <p:tgtEl>
                                          <p:spTgt spid="108"/>
                                        </p:tgtEl>
                                        <p:attrNameLst>
                                          <p:attrName>style.rotation</p:attrName>
                                        </p:attrNameLst>
                                      </p:cBhvr>
                                      <p:tavLst>
                                        <p:tav tm="0">
                                          <p:val>
                                            <p:fltVal val="0"/>
                                          </p:val>
                                        </p:tav>
                                        <p:tav tm="100000">
                                          <p:val>
                                            <p:fltVal val="90"/>
                                          </p:val>
                                        </p:tav>
                                      </p:tavLst>
                                    </p:anim>
                                    <p:animEffect transition="out" filter="fade">
                                      <p:cBhvr>
                                        <p:cTn id="29" dur="1000"/>
                                        <p:tgtEl>
                                          <p:spTgt spid="108"/>
                                        </p:tgtEl>
                                      </p:cBhvr>
                                    </p:animEffect>
                                    <p:set>
                                      <p:cBhvr>
                                        <p:cTn id="30" dur="1" fill="hold">
                                          <p:stCondLst>
                                            <p:cond delay="999"/>
                                          </p:stCondLst>
                                        </p:cTn>
                                        <p:tgtEl>
                                          <p:spTgt spid="108"/>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109"/>
                                        </p:tgtEl>
                                        <p:attrNameLst>
                                          <p:attrName>ppt_w</p:attrName>
                                        </p:attrNameLst>
                                      </p:cBhvr>
                                      <p:tavLst>
                                        <p:tav tm="0">
                                          <p:val>
                                            <p:strVal val="ppt_w"/>
                                          </p:val>
                                        </p:tav>
                                        <p:tav tm="100000">
                                          <p:val>
                                            <p:fltVal val="0"/>
                                          </p:val>
                                        </p:tav>
                                      </p:tavLst>
                                    </p:anim>
                                    <p:anim calcmode="lin" valueType="num">
                                      <p:cBhvr>
                                        <p:cTn id="33" dur="1000"/>
                                        <p:tgtEl>
                                          <p:spTgt spid="109"/>
                                        </p:tgtEl>
                                        <p:attrNameLst>
                                          <p:attrName>ppt_h</p:attrName>
                                        </p:attrNameLst>
                                      </p:cBhvr>
                                      <p:tavLst>
                                        <p:tav tm="0">
                                          <p:val>
                                            <p:strVal val="ppt_h"/>
                                          </p:val>
                                        </p:tav>
                                        <p:tav tm="100000">
                                          <p:val>
                                            <p:fltVal val="0"/>
                                          </p:val>
                                        </p:tav>
                                      </p:tavLst>
                                    </p:anim>
                                    <p:anim calcmode="lin" valueType="num">
                                      <p:cBhvr>
                                        <p:cTn id="34" dur="1000"/>
                                        <p:tgtEl>
                                          <p:spTgt spid="109"/>
                                        </p:tgtEl>
                                        <p:attrNameLst>
                                          <p:attrName>style.rotation</p:attrName>
                                        </p:attrNameLst>
                                      </p:cBhvr>
                                      <p:tavLst>
                                        <p:tav tm="0">
                                          <p:val>
                                            <p:fltVal val="0"/>
                                          </p:val>
                                        </p:tav>
                                        <p:tav tm="100000">
                                          <p:val>
                                            <p:fltVal val="90"/>
                                          </p:val>
                                        </p:tav>
                                      </p:tavLst>
                                    </p:anim>
                                    <p:animEffect transition="out" filter="fade">
                                      <p:cBhvr>
                                        <p:cTn id="35" dur="1000"/>
                                        <p:tgtEl>
                                          <p:spTgt spid="109"/>
                                        </p:tgtEl>
                                      </p:cBhvr>
                                    </p:animEffect>
                                    <p:set>
                                      <p:cBhvr>
                                        <p:cTn id="36" dur="1" fill="hold">
                                          <p:stCondLst>
                                            <p:cond delay="999"/>
                                          </p:stCondLst>
                                        </p:cTn>
                                        <p:tgtEl>
                                          <p:spTgt spid="109"/>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1000"/>
                                        <p:tgtEl>
                                          <p:spTgt spid="110"/>
                                        </p:tgtEl>
                                        <p:attrNameLst>
                                          <p:attrName>ppt_w</p:attrName>
                                        </p:attrNameLst>
                                      </p:cBhvr>
                                      <p:tavLst>
                                        <p:tav tm="0">
                                          <p:val>
                                            <p:strVal val="ppt_w"/>
                                          </p:val>
                                        </p:tav>
                                        <p:tav tm="100000">
                                          <p:val>
                                            <p:fltVal val="0"/>
                                          </p:val>
                                        </p:tav>
                                      </p:tavLst>
                                    </p:anim>
                                    <p:anim calcmode="lin" valueType="num">
                                      <p:cBhvr>
                                        <p:cTn id="39" dur="1000"/>
                                        <p:tgtEl>
                                          <p:spTgt spid="110"/>
                                        </p:tgtEl>
                                        <p:attrNameLst>
                                          <p:attrName>ppt_h</p:attrName>
                                        </p:attrNameLst>
                                      </p:cBhvr>
                                      <p:tavLst>
                                        <p:tav tm="0">
                                          <p:val>
                                            <p:strVal val="ppt_h"/>
                                          </p:val>
                                        </p:tav>
                                        <p:tav tm="100000">
                                          <p:val>
                                            <p:fltVal val="0"/>
                                          </p:val>
                                        </p:tav>
                                      </p:tavLst>
                                    </p:anim>
                                    <p:anim calcmode="lin" valueType="num">
                                      <p:cBhvr>
                                        <p:cTn id="40" dur="1000"/>
                                        <p:tgtEl>
                                          <p:spTgt spid="110"/>
                                        </p:tgtEl>
                                        <p:attrNameLst>
                                          <p:attrName>style.rotation</p:attrName>
                                        </p:attrNameLst>
                                      </p:cBhvr>
                                      <p:tavLst>
                                        <p:tav tm="0">
                                          <p:val>
                                            <p:fltVal val="0"/>
                                          </p:val>
                                        </p:tav>
                                        <p:tav tm="100000">
                                          <p:val>
                                            <p:fltVal val="90"/>
                                          </p:val>
                                        </p:tav>
                                      </p:tavLst>
                                    </p:anim>
                                    <p:animEffect transition="out" filter="fade">
                                      <p:cBhvr>
                                        <p:cTn id="41" dur="1000"/>
                                        <p:tgtEl>
                                          <p:spTgt spid="110"/>
                                        </p:tgtEl>
                                      </p:cBhvr>
                                    </p:animEffect>
                                    <p:set>
                                      <p:cBhvr>
                                        <p:cTn id="42" dur="1" fill="hold">
                                          <p:stCondLst>
                                            <p:cond delay="999"/>
                                          </p:stCondLst>
                                        </p:cTn>
                                        <p:tgtEl>
                                          <p:spTgt spid="110"/>
                                        </p:tgtEl>
                                        <p:attrNameLst>
                                          <p:attrName>style.visibility</p:attrName>
                                        </p:attrNameLst>
                                      </p:cBhvr>
                                      <p:to>
                                        <p:strVal val="hidden"/>
                                      </p:to>
                                    </p:set>
                                  </p:childTnLst>
                                </p:cTn>
                              </p:par>
                              <p:par>
                                <p:cTn id="43" presetID="31" presetClass="exit" presetSubtype="0" fill="hold" nodeType="withEffect">
                                  <p:stCondLst>
                                    <p:cond delay="0"/>
                                  </p:stCondLst>
                                  <p:childTnLst>
                                    <p:anim calcmode="lin" valueType="num">
                                      <p:cBhvr>
                                        <p:cTn id="44" dur="1000"/>
                                        <p:tgtEl>
                                          <p:spTgt spid="111"/>
                                        </p:tgtEl>
                                        <p:attrNameLst>
                                          <p:attrName>ppt_w</p:attrName>
                                        </p:attrNameLst>
                                      </p:cBhvr>
                                      <p:tavLst>
                                        <p:tav tm="0">
                                          <p:val>
                                            <p:strVal val="ppt_w"/>
                                          </p:val>
                                        </p:tav>
                                        <p:tav tm="100000">
                                          <p:val>
                                            <p:fltVal val="0"/>
                                          </p:val>
                                        </p:tav>
                                      </p:tavLst>
                                    </p:anim>
                                    <p:anim calcmode="lin" valueType="num">
                                      <p:cBhvr>
                                        <p:cTn id="45" dur="1000"/>
                                        <p:tgtEl>
                                          <p:spTgt spid="111"/>
                                        </p:tgtEl>
                                        <p:attrNameLst>
                                          <p:attrName>ppt_h</p:attrName>
                                        </p:attrNameLst>
                                      </p:cBhvr>
                                      <p:tavLst>
                                        <p:tav tm="0">
                                          <p:val>
                                            <p:strVal val="ppt_h"/>
                                          </p:val>
                                        </p:tav>
                                        <p:tav tm="100000">
                                          <p:val>
                                            <p:fltVal val="0"/>
                                          </p:val>
                                        </p:tav>
                                      </p:tavLst>
                                    </p:anim>
                                    <p:anim calcmode="lin" valueType="num">
                                      <p:cBhvr>
                                        <p:cTn id="46" dur="1000"/>
                                        <p:tgtEl>
                                          <p:spTgt spid="111"/>
                                        </p:tgtEl>
                                        <p:attrNameLst>
                                          <p:attrName>style.rotation</p:attrName>
                                        </p:attrNameLst>
                                      </p:cBhvr>
                                      <p:tavLst>
                                        <p:tav tm="0">
                                          <p:val>
                                            <p:fltVal val="0"/>
                                          </p:val>
                                        </p:tav>
                                        <p:tav tm="100000">
                                          <p:val>
                                            <p:fltVal val="90"/>
                                          </p:val>
                                        </p:tav>
                                      </p:tavLst>
                                    </p:anim>
                                    <p:animEffect transition="out" filter="fade">
                                      <p:cBhvr>
                                        <p:cTn id="47" dur="1000"/>
                                        <p:tgtEl>
                                          <p:spTgt spid="111"/>
                                        </p:tgtEl>
                                      </p:cBhvr>
                                    </p:animEffect>
                                    <p:set>
                                      <p:cBhvr>
                                        <p:cTn id="48" dur="1" fill="hold">
                                          <p:stCondLst>
                                            <p:cond delay="999"/>
                                          </p:stCondLst>
                                        </p:cTn>
                                        <p:tgtEl>
                                          <p:spTgt spid="111"/>
                                        </p:tgtEl>
                                        <p:attrNameLst>
                                          <p:attrName>style.visibility</p:attrName>
                                        </p:attrNameLst>
                                      </p:cBhvr>
                                      <p:to>
                                        <p:strVal val="hidden"/>
                                      </p:to>
                                    </p:set>
                                  </p:childTnLst>
                                </p:cTn>
                              </p:par>
                              <p:par>
                                <p:cTn id="49" presetID="31" presetClass="exit" presetSubtype="0" fill="hold" grpId="0" nodeType="withEffect">
                                  <p:stCondLst>
                                    <p:cond delay="0"/>
                                  </p:stCondLst>
                                  <p:childTnLst>
                                    <p:anim calcmode="lin" valueType="num">
                                      <p:cBhvr>
                                        <p:cTn id="50" dur="1000"/>
                                        <p:tgtEl>
                                          <p:spTgt spid="2"/>
                                        </p:tgtEl>
                                        <p:attrNameLst>
                                          <p:attrName>ppt_w</p:attrName>
                                        </p:attrNameLst>
                                      </p:cBhvr>
                                      <p:tavLst>
                                        <p:tav tm="0">
                                          <p:val>
                                            <p:strVal val="ppt_w"/>
                                          </p:val>
                                        </p:tav>
                                        <p:tav tm="100000">
                                          <p:val>
                                            <p:fltVal val="0"/>
                                          </p:val>
                                        </p:tav>
                                      </p:tavLst>
                                    </p:anim>
                                    <p:anim calcmode="lin" valueType="num">
                                      <p:cBhvr>
                                        <p:cTn id="51" dur="1000"/>
                                        <p:tgtEl>
                                          <p:spTgt spid="2"/>
                                        </p:tgtEl>
                                        <p:attrNameLst>
                                          <p:attrName>ppt_h</p:attrName>
                                        </p:attrNameLst>
                                      </p:cBhvr>
                                      <p:tavLst>
                                        <p:tav tm="0">
                                          <p:val>
                                            <p:strVal val="ppt_h"/>
                                          </p:val>
                                        </p:tav>
                                        <p:tav tm="100000">
                                          <p:val>
                                            <p:fltVal val="0"/>
                                          </p:val>
                                        </p:tav>
                                      </p:tavLst>
                                    </p:anim>
                                    <p:anim calcmode="lin" valueType="num">
                                      <p:cBhvr>
                                        <p:cTn id="52" dur="1000"/>
                                        <p:tgtEl>
                                          <p:spTgt spid="2"/>
                                        </p:tgtEl>
                                        <p:attrNameLst>
                                          <p:attrName>style.rotation</p:attrName>
                                        </p:attrNameLst>
                                      </p:cBhvr>
                                      <p:tavLst>
                                        <p:tav tm="0">
                                          <p:val>
                                            <p:fltVal val="0"/>
                                          </p:val>
                                        </p:tav>
                                        <p:tav tm="100000">
                                          <p:val>
                                            <p:fltVal val="90"/>
                                          </p:val>
                                        </p:tav>
                                      </p:tavLst>
                                    </p:anim>
                                    <p:animEffect transition="out" filter="fade">
                                      <p:cBhvr>
                                        <p:cTn id="53" dur="1000"/>
                                        <p:tgtEl>
                                          <p:spTgt spid="2"/>
                                        </p:tgtEl>
                                      </p:cBhvr>
                                    </p:animEffect>
                                    <p:set>
                                      <p:cBhvr>
                                        <p:cTn id="54" dur="1" fill="hold">
                                          <p:stCondLst>
                                            <p:cond delay="999"/>
                                          </p:stCondLst>
                                        </p:cTn>
                                        <p:tgtEl>
                                          <p:spTgt spid="2"/>
                                        </p:tgtEl>
                                        <p:attrNameLst>
                                          <p:attrName>style.visibility</p:attrName>
                                        </p:attrNameLst>
                                      </p:cBhvr>
                                      <p:to>
                                        <p:strVal val="hidden"/>
                                      </p:to>
                                    </p:set>
                                  </p:childTnLst>
                                </p:cTn>
                              </p:par>
                              <p:par>
                                <p:cTn id="55" presetID="31" presetClass="entr" presetSubtype="0"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p:cTn id="57" dur="1000" fill="hold"/>
                                        <p:tgtEl>
                                          <p:spTgt spid="113"/>
                                        </p:tgtEl>
                                        <p:attrNameLst>
                                          <p:attrName>ppt_w</p:attrName>
                                        </p:attrNameLst>
                                      </p:cBhvr>
                                      <p:tavLst>
                                        <p:tav tm="0">
                                          <p:val>
                                            <p:fltVal val="0"/>
                                          </p:val>
                                        </p:tav>
                                        <p:tav tm="100000">
                                          <p:val>
                                            <p:strVal val="#ppt_w"/>
                                          </p:val>
                                        </p:tav>
                                      </p:tavLst>
                                    </p:anim>
                                    <p:anim calcmode="lin" valueType="num">
                                      <p:cBhvr>
                                        <p:cTn id="58" dur="1000" fill="hold"/>
                                        <p:tgtEl>
                                          <p:spTgt spid="113"/>
                                        </p:tgtEl>
                                        <p:attrNameLst>
                                          <p:attrName>ppt_h</p:attrName>
                                        </p:attrNameLst>
                                      </p:cBhvr>
                                      <p:tavLst>
                                        <p:tav tm="0">
                                          <p:val>
                                            <p:fltVal val="0"/>
                                          </p:val>
                                        </p:tav>
                                        <p:tav tm="100000">
                                          <p:val>
                                            <p:strVal val="#ppt_h"/>
                                          </p:val>
                                        </p:tav>
                                      </p:tavLst>
                                    </p:anim>
                                    <p:anim calcmode="lin" valueType="num">
                                      <p:cBhvr>
                                        <p:cTn id="59" dur="1000" fill="hold"/>
                                        <p:tgtEl>
                                          <p:spTgt spid="113"/>
                                        </p:tgtEl>
                                        <p:attrNameLst>
                                          <p:attrName>style.rotation</p:attrName>
                                        </p:attrNameLst>
                                      </p:cBhvr>
                                      <p:tavLst>
                                        <p:tav tm="0">
                                          <p:val>
                                            <p:fltVal val="90"/>
                                          </p:val>
                                        </p:tav>
                                        <p:tav tm="100000">
                                          <p:val>
                                            <p:fltVal val="0"/>
                                          </p:val>
                                        </p:tav>
                                      </p:tavLst>
                                    </p:anim>
                                    <p:animEffect transition="in" filter="fade">
                                      <p:cBhvr>
                                        <p:cTn id="60"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8"/>
          <p:cNvSpPr>
            <a:spLocks noChangeArrowheads="1"/>
          </p:cNvSpPr>
          <p:nvPr/>
        </p:nvSpPr>
        <p:spPr bwMode="auto">
          <a:xfrm>
            <a:off x="6763544" y="2390775"/>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0" name="Oval 58"/>
          <p:cNvSpPr>
            <a:spLocks noChangeArrowheads="1"/>
          </p:cNvSpPr>
          <p:nvPr/>
        </p:nvSpPr>
        <p:spPr bwMode="auto">
          <a:xfrm>
            <a:off x="6096000" y="2391569"/>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1" name="Oval 57"/>
          <p:cNvSpPr>
            <a:spLocks noChangeArrowheads="1"/>
          </p:cNvSpPr>
          <p:nvPr/>
        </p:nvSpPr>
        <p:spPr bwMode="auto">
          <a:xfrm>
            <a:off x="5486400" y="2390775"/>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2" name="Oval 65"/>
          <p:cNvSpPr>
            <a:spLocks noChangeArrowheads="1"/>
          </p:cNvSpPr>
          <p:nvPr/>
        </p:nvSpPr>
        <p:spPr bwMode="auto">
          <a:xfrm>
            <a:off x="4876800" y="2390775"/>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3" name="Oval 64"/>
          <p:cNvSpPr>
            <a:spLocks noChangeArrowheads="1"/>
          </p:cNvSpPr>
          <p:nvPr/>
        </p:nvSpPr>
        <p:spPr bwMode="auto">
          <a:xfrm>
            <a:off x="4229100" y="2382838"/>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4" name="Oval 56"/>
          <p:cNvSpPr>
            <a:spLocks noChangeArrowheads="1"/>
          </p:cNvSpPr>
          <p:nvPr/>
        </p:nvSpPr>
        <p:spPr bwMode="auto">
          <a:xfrm>
            <a:off x="3581400" y="2382838"/>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15" name="Oval 67"/>
          <p:cNvSpPr>
            <a:spLocks noChangeArrowheads="1"/>
          </p:cNvSpPr>
          <p:nvPr/>
        </p:nvSpPr>
        <p:spPr bwMode="auto">
          <a:xfrm>
            <a:off x="2943226"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6" name="Oval 63"/>
          <p:cNvSpPr>
            <a:spLocks noChangeArrowheads="1"/>
          </p:cNvSpPr>
          <p:nvPr/>
        </p:nvSpPr>
        <p:spPr bwMode="auto">
          <a:xfrm>
            <a:off x="2330450" y="2409032"/>
            <a:ext cx="457200" cy="439737"/>
          </a:xfrm>
          <a:prstGeom prst="ellipse">
            <a:avLst/>
          </a:prstGeom>
          <a:solidFill>
            <a:srgbClr val="FF0000"/>
          </a:solidFill>
          <a:ln w="9525">
            <a:solidFill>
              <a:schemeClr val="tx1"/>
            </a:solidFill>
            <a:round/>
            <a:headEnd/>
            <a:tailEnd/>
          </a:ln>
        </p:spPr>
        <p:txBody>
          <a:bodyPr wrap="none" anchor="ctr"/>
          <a:lstStyle/>
          <a:p>
            <a:endParaRPr lang="vi-VN"/>
          </a:p>
        </p:txBody>
      </p:sp>
      <p:sp>
        <p:nvSpPr>
          <p:cNvPr id="17" name="Oval 66"/>
          <p:cNvSpPr>
            <a:spLocks noChangeArrowheads="1"/>
          </p:cNvSpPr>
          <p:nvPr/>
        </p:nvSpPr>
        <p:spPr bwMode="auto">
          <a:xfrm>
            <a:off x="1676400"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18" name="Oval 62"/>
          <p:cNvSpPr>
            <a:spLocks noChangeArrowheads="1"/>
          </p:cNvSpPr>
          <p:nvPr/>
        </p:nvSpPr>
        <p:spPr bwMode="auto">
          <a:xfrm>
            <a:off x="1047750" y="2409032"/>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9" name="Oval 61"/>
          <p:cNvSpPr>
            <a:spLocks noChangeArrowheads="1"/>
          </p:cNvSpPr>
          <p:nvPr/>
        </p:nvSpPr>
        <p:spPr bwMode="auto">
          <a:xfrm>
            <a:off x="6759575" y="1879600"/>
            <a:ext cx="465138"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0" name="Oval 55"/>
          <p:cNvSpPr>
            <a:spLocks noChangeArrowheads="1"/>
          </p:cNvSpPr>
          <p:nvPr/>
        </p:nvSpPr>
        <p:spPr bwMode="auto">
          <a:xfrm>
            <a:off x="612775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1" name="Oval 54"/>
          <p:cNvSpPr>
            <a:spLocks noChangeArrowheads="1"/>
          </p:cNvSpPr>
          <p:nvPr/>
        </p:nvSpPr>
        <p:spPr bwMode="auto">
          <a:xfrm>
            <a:off x="548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2" name="Oval 50"/>
          <p:cNvSpPr>
            <a:spLocks noChangeArrowheads="1"/>
          </p:cNvSpPr>
          <p:nvPr/>
        </p:nvSpPr>
        <p:spPr bwMode="auto">
          <a:xfrm>
            <a:off x="487680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23" name="Oval 60"/>
          <p:cNvSpPr>
            <a:spLocks noChangeArrowheads="1"/>
          </p:cNvSpPr>
          <p:nvPr/>
        </p:nvSpPr>
        <p:spPr bwMode="auto">
          <a:xfrm>
            <a:off x="422910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4" name="Oval 53"/>
          <p:cNvSpPr>
            <a:spLocks noChangeArrowheads="1"/>
          </p:cNvSpPr>
          <p:nvPr/>
        </p:nvSpPr>
        <p:spPr bwMode="auto">
          <a:xfrm>
            <a:off x="3617913"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5" name="Oval 48"/>
          <p:cNvSpPr>
            <a:spLocks noChangeArrowheads="1"/>
          </p:cNvSpPr>
          <p:nvPr/>
        </p:nvSpPr>
        <p:spPr bwMode="auto">
          <a:xfrm>
            <a:off x="234315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26" name="Oval 51"/>
          <p:cNvSpPr>
            <a:spLocks noChangeArrowheads="1"/>
          </p:cNvSpPr>
          <p:nvPr/>
        </p:nvSpPr>
        <p:spPr bwMode="auto">
          <a:xfrm>
            <a:off x="167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7" name="Oval 49"/>
          <p:cNvSpPr>
            <a:spLocks noChangeArrowheads="1"/>
          </p:cNvSpPr>
          <p:nvPr/>
        </p:nvSpPr>
        <p:spPr bwMode="auto">
          <a:xfrm>
            <a:off x="104775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8" name="Oval 52"/>
          <p:cNvSpPr>
            <a:spLocks noChangeArrowheads="1"/>
          </p:cNvSpPr>
          <p:nvPr/>
        </p:nvSpPr>
        <p:spPr bwMode="auto">
          <a:xfrm>
            <a:off x="2943226"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sp>
        <p:nvSpPr>
          <p:cNvPr id="29" name="Rectangle 8"/>
          <p:cNvSpPr>
            <a:spLocks noChangeArrowheads="1"/>
          </p:cNvSpPr>
          <p:nvPr/>
        </p:nvSpPr>
        <p:spPr bwMode="auto">
          <a:xfrm>
            <a:off x="838200" y="1828800"/>
            <a:ext cx="6705600" cy="10668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1" name="Text Box 13"/>
          <p:cNvSpPr txBox="1">
            <a:spLocks noChangeArrowheads="1"/>
          </p:cNvSpPr>
          <p:nvPr/>
        </p:nvSpPr>
        <p:spPr bwMode="auto">
          <a:xfrm>
            <a:off x="152400" y="3043237"/>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a) Dấu hiệu ở đây là gì?</a:t>
            </a:r>
          </a:p>
        </p:txBody>
      </p:sp>
      <p:sp>
        <p:nvSpPr>
          <p:cNvPr id="32" name="Text Box 14"/>
          <p:cNvSpPr txBox="1">
            <a:spLocks noChangeArrowheads="1"/>
          </p:cNvSpPr>
          <p:nvPr/>
        </p:nvSpPr>
        <p:spPr bwMode="auto">
          <a:xfrm>
            <a:off x="152400" y="3500437"/>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rPr>
              <a:t>b) </a:t>
            </a:r>
            <a:r>
              <a:rPr lang="en-US" sz="2400" dirty="0" err="1">
                <a:solidFill>
                  <a:srgbClr val="002060"/>
                </a:solidFill>
                <a:latin typeface="+mn-lt"/>
              </a:rPr>
              <a:t>Lập</a:t>
            </a:r>
            <a:r>
              <a:rPr lang="en-US" sz="2400" dirty="0">
                <a:solidFill>
                  <a:srgbClr val="002060"/>
                </a:solidFill>
                <a:latin typeface="+mn-lt"/>
              </a:rPr>
              <a:t> </a:t>
            </a:r>
            <a:r>
              <a:rPr lang="en-US" sz="2400" dirty="0" err="1">
                <a:solidFill>
                  <a:srgbClr val="002060"/>
                </a:solidFill>
                <a:latin typeface="+mn-lt"/>
              </a:rPr>
              <a:t>bảng</a:t>
            </a:r>
            <a:r>
              <a:rPr lang="en-US" sz="2400" dirty="0">
                <a:solidFill>
                  <a:srgbClr val="002060"/>
                </a:solidFill>
                <a:latin typeface="+mn-lt"/>
              </a:rPr>
              <a:t> “</a:t>
            </a:r>
            <a:r>
              <a:rPr lang="en-US" sz="2400" dirty="0" err="1">
                <a:solidFill>
                  <a:srgbClr val="002060"/>
                </a:solidFill>
                <a:latin typeface="+mn-lt"/>
              </a:rPr>
              <a:t>tần</a:t>
            </a:r>
            <a:r>
              <a:rPr lang="en-US" sz="2400" dirty="0">
                <a:solidFill>
                  <a:srgbClr val="002060"/>
                </a:solidFill>
                <a:latin typeface="+mn-lt"/>
              </a:rPr>
              <a:t> </a:t>
            </a:r>
            <a:r>
              <a:rPr lang="en-US" sz="2400" dirty="0" err="1">
                <a:solidFill>
                  <a:srgbClr val="002060"/>
                </a:solidFill>
                <a:latin typeface="+mn-lt"/>
              </a:rPr>
              <a:t>số</a:t>
            </a:r>
            <a:r>
              <a:rPr lang="en-US" sz="2400" dirty="0">
                <a:solidFill>
                  <a:srgbClr val="002060"/>
                </a:solidFill>
                <a:latin typeface="+mn-lt"/>
              </a:rPr>
              <a:t>”?</a:t>
            </a:r>
          </a:p>
        </p:txBody>
      </p:sp>
      <p:sp>
        <p:nvSpPr>
          <p:cNvPr id="33" name="Rectangle 9"/>
          <p:cNvSpPr>
            <a:spLocks noChangeArrowheads="1"/>
          </p:cNvSpPr>
          <p:nvPr/>
        </p:nvSpPr>
        <p:spPr bwMode="auto">
          <a:xfrm>
            <a:off x="0" y="38862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smtClean="0">
                <a:solidFill>
                  <a:srgbClr val="FF0000"/>
                </a:solidFill>
              </a:rPr>
              <a:t>Bài giải</a:t>
            </a:r>
            <a:endParaRPr lang="en-US" sz="2400">
              <a:solidFill>
                <a:srgbClr val="FF0000"/>
              </a:solidFill>
            </a:endParaRPr>
          </a:p>
        </p:txBody>
      </p:sp>
      <p:sp>
        <p:nvSpPr>
          <p:cNvPr id="34" name="Text Box 15"/>
          <p:cNvSpPr txBox="1">
            <a:spLocks noChangeArrowheads="1"/>
          </p:cNvSpPr>
          <p:nvPr/>
        </p:nvSpPr>
        <p:spPr bwMode="auto">
          <a:xfrm>
            <a:off x="1400175" y="3962400"/>
            <a:ext cx="7010400" cy="46672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a) </a:t>
            </a:r>
            <a:r>
              <a:rPr lang="en-US" sz="2400">
                <a:solidFill>
                  <a:srgbClr val="002060"/>
                </a:solidFill>
                <a:latin typeface="+mn-lt"/>
                <a:cs typeface="Times New Roman" pitchFamily="18" charset="0"/>
              </a:rPr>
              <a:t>Dấu hiệu: Số cây trồng được của mỗi lớp.</a:t>
            </a:r>
          </a:p>
        </p:txBody>
      </p:sp>
      <p:sp>
        <p:nvSpPr>
          <p:cNvPr id="35" name="Rectangle 6"/>
          <p:cNvSpPr>
            <a:spLocks noChangeArrowheads="1"/>
          </p:cNvSpPr>
          <p:nvPr/>
        </p:nvSpPr>
        <p:spPr bwMode="auto">
          <a:xfrm>
            <a:off x="1371600" y="4352925"/>
            <a:ext cx="2209800" cy="609600"/>
          </a:xfrm>
          <a:prstGeom prst="rect">
            <a:avLst/>
          </a:prstGeom>
          <a:noFill/>
          <a:ln w="9525">
            <a:noFill/>
            <a:miter lim="800000"/>
            <a:headEnd/>
            <a:tailEnd/>
          </a:ln>
          <a:effectLst/>
        </p:spPr>
        <p:txBody>
          <a:bodyPr anchor="ctr"/>
          <a:lstStyle/>
          <a:p>
            <a:pPr algn="ctr">
              <a:defRPr/>
            </a:pPr>
            <a:r>
              <a:rPr lang="en-US" sz="2400" dirty="0">
                <a:solidFill>
                  <a:srgbClr val="002060"/>
                </a:solidFill>
              </a:rPr>
              <a:t>b) </a:t>
            </a:r>
            <a:r>
              <a:rPr lang="en-US" sz="2400" dirty="0" err="1">
                <a:solidFill>
                  <a:srgbClr val="002060"/>
                </a:solidFill>
              </a:rPr>
              <a:t>Bảng</a:t>
            </a:r>
            <a:r>
              <a:rPr lang="en-US" sz="2400" dirty="0">
                <a:solidFill>
                  <a:srgbClr val="002060"/>
                </a:solidFill>
              </a:rPr>
              <a:t> </a:t>
            </a:r>
            <a:r>
              <a:rPr lang="en-US" sz="2400" dirty="0" err="1">
                <a:solidFill>
                  <a:srgbClr val="002060"/>
                </a:solidFill>
              </a:rPr>
              <a:t>tần</a:t>
            </a:r>
            <a:r>
              <a:rPr lang="en-US" sz="2400" dirty="0">
                <a:solidFill>
                  <a:srgbClr val="002060"/>
                </a:solidFill>
              </a:rPr>
              <a:t> </a:t>
            </a:r>
            <a:r>
              <a:rPr lang="en-US" sz="2400" dirty="0" err="1">
                <a:solidFill>
                  <a:srgbClr val="002060"/>
                </a:solidFill>
              </a:rPr>
              <a:t>số</a:t>
            </a:r>
            <a:r>
              <a:rPr lang="en-US" sz="2400" dirty="0">
                <a:solidFill>
                  <a:srgbClr val="002060"/>
                </a:solidFill>
              </a:rPr>
              <a:t>:</a:t>
            </a:r>
          </a:p>
        </p:txBody>
      </p:sp>
      <p:graphicFrame>
        <p:nvGraphicFramePr>
          <p:cNvPr id="36" name="Group 16"/>
          <p:cNvGraphicFramePr>
            <a:graphicFrameLocks noGrp="1"/>
          </p:cNvGraphicFramePr>
          <p:nvPr>
            <p:extLst>
              <p:ext uri="{D42A27DB-BD31-4B8C-83A1-F6EECF244321}">
                <p14:modId xmlns:p14="http://schemas.microsoft.com/office/powerpoint/2010/main" val="2847019946"/>
              </p:ext>
            </p:extLst>
          </p:nvPr>
        </p:nvGraphicFramePr>
        <p:xfrm>
          <a:off x="533400" y="5029200"/>
          <a:ext cx="8229600" cy="1295400"/>
        </p:xfrm>
        <a:graphic>
          <a:graphicData uri="http://schemas.openxmlformats.org/drawingml/2006/table">
            <a:tbl>
              <a:tblPr>
                <a:tableStyleId>{BC89EF96-8CEA-46FF-86C4-4CE0E7609802}</a:tableStyleId>
              </a:tblPr>
              <a:tblGrid>
                <a:gridCol w="1893888">
                  <a:extLst>
                    <a:ext uri="{9D8B030D-6E8A-4147-A177-3AD203B41FA5}">
                      <a16:colId xmlns="" xmlns:a16="http://schemas.microsoft.com/office/drawing/2014/main" val="20000"/>
                    </a:ext>
                  </a:extLst>
                </a:gridCol>
                <a:gridCol w="1165225">
                  <a:extLst>
                    <a:ext uri="{9D8B030D-6E8A-4147-A177-3AD203B41FA5}">
                      <a16:colId xmlns="" xmlns:a16="http://schemas.microsoft.com/office/drawing/2014/main" val="20001"/>
                    </a:ext>
                  </a:extLst>
                </a:gridCol>
                <a:gridCol w="1165225">
                  <a:extLst>
                    <a:ext uri="{9D8B030D-6E8A-4147-A177-3AD203B41FA5}">
                      <a16:colId xmlns="" xmlns:a16="http://schemas.microsoft.com/office/drawing/2014/main" val="20002"/>
                    </a:ext>
                  </a:extLst>
                </a:gridCol>
                <a:gridCol w="1262062">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64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solidFill>
                            <a:srgbClr val="002060"/>
                          </a:solidFill>
                          <a:effectLst/>
                        </a:rPr>
                        <a:t>Giá trị (x</a:t>
                      </a:r>
                      <a:r>
                        <a:rPr kumimoji="0" lang="en-US" sz="2800" u="none" strike="noStrike" cap="none" normalizeH="0" baseline="0" dirty="0" smtClean="0">
                          <a:ln>
                            <a:noFill/>
                          </a:ln>
                          <a:solidFill>
                            <a:srgbClr val="002060"/>
                          </a:solidFill>
                          <a:effectLst/>
                        </a:rPr>
                        <a:t>)</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extLst>
                  <a:ext uri="{0D108BD9-81ED-4DB2-BD59-A6C34878D82A}">
                    <a16:rowId xmlns="" xmlns:a16="http://schemas.microsoft.com/office/drawing/2014/main" val="10000"/>
                  </a:ext>
                </a:extLst>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solidFill>
                            <a:srgbClr val="002060"/>
                          </a:solidFill>
                          <a:effectLst/>
                        </a:rPr>
                        <a:t>Tần số (n</a:t>
                      </a:r>
                      <a:r>
                        <a:rPr kumimoji="0" lang="en-US" sz="2800" u="none" strike="noStrike" cap="none" normalizeH="0" baseline="0" dirty="0" smtClean="0">
                          <a:ln>
                            <a:noFill/>
                          </a:ln>
                          <a:solidFill>
                            <a:srgbClr val="002060"/>
                          </a:solidFill>
                          <a:effectLst/>
                        </a:rPr>
                        <a:t>)</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extLst>
                  <a:ext uri="{0D108BD9-81ED-4DB2-BD59-A6C34878D82A}">
                    <a16:rowId xmlns="" xmlns:a16="http://schemas.microsoft.com/office/drawing/2014/main" val="10001"/>
                  </a:ext>
                </a:extLst>
              </a:tr>
            </a:tbl>
          </a:graphicData>
        </a:graphic>
      </p:graphicFrame>
      <p:sp>
        <p:nvSpPr>
          <p:cNvPr id="37" name="Rectangle 39"/>
          <p:cNvSpPr>
            <a:spLocks noChangeArrowheads="1"/>
          </p:cNvSpPr>
          <p:nvPr/>
        </p:nvSpPr>
        <p:spPr bwMode="auto">
          <a:xfrm>
            <a:off x="2743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28</a:t>
            </a:r>
          </a:p>
        </p:txBody>
      </p:sp>
      <p:sp>
        <p:nvSpPr>
          <p:cNvPr id="38" name="Rectangle 40"/>
          <p:cNvSpPr>
            <a:spLocks noChangeArrowheads="1"/>
          </p:cNvSpPr>
          <p:nvPr/>
        </p:nvSpPr>
        <p:spPr bwMode="auto">
          <a:xfrm>
            <a:off x="3886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8</a:t>
            </a:r>
          </a:p>
        </p:txBody>
      </p:sp>
      <p:sp>
        <p:nvSpPr>
          <p:cNvPr id="39" name="Rectangle 41"/>
          <p:cNvSpPr>
            <a:spLocks noChangeArrowheads="1"/>
          </p:cNvSpPr>
          <p:nvPr/>
        </p:nvSpPr>
        <p:spPr bwMode="auto">
          <a:xfrm>
            <a:off x="7467600" y="57150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N=20</a:t>
            </a:r>
          </a:p>
        </p:txBody>
      </p:sp>
      <p:sp>
        <p:nvSpPr>
          <p:cNvPr id="40" name="Rectangle 42"/>
          <p:cNvSpPr>
            <a:spLocks noChangeArrowheads="1"/>
          </p:cNvSpPr>
          <p:nvPr/>
        </p:nvSpPr>
        <p:spPr bwMode="auto">
          <a:xfrm>
            <a:off x="51816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7</a:t>
            </a:r>
          </a:p>
        </p:txBody>
      </p:sp>
      <p:sp>
        <p:nvSpPr>
          <p:cNvPr id="41" name="Rectangle 43"/>
          <p:cNvSpPr>
            <a:spLocks noChangeArrowheads="1"/>
          </p:cNvSpPr>
          <p:nvPr/>
        </p:nvSpPr>
        <p:spPr bwMode="auto">
          <a:xfrm>
            <a:off x="64770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a:t>
            </a:r>
          </a:p>
        </p:txBody>
      </p:sp>
      <p:sp>
        <p:nvSpPr>
          <p:cNvPr id="42" name="Rectangle 44"/>
          <p:cNvSpPr>
            <a:spLocks noChangeArrowheads="1"/>
          </p:cNvSpPr>
          <p:nvPr/>
        </p:nvSpPr>
        <p:spPr bwMode="auto">
          <a:xfrm>
            <a:off x="2743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a:t>
            </a:r>
          </a:p>
        </p:txBody>
      </p:sp>
      <p:sp>
        <p:nvSpPr>
          <p:cNvPr id="43" name="Rectangle 45"/>
          <p:cNvSpPr>
            <a:spLocks noChangeArrowheads="1"/>
          </p:cNvSpPr>
          <p:nvPr/>
        </p:nvSpPr>
        <p:spPr bwMode="auto">
          <a:xfrm>
            <a:off x="3886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30</a:t>
            </a:r>
          </a:p>
        </p:txBody>
      </p:sp>
      <p:sp>
        <p:nvSpPr>
          <p:cNvPr id="44" name="Rectangle 46"/>
          <p:cNvSpPr>
            <a:spLocks noChangeArrowheads="1"/>
          </p:cNvSpPr>
          <p:nvPr/>
        </p:nvSpPr>
        <p:spPr bwMode="auto">
          <a:xfrm>
            <a:off x="51816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35</a:t>
            </a:r>
          </a:p>
        </p:txBody>
      </p:sp>
      <p:sp>
        <p:nvSpPr>
          <p:cNvPr id="45" name="Rectangle 47"/>
          <p:cNvSpPr>
            <a:spLocks noChangeArrowheads="1"/>
          </p:cNvSpPr>
          <p:nvPr/>
        </p:nvSpPr>
        <p:spPr bwMode="auto">
          <a:xfrm>
            <a:off x="64770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50</a:t>
            </a:r>
          </a:p>
        </p:txBody>
      </p:sp>
      <p:sp>
        <p:nvSpPr>
          <p:cNvPr id="8" name="Text Box 4"/>
          <p:cNvSpPr txBox="1">
            <a:spLocks noChangeArrowheads="1"/>
          </p:cNvSpPr>
          <p:nvPr/>
        </p:nvSpPr>
        <p:spPr bwMode="auto">
          <a:xfrm>
            <a:off x="457200" y="956608"/>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cs typeface="Arial" pitchFamily="34" charset="0"/>
              </a:rPr>
              <a:t> </a:t>
            </a:r>
            <a:r>
              <a:rPr lang="en-US" sz="2400" dirty="0" err="1" smtClean="0">
                <a:solidFill>
                  <a:srgbClr val="002060"/>
                </a:solidFill>
                <a:latin typeface="+mn-lt"/>
                <a:cs typeface="Arial" pitchFamily="34" charset="0"/>
              </a:rPr>
              <a:t>Ví</a:t>
            </a:r>
            <a:r>
              <a:rPr lang="en-US" sz="2400" dirty="0" smtClean="0">
                <a:solidFill>
                  <a:srgbClr val="002060"/>
                </a:solidFill>
                <a:latin typeface="+mn-lt"/>
                <a:cs typeface="Arial" pitchFamily="34" charset="0"/>
              </a:rPr>
              <a:t> </a:t>
            </a:r>
            <a:r>
              <a:rPr lang="en-US" sz="2400" dirty="0" err="1" smtClean="0">
                <a:solidFill>
                  <a:srgbClr val="002060"/>
                </a:solidFill>
                <a:latin typeface="+mn-lt"/>
                <a:cs typeface="Arial" pitchFamily="34" charset="0"/>
              </a:rPr>
              <a:t>dụ</a:t>
            </a:r>
            <a:r>
              <a:rPr lang="en-US" sz="2400" dirty="0" smtClean="0">
                <a:solidFill>
                  <a:srgbClr val="002060"/>
                </a:solidFill>
                <a:latin typeface="+mn-lt"/>
                <a:cs typeface="Arial" pitchFamily="34" charset="0"/>
              </a:rPr>
              <a:t>: </a:t>
            </a:r>
            <a:r>
              <a:rPr lang="en-US" sz="2400" dirty="0" err="1">
                <a:solidFill>
                  <a:srgbClr val="002060"/>
                </a:solidFill>
                <a:latin typeface="+mn-lt"/>
                <a:cs typeface="Arial" pitchFamily="34" charset="0"/>
              </a:rPr>
              <a:t>Khi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về</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số</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cây</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trồng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được</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của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mỗi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lớp</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người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ghi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lại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kết</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quả</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vào</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bảng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sau</a:t>
            </a:r>
            <a:r>
              <a:rPr lang="en-US" sz="2400" dirty="0">
                <a:solidFill>
                  <a:srgbClr val="002060"/>
                </a:solidFill>
                <a:latin typeface="+mn-lt"/>
                <a:cs typeface="Arial" pitchFamily="34" charset="0"/>
              </a:rPr>
              <a:t>:</a:t>
            </a:r>
          </a:p>
          <a:p>
            <a:pPr eaLnBrk="1" hangingPunct="1">
              <a:spcBef>
                <a:spcPct val="50000"/>
              </a:spcBef>
            </a:pPr>
            <a:r>
              <a:rPr lang="en-US" sz="2400" dirty="0">
                <a:solidFill>
                  <a:srgbClr val="002060"/>
                </a:solidFill>
                <a:latin typeface="+mn-lt"/>
                <a:cs typeface="Arial" pitchFamily="34" charset="0"/>
              </a:rPr>
              <a:t>        35    30    28    30    30    35    28    30    30    35 </a:t>
            </a:r>
          </a:p>
          <a:p>
            <a:pPr eaLnBrk="1" hangingPunct="1">
              <a:spcBef>
                <a:spcPct val="50000"/>
              </a:spcBef>
            </a:pPr>
            <a:r>
              <a:rPr lang="en-US" sz="2400" dirty="0">
                <a:solidFill>
                  <a:srgbClr val="002060"/>
                </a:solidFill>
                <a:latin typeface="+mn-lt"/>
                <a:cs typeface="Arial" pitchFamily="34" charset="0"/>
              </a:rPr>
              <a:t>        35    50    35    50    30    35    35    30    30    50</a:t>
            </a:r>
          </a:p>
        </p:txBody>
      </p:sp>
    </p:spTree>
    <p:extLst>
      <p:ext uri="{BB962C8B-B14F-4D97-AF65-F5344CB8AC3E}">
        <p14:creationId xmlns:p14="http://schemas.microsoft.com/office/powerpoint/2010/main" val="2192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wipe(left)">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left)">
                                      <p:cBhvr>
                                        <p:cTn id="20" dur="5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ox(in)">
                                      <p:cBhvr>
                                        <p:cTn id="25" dur="500"/>
                                        <p:tgtEl>
                                          <p:spTgt spid="33"/>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plus(in)">
                                      <p:cBhvr>
                                        <p:cTn id="28" dur="1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amond(in)">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amond(i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linds(horizontal)">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repeatCount="indefinite" fill="hold" nodeType="clickEffect">
                                  <p:stCondLst>
                                    <p:cond delay="0"/>
                                  </p:stCondLst>
                                  <p:endCondLst>
                                    <p:cond evt="onNext" delay="0">
                                      <p:tgtEl>
                                        <p:sldTgt/>
                                      </p:tgtEl>
                                    </p:cond>
                                  </p:endCondLst>
                                  <p:childTnLst>
                                    <p:animClr clrSpc="rgb" dir="cw">
                                      <p:cBhvr override="childStyle">
                                        <p:cTn id="62" dur="500" fill="hold"/>
                                        <p:tgtEl>
                                          <p:spTgt spid="37"/>
                                        </p:tgtEl>
                                        <p:attrNameLst>
                                          <p:attrName>style.color</p:attrName>
                                        </p:attrNameLst>
                                      </p:cBhvr>
                                      <p:to>
                                        <a:srgbClr val="FF0000"/>
                                      </p:to>
                                    </p:animClr>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in)">
                                      <p:cBhvr>
                                        <p:cTn id="67" dur="500"/>
                                        <p:tgtEl>
                                          <p:spTgt spid="25"/>
                                        </p:tgtEl>
                                      </p:cBhvr>
                                    </p:animEffect>
                                  </p:childTnLst>
                                </p:cTn>
                              </p:par>
                            </p:childTnLst>
                          </p:cTn>
                        </p:par>
                        <p:par>
                          <p:cTn id="68" fill="hold">
                            <p:stCondLst>
                              <p:cond delay="500"/>
                            </p:stCondLst>
                            <p:childTnLst>
                              <p:par>
                                <p:cTn id="69" presetID="4"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ox(in)">
                                      <p:cBhvr>
                                        <p:cTn id="71" dur="1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linds(horizontal)">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80" dur="500" fill="hold"/>
                                        <p:tgtEl>
                                          <p:spTgt spid="43"/>
                                        </p:tgtEl>
                                        <p:attrNameLst>
                                          <p:attrName>style.color</p:attrName>
                                        </p:attrNameLst>
                                      </p:cBhvr>
                                      <p:to>
                                        <a:srgbClr val="FF0000"/>
                                      </p:to>
                                    </p:animClr>
                                  </p:childTnLst>
                                  <p:subTnLst>
                                    <p:audio>
                                      <p:cMediaNode>
                                        <p:cTn display="0" masterRel="sameClick">
                                          <p:stCondLst>
                                            <p:cond evt="begin" delay="0">
                                              <p:tn val="79"/>
                                            </p:cond>
                                          </p:stCondLst>
                                          <p:endCondLst>
                                            <p:cond evt="onStopAudio" delay="0">
                                              <p:tgtEl>
                                                <p:sldTgt/>
                                              </p:tgtEl>
                                            </p:cond>
                                          </p:endCondLst>
                                        </p:cTn>
                                        <p:tgtEl>
                                          <p:sndTgt r:embed="rId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ox(in)">
                                      <p:cBhvr>
                                        <p:cTn id="85" dur="500"/>
                                        <p:tgtEl>
                                          <p:spTgt spid="26"/>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ox(in)">
                                      <p:cBhvr>
                                        <p:cTn id="89" dur="500"/>
                                        <p:tgtEl>
                                          <p:spTgt spid="28"/>
                                        </p:tgtEl>
                                      </p:cBhvr>
                                    </p:animEffect>
                                  </p:childTnLst>
                                </p:cTn>
                              </p:par>
                            </p:childTnLst>
                          </p:cTn>
                        </p:par>
                        <p:par>
                          <p:cTn id="90" fill="hold">
                            <p:stCondLst>
                              <p:cond delay="1000"/>
                            </p:stCondLst>
                            <p:childTnLst>
                              <p:par>
                                <p:cTn id="91" presetID="4" presetClass="entr" presetSubtype="16"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ox(in)">
                                      <p:cBhvr>
                                        <p:cTn id="93" dur="500"/>
                                        <p:tgtEl>
                                          <p:spTgt spid="24"/>
                                        </p:tgtEl>
                                      </p:cBhvr>
                                    </p:animEffect>
                                  </p:childTnLst>
                                </p:cTn>
                              </p:par>
                            </p:childTnLst>
                          </p:cTn>
                        </p:par>
                        <p:par>
                          <p:cTn id="94" fill="hold">
                            <p:stCondLst>
                              <p:cond delay="1500"/>
                            </p:stCondLst>
                            <p:childTnLst>
                              <p:par>
                                <p:cTn id="95" presetID="4" presetClass="entr" presetSubtype="16"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ox(in)">
                                      <p:cBhvr>
                                        <p:cTn id="97" dur="500"/>
                                        <p:tgtEl>
                                          <p:spTgt spid="21"/>
                                        </p:tgtEl>
                                      </p:cBhvr>
                                    </p:animEffect>
                                  </p:childTnLst>
                                </p:cTn>
                              </p:par>
                            </p:childTnLst>
                          </p:cTn>
                        </p:par>
                        <p:par>
                          <p:cTn id="98" fill="hold">
                            <p:stCondLst>
                              <p:cond delay="2000"/>
                            </p:stCondLst>
                            <p:childTnLst>
                              <p:par>
                                <p:cTn id="99" presetID="4" presetClass="entr" presetSubtype="16"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ox(in)">
                                      <p:cBhvr>
                                        <p:cTn id="101" dur="500"/>
                                        <p:tgtEl>
                                          <p:spTgt spid="20"/>
                                        </p:tgtEl>
                                      </p:cBhvr>
                                    </p:animEffect>
                                  </p:childTnLst>
                                </p:cTn>
                              </p:par>
                            </p:childTnLst>
                          </p:cTn>
                        </p:par>
                        <p:par>
                          <p:cTn id="102" fill="hold">
                            <p:stCondLst>
                              <p:cond delay="2500"/>
                            </p:stCondLst>
                            <p:childTnLst>
                              <p:par>
                                <p:cTn id="103" presetID="4" presetClass="entr" presetSubtype="16"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box(in)">
                                      <p:cBhvr>
                                        <p:cTn id="105" dur="500"/>
                                        <p:tgtEl>
                                          <p:spTgt spid="14"/>
                                        </p:tgtEl>
                                      </p:cBhvr>
                                    </p:animEffect>
                                  </p:childTnLst>
                                </p:cTn>
                              </p:par>
                            </p:childTnLst>
                          </p:cTn>
                        </p:par>
                        <p:par>
                          <p:cTn id="106" fill="hold">
                            <p:stCondLst>
                              <p:cond delay="3000"/>
                            </p:stCondLst>
                            <p:childTnLst>
                              <p:par>
                                <p:cTn id="107" presetID="4" presetClass="entr" presetSubtype="16"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box(in)">
                                      <p:cBhvr>
                                        <p:cTn id="109" dur="500"/>
                                        <p:tgtEl>
                                          <p:spTgt spid="11"/>
                                        </p:tgtEl>
                                      </p:cBhvr>
                                    </p:animEffect>
                                  </p:childTnLst>
                                </p:cTn>
                              </p:par>
                            </p:childTnLst>
                          </p:cTn>
                        </p:par>
                        <p:par>
                          <p:cTn id="110" fill="hold">
                            <p:stCondLst>
                              <p:cond delay="3500"/>
                            </p:stCondLst>
                            <p:childTnLst>
                              <p:par>
                                <p:cTn id="111" presetID="4" presetClass="entr" presetSubtype="16" fill="hold" grpId="0"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ox(in)">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122" dur="500" fill="hold"/>
                                        <p:tgtEl>
                                          <p:spTgt spid="44"/>
                                        </p:tgtEl>
                                        <p:attrNameLst>
                                          <p:attrName>style.color</p:attrName>
                                        </p:attrNameLst>
                                      </p:cBhvr>
                                      <p:to>
                                        <a:srgbClr val="FF0000"/>
                                      </p:to>
                                    </p:animClr>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0" dur="1000" fill="hold"/>
                                        <p:tgtEl>
                                          <p:spTgt spid="2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7"/>
                                        </p:tgtEl>
                                      </p:cBhvr>
                                    </p:animEffect>
                                  </p:childTnLst>
                                </p:cTn>
                              </p:par>
                            </p:childTnLst>
                          </p:cTn>
                        </p:par>
                        <p:par>
                          <p:cTn id="135" fill="hold">
                            <p:stCondLst>
                              <p:cond delay="1000"/>
                            </p:stCondLst>
                            <p:childTnLst>
                              <p:par>
                                <p:cTn id="136" presetID="25" presetClass="entr" presetSubtype="0"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41" dur="1000" fill="hold"/>
                                        <p:tgtEl>
                                          <p:spTgt spid="23"/>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23"/>
                                        </p:tgtEl>
                                      </p:cBhvr>
                                    </p:animEffect>
                                  </p:childTnLst>
                                </p:cTn>
                              </p:par>
                            </p:childTnLst>
                          </p:cTn>
                        </p:par>
                        <p:par>
                          <p:cTn id="146" fill="hold">
                            <p:stCondLst>
                              <p:cond delay="2000"/>
                            </p:stCondLst>
                            <p:childTnLst>
                              <p:par>
                                <p:cTn id="147" presetID="25" presetClass="entr" presetSubtype="0" fill="hold" grpId="0" nodeType="after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52" dur="1000" fill="hold"/>
                                        <p:tgtEl>
                                          <p:spTgt spid="19"/>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9"/>
                                        </p:tgtEl>
                                      </p:cBhvr>
                                    </p:animEffect>
                                  </p:childTnLst>
                                </p:cTn>
                              </p:par>
                            </p:childTnLst>
                          </p:cTn>
                        </p:par>
                        <p:par>
                          <p:cTn id="157" fill="hold">
                            <p:stCondLst>
                              <p:cond delay="3000"/>
                            </p:stCondLst>
                            <p:childTnLst>
                              <p:par>
                                <p:cTn id="158" presetID="25" presetClass="entr" presetSubtype="0" fill="hold" grpId="0" nodeType="afterEffect">
                                  <p:stCondLst>
                                    <p:cond delay="0"/>
                                  </p:stCondLst>
                                  <p:childTnLst>
                                    <p:set>
                                      <p:cBhvr>
                                        <p:cTn id="159" dur="1" fill="hold">
                                          <p:stCondLst>
                                            <p:cond delay="0"/>
                                          </p:stCondLst>
                                        </p:cTn>
                                        <p:tgtEl>
                                          <p:spTgt spid="18"/>
                                        </p:tgtEl>
                                        <p:attrNameLst>
                                          <p:attrName>style.visibility</p:attrName>
                                        </p:attrNameLst>
                                      </p:cBhvr>
                                      <p:to>
                                        <p:strVal val="visible"/>
                                      </p:to>
                                    </p:set>
                                    <p:anim calcmode="lin" valueType="num">
                                      <p:cBhvr>
                                        <p:cTn id="16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63" dur="1000" fill="hold"/>
                                        <p:tgtEl>
                                          <p:spTgt spid="18"/>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8"/>
                                        </p:tgtEl>
                                      </p:cBhvr>
                                    </p:animEffect>
                                  </p:childTnLst>
                                </p:cTn>
                              </p:par>
                            </p:childTnLst>
                          </p:cTn>
                        </p:par>
                        <p:par>
                          <p:cTn id="168" fill="hold">
                            <p:stCondLst>
                              <p:cond delay="4000"/>
                            </p:stCondLst>
                            <p:childTnLst>
                              <p:par>
                                <p:cTn id="169" presetID="25" presetClass="entr" presetSubtype="0" fill="hold" grpId="0" nodeType="afterEffect">
                                  <p:stCondLst>
                                    <p:cond delay="0"/>
                                  </p:stCondLst>
                                  <p:childTnLst>
                                    <p:set>
                                      <p:cBhvr>
                                        <p:cTn id="170" dur="1" fill="hold">
                                          <p:stCondLst>
                                            <p:cond delay="0"/>
                                          </p:stCondLst>
                                        </p:cTn>
                                        <p:tgtEl>
                                          <p:spTgt spid="16"/>
                                        </p:tgtEl>
                                        <p:attrNameLst>
                                          <p:attrName>style.visibility</p:attrName>
                                        </p:attrNameLst>
                                      </p:cBhvr>
                                      <p:to>
                                        <p:strVal val="visible"/>
                                      </p:to>
                                    </p:set>
                                    <p:anim calcmode="lin" valueType="num">
                                      <p:cBhvr>
                                        <p:cTn id="17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74" dur="1000" fill="hold"/>
                                        <p:tgtEl>
                                          <p:spTgt spid="16"/>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16"/>
                                        </p:tgtEl>
                                      </p:cBhvr>
                                    </p:animEffect>
                                  </p:childTnLst>
                                </p:cTn>
                              </p:par>
                            </p:childTnLst>
                          </p:cTn>
                        </p:par>
                        <p:par>
                          <p:cTn id="179" fill="hold">
                            <p:stCondLst>
                              <p:cond delay="5000"/>
                            </p:stCondLst>
                            <p:childTnLst>
                              <p:par>
                                <p:cTn id="180" presetID="25" presetClass="entr" presetSubtype="0" fill="hold" grpId="0" nodeType="afterEffect">
                                  <p:stCondLst>
                                    <p:cond delay="0"/>
                                  </p:stCondLst>
                                  <p:childTnLst>
                                    <p:set>
                                      <p:cBhvr>
                                        <p:cTn id="181" dur="1" fill="hold">
                                          <p:stCondLst>
                                            <p:cond delay="0"/>
                                          </p:stCondLst>
                                        </p:cTn>
                                        <p:tgtEl>
                                          <p:spTgt spid="13"/>
                                        </p:tgtEl>
                                        <p:attrNameLst>
                                          <p:attrName>style.visibility</p:attrName>
                                        </p:attrNameLst>
                                      </p:cBhvr>
                                      <p:to>
                                        <p:strVal val="visible"/>
                                      </p:to>
                                    </p:set>
                                    <p:anim calcmode="lin" valueType="num">
                                      <p:cBhvr>
                                        <p:cTn id="1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85" dur="1000" fill="hold"/>
                                        <p:tgtEl>
                                          <p:spTgt spid="13"/>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13"/>
                                        </p:tgtEl>
                                      </p:cBhvr>
                                    </p:animEffect>
                                  </p:childTnLst>
                                </p:cTn>
                              </p:par>
                            </p:childTnLst>
                          </p:cTn>
                        </p:par>
                        <p:par>
                          <p:cTn id="190" fill="hold">
                            <p:stCondLst>
                              <p:cond delay="6000"/>
                            </p:stCondLst>
                            <p:childTnLst>
                              <p:par>
                                <p:cTn id="191" presetID="25" presetClass="entr" presetSubtype="0" fill="hold" grpId="0" nodeType="afterEffect">
                                  <p:stCondLst>
                                    <p:cond delay="0"/>
                                  </p:stCondLst>
                                  <p:childTnLst>
                                    <p:set>
                                      <p:cBhvr>
                                        <p:cTn id="192" dur="1" fill="hold">
                                          <p:stCondLst>
                                            <p:cond delay="0"/>
                                          </p:stCondLst>
                                        </p:cTn>
                                        <p:tgtEl>
                                          <p:spTgt spid="12"/>
                                        </p:tgtEl>
                                        <p:attrNameLst>
                                          <p:attrName>style.visibility</p:attrName>
                                        </p:attrNameLst>
                                      </p:cBhvr>
                                      <p:to>
                                        <p:strVal val="visible"/>
                                      </p:to>
                                    </p:set>
                                    <p:anim calcmode="lin" valueType="num">
                                      <p:cBhvr>
                                        <p:cTn id="19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96" dur="1000" fill="hold"/>
                                        <p:tgtEl>
                                          <p:spTgt spid="12"/>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12"/>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40"/>
                                        </p:tgtEl>
                                        <p:attrNameLst>
                                          <p:attrName>style.visibility</p:attrName>
                                        </p:attrNameLst>
                                      </p:cBhvr>
                                      <p:to>
                                        <p:strVal val="visible"/>
                                      </p:to>
                                    </p:set>
                                    <p:animEffect transition="in" filter="blinds(horizontal)">
                                      <p:cBhvr>
                                        <p:cTn id="205" dur="500"/>
                                        <p:tgtEl>
                                          <p:spTgt spid="4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209" dur="500" fill="hold"/>
                                        <p:tgtEl>
                                          <p:spTgt spid="45"/>
                                        </p:tgtEl>
                                        <p:attrNameLst>
                                          <p:attrName>style.color</p:attrName>
                                        </p:attrNameLst>
                                      </p:cBhvr>
                                      <p:to>
                                        <a:srgbClr val="CC0000"/>
                                      </p:to>
                                    </p:animClr>
                                  </p:childTnLst>
                                  <p:subTnLst>
                                    <p:audio>
                                      <p:cMediaNode>
                                        <p:cTn display="0" masterRel="sameClick">
                                          <p:stCondLst>
                                            <p:cond evt="begin" delay="0">
                                              <p:tn val="208"/>
                                            </p:cond>
                                          </p:stCondLst>
                                          <p:endCondLst>
                                            <p:cond evt="onStopAudio" delay="0">
                                              <p:tgtEl>
                                                <p:sldTgt/>
                                              </p:tgtEl>
                                            </p:cond>
                                          </p:endCondLst>
                                        </p:cTn>
                                        <p:tgtEl>
                                          <p:sndTgt r:embed="rId2" name="chimes.wav"/>
                                        </p:tgtEl>
                                      </p:cMediaNode>
                                    </p:audio>
                                  </p:subTnLst>
                                </p:cTn>
                              </p:par>
                            </p:childTnLst>
                          </p:cTn>
                        </p:par>
                      </p:childTnLst>
                    </p:cTn>
                  </p:par>
                  <p:par>
                    <p:cTn id="210" fill="hold">
                      <p:stCondLst>
                        <p:cond delay="indefinite"/>
                      </p:stCondLst>
                      <p:childTnLst>
                        <p:par>
                          <p:cTn id="211" fill="hold">
                            <p:stCondLst>
                              <p:cond delay="0"/>
                            </p:stCondLst>
                            <p:childTnLst>
                              <p:par>
                                <p:cTn id="212" presetID="48" presetClass="entr" presetSubtype="0" accel="50000" fill="hold" grpId="0" nodeType="clickEffect">
                                  <p:stCondLst>
                                    <p:cond delay="0"/>
                                  </p:stCondLst>
                                  <p:childTnLst>
                                    <p:set>
                                      <p:cBhvr>
                                        <p:cTn id="213" dur="1" fill="hold">
                                          <p:stCondLst>
                                            <p:cond delay="0"/>
                                          </p:stCondLst>
                                        </p:cTn>
                                        <p:tgtEl>
                                          <p:spTgt spid="17"/>
                                        </p:tgtEl>
                                        <p:attrNameLst>
                                          <p:attrName>style.visibility</p:attrName>
                                        </p:attrNameLst>
                                      </p:cBhvr>
                                      <p:to>
                                        <p:strVal val="visible"/>
                                      </p:to>
                                    </p:set>
                                    <p:anim calcmode="lin" valueType="num">
                                      <p:cBhvr>
                                        <p:cTn id="214"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5"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216" dur="1000" fill="hold"/>
                                        <p:tgtEl>
                                          <p:spTgt spid="17"/>
                                        </p:tgtEl>
                                        <p:attrNameLst>
                                          <p:attrName>ppt_y</p:attrName>
                                        </p:attrNameLst>
                                      </p:cBhvr>
                                      <p:tavLst>
                                        <p:tav tm="0">
                                          <p:val>
                                            <p:strVal val="#ppt_y"/>
                                          </p:val>
                                        </p:tav>
                                        <p:tav tm="100000">
                                          <p:val>
                                            <p:strVal val="#ppt_y"/>
                                          </p:val>
                                        </p:tav>
                                      </p:tavLst>
                                    </p:anim>
                                    <p:animEffect transition="in" filter="fade">
                                      <p:cBhvr>
                                        <p:cTn id="217" dur="1000"/>
                                        <p:tgtEl>
                                          <p:spTgt spid="17"/>
                                        </p:tgtEl>
                                      </p:cBhvr>
                                    </p:animEffect>
                                  </p:childTnLst>
                                </p:cTn>
                              </p:par>
                            </p:childTnLst>
                          </p:cTn>
                        </p:par>
                        <p:par>
                          <p:cTn id="218" fill="hold">
                            <p:stCondLst>
                              <p:cond delay="1000"/>
                            </p:stCondLst>
                            <p:childTnLst>
                              <p:par>
                                <p:cTn id="219" presetID="48" presetClass="entr" presetSubtype="0" accel="50000" fill="hold" grpId="0" nodeType="afterEffect">
                                  <p:stCondLst>
                                    <p:cond delay="0"/>
                                  </p:stCondLst>
                                  <p:childTnLst>
                                    <p:set>
                                      <p:cBhvr>
                                        <p:cTn id="220" dur="1" fill="hold">
                                          <p:stCondLst>
                                            <p:cond delay="0"/>
                                          </p:stCondLst>
                                        </p:cTn>
                                        <p:tgtEl>
                                          <p:spTgt spid="15"/>
                                        </p:tgtEl>
                                        <p:attrNameLst>
                                          <p:attrName>style.visibility</p:attrName>
                                        </p:attrNameLst>
                                      </p:cBhvr>
                                      <p:to>
                                        <p:strVal val="visible"/>
                                      </p:to>
                                    </p:set>
                                    <p:anim calcmode="lin" valueType="num">
                                      <p:cBhvr>
                                        <p:cTn id="22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223" dur="1000" fill="hold"/>
                                        <p:tgtEl>
                                          <p:spTgt spid="15"/>
                                        </p:tgtEl>
                                        <p:attrNameLst>
                                          <p:attrName>ppt_y</p:attrName>
                                        </p:attrNameLst>
                                      </p:cBhvr>
                                      <p:tavLst>
                                        <p:tav tm="0">
                                          <p:val>
                                            <p:strVal val="#ppt_y"/>
                                          </p:val>
                                        </p:tav>
                                        <p:tav tm="100000">
                                          <p:val>
                                            <p:strVal val="#ppt_y"/>
                                          </p:val>
                                        </p:tav>
                                      </p:tavLst>
                                    </p:anim>
                                    <p:animEffect transition="in" filter="fade">
                                      <p:cBhvr>
                                        <p:cTn id="224" dur="1000"/>
                                        <p:tgtEl>
                                          <p:spTgt spid="15"/>
                                        </p:tgtEl>
                                      </p:cBhvr>
                                    </p:animEffect>
                                  </p:childTnLst>
                                </p:cTn>
                              </p:par>
                            </p:childTnLst>
                          </p:cTn>
                        </p:par>
                        <p:par>
                          <p:cTn id="225" fill="hold">
                            <p:stCondLst>
                              <p:cond delay="2000"/>
                            </p:stCondLst>
                            <p:childTnLst>
                              <p:par>
                                <p:cTn id="226" presetID="48" presetClass="entr" presetSubtype="0" accel="50000" fill="hold" grpId="0" nodeType="afterEffect">
                                  <p:stCondLst>
                                    <p:cond delay="0"/>
                                  </p:stCondLst>
                                  <p:childTnLst>
                                    <p:set>
                                      <p:cBhvr>
                                        <p:cTn id="227" dur="1" fill="hold">
                                          <p:stCondLst>
                                            <p:cond delay="0"/>
                                          </p:stCondLst>
                                        </p:cTn>
                                        <p:tgtEl>
                                          <p:spTgt spid="9"/>
                                        </p:tgtEl>
                                        <p:attrNameLst>
                                          <p:attrName>style.visibility</p:attrName>
                                        </p:attrNameLst>
                                      </p:cBhvr>
                                      <p:to>
                                        <p:strVal val="visible"/>
                                      </p:to>
                                    </p:set>
                                    <p:anim calcmode="lin" valueType="num">
                                      <p:cBhvr>
                                        <p:cTn id="228"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9"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30" dur="1000" fill="hold"/>
                                        <p:tgtEl>
                                          <p:spTgt spid="9"/>
                                        </p:tgtEl>
                                        <p:attrNameLst>
                                          <p:attrName>ppt_y</p:attrName>
                                        </p:attrNameLst>
                                      </p:cBhvr>
                                      <p:tavLst>
                                        <p:tav tm="0">
                                          <p:val>
                                            <p:strVal val="#ppt_y"/>
                                          </p:val>
                                        </p:tav>
                                        <p:tav tm="100000">
                                          <p:val>
                                            <p:strVal val="#ppt_y"/>
                                          </p:val>
                                        </p:tav>
                                      </p:tavLst>
                                    </p:anim>
                                    <p:animEffect transition="in" filter="fade">
                                      <p:cBhvr>
                                        <p:cTn id="231" dur="1000"/>
                                        <p:tgtEl>
                                          <p:spTgt spid="9"/>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41"/>
                                        </p:tgtEl>
                                        <p:attrNameLst>
                                          <p:attrName>style.visibility</p:attrName>
                                        </p:attrNameLst>
                                      </p:cBhvr>
                                      <p:to>
                                        <p:strVal val="visible"/>
                                      </p:to>
                                    </p:set>
                                    <p:animEffect transition="in" filter="blinds(horizontal)">
                                      <p:cBhvr>
                                        <p:cTn id="236" dur="500"/>
                                        <p:tgtEl>
                                          <p:spTgt spid="41"/>
                                        </p:tgtEl>
                                      </p:cBhvr>
                                    </p:animEffect>
                                  </p:childTnLst>
                                </p:cTn>
                              </p:par>
                            </p:childTnLst>
                          </p:cTn>
                        </p:par>
                      </p:childTnLst>
                    </p:cTn>
                  </p:par>
                  <p:par>
                    <p:cTn id="237" fill="hold">
                      <p:stCondLst>
                        <p:cond delay="indefinite"/>
                      </p:stCondLst>
                      <p:childTnLst>
                        <p:par>
                          <p:cTn id="238" fill="hold">
                            <p:stCondLst>
                              <p:cond delay="0"/>
                            </p:stCondLst>
                            <p:childTnLst>
                              <p:par>
                                <p:cTn id="239" presetID="4" presetClass="exit" presetSubtype="16" fill="hold" grpId="1" nodeType="clickEffect">
                                  <p:stCondLst>
                                    <p:cond delay="0"/>
                                  </p:stCondLst>
                                  <p:childTnLst>
                                    <p:animEffect transition="out" filter="box(in)">
                                      <p:cBhvr>
                                        <p:cTn id="240" dur="500"/>
                                        <p:tgtEl>
                                          <p:spTgt spid="9"/>
                                        </p:tgtEl>
                                      </p:cBhvr>
                                    </p:animEffect>
                                    <p:set>
                                      <p:cBhvr>
                                        <p:cTn id="241" dur="1" fill="hold">
                                          <p:stCondLst>
                                            <p:cond delay="499"/>
                                          </p:stCondLst>
                                        </p:cTn>
                                        <p:tgtEl>
                                          <p:spTgt spid="9"/>
                                        </p:tgtEl>
                                        <p:attrNameLst>
                                          <p:attrName>style.visibility</p:attrName>
                                        </p:attrNameLst>
                                      </p:cBhvr>
                                      <p:to>
                                        <p:strVal val="hidden"/>
                                      </p:to>
                                    </p:set>
                                  </p:childTnLst>
                                </p:cTn>
                              </p:par>
                              <p:par>
                                <p:cTn id="242" presetID="4" presetClass="exit" presetSubtype="16" fill="hold" grpId="1" nodeType="withEffect">
                                  <p:stCondLst>
                                    <p:cond delay="0"/>
                                  </p:stCondLst>
                                  <p:childTnLst>
                                    <p:animEffect transition="out" filter="box(in)">
                                      <p:cBhvr>
                                        <p:cTn id="243" dur="500"/>
                                        <p:tgtEl>
                                          <p:spTgt spid="15"/>
                                        </p:tgtEl>
                                      </p:cBhvr>
                                    </p:animEffect>
                                    <p:set>
                                      <p:cBhvr>
                                        <p:cTn id="244" dur="1" fill="hold">
                                          <p:stCondLst>
                                            <p:cond delay="499"/>
                                          </p:stCondLst>
                                        </p:cTn>
                                        <p:tgtEl>
                                          <p:spTgt spid="15"/>
                                        </p:tgtEl>
                                        <p:attrNameLst>
                                          <p:attrName>style.visibility</p:attrName>
                                        </p:attrNameLst>
                                      </p:cBhvr>
                                      <p:to>
                                        <p:strVal val="hidden"/>
                                      </p:to>
                                    </p:set>
                                  </p:childTnLst>
                                </p:cTn>
                              </p:par>
                              <p:par>
                                <p:cTn id="245" presetID="4" presetClass="exit" presetSubtype="16" fill="hold" grpId="1" nodeType="withEffect">
                                  <p:stCondLst>
                                    <p:cond delay="0"/>
                                  </p:stCondLst>
                                  <p:childTnLst>
                                    <p:animEffect transition="out" filter="box(in)">
                                      <p:cBhvr>
                                        <p:cTn id="246" dur="500"/>
                                        <p:tgtEl>
                                          <p:spTgt spid="17"/>
                                        </p:tgtEl>
                                      </p:cBhvr>
                                    </p:animEffect>
                                    <p:set>
                                      <p:cBhvr>
                                        <p:cTn id="247" dur="1" fill="hold">
                                          <p:stCondLst>
                                            <p:cond delay="499"/>
                                          </p:stCondLst>
                                        </p:cTn>
                                        <p:tgtEl>
                                          <p:spTgt spid="17"/>
                                        </p:tgtEl>
                                        <p:attrNameLst>
                                          <p:attrName>style.visibility</p:attrName>
                                        </p:attrNameLst>
                                      </p:cBhvr>
                                      <p:to>
                                        <p:strVal val="hidden"/>
                                      </p:to>
                                    </p:set>
                                  </p:childTnLst>
                                </p:cTn>
                              </p:par>
                              <p:par>
                                <p:cTn id="248" presetID="4" presetClass="exit" presetSubtype="16" fill="hold" grpId="1" nodeType="withEffect">
                                  <p:stCondLst>
                                    <p:cond delay="0"/>
                                  </p:stCondLst>
                                  <p:childTnLst>
                                    <p:animEffect transition="out" filter="box(in)">
                                      <p:cBhvr>
                                        <p:cTn id="249" dur="500"/>
                                        <p:tgtEl>
                                          <p:spTgt spid="27"/>
                                        </p:tgtEl>
                                      </p:cBhvr>
                                    </p:animEffect>
                                    <p:set>
                                      <p:cBhvr>
                                        <p:cTn id="250" dur="1" fill="hold">
                                          <p:stCondLst>
                                            <p:cond delay="499"/>
                                          </p:stCondLst>
                                        </p:cTn>
                                        <p:tgtEl>
                                          <p:spTgt spid="27"/>
                                        </p:tgtEl>
                                        <p:attrNameLst>
                                          <p:attrName>style.visibility</p:attrName>
                                        </p:attrNameLst>
                                      </p:cBhvr>
                                      <p:to>
                                        <p:strVal val="hidden"/>
                                      </p:to>
                                    </p:set>
                                  </p:childTnLst>
                                </p:cTn>
                              </p:par>
                              <p:par>
                                <p:cTn id="251" presetID="4" presetClass="exit" presetSubtype="16" fill="hold" grpId="1" nodeType="withEffect">
                                  <p:stCondLst>
                                    <p:cond delay="0"/>
                                  </p:stCondLst>
                                  <p:childTnLst>
                                    <p:animEffect transition="out" filter="box(in)">
                                      <p:cBhvr>
                                        <p:cTn id="252" dur="500"/>
                                        <p:tgtEl>
                                          <p:spTgt spid="26"/>
                                        </p:tgtEl>
                                      </p:cBhvr>
                                    </p:animEffect>
                                    <p:set>
                                      <p:cBhvr>
                                        <p:cTn id="253" dur="1" fill="hold">
                                          <p:stCondLst>
                                            <p:cond delay="499"/>
                                          </p:stCondLst>
                                        </p:cTn>
                                        <p:tgtEl>
                                          <p:spTgt spid="26"/>
                                        </p:tgtEl>
                                        <p:attrNameLst>
                                          <p:attrName>style.visibility</p:attrName>
                                        </p:attrNameLst>
                                      </p:cBhvr>
                                      <p:to>
                                        <p:strVal val="hidden"/>
                                      </p:to>
                                    </p:set>
                                  </p:childTnLst>
                                </p:cTn>
                              </p:par>
                              <p:par>
                                <p:cTn id="254" presetID="4" presetClass="exit" presetSubtype="16" fill="hold" grpId="1" nodeType="withEffect">
                                  <p:stCondLst>
                                    <p:cond delay="0"/>
                                  </p:stCondLst>
                                  <p:childTnLst>
                                    <p:animEffect transition="out" filter="box(in)">
                                      <p:cBhvr>
                                        <p:cTn id="255" dur="500"/>
                                        <p:tgtEl>
                                          <p:spTgt spid="25"/>
                                        </p:tgtEl>
                                      </p:cBhvr>
                                    </p:animEffect>
                                    <p:set>
                                      <p:cBhvr>
                                        <p:cTn id="256" dur="1" fill="hold">
                                          <p:stCondLst>
                                            <p:cond delay="499"/>
                                          </p:stCondLst>
                                        </p:cTn>
                                        <p:tgtEl>
                                          <p:spTgt spid="25"/>
                                        </p:tgtEl>
                                        <p:attrNameLst>
                                          <p:attrName>style.visibility</p:attrName>
                                        </p:attrNameLst>
                                      </p:cBhvr>
                                      <p:to>
                                        <p:strVal val="hidden"/>
                                      </p:to>
                                    </p:set>
                                  </p:childTnLst>
                                </p:cTn>
                              </p:par>
                              <p:par>
                                <p:cTn id="257" presetID="4" presetClass="exit" presetSubtype="16" fill="hold" grpId="1" nodeType="withEffect">
                                  <p:stCondLst>
                                    <p:cond delay="0"/>
                                  </p:stCondLst>
                                  <p:childTnLst>
                                    <p:animEffect transition="out" filter="box(in)">
                                      <p:cBhvr>
                                        <p:cTn id="258" dur="500"/>
                                        <p:tgtEl>
                                          <p:spTgt spid="28"/>
                                        </p:tgtEl>
                                      </p:cBhvr>
                                    </p:animEffect>
                                    <p:set>
                                      <p:cBhvr>
                                        <p:cTn id="259" dur="1" fill="hold">
                                          <p:stCondLst>
                                            <p:cond delay="499"/>
                                          </p:stCondLst>
                                        </p:cTn>
                                        <p:tgtEl>
                                          <p:spTgt spid="28"/>
                                        </p:tgtEl>
                                        <p:attrNameLst>
                                          <p:attrName>style.visibility</p:attrName>
                                        </p:attrNameLst>
                                      </p:cBhvr>
                                      <p:to>
                                        <p:strVal val="hidden"/>
                                      </p:to>
                                    </p:set>
                                  </p:childTnLst>
                                </p:cTn>
                              </p:par>
                              <p:par>
                                <p:cTn id="260" presetID="4" presetClass="exit" presetSubtype="16" fill="hold" grpId="1" nodeType="withEffect">
                                  <p:stCondLst>
                                    <p:cond delay="0"/>
                                  </p:stCondLst>
                                  <p:childTnLst>
                                    <p:animEffect transition="out" filter="box(in)">
                                      <p:cBhvr>
                                        <p:cTn id="261" dur="500"/>
                                        <p:tgtEl>
                                          <p:spTgt spid="24"/>
                                        </p:tgtEl>
                                      </p:cBhvr>
                                    </p:animEffect>
                                    <p:set>
                                      <p:cBhvr>
                                        <p:cTn id="262" dur="1" fill="hold">
                                          <p:stCondLst>
                                            <p:cond delay="499"/>
                                          </p:stCondLst>
                                        </p:cTn>
                                        <p:tgtEl>
                                          <p:spTgt spid="24"/>
                                        </p:tgtEl>
                                        <p:attrNameLst>
                                          <p:attrName>style.visibility</p:attrName>
                                        </p:attrNameLst>
                                      </p:cBhvr>
                                      <p:to>
                                        <p:strVal val="hidden"/>
                                      </p:to>
                                    </p:set>
                                  </p:childTnLst>
                                </p:cTn>
                              </p:par>
                              <p:par>
                                <p:cTn id="263" presetID="4" presetClass="exit" presetSubtype="16" fill="hold" grpId="1" nodeType="withEffect">
                                  <p:stCondLst>
                                    <p:cond delay="0"/>
                                  </p:stCondLst>
                                  <p:childTnLst>
                                    <p:animEffect transition="out" filter="box(in)">
                                      <p:cBhvr>
                                        <p:cTn id="264" dur="500"/>
                                        <p:tgtEl>
                                          <p:spTgt spid="23"/>
                                        </p:tgtEl>
                                      </p:cBhvr>
                                    </p:animEffect>
                                    <p:set>
                                      <p:cBhvr>
                                        <p:cTn id="265" dur="1" fill="hold">
                                          <p:stCondLst>
                                            <p:cond delay="499"/>
                                          </p:stCondLst>
                                        </p:cTn>
                                        <p:tgtEl>
                                          <p:spTgt spid="23"/>
                                        </p:tgtEl>
                                        <p:attrNameLst>
                                          <p:attrName>style.visibility</p:attrName>
                                        </p:attrNameLst>
                                      </p:cBhvr>
                                      <p:to>
                                        <p:strVal val="hidden"/>
                                      </p:to>
                                    </p:set>
                                  </p:childTnLst>
                                </p:cTn>
                              </p:par>
                              <p:par>
                                <p:cTn id="266" presetID="4" presetClass="exit" presetSubtype="16" fill="hold" grpId="1" nodeType="withEffect">
                                  <p:stCondLst>
                                    <p:cond delay="0"/>
                                  </p:stCondLst>
                                  <p:childTnLst>
                                    <p:animEffect transition="out" filter="box(in)">
                                      <p:cBhvr>
                                        <p:cTn id="267" dur="500"/>
                                        <p:tgtEl>
                                          <p:spTgt spid="22"/>
                                        </p:tgtEl>
                                      </p:cBhvr>
                                    </p:animEffect>
                                    <p:set>
                                      <p:cBhvr>
                                        <p:cTn id="268" dur="1" fill="hold">
                                          <p:stCondLst>
                                            <p:cond delay="499"/>
                                          </p:stCondLst>
                                        </p:cTn>
                                        <p:tgtEl>
                                          <p:spTgt spid="22"/>
                                        </p:tgtEl>
                                        <p:attrNameLst>
                                          <p:attrName>style.visibility</p:attrName>
                                        </p:attrNameLst>
                                      </p:cBhvr>
                                      <p:to>
                                        <p:strVal val="hidden"/>
                                      </p:to>
                                    </p:set>
                                  </p:childTnLst>
                                </p:cTn>
                              </p:par>
                              <p:par>
                                <p:cTn id="269" presetID="4" presetClass="exit" presetSubtype="16" fill="hold" grpId="1" nodeType="withEffect">
                                  <p:stCondLst>
                                    <p:cond delay="0"/>
                                  </p:stCondLst>
                                  <p:childTnLst>
                                    <p:animEffect transition="out" filter="box(in)">
                                      <p:cBhvr>
                                        <p:cTn id="270" dur="500"/>
                                        <p:tgtEl>
                                          <p:spTgt spid="21"/>
                                        </p:tgtEl>
                                      </p:cBhvr>
                                    </p:animEffect>
                                    <p:set>
                                      <p:cBhvr>
                                        <p:cTn id="271" dur="1" fill="hold">
                                          <p:stCondLst>
                                            <p:cond delay="499"/>
                                          </p:stCondLst>
                                        </p:cTn>
                                        <p:tgtEl>
                                          <p:spTgt spid="21"/>
                                        </p:tgtEl>
                                        <p:attrNameLst>
                                          <p:attrName>style.visibility</p:attrName>
                                        </p:attrNameLst>
                                      </p:cBhvr>
                                      <p:to>
                                        <p:strVal val="hidden"/>
                                      </p:to>
                                    </p:set>
                                  </p:childTnLst>
                                </p:cTn>
                              </p:par>
                              <p:par>
                                <p:cTn id="272" presetID="4" presetClass="exit" presetSubtype="16" fill="hold" grpId="1" nodeType="withEffect">
                                  <p:stCondLst>
                                    <p:cond delay="0"/>
                                  </p:stCondLst>
                                  <p:childTnLst>
                                    <p:animEffect transition="out" filter="box(in)">
                                      <p:cBhvr>
                                        <p:cTn id="273" dur="500"/>
                                        <p:tgtEl>
                                          <p:spTgt spid="20"/>
                                        </p:tgtEl>
                                      </p:cBhvr>
                                    </p:animEffect>
                                    <p:set>
                                      <p:cBhvr>
                                        <p:cTn id="274" dur="1" fill="hold">
                                          <p:stCondLst>
                                            <p:cond delay="499"/>
                                          </p:stCondLst>
                                        </p:cTn>
                                        <p:tgtEl>
                                          <p:spTgt spid="20"/>
                                        </p:tgtEl>
                                        <p:attrNameLst>
                                          <p:attrName>style.visibility</p:attrName>
                                        </p:attrNameLst>
                                      </p:cBhvr>
                                      <p:to>
                                        <p:strVal val="hidden"/>
                                      </p:to>
                                    </p:set>
                                  </p:childTnLst>
                                </p:cTn>
                              </p:par>
                              <p:par>
                                <p:cTn id="275" presetID="4" presetClass="exit" presetSubtype="16" fill="hold" grpId="1" nodeType="withEffect">
                                  <p:stCondLst>
                                    <p:cond delay="0"/>
                                  </p:stCondLst>
                                  <p:childTnLst>
                                    <p:animEffect transition="out" filter="box(in)">
                                      <p:cBhvr>
                                        <p:cTn id="276" dur="500"/>
                                        <p:tgtEl>
                                          <p:spTgt spid="19"/>
                                        </p:tgtEl>
                                      </p:cBhvr>
                                    </p:animEffect>
                                    <p:set>
                                      <p:cBhvr>
                                        <p:cTn id="277" dur="1" fill="hold">
                                          <p:stCondLst>
                                            <p:cond delay="499"/>
                                          </p:stCondLst>
                                        </p:cTn>
                                        <p:tgtEl>
                                          <p:spTgt spid="19"/>
                                        </p:tgtEl>
                                        <p:attrNameLst>
                                          <p:attrName>style.visibility</p:attrName>
                                        </p:attrNameLst>
                                      </p:cBhvr>
                                      <p:to>
                                        <p:strVal val="hidden"/>
                                      </p:to>
                                    </p:set>
                                  </p:childTnLst>
                                </p:cTn>
                              </p:par>
                              <p:par>
                                <p:cTn id="278" presetID="4" presetClass="exit" presetSubtype="16" fill="hold" grpId="1" nodeType="withEffect">
                                  <p:stCondLst>
                                    <p:cond delay="0"/>
                                  </p:stCondLst>
                                  <p:childTnLst>
                                    <p:animEffect transition="out" filter="box(in)">
                                      <p:cBhvr>
                                        <p:cTn id="279" dur="500"/>
                                        <p:tgtEl>
                                          <p:spTgt spid="18"/>
                                        </p:tgtEl>
                                      </p:cBhvr>
                                    </p:animEffect>
                                    <p:set>
                                      <p:cBhvr>
                                        <p:cTn id="280" dur="1" fill="hold">
                                          <p:stCondLst>
                                            <p:cond delay="499"/>
                                          </p:stCondLst>
                                        </p:cTn>
                                        <p:tgtEl>
                                          <p:spTgt spid="18"/>
                                        </p:tgtEl>
                                        <p:attrNameLst>
                                          <p:attrName>style.visibility</p:attrName>
                                        </p:attrNameLst>
                                      </p:cBhvr>
                                      <p:to>
                                        <p:strVal val="hidden"/>
                                      </p:to>
                                    </p:set>
                                  </p:childTnLst>
                                </p:cTn>
                              </p:par>
                              <p:par>
                                <p:cTn id="281" presetID="4" presetClass="exit" presetSubtype="16" fill="hold" grpId="1" nodeType="withEffect">
                                  <p:stCondLst>
                                    <p:cond delay="0"/>
                                  </p:stCondLst>
                                  <p:childTnLst>
                                    <p:animEffect transition="out" filter="box(in)">
                                      <p:cBhvr>
                                        <p:cTn id="282" dur="500"/>
                                        <p:tgtEl>
                                          <p:spTgt spid="16"/>
                                        </p:tgtEl>
                                      </p:cBhvr>
                                    </p:animEffect>
                                    <p:set>
                                      <p:cBhvr>
                                        <p:cTn id="283" dur="1" fill="hold">
                                          <p:stCondLst>
                                            <p:cond delay="499"/>
                                          </p:stCondLst>
                                        </p:cTn>
                                        <p:tgtEl>
                                          <p:spTgt spid="16"/>
                                        </p:tgtEl>
                                        <p:attrNameLst>
                                          <p:attrName>style.visibility</p:attrName>
                                        </p:attrNameLst>
                                      </p:cBhvr>
                                      <p:to>
                                        <p:strVal val="hidden"/>
                                      </p:to>
                                    </p:set>
                                  </p:childTnLst>
                                </p:cTn>
                              </p:par>
                              <p:par>
                                <p:cTn id="284" presetID="4" presetClass="exit" presetSubtype="16" fill="hold" grpId="1" nodeType="withEffect">
                                  <p:stCondLst>
                                    <p:cond delay="0"/>
                                  </p:stCondLst>
                                  <p:childTnLst>
                                    <p:animEffect transition="out" filter="box(in)">
                                      <p:cBhvr>
                                        <p:cTn id="285" dur="500"/>
                                        <p:tgtEl>
                                          <p:spTgt spid="14"/>
                                        </p:tgtEl>
                                      </p:cBhvr>
                                    </p:animEffect>
                                    <p:set>
                                      <p:cBhvr>
                                        <p:cTn id="286" dur="1" fill="hold">
                                          <p:stCondLst>
                                            <p:cond delay="499"/>
                                          </p:stCondLst>
                                        </p:cTn>
                                        <p:tgtEl>
                                          <p:spTgt spid="14"/>
                                        </p:tgtEl>
                                        <p:attrNameLst>
                                          <p:attrName>style.visibility</p:attrName>
                                        </p:attrNameLst>
                                      </p:cBhvr>
                                      <p:to>
                                        <p:strVal val="hidden"/>
                                      </p:to>
                                    </p:set>
                                  </p:childTnLst>
                                </p:cTn>
                              </p:par>
                              <p:par>
                                <p:cTn id="287" presetID="4" presetClass="exit" presetSubtype="16" fill="hold" grpId="1" nodeType="withEffect">
                                  <p:stCondLst>
                                    <p:cond delay="0"/>
                                  </p:stCondLst>
                                  <p:childTnLst>
                                    <p:animEffect transition="out" filter="box(in)">
                                      <p:cBhvr>
                                        <p:cTn id="288" dur="500"/>
                                        <p:tgtEl>
                                          <p:spTgt spid="13"/>
                                        </p:tgtEl>
                                      </p:cBhvr>
                                    </p:animEffect>
                                    <p:set>
                                      <p:cBhvr>
                                        <p:cTn id="289" dur="1" fill="hold">
                                          <p:stCondLst>
                                            <p:cond delay="499"/>
                                          </p:stCondLst>
                                        </p:cTn>
                                        <p:tgtEl>
                                          <p:spTgt spid="13"/>
                                        </p:tgtEl>
                                        <p:attrNameLst>
                                          <p:attrName>style.visibility</p:attrName>
                                        </p:attrNameLst>
                                      </p:cBhvr>
                                      <p:to>
                                        <p:strVal val="hidden"/>
                                      </p:to>
                                    </p:set>
                                  </p:childTnLst>
                                </p:cTn>
                              </p:par>
                              <p:par>
                                <p:cTn id="290" presetID="4" presetClass="exit" presetSubtype="16" fill="hold" grpId="1" nodeType="withEffect">
                                  <p:stCondLst>
                                    <p:cond delay="0"/>
                                  </p:stCondLst>
                                  <p:childTnLst>
                                    <p:animEffect transition="out" filter="box(in)">
                                      <p:cBhvr>
                                        <p:cTn id="291" dur="500"/>
                                        <p:tgtEl>
                                          <p:spTgt spid="12"/>
                                        </p:tgtEl>
                                      </p:cBhvr>
                                    </p:animEffect>
                                    <p:set>
                                      <p:cBhvr>
                                        <p:cTn id="292" dur="1" fill="hold">
                                          <p:stCondLst>
                                            <p:cond delay="499"/>
                                          </p:stCondLst>
                                        </p:cTn>
                                        <p:tgtEl>
                                          <p:spTgt spid="12"/>
                                        </p:tgtEl>
                                        <p:attrNameLst>
                                          <p:attrName>style.visibility</p:attrName>
                                        </p:attrNameLst>
                                      </p:cBhvr>
                                      <p:to>
                                        <p:strVal val="hidden"/>
                                      </p:to>
                                    </p:set>
                                  </p:childTnLst>
                                </p:cTn>
                              </p:par>
                              <p:par>
                                <p:cTn id="293" presetID="4" presetClass="exit" presetSubtype="16" fill="hold" grpId="1" nodeType="withEffect">
                                  <p:stCondLst>
                                    <p:cond delay="0"/>
                                  </p:stCondLst>
                                  <p:childTnLst>
                                    <p:animEffect transition="out" filter="box(in)">
                                      <p:cBhvr>
                                        <p:cTn id="294" dur="500"/>
                                        <p:tgtEl>
                                          <p:spTgt spid="11"/>
                                        </p:tgtEl>
                                      </p:cBhvr>
                                    </p:animEffect>
                                    <p:set>
                                      <p:cBhvr>
                                        <p:cTn id="295" dur="1" fill="hold">
                                          <p:stCondLst>
                                            <p:cond delay="499"/>
                                          </p:stCondLst>
                                        </p:cTn>
                                        <p:tgtEl>
                                          <p:spTgt spid="11"/>
                                        </p:tgtEl>
                                        <p:attrNameLst>
                                          <p:attrName>style.visibility</p:attrName>
                                        </p:attrNameLst>
                                      </p:cBhvr>
                                      <p:to>
                                        <p:strVal val="hidden"/>
                                      </p:to>
                                    </p:set>
                                  </p:childTnLst>
                                </p:cTn>
                              </p:par>
                              <p:par>
                                <p:cTn id="296" presetID="4" presetClass="exit" presetSubtype="16" fill="hold" grpId="1" nodeType="withEffect">
                                  <p:stCondLst>
                                    <p:cond delay="0"/>
                                  </p:stCondLst>
                                  <p:childTnLst>
                                    <p:animEffect transition="out" filter="box(in)">
                                      <p:cBhvr>
                                        <p:cTn id="297" dur="500"/>
                                        <p:tgtEl>
                                          <p:spTgt spid="10"/>
                                        </p:tgtEl>
                                      </p:cBhvr>
                                    </p:animEffect>
                                    <p:set>
                                      <p:cBhvr>
                                        <p:cTn id="298" dur="1" fill="hold">
                                          <p:stCondLst>
                                            <p:cond delay="499"/>
                                          </p:stCondLst>
                                        </p:cTn>
                                        <p:tgtEl>
                                          <p:spTgt spid="10"/>
                                        </p:tgtEl>
                                        <p:attrNameLst>
                                          <p:attrName>style.visibility</p:attrName>
                                        </p:attrNameLst>
                                      </p:cBhvr>
                                      <p:to>
                                        <p:strVal val="hidden"/>
                                      </p:to>
                                    </p:set>
                                  </p:childTnLst>
                                </p:cTn>
                              </p:par>
                              <p:par>
                                <p:cTn id="299" presetID="3" presetClass="entr" presetSubtype="10" fill="hold" grpId="0" nodeType="withEffect">
                                  <p:stCondLst>
                                    <p:cond delay="0"/>
                                  </p:stCondLst>
                                  <p:childTnLst>
                                    <p:set>
                                      <p:cBhvr>
                                        <p:cTn id="300" dur="1" fill="hold">
                                          <p:stCondLst>
                                            <p:cond delay="0"/>
                                          </p:stCondLst>
                                        </p:cTn>
                                        <p:tgtEl>
                                          <p:spTgt spid="39"/>
                                        </p:tgtEl>
                                        <p:attrNameLst>
                                          <p:attrName>style.visibility</p:attrName>
                                        </p:attrNameLst>
                                      </p:cBhvr>
                                      <p:to>
                                        <p:strVal val="visible"/>
                                      </p:to>
                                    </p:set>
                                    <p:animEffect transition="in" filter="blinds(horizontal)">
                                      <p:cBhvr>
                                        <p:cTn id="3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33" grpId="0"/>
      <p:bldP spid="34" grpId="0"/>
      <p:bldP spid="35" grpId="0"/>
      <p:bldP spid="37" grpId="0"/>
      <p:bldP spid="38" grpId="0"/>
      <p:bldP spid="39" grpId="0"/>
      <p:bldP spid="40" grpId="0"/>
      <p:bldP spid="41" grpId="0"/>
      <p:bldP spid="42" grpId="0"/>
      <p:bldP spid="43" grpId="0"/>
      <p:bldP spid="43" grpId="1"/>
      <p:bldP spid="44" grpId="0"/>
      <p:bldP spid="44" grpId="1"/>
      <p:bldP spid="45" grpId="0"/>
      <p:bldP spid="45"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5"/>
          <p:cNvSpPr txBox="1">
            <a:spLocks noChangeArrowheads="1"/>
          </p:cNvSpPr>
          <p:nvPr/>
        </p:nvSpPr>
        <p:spPr bwMode="auto">
          <a:xfrm>
            <a:off x="0" y="70067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solidFill>
                  <a:srgbClr val="002060"/>
                </a:solidFill>
                <a:latin typeface="+mn-lt"/>
              </a:rPr>
              <a:t>Xét bảng “tần số” về số cây trồng được của mỗi lớp. </a:t>
            </a:r>
          </a:p>
        </p:txBody>
      </p:sp>
      <p:grpSp>
        <p:nvGrpSpPr>
          <p:cNvPr id="6" name="Group 5"/>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7" name="Chevron 6"/>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8" name="Chevron 7"/>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 name="Pentagon 8"/>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grpSp>
        <p:nvGrpSpPr>
          <p:cNvPr id="770" name="Group 769"/>
          <p:cNvGrpSpPr/>
          <p:nvPr/>
        </p:nvGrpSpPr>
        <p:grpSpPr>
          <a:xfrm>
            <a:off x="1143000" y="1149350"/>
            <a:ext cx="4543786" cy="1060450"/>
            <a:chOff x="4501205" y="1157870"/>
            <a:chExt cx="4543786" cy="1060450"/>
          </a:xfrm>
        </p:grpSpPr>
        <p:grpSp>
          <p:nvGrpSpPr>
            <p:cNvPr id="481" name="Group 97"/>
            <p:cNvGrpSpPr>
              <a:grpSpLocks/>
            </p:cNvGrpSpPr>
            <p:nvPr/>
          </p:nvGrpSpPr>
          <p:grpSpPr bwMode="auto">
            <a:xfrm>
              <a:off x="4501205" y="1157870"/>
              <a:ext cx="4488057" cy="1060450"/>
              <a:chOff x="9" y="916"/>
              <a:chExt cx="2706" cy="668"/>
            </a:xfrm>
            <a:noFill/>
          </p:grpSpPr>
          <p:sp>
            <p:nvSpPr>
              <p:cNvPr id="482" name="Rectangle 58"/>
              <p:cNvSpPr>
                <a:spLocks noChangeArrowheads="1"/>
              </p:cNvSpPr>
              <p:nvPr/>
            </p:nvSpPr>
            <p:spPr bwMode="auto">
              <a:xfrm>
                <a:off x="9" y="1295"/>
                <a:ext cx="1211" cy="289"/>
              </a:xfrm>
              <a:prstGeom prst="rect">
                <a:avLst/>
              </a:prstGeom>
              <a:grpFill/>
              <a:ln w="9525">
                <a:solidFill>
                  <a:srgbClr val="002060"/>
                </a:solidFill>
                <a:miter lim="800000"/>
                <a:headEnd/>
                <a:tailEnd/>
              </a:ln>
              <a:extLst/>
            </p:spPr>
            <p:txBody>
              <a:bodyPr/>
              <a:lstStyle/>
              <a:p>
                <a:pPr marL="342900" indent="-342900" algn="ctr"/>
                <a:r>
                  <a:rPr lang="en-US" sz="2000">
                    <a:solidFill>
                      <a:srgbClr val="002060"/>
                    </a:solidFill>
                    <a:latin typeface="Times New Roman" pitchFamily="18" charset="0"/>
                    <a:cs typeface="Times New Roman" pitchFamily="18" charset="0"/>
                  </a:rPr>
                  <a:t>Tần số ( n)</a:t>
                </a:r>
                <a:endParaRPr lang="en-US" sz="2000">
                  <a:solidFill>
                    <a:srgbClr val="002060"/>
                  </a:solidFill>
                </a:endParaRPr>
              </a:p>
            </p:txBody>
          </p:sp>
          <p:sp>
            <p:nvSpPr>
              <p:cNvPr id="483" name="Rectangle 66"/>
              <p:cNvSpPr>
                <a:spLocks noChangeArrowheads="1"/>
              </p:cNvSpPr>
              <p:nvPr/>
            </p:nvSpPr>
            <p:spPr bwMode="auto">
              <a:xfrm>
                <a:off x="9" y="916"/>
                <a:ext cx="1211" cy="379"/>
              </a:xfrm>
              <a:prstGeom prst="rect">
                <a:avLst/>
              </a:prstGeom>
              <a:grpFill/>
              <a:ln w="9525">
                <a:solidFill>
                  <a:srgbClr val="002060"/>
                </a:solidFill>
                <a:miter lim="800000"/>
                <a:headEnd/>
                <a:tailEnd/>
              </a:ln>
              <a:extLst/>
            </p:spPr>
            <p:txBody>
              <a:bodyPr/>
              <a:lstStyle/>
              <a:p>
                <a:pPr marL="342900" indent="-342900" algn="ctr"/>
                <a:r>
                  <a:rPr lang="en-US" sz="2000" smtClean="0">
                    <a:solidFill>
                      <a:srgbClr val="002060"/>
                    </a:solidFill>
                    <a:latin typeface="Times New Roman" pitchFamily="18" charset="0"/>
                    <a:cs typeface="Times New Roman" pitchFamily="18" charset="0"/>
                  </a:rPr>
                  <a:t>Giá trị (x</a:t>
                </a:r>
                <a:r>
                  <a:rPr lang="en-US" sz="2000">
                    <a:solidFill>
                      <a:srgbClr val="002060"/>
                    </a:solidFill>
                    <a:latin typeface="Times New Roman" pitchFamily="18" charset="0"/>
                    <a:cs typeface="Times New Roman" pitchFamily="18" charset="0"/>
                  </a:rPr>
                  <a:t>)</a:t>
                </a:r>
                <a:endParaRPr lang="en-US" sz="2000">
                  <a:solidFill>
                    <a:srgbClr val="002060"/>
                  </a:solidFill>
                </a:endParaRPr>
              </a:p>
            </p:txBody>
          </p:sp>
          <p:sp>
            <p:nvSpPr>
              <p:cNvPr id="484" name="Line 67"/>
              <p:cNvSpPr>
                <a:spLocks noChangeShapeType="1"/>
              </p:cNvSpPr>
              <p:nvPr/>
            </p:nvSpPr>
            <p:spPr bwMode="auto">
              <a:xfrm>
                <a:off x="9" y="916"/>
                <a:ext cx="2706" cy="0"/>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487" name="Rectangle 54"/>
              <p:cNvSpPr>
                <a:spLocks noChangeArrowheads="1"/>
              </p:cNvSpPr>
              <p:nvPr/>
            </p:nvSpPr>
            <p:spPr bwMode="auto">
              <a:xfrm>
                <a:off x="1990" y="1295"/>
                <a:ext cx="241"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88" name="Rectangle 55"/>
              <p:cNvSpPr>
                <a:spLocks noChangeArrowheads="1"/>
              </p:cNvSpPr>
              <p:nvPr/>
            </p:nvSpPr>
            <p:spPr bwMode="auto">
              <a:xfrm>
                <a:off x="1756" y="1295"/>
                <a:ext cx="234"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89" name="Rectangle 56"/>
              <p:cNvSpPr>
                <a:spLocks noChangeArrowheads="1"/>
              </p:cNvSpPr>
              <p:nvPr/>
            </p:nvSpPr>
            <p:spPr bwMode="auto">
              <a:xfrm>
                <a:off x="1509" y="1295"/>
                <a:ext cx="247"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0" name="Rectangle 57"/>
              <p:cNvSpPr>
                <a:spLocks noChangeArrowheads="1"/>
              </p:cNvSpPr>
              <p:nvPr/>
            </p:nvSpPr>
            <p:spPr bwMode="auto">
              <a:xfrm>
                <a:off x="1220" y="1295"/>
                <a:ext cx="289"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4" name="Rectangle 62"/>
              <p:cNvSpPr>
                <a:spLocks noChangeArrowheads="1"/>
              </p:cNvSpPr>
              <p:nvPr/>
            </p:nvSpPr>
            <p:spPr bwMode="auto">
              <a:xfrm>
                <a:off x="1990" y="916"/>
                <a:ext cx="241"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5" name="Rectangle 63"/>
              <p:cNvSpPr>
                <a:spLocks noChangeArrowheads="1"/>
              </p:cNvSpPr>
              <p:nvPr/>
            </p:nvSpPr>
            <p:spPr bwMode="auto">
              <a:xfrm>
                <a:off x="1756" y="916"/>
                <a:ext cx="234"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6" name="Rectangle 64"/>
              <p:cNvSpPr>
                <a:spLocks noChangeArrowheads="1"/>
              </p:cNvSpPr>
              <p:nvPr/>
            </p:nvSpPr>
            <p:spPr bwMode="auto">
              <a:xfrm>
                <a:off x="1509" y="916"/>
                <a:ext cx="247"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7" name="Rectangle 65"/>
              <p:cNvSpPr>
                <a:spLocks noChangeArrowheads="1"/>
              </p:cNvSpPr>
              <p:nvPr/>
            </p:nvSpPr>
            <p:spPr bwMode="auto">
              <a:xfrm>
                <a:off x="1220" y="916"/>
                <a:ext cx="289"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498" name="Line 68"/>
              <p:cNvSpPr>
                <a:spLocks noChangeShapeType="1"/>
              </p:cNvSpPr>
              <p:nvPr/>
            </p:nvSpPr>
            <p:spPr bwMode="auto">
              <a:xfrm>
                <a:off x="9" y="1584"/>
                <a:ext cx="2706" cy="0"/>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499" name="Line 70"/>
              <p:cNvSpPr>
                <a:spLocks noChangeShapeType="1"/>
              </p:cNvSpPr>
              <p:nvPr/>
            </p:nvSpPr>
            <p:spPr bwMode="auto">
              <a:xfrm>
                <a:off x="2715" y="916"/>
                <a:ext cx="0" cy="668"/>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500" name="Line 71"/>
              <p:cNvSpPr>
                <a:spLocks noChangeShapeType="1"/>
              </p:cNvSpPr>
              <p:nvPr/>
            </p:nvSpPr>
            <p:spPr bwMode="auto">
              <a:xfrm>
                <a:off x="9" y="1295"/>
                <a:ext cx="2706" cy="0"/>
              </a:xfrm>
              <a:prstGeom prst="line">
                <a:avLst/>
              </a:prstGeom>
              <a:grpFill/>
              <a:ln w="12700" cap="rnd">
                <a:solidFill>
                  <a:schemeClr val="tx1"/>
                </a:solidFill>
                <a:round/>
                <a:headEnd/>
                <a:tailEnd/>
              </a:ln>
              <a:extLst/>
            </p:spPr>
            <p:txBody>
              <a:bodyPr/>
              <a:lstStyle/>
              <a:p>
                <a:endParaRPr lang="vi-VN">
                  <a:solidFill>
                    <a:srgbClr val="002060"/>
                  </a:solidFill>
                </a:endParaRPr>
              </a:p>
            </p:txBody>
          </p:sp>
          <p:sp>
            <p:nvSpPr>
              <p:cNvPr id="501" name="Line 72"/>
              <p:cNvSpPr>
                <a:spLocks noChangeShapeType="1"/>
              </p:cNvSpPr>
              <p:nvPr/>
            </p:nvSpPr>
            <p:spPr bwMode="auto">
              <a:xfrm>
                <a:off x="1220" y="916"/>
                <a:ext cx="0" cy="668"/>
              </a:xfrm>
              <a:prstGeom prst="line">
                <a:avLst/>
              </a:prstGeom>
              <a:grpFill/>
              <a:ln w="12700" cap="rnd">
                <a:solidFill>
                  <a:schemeClr val="tx1"/>
                </a:solidFill>
                <a:round/>
                <a:headEnd/>
                <a:tailEnd/>
              </a:ln>
              <a:extLst/>
            </p:spPr>
            <p:txBody>
              <a:bodyPr/>
              <a:lstStyle/>
              <a:p>
                <a:endParaRPr lang="vi-VN">
                  <a:solidFill>
                    <a:srgbClr val="002060"/>
                  </a:solidFill>
                </a:endParaRPr>
              </a:p>
            </p:txBody>
          </p:sp>
          <p:sp>
            <p:nvSpPr>
              <p:cNvPr id="503" name="Line 74"/>
              <p:cNvSpPr>
                <a:spLocks noChangeShapeType="1"/>
              </p:cNvSpPr>
              <p:nvPr/>
            </p:nvSpPr>
            <p:spPr bwMode="auto">
              <a:xfrm>
                <a:off x="1756" y="916"/>
                <a:ext cx="0" cy="668"/>
              </a:xfrm>
              <a:prstGeom prst="line">
                <a:avLst/>
              </a:prstGeom>
              <a:noFill/>
              <a:ln w="12700" cap="rnd">
                <a:solidFill>
                  <a:schemeClr val="tx1"/>
                </a:solidFill>
                <a:round/>
                <a:headEnd/>
                <a:tailEnd/>
              </a:ln>
            </p:spPr>
            <p:txBody>
              <a:bodyPr/>
              <a:lstStyle/>
              <a:p>
                <a:endParaRPr lang="vi-VN">
                  <a:solidFill>
                    <a:srgbClr val="002060"/>
                  </a:solidFill>
                </a:endParaRPr>
              </a:p>
            </p:txBody>
          </p:sp>
          <p:sp>
            <p:nvSpPr>
              <p:cNvPr id="505" name="Line 76"/>
              <p:cNvSpPr>
                <a:spLocks noChangeShapeType="1"/>
              </p:cNvSpPr>
              <p:nvPr/>
            </p:nvSpPr>
            <p:spPr bwMode="auto">
              <a:xfrm>
                <a:off x="2231" y="916"/>
                <a:ext cx="0" cy="668"/>
              </a:xfrm>
              <a:prstGeom prst="line">
                <a:avLst/>
              </a:prstGeom>
              <a:grpFill/>
              <a:ln w="12700" cap="rnd">
                <a:solidFill>
                  <a:schemeClr val="tx1"/>
                </a:solidFill>
                <a:round/>
                <a:headEnd/>
                <a:tailEnd/>
              </a:ln>
              <a:extLst/>
            </p:spPr>
            <p:txBody>
              <a:bodyPr/>
              <a:lstStyle/>
              <a:p>
                <a:endParaRPr lang="vi-VN">
                  <a:solidFill>
                    <a:srgbClr val="002060"/>
                  </a:solidFill>
                </a:endParaRPr>
              </a:p>
            </p:txBody>
          </p:sp>
        </p:grpSp>
        <p:grpSp>
          <p:nvGrpSpPr>
            <p:cNvPr id="769" name="Group 768"/>
            <p:cNvGrpSpPr/>
            <p:nvPr/>
          </p:nvGrpSpPr>
          <p:grpSpPr>
            <a:xfrm>
              <a:off x="6477000" y="1279639"/>
              <a:ext cx="1686446" cy="905507"/>
              <a:chOff x="2554282" y="1335365"/>
              <a:chExt cx="1686446" cy="905507"/>
            </a:xfrm>
          </p:grpSpPr>
          <p:sp>
            <p:nvSpPr>
              <p:cNvPr id="520" name="TextBox 519"/>
              <p:cNvSpPr txBox="1"/>
              <p:nvPr/>
            </p:nvSpPr>
            <p:spPr>
              <a:xfrm>
                <a:off x="2554282" y="1371600"/>
                <a:ext cx="450764" cy="369332"/>
              </a:xfrm>
              <a:prstGeom prst="rect">
                <a:avLst/>
              </a:prstGeom>
              <a:noFill/>
            </p:spPr>
            <p:txBody>
              <a:bodyPr wrap="none" rtlCol="0">
                <a:spAutoFit/>
              </a:bodyPr>
              <a:lstStyle/>
              <a:p>
                <a:r>
                  <a:rPr lang="en-US" smtClean="0">
                    <a:solidFill>
                      <a:srgbClr val="002060"/>
                    </a:solidFill>
                  </a:rPr>
                  <a:t>28</a:t>
                </a:r>
                <a:endParaRPr lang="vi-VN">
                  <a:solidFill>
                    <a:srgbClr val="002060"/>
                  </a:solidFill>
                </a:endParaRPr>
              </a:p>
            </p:txBody>
          </p:sp>
          <p:sp>
            <p:nvSpPr>
              <p:cNvPr id="521" name="TextBox 520"/>
              <p:cNvSpPr txBox="1"/>
              <p:nvPr/>
            </p:nvSpPr>
            <p:spPr>
              <a:xfrm>
                <a:off x="2991719" y="1335365"/>
                <a:ext cx="452368" cy="369332"/>
              </a:xfrm>
              <a:prstGeom prst="rect">
                <a:avLst/>
              </a:prstGeom>
              <a:noFill/>
            </p:spPr>
            <p:txBody>
              <a:bodyPr wrap="none" rtlCol="0">
                <a:spAutoFit/>
              </a:bodyPr>
              <a:lstStyle/>
              <a:p>
                <a:r>
                  <a:rPr lang="en-US" smtClean="0">
                    <a:solidFill>
                      <a:srgbClr val="002060"/>
                    </a:solidFill>
                  </a:rPr>
                  <a:t>30</a:t>
                </a:r>
                <a:endParaRPr lang="vi-VN">
                  <a:solidFill>
                    <a:srgbClr val="002060"/>
                  </a:solidFill>
                </a:endParaRPr>
              </a:p>
            </p:txBody>
          </p:sp>
          <p:sp>
            <p:nvSpPr>
              <p:cNvPr id="522" name="TextBox 521"/>
              <p:cNvSpPr txBox="1"/>
              <p:nvPr/>
            </p:nvSpPr>
            <p:spPr>
              <a:xfrm>
                <a:off x="3406475" y="1335365"/>
                <a:ext cx="433132" cy="369332"/>
              </a:xfrm>
              <a:prstGeom prst="rect">
                <a:avLst/>
              </a:prstGeom>
              <a:noFill/>
            </p:spPr>
            <p:txBody>
              <a:bodyPr wrap="none" rtlCol="0">
                <a:spAutoFit/>
              </a:bodyPr>
              <a:lstStyle/>
              <a:p>
                <a:r>
                  <a:rPr lang="en-US" smtClean="0">
                    <a:solidFill>
                      <a:srgbClr val="002060"/>
                    </a:solidFill>
                  </a:rPr>
                  <a:t>35</a:t>
                </a:r>
                <a:endParaRPr lang="vi-VN">
                  <a:solidFill>
                    <a:srgbClr val="002060"/>
                  </a:solidFill>
                </a:endParaRPr>
              </a:p>
            </p:txBody>
          </p:sp>
          <p:sp>
            <p:nvSpPr>
              <p:cNvPr id="523" name="TextBox 522"/>
              <p:cNvSpPr txBox="1"/>
              <p:nvPr/>
            </p:nvSpPr>
            <p:spPr>
              <a:xfrm>
                <a:off x="3793170" y="1335365"/>
                <a:ext cx="447558" cy="369332"/>
              </a:xfrm>
              <a:prstGeom prst="rect">
                <a:avLst/>
              </a:prstGeom>
              <a:noFill/>
            </p:spPr>
            <p:txBody>
              <a:bodyPr wrap="none" rtlCol="0">
                <a:spAutoFit/>
              </a:bodyPr>
              <a:lstStyle/>
              <a:p>
                <a:r>
                  <a:rPr lang="en-US" smtClean="0">
                    <a:solidFill>
                      <a:srgbClr val="002060"/>
                    </a:solidFill>
                  </a:rPr>
                  <a:t>50</a:t>
                </a:r>
                <a:endParaRPr lang="vi-VN">
                  <a:solidFill>
                    <a:srgbClr val="002060"/>
                  </a:solidFill>
                </a:endParaRPr>
              </a:p>
            </p:txBody>
          </p:sp>
          <p:sp>
            <p:nvSpPr>
              <p:cNvPr id="524" name="TextBox 523"/>
              <p:cNvSpPr txBox="1"/>
              <p:nvPr/>
            </p:nvSpPr>
            <p:spPr>
              <a:xfrm>
                <a:off x="2623211" y="1840468"/>
                <a:ext cx="312906" cy="369332"/>
              </a:xfrm>
              <a:prstGeom prst="rect">
                <a:avLst/>
              </a:prstGeom>
              <a:noFill/>
            </p:spPr>
            <p:txBody>
              <a:bodyPr wrap="none" rtlCol="0">
                <a:spAutoFit/>
              </a:bodyPr>
              <a:lstStyle/>
              <a:p>
                <a:r>
                  <a:rPr lang="en-US" smtClean="0">
                    <a:solidFill>
                      <a:srgbClr val="002060"/>
                    </a:solidFill>
                  </a:rPr>
                  <a:t>2</a:t>
                </a:r>
                <a:endParaRPr lang="vi-VN">
                  <a:solidFill>
                    <a:srgbClr val="002060"/>
                  </a:solidFill>
                </a:endParaRPr>
              </a:p>
            </p:txBody>
          </p:sp>
          <p:sp>
            <p:nvSpPr>
              <p:cNvPr id="525" name="TextBox 524"/>
              <p:cNvSpPr txBox="1"/>
              <p:nvPr/>
            </p:nvSpPr>
            <p:spPr>
              <a:xfrm>
                <a:off x="3023405" y="1871540"/>
                <a:ext cx="322524" cy="369332"/>
              </a:xfrm>
              <a:prstGeom prst="rect">
                <a:avLst/>
              </a:prstGeom>
              <a:noFill/>
            </p:spPr>
            <p:txBody>
              <a:bodyPr wrap="none" rtlCol="0">
                <a:spAutoFit/>
              </a:bodyPr>
              <a:lstStyle/>
              <a:p>
                <a:r>
                  <a:rPr lang="en-US" smtClean="0">
                    <a:solidFill>
                      <a:srgbClr val="002060"/>
                    </a:solidFill>
                  </a:rPr>
                  <a:t>8</a:t>
                </a:r>
                <a:endParaRPr lang="vi-VN">
                  <a:solidFill>
                    <a:srgbClr val="002060"/>
                  </a:solidFill>
                </a:endParaRPr>
              </a:p>
            </p:txBody>
          </p:sp>
          <p:sp>
            <p:nvSpPr>
              <p:cNvPr id="526" name="TextBox 525"/>
              <p:cNvSpPr txBox="1"/>
              <p:nvPr/>
            </p:nvSpPr>
            <p:spPr>
              <a:xfrm>
                <a:off x="3473000" y="1841645"/>
                <a:ext cx="300082" cy="369332"/>
              </a:xfrm>
              <a:prstGeom prst="rect">
                <a:avLst/>
              </a:prstGeom>
              <a:noFill/>
            </p:spPr>
            <p:txBody>
              <a:bodyPr wrap="none" rtlCol="0">
                <a:spAutoFit/>
              </a:bodyPr>
              <a:lstStyle/>
              <a:p>
                <a:r>
                  <a:rPr lang="en-US" smtClean="0">
                    <a:solidFill>
                      <a:srgbClr val="002060"/>
                    </a:solidFill>
                  </a:rPr>
                  <a:t>7</a:t>
                </a:r>
                <a:endParaRPr lang="vi-VN">
                  <a:solidFill>
                    <a:srgbClr val="002060"/>
                  </a:solidFill>
                </a:endParaRPr>
              </a:p>
            </p:txBody>
          </p:sp>
          <p:sp>
            <p:nvSpPr>
              <p:cNvPr id="527" name="TextBox 526"/>
              <p:cNvSpPr txBox="1"/>
              <p:nvPr/>
            </p:nvSpPr>
            <p:spPr>
              <a:xfrm>
                <a:off x="3861297" y="1828800"/>
                <a:ext cx="311304" cy="369332"/>
              </a:xfrm>
              <a:prstGeom prst="rect">
                <a:avLst/>
              </a:prstGeom>
              <a:noFill/>
            </p:spPr>
            <p:txBody>
              <a:bodyPr wrap="none" rtlCol="0">
                <a:spAutoFit/>
              </a:bodyPr>
              <a:lstStyle/>
              <a:p>
                <a:r>
                  <a:rPr lang="en-US" smtClean="0">
                    <a:solidFill>
                      <a:srgbClr val="002060"/>
                    </a:solidFill>
                  </a:rPr>
                  <a:t>3</a:t>
                </a:r>
                <a:endParaRPr lang="vi-VN">
                  <a:solidFill>
                    <a:srgbClr val="002060"/>
                  </a:solidFill>
                </a:endParaRPr>
              </a:p>
            </p:txBody>
          </p:sp>
        </p:grpSp>
        <p:sp>
          <p:nvSpPr>
            <p:cNvPr id="528" name="TextBox 527"/>
            <p:cNvSpPr txBox="1"/>
            <p:nvPr/>
          </p:nvSpPr>
          <p:spPr>
            <a:xfrm>
              <a:off x="8153400" y="1823089"/>
              <a:ext cx="891591" cy="369332"/>
            </a:xfrm>
            <a:prstGeom prst="rect">
              <a:avLst/>
            </a:prstGeom>
            <a:noFill/>
          </p:spPr>
          <p:txBody>
            <a:bodyPr wrap="none" rtlCol="0">
              <a:spAutoFit/>
            </a:bodyPr>
            <a:lstStyle/>
            <a:p>
              <a:r>
                <a:rPr lang="en-US" smtClean="0">
                  <a:solidFill>
                    <a:srgbClr val="002060"/>
                  </a:solidFill>
                </a:rPr>
                <a:t>N = 20</a:t>
              </a:r>
              <a:endParaRPr lang="vi-VN">
                <a:solidFill>
                  <a:srgbClr val="002060"/>
                </a:solidFill>
              </a:endParaRPr>
            </a:p>
          </p:txBody>
        </p:sp>
      </p:grpSp>
      <p:sp>
        <p:nvSpPr>
          <p:cNvPr id="529" name="Text Box 31" descr="Water droplets"/>
          <p:cNvSpPr txBox="1">
            <a:spLocks noChangeArrowheads="1"/>
          </p:cNvSpPr>
          <p:nvPr/>
        </p:nvSpPr>
        <p:spPr bwMode="auto">
          <a:xfrm>
            <a:off x="4669111" y="2385000"/>
            <a:ext cx="4302125" cy="1927225"/>
          </a:xfrm>
          <a:prstGeom prst="rect">
            <a:avLst/>
          </a:prstGeom>
          <a:noFill/>
          <a:ln>
            <a:solidFill>
              <a:schemeClr val="accent5"/>
            </a:solidFill>
            <a:headEnd/>
            <a:tailEnd/>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a:solidFill>
                  <a:srgbClr val="CC0000"/>
                </a:solidFill>
                <a:latin typeface="VNI-Times" pitchFamily="2" charset="0"/>
              </a:rPr>
              <a:t>Böôùc 1</a:t>
            </a:r>
            <a:r>
              <a:rPr lang="en-US" sz="2400" b="1">
                <a:solidFill>
                  <a:srgbClr val="CC0000"/>
                </a:solidFill>
                <a:latin typeface="VNI-Times" pitchFamily="2" charset="0"/>
              </a:rPr>
              <a:t>:</a:t>
            </a:r>
            <a:r>
              <a:rPr lang="en-US" sz="2400">
                <a:latin typeface="VNI-Times" pitchFamily="2" charset="0"/>
              </a:rPr>
              <a:t> </a:t>
            </a:r>
            <a:r>
              <a:rPr lang="en-US" sz="2400" i="1">
                <a:latin typeface="VNI-Times" pitchFamily="2" charset="0"/>
              </a:rPr>
              <a:t>Döïng heä truïc toïa ñoä, truïc hoaønh bieåu dieãn caùc giaù trò x, truïc tung bieåu dieãn taàn soá n </a:t>
            </a:r>
            <a:r>
              <a:rPr lang="en-US" sz="2400" i="1">
                <a:solidFill>
                  <a:srgbClr val="FF0000"/>
                </a:solidFill>
                <a:latin typeface="VNI-Times" pitchFamily="2" charset="0"/>
              </a:rPr>
              <a:t>(đoä daøi ñôn vò treân hai truïc coù theå khaùc nhau).</a:t>
            </a:r>
          </a:p>
        </p:txBody>
      </p:sp>
      <p:sp>
        <p:nvSpPr>
          <p:cNvPr id="531" name="Line 35"/>
          <p:cNvSpPr>
            <a:spLocks noChangeShapeType="1"/>
          </p:cNvSpPr>
          <p:nvPr/>
        </p:nvSpPr>
        <p:spPr bwMode="auto">
          <a:xfrm>
            <a:off x="957943" y="6199187"/>
            <a:ext cx="7842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532" name="Group 73"/>
          <p:cNvGrpSpPr>
            <a:grpSpLocks/>
          </p:cNvGrpSpPr>
          <p:nvPr/>
        </p:nvGrpSpPr>
        <p:grpSpPr bwMode="auto">
          <a:xfrm>
            <a:off x="800077" y="6196113"/>
            <a:ext cx="8077246" cy="585687"/>
            <a:chOff x="571" y="794"/>
            <a:chExt cx="5040" cy="680"/>
          </a:xfrm>
        </p:grpSpPr>
        <p:sp>
          <p:nvSpPr>
            <p:cNvPr id="533" name="Rectangle 74"/>
            <p:cNvSpPr>
              <a:spLocks noChangeArrowheads="1"/>
            </p:cNvSpPr>
            <p:nvPr/>
          </p:nvSpPr>
          <p:spPr bwMode="auto">
            <a:xfrm>
              <a:off x="571" y="794"/>
              <a:ext cx="4992" cy="576"/>
            </a:xfrm>
            <a:prstGeom prst="rect">
              <a:avLst/>
            </a:prstGeom>
            <a:gradFill rotWithShape="1">
              <a:gsLst>
                <a:gs pos="0">
                  <a:schemeClr val="bg1"/>
                </a:gs>
                <a:gs pos="100000">
                  <a:schemeClr val="folHlink"/>
                </a:gs>
              </a:gsLst>
              <a:lin ang="5400000" scaled="1"/>
            </a:gradFill>
            <a:ln w="9525">
              <a:solidFill>
                <a:schemeClr val="hlink"/>
              </a:solidFill>
              <a:miter lim="800000"/>
              <a:headEnd/>
              <a:tailEnd/>
            </a:ln>
          </p:spPr>
          <p:txBody>
            <a:bodyPr wrap="none" anchor="ctr"/>
            <a:lstStyle/>
            <a:p>
              <a:pPr algn="ctr"/>
              <a:endParaRPr lang="vi-VN">
                <a:solidFill>
                  <a:srgbClr val="FF3300"/>
                </a:solidFill>
                <a:cs typeface="Arial" pitchFamily="34" charset="0"/>
              </a:endParaRPr>
            </a:p>
          </p:txBody>
        </p:sp>
        <p:sp>
          <p:nvSpPr>
            <p:cNvPr id="534" name="Line 75"/>
            <p:cNvSpPr>
              <a:spLocks noChangeShapeType="1"/>
            </p:cNvSpPr>
            <p:nvPr/>
          </p:nvSpPr>
          <p:spPr bwMode="auto">
            <a:xfrm>
              <a:off x="6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5" name="Line 76"/>
            <p:cNvSpPr>
              <a:spLocks noChangeShapeType="1"/>
            </p:cNvSpPr>
            <p:nvPr/>
          </p:nvSpPr>
          <p:spPr bwMode="auto">
            <a:xfrm>
              <a:off x="7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6" name="Line 77"/>
            <p:cNvSpPr>
              <a:spLocks noChangeShapeType="1"/>
            </p:cNvSpPr>
            <p:nvPr/>
          </p:nvSpPr>
          <p:spPr bwMode="auto">
            <a:xfrm>
              <a:off x="7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7" name="Line 78"/>
            <p:cNvSpPr>
              <a:spLocks noChangeShapeType="1"/>
            </p:cNvSpPr>
            <p:nvPr/>
          </p:nvSpPr>
          <p:spPr bwMode="auto">
            <a:xfrm>
              <a:off x="8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8" name="Line 79"/>
            <p:cNvSpPr>
              <a:spLocks noChangeShapeType="1"/>
            </p:cNvSpPr>
            <p:nvPr/>
          </p:nvSpPr>
          <p:spPr bwMode="auto">
            <a:xfrm>
              <a:off x="8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9" name="Line 80"/>
            <p:cNvSpPr>
              <a:spLocks noChangeShapeType="1"/>
            </p:cNvSpPr>
            <p:nvPr/>
          </p:nvSpPr>
          <p:spPr bwMode="auto">
            <a:xfrm>
              <a:off x="9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0" name="Line 81"/>
            <p:cNvSpPr>
              <a:spLocks noChangeShapeType="1"/>
            </p:cNvSpPr>
            <p:nvPr/>
          </p:nvSpPr>
          <p:spPr bwMode="auto">
            <a:xfrm>
              <a:off x="9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1" name="Line 82"/>
            <p:cNvSpPr>
              <a:spLocks noChangeShapeType="1"/>
            </p:cNvSpPr>
            <p:nvPr/>
          </p:nvSpPr>
          <p:spPr bwMode="auto">
            <a:xfrm>
              <a:off x="10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2" name="Line 83"/>
            <p:cNvSpPr>
              <a:spLocks noChangeShapeType="1"/>
            </p:cNvSpPr>
            <p:nvPr/>
          </p:nvSpPr>
          <p:spPr bwMode="auto">
            <a:xfrm>
              <a:off x="10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3" name="Line 84"/>
            <p:cNvSpPr>
              <a:spLocks noChangeShapeType="1"/>
            </p:cNvSpPr>
            <p:nvPr/>
          </p:nvSpPr>
          <p:spPr bwMode="auto">
            <a:xfrm>
              <a:off x="11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4" name="Line 85"/>
            <p:cNvSpPr>
              <a:spLocks noChangeShapeType="1"/>
            </p:cNvSpPr>
            <p:nvPr/>
          </p:nvSpPr>
          <p:spPr bwMode="auto">
            <a:xfrm>
              <a:off x="12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5" name="Line 86"/>
            <p:cNvSpPr>
              <a:spLocks noChangeShapeType="1"/>
            </p:cNvSpPr>
            <p:nvPr/>
          </p:nvSpPr>
          <p:spPr bwMode="auto">
            <a:xfrm>
              <a:off x="12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6" name="Line 87"/>
            <p:cNvSpPr>
              <a:spLocks noChangeShapeType="1"/>
            </p:cNvSpPr>
            <p:nvPr/>
          </p:nvSpPr>
          <p:spPr bwMode="auto">
            <a:xfrm>
              <a:off x="12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7" name="Line 88"/>
            <p:cNvSpPr>
              <a:spLocks noChangeShapeType="1"/>
            </p:cNvSpPr>
            <p:nvPr/>
          </p:nvSpPr>
          <p:spPr bwMode="auto">
            <a:xfrm>
              <a:off x="13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8" name="Line 89"/>
            <p:cNvSpPr>
              <a:spLocks noChangeShapeType="1"/>
            </p:cNvSpPr>
            <p:nvPr/>
          </p:nvSpPr>
          <p:spPr bwMode="auto">
            <a:xfrm>
              <a:off x="14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9" name="Line 90"/>
            <p:cNvSpPr>
              <a:spLocks noChangeShapeType="1"/>
            </p:cNvSpPr>
            <p:nvPr/>
          </p:nvSpPr>
          <p:spPr bwMode="auto">
            <a:xfrm>
              <a:off x="14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0" name="Line 91"/>
            <p:cNvSpPr>
              <a:spLocks noChangeShapeType="1"/>
            </p:cNvSpPr>
            <p:nvPr/>
          </p:nvSpPr>
          <p:spPr bwMode="auto">
            <a:xfrm>
              <a:off x="15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1" name="Line 92"/>
            <p:cNvSpPr>
              <a:spLocks noChangeShapeType="1"/>
            </p:cNvSpPr>
            <p:nvPr/>
          </p:nvSpPr>
          <p:spPr bwMode="auto">
            <a:xfrm>
              <a:off x="15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2" name="Line 93"/>
            <p:cNvSpPr>
              <a:spLocks noChangeShapeType="1"/>
            </p:cNvSpPr>
            <p:nvPr/>
          </p:nvSpPr>
          <p:spPr bwMode="auto">
            <a:xfrm>
              <a:off x="16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3" name="Line 94"/>
            <p:cNvSpPr>
              <a:spLocks noChangeShapeType="1"/>
            </p:cNvSpPr>
            <p:nvPr/>
          </p:nvSpPr>
          <p:spPr bwMode="auto">
            <a:xfrm>
              <a:off x="17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4" name="Line 95"/>
            <p:cNvSpPr>
              <a:spLocks noChangeShapeType="1"/>
            </p:cNvSpPr>
            <p:nvPr/>
          </p:nvSpPr>
          <p:spPr bwMode="auto">
            <a:xfrm>
              <a:off x="17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5" name="Line 96"/>
            <p:cNvSpPr>
              <a:spLocks noChangeShapeType="1"/>
            </p:cNvSpPr>
            <p:nvPr/>
          </p:nvSpPr>
          <p:spPr bwMode="auto">
            <a:xfrm>
              <a:off x="18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6" name="Line 97"/>
            <p:cNvSpPr>
              <a:spLocks noChangeShapeType="1"/>
            </p:cNvSpPr>
            <p:nvPr/>
          </p:nvSpPr>
          <p:spPr bwMode="auto">
            <a:xfrm>
              <a:off x="19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7" name="Line 98"/>
            <p:cNvSpPr>
              <a:spLocks noChangeShapeType="1"/>
            </p:cNvSpPr>
            <p:nvPr/>
          </p:nvSpPr>
          <p:spPr bwMode="auto">
            <a:xfrm>
              <a:off x="19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8" name="Line 99"/>
            <p:cNvSpPr>
              <a:spLocks noChangeShapeType="1"/>
            </p:cNvSpPr>
            <p:nvPr/>
          </p:nvSpPr>
          <p:spPr bwMode="auto">
            <a:xfrm>
              <a:off x="20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9" name="Line 100"/>
            <p:cNvSpPr>
              <a:spLocks noChangeShapeType="1"/>
            </p:cNvSpPr>
            <p:nvPr/>
          </p:nvSpPr>
          <p:spPr bwMode="auto">
            <a:xfrm>
              <a:off x="20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0" name="Line 101"/>
            <p:cNvSpPr>
              <a:spLocks noChangeShapeType="1"/>
            </p:cNvSpPr>
            <p:nvPr/>
          </p:nvSpPr>
          <p:spPr bwMode="auto">
            <a:xfrm>
              <a:off x="21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1" name="Line 102"/>
            <p:cNvSpPr>
              <a:spLocks noChangeShapeType="1"/>
            </p:cNvSpPr>
            <p:nvPr/>
          </p:nvSpPr>
          <p:spPr bwMode="auto">
            <a:xfrm>
              <a:off x="22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2" name="Line 103"/>
            <p:cNvSpPr>
              <a:spLocks noChangeShapeType="1"/>
            </p:cNvSpPr>
            <p:nvPr/>
          </p:nvSpPr>
          <p:spPr bwMode="auto">
            <a:xfrm>
              <a:off x="22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3" name="Line 104"/>
            <p:cNvSpPr>
              <a:spLocks noChangeShapeType="1"/>
            </p:cNvSpPr>
            <p:nvPr/>
          </p:nvSpPr>
          <p:spPr bwMode="auto">
            <a:xfrm>
              <a:off x="23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4" name="Line 105"/>
            <p:cNvSpPr>
              <a:spLocks noChangeShapeType="1"/>
            </p:cNvSpPr>
            <p:nvPr/>
          </p:nvSpPr>
          <p:spPr bwMode="auto">
            <a:xfrm>
              <a:off x="24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5" name="Line 106"/>
            <p:cNvSpPr>
              <a:spLocks noChangeShapeType="1"/>
            </p:cNvSpPr>
            <p:nvPr/>
          </p:nvSpPr>
          <p:spPr bwMode="auto">
            <a:xfrm>
              <a:off x="24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6" name="Line 107"/>
            <p:cNvSpPr>
              <a:spLocks noChangeShapeType="1"/>
            </p:cNvSpPr>
            <p:nvPr/>
          </p:nvSpPr>
          <p:spPr bwMode="auto">
            <a:xfrm>
              <a:off x="24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7" name="Line 108"/>
            <p:cNvSpPr>
              <a:spLocks noChangeShapeType="1"/>
            </p:cNvSpPr>
            <p:nvPr/>
          </p:nvSpPr>
          <p:spPr bwMode="auto">
            <a:xfrm>
              <a:off x="25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8" name="Line 109"/>
            <p:cNvSpPr>
              <a:spLocks noChangeShapeType="1"/>
            </p:cNvSpPr>
            <p:nvPr/>
          </p:nvSpPr>
          <p:spPr bwMode="auto">
            <a:xfrm>
              <a:off x="26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9" name="Line 110"/>
            <p:cNvSpPr>
              <a:spLocks noChangeShapeType="1"/>
            </p:cNvSpPr>
            <p:nvPr/>
          </p:nvSpPr>
          <p:spPr bwMode="auto">
            <a:xfrm>
              <a:off x="26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0" name="Line 111"/>
            <p:cNvSpPr>
              <a:spLocks noChangeShapeType="1"/>
            </p:cNvSpPr>
            <p:nvPr/>
          </p:nvSpPr>
          <p:spPr bwMode="auto">
            <a:xfrm>
              <a:off x="27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1" name="Line 112"/>
            <p:cNvSpPr>
              <a:spLocks noChangeShapeType="1"/>
            </p:cNvSpPr>
            <p:nvPr/>
          </p:nvSpPr>
          <p:spPr bwMode="auto">
            <a:xfrm>
              <a:off x="27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2" name="Line 113"/>
            <p:cNvSpPr>
              <a:spLocks noChangeShapeType="1"/>
            </p:cNvSpPr>
            <p:nvPr/>
          </p:nvSpPr>
          <p:spPr bwMode="auto">
            <a:xfrm>
              <a:off x="28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3" name="Line 114"/>
            <p:cNvSpPr>
              <a:spLocks noChangeShapeType="1"/>
            </p:cNvSpPr>
            <p:nvPr/>
          </p:nvSpPr>
          <p:spPr bwMode="auto">
            <a:xfrm>
              <a:off x="29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4" name="Line 115"/>
            <p:cNvSpPr>
              <a:spLocks noChangeShapeType="1"/>
            </p:cNvSpPr>
            <p:nvPr/>
          </p:nvSpPr>
          <p:spPr bwMode="auto">
            <a:xfrm>
              <a:off x="29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5" name="Line 116"/>
            <p:cNvSpPr>
              <a:spLocks noChangeShapeType="1"/>
            </p:cNvSpPr>
            <p:nvPr/>
          </p:nvSpPr>
          <p:spPr bwMode="auto">
            <a:xfrm>
              <a:off x="30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6" name="Line 117"/>
            <p:cNvSpPr>
              <a:spLocks noChangeShapeType="1"/>
            </p:cNvSpPr>
            <p:nvPr/>
          </p:nvSpPr>
          <p:spPr bwMode="auto">
            <a:xfrm>
              <a:off x="31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7" name="Line 118"/>
            <p:cNvSpPr>
              <a:spLocks noChangeShapeType="1"/>
            </p:cNvSpPr>
            <p:nvPr/>
          </p:nvSpPr>
          <p:spPr bwMode="auto">
            <a:xfrm>
              <a:off x="31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8" name="Line 119"/>
            <p:cNvSpPr>
              <a:spLocks noChangeShapeType="1"/>
            </p:cNvSpPr>
            <p:nvPr/>
          </p:nvSpPr>
          <p:spPr bwMode="auto">
            <a:xfrm>
              <a:off x="32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9" name="Line 120"/>
            <p:cNvSpPr>
              <a:spLocks noChangeShapeType="1"/>
            </p:cNvSpPr>
            <p:nvPr/>
          </p:nvSpPr>
          <p:spPr bwMode="auto">
            <a:xfrm>
              <a:off x="32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0" name="Line 121"/>
            <p:cNvSpPr>
              <a:spLocks noChangeShapeType="1"/>
            </p:cNvSpPr>
            <p:nvPr/>
          </p:nvSpPr>
          <p:spPr bwMode="auto">
            <a:xfrm>
              <a:off x="33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1" name="Line 122"/>
            <p:cNvSpPr>
              <a:spLocks noChangeShapeType="1"/>
            </p:cNvSpPr>
            <p:nvPr/>
          </p:nvSpPr>
          <p:spPr bwMode="auto">
            <a:xfrm>
              <a:off x="34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2" name="Line 123"/>
            <p:cNvSpPr>
              <a:spLocks noChangeShapeType="1"/>
            </p:cNvSpPr>
            <p:nvPr/>
          </p:nvSpPr>
          <p:spPr bwMode="auto">
            <a:xfrm>
              <a:off x="34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3" name="Line 124"/>
            <p:cNvSpPr>
              <a:spLocks noChangeShapeType="1"/>
            </p:cNvSpPr>
            <p:nvPr/>
          </p:nvSpPr>
          <p:spPr bwMode="auto">
            <a:xfrm>
              <a:off x="35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4" name="Line 125"/>
            <p:cNvSpPr>
              <a:spLocks noChangeShapeType="1"/>
            </p:cNvSpPr>
            <p:nvPr/>
          </p:nvSpPr>
          <p:spPr bwMode="auto">
            <a:xfrm>
              <a:off x="36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5" name="Line 126"/>
            <p:cNvSpPr>
              <a:spLocks noChangeShapeType="1"/>
            </p:cNvSpPr>
            <p:nvPr/>
          </p:nvSpPr>
          <p:spPr bwMode="auto">
            <a:xfrm>
              <a:off x="36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6" name="Line 127"/>
            <p:cNvSpPr>
              <a:spLocks noChangeShapeType="1"/>
            </p:cNvSpPr>
            <p:nvPr/>
          </p:nvSpPr>
          <p:spPr bwMode="auto">
            <a:xfrm>
              <a:off x="36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7" name="Line 128"/>
            <p:cNvSpPr>
              <a:spLocks noChangeShapeType="1"/>
            </p:cNvSpPr>
            <p:nvPr/>
          </p:nvSpPr>
          <p:spPr bwMode="auto">
            <a:xfrm>
              <a:off x="37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8" name="Line 129"/>
            <p:cNvSpPr>
              <a:spLocks noChangeShapeType="1"/>
            </p:cNvSpPr>
            <p:nvPr/>
          </p:nvSpPr>
          <p:spPr bwMode="auto">
            <a:xfrm>
              <a:off x="38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9" name="Line 130"/>
            <p:cNvSpPr>
              <a:spLocks noChangeShapeType="1"/>
            </p:cNvSpPr>
            <p:nvPr/>
          </p:nvSpPr>
          <p:spPr bwMode="auto">
            <a:xfrm>
              <a:off x="38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0" name="Line 131"/>
            <p:cNvSpPr>
              <a:spLocks noChangeShapeType="1"/>
            </p:cNvSpPr>
            <p:nvPr/>
          </p:nvSpPr>
          <p:spPr bwMode="auto">
            <a:xfrm>
              <a:off x="39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1" name="Line 132"/>
            <p:cNvSpPr>
              <a:spLocks noChangeShapeType="1"/>
            </p:cNvSpPr>
            <p:nvPr/>
          </p:nvSpPr>
          <p:spPr bwMode="auto">
            <a:xfrm>
              <a:off x="39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2" name="Line 133"/>
            <p:cNvSpPr>
              <a:spLocks noChangeShapeType="1"/>
            </p:cNvSpPr>
            <p:nvPr/>
          </p:nvSpPr>
          <p:spPr bwMode="auto">
            <a:xfrm>
              <a:off x="40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3" name="Line 134"/>
            <p:cNvSpPr>
              <a:spLocks noChangeShapeType="1"/>
            </p:cNvSpPr>
            <p:nvPr/>
          </p:nvSpPr>
          <p:spPr bwMode="auto">
            <a:xfrm>
              <a:off x="41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4" name="Line 135"/>
            <p:cNvSpPr>
              <a:spLocks noChangeShapeType="1"/>
            </p:cNvSpPr>
            <p:nvPr/>
          </p:nvSpPr>
          <p:spPr bwMode="auto">
            <a:xfrm>
              <a:off x="41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5" name="Line 136"/>
            <p:cNvSpPr>
              <a:spLocks noChangeShapeType="1"/>
            </p:cNvSpPr>
            <p:nvPr/>
          </p:nvSpPr>
          <p:spPr bwMode="auto">
            <a:xfrm>
              <a:off x="42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6" name="Line 137"/>
            <p:cNvSpPr>
              <a:spLocks noChangeShapeType="1"/>
            </p:cNvSpPr>
            <p:nvPr/>
          </p:nvSpPr>
          <p:spPr bwMode="auto">
            <a:xfrm>
              <a:off x="43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7" name="Line 138"/>
            <p:cNvSpPr>
              <a:spLocks noChangeShapeType="1"/>
            </p:cNvSpPr>
            <p:nvPr/>
          </p:nvSpPr>
          <p:spPr bwMode="auto">
            <a:xfrm>
              <a:off x="43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8" name="Line 139"/>
            <p:cNvSpPr>
              <a:spLocks noChangeShapeType="1"/>
            </p:cNvSpPr>
            <p:nvPr/>
          </p:nvSpPr>
          <p:spPr bwMode="auto">
            <a:xfrm>
              <a:off x="44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9" name="Line 140"/>
            <p:cNvSpPr>
              <a:spLocks noChangeShapeType="1"/>
            </p:cNvSpPr>
            <p:nvPr/>
          </p:nvSpPr>
          <p:spPr bwMode="auto">
            <a:xfrm>
              <a:off x="44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0" name="Line 141"/>
            <p:cNvSpPr>
              <a:spLocks noChangeShapeType="1"/>
            </p:cNvSpPr>
            <p:nvPr/>
          </p:nvSpPr>
          <p:spPr bwMode="auto">
            <a:xfrm>
              <a:off x="45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1" name="Line 142"/>
            <p:cNvSpPr>
              <a:spLocks noChangeShapeType="1"/>
            </p:cNvSpPr>
            <p:nvPr/>
          </p:nvSpPr>
          <p:spPr bwMode="auto">
            <a:xfrm>
              <a:off x="46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2" name="Line 143"/>
            <p:cNvSpPr>
              <a:spLocks noChangeShapeType="1"/>
            </p:cNvSpPr>
            <p:nvPr/>
          </p:nvSpPr>
          <p:spPr bwMode="auto">
            <a:xfrm>
              <a:off x="46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3" name="Line 144"/>
            <p:cNvSpPr>
              <a:spLocks noChangeShapeType="1"/>
            </p:cNvSpPr>
            <p:nvPr/>
          </p:nvSpPr>
          <p:spPr bwMode="auto">
            <a:xfrm>
              <a:off x="47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4" name="Line 145"/>
            <p:cNvSpPr>
              <a:spLocks noChangeShapeType="1"/>
            </p:cNvSpPr>
            <p:nvPr/>
          </p:nvSpPr>
          <p:spPr bwMode="auto">
            <a:xfrm>
              <a:off x="48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5" name="Line 146"/>
            <p:cNvSpPr>
              <a:spLocks noChangeShapeType="1"/>
            </p:cNvSpPr>
            <p:nvPr/>
          </p:nvSpPr>
          <p:spPr bwMode="auto">
            <a:xfrm>
              <a:off x="48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6" name="Line 147"/>
            <p:cNvSpPr>
              <a:spLocks noChangeShapeType="1"/>
            </p:cNvSpPr>
            <p:nvPr/>
          </p:nvSpPr>
          <p:spPr bwMode="auto">
            <a:xfrm>
              <a:off x="48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7" name="Line 148"/>
            <p:cNvSpPr>
              <a:spLocks noChangeShapeType="1"/>
            </p:cNvSpPr>
            <p:nvPr/>
          </p:nvSpPr>
          <p:spPr bwMode="auto">
            <a:xfrm>
              <a:off x="49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8" name="Line 149"/>
            <p:cNvSpPr>
              <a:spLocks noChangeShapeType="1"/>
            </p:cNvSpPr>
            <p:nvPr/>
          </p:nvSpPr>
          <p:spPr bwMode="auto">
            <a:xfrm>
              <a:off x="50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9" name="Line 150"/>
            <p:cNvSpPr>
              <a:spLocks noChangeShapeType="1"/>
            </p:cNvSpPr>
            <p:nvPr/>
          </p:nvSpPr>
          <p:spPr bwMode="auto">
            <a:xfrm>
              <a:off x="50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0" name="Line 151"/>
            <p:cNvSpPr>
              <a:spLocks noChangeShapeType="1"/>
            </p:cNvSpPr>
            <p:nvPr/>
          </p:nvSpPr>
          <p:spPr bwMode="auto">
            <a:xfrm>
              <a:off x="11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1" name="Line 152"/>
            <p:cNvSpPr>
              <a:spLocks noChangeShapeType="1"/>
            </p:cNvSpPr>
            <p:nvPr/>
          </p:nvSpPr>
          <p:spPr bwMode="auto">
            <a:xfrm>
              <a:off x="16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2" name="Line 153"/>
            <p:cNvSpPr>
              <a:spLocks noChangeShapeType="1"/>
            </p:cNvSpPr>
            <p:nvPr/>
          </p:nvSpPr>
          <p:spPr bwMode="auto">
            <a:xfrm>
              <a:off x="21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3" name="Line 154"/>
            <p:cNvSpPr>
              <a:spLocks noChangeShapeType="1"/>
            </p:cNvSpPr>
            <p:nvPr/>
          </p:nvSpPr>
          <p:spPr bwMode="auto">
            <a:xfrm>
              <a:off x="25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4" name="Line 155"/>
            <p:cNvSpPr>
              <a:spLocks noChangeShapeType="1"/>
            </p:cNvSpPr>
            <p:nvPr/>
          </p:nvSpPr>
          <p:spPr bwMode="auto">
            <a:xfrm>
              <a:off x="30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 name="Line 156"/>
            <p:cNvSpPr>
              <a:spLocks noChangeShapeType="1"/>
            </p:cNvSpPr>
            <p:nvPr/>
          </p:nvSpPr>
          <p:spPr bwMode="auto">
            <a:xfrm>
              <a:off x="35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 name="Line 157"/>
            <p:cNvSpPr>
              <a:spLocks noChangeShapeType="1"/>
            </p:cNvSpPr>
            <p:nvPr/>
          </p:nvSpPr>
          <p:spPr bwMode="auto">
            <a:xfrm>
              <a:off x="40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 name="Line 158"/>
            <p:cNvSpPr>
              <a:spLocks noChangeShapeType="1"/>
            </p:cNvSpPr>
            <p:nvPr/>
          </p:nvSpPr>
          <p:spPr bwMode="auto">
            <a:xfrm>
              <a:off x="45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 name="Line 159"/>
            <p:cNvSpPr>
              <a:spLocks noChangeShapeType="1"/>
            </p:cNvSpPr>
            <p:nvPr/>
          </p:nvSpPr>
          <p:spPr bwMode="auto">
            <a:xfrm>
              <a:off x="49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9" name="Line 160"/>
            <p:cNvSpPr>
              <a:spLocks noChangeShapeType="1"/>
            </p:cNvSpPr>
            <p:nvPr/>
          </p:nvSpPr>
          <p:spPr bwMode="auto">
            <a:xfrm>
              <a:off x="13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0" name="Line 161"/>
            <p:cNvSpPr>
              <a:spLocks noChangeShapeType="1"/>
            </p:cNvSpPr>
            <p:nvPr/>
          </p:nvSpPr>
          <p:spPr bwMode="auto">
            <a:xfrm>
              <a:off x="18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1" name="Line 162"/>
            <p:cNvSpPr>
              <a:spLocks noChangeShapeType="1"/>
            </p:cNvSpPr>
            <p:nvPr/>
          </p:nvSpPr>
          <p:spPr bwMode="auto">
            <a:xfrm>
              <a:off x="23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2" name="Line 163"/>
            <p:cNvSpPr>
              <a:spLocks noChangeShapeType="1"/>
            </p:cNvSpPr>
            <p:nvPr/>
          </p:nvSpPr>
          <p:spPr bwMode="auto">
            <a:xfrm>
              <a:off x="28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3" name="Line 164"/>
            <p:cNvSpPr>
              <a:spLocks noChangeShapeType="1"/>
            </p:cNvSpPr>
            <p:nvPr/>
          </p:nvSpPr>
          <p:spPr bwMode="auto">
            <a:xfrm>
              <a:off x="33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4" name="Line 165"/>
            <p:cNvSpPr>
              <a:spLocks noChangeShapeType="1"/>
            </p:cNvSpPr>
            <p:nvPr/>
          </p:nvSpPr>
          <p:spPr bwMode="auto">
            <a:xfrm>
              <a:off x="37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5" name="Line 166"/>
            <p:cNvSpPr>
              <a:spLocks noChangeShapeType="1"/>
            </p:cNvSpPr>
            <p:nvPr/>
          </p:nvSpPr>
          <p:spPr bwMode="auto">
            <a:xfrm>
              <a:off x="42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6" name="Line 167"/>
            <p:cNvSpPr>
              <a:spLocks noChangeShapeType="1"/>
            </p:cNvSpPr>
            <p:nvPr/>
          </p:nvSpPr>
          <p:spPr bwMode="auto">
            <a:xfrm>
              <a:off x="47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7" name="Text Box 168"/>
            <p:cNvSpPr txBox="1">
              <a:spLocks noChangeArrowheads="1"/>
            </p:cNvSpPr>
            <p:nvPr/>
          </p:nvSpPr>
          <p:spPr bwMode="auto">
            <a:xfrm>
              <a:off x="574" y="965"/>
              <a:ext cx="45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0 Cm</a:t>
              </a:r>
            </a:p>
          </p:txBody>
        </p:sp>
        <p:sp>
          <p:nvSpPr>
            <p:cNvPr id="628" name="Text Box 169"/>
            <p:cNvSpPr txBox="1">
              <a:spLocks noChangeArrowheads="1"/>
            </p:cNvSpPr>
            <p:nvPr/>
          </p:nvSpPr>
          <p:spPr bwMode="auto">
            <a:xfrm>
              <a:off x="1054" y="967"/>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a:t>
              </a:r>
            </a:p>
          </p:txBody>
        </p:sp>
        <p:sp>
          <p:nvSpPr>
            <p:cNvPr id="629" name="Text Box 170"/>
            <p:cNvSpPr txBox="1">
              <a:spLocks noChangeArrowheads="1"/>
            </p:cNvSpPr>
            <p:nvPr/>
          </p:nvSpPr>
          <p:spPr bwMode="auto">
            <a:xfrm>
              <a:off x="153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2</a:t>
              </a:r>
            </a:p>
          </p:txBody>
        </p:sp>
        <p:sp>
          <p:nvSpPr>
            <p:cNvPr id="630" name="Text Box 171"/>
            <p:cNvSpPr txBox="1">
              <a:spLocks noChangeArrowheads="1"/>
            </p:cNvSpPr>
            <p:nvPr/>
          </p:nvSpPr>
          <p:spPr bwMode="auto">
            <a:xfrm>
              <a:off x="2014"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3</a:t>
              </a:r>
            </a:p>
          </p:txBody>
        </p:sp>
        <p:sp>
          <p:nvSpPr>
            <p:cNvPr id="631" name="Text Box 172"/>
            <p:cNvSpPr txBox="1">
              <a:spLocks noChangeArrowheads="1"/>
            </p:cNvSpPr>
            <p:nvPr/>
          </p:nvSpPr>
          <p:spPr bwMode="auto">
            <a:xfrm>
              <a:off x="249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4</a:t>
              </a:r>
            </a:p>
          </p:txBody>
        </p:sp>
        <p:sp>
          <p:nvSpPr>
            <p:cNvPr id="632" name="Text Box 173"/>
            <p:cNvSpPr txBox="1">
              <a:spLocks noChangeArrowheads="1"/>
            </p:cNvSpPr>
            <p:nvPr/>
          </p:nvSpPr>
          <p:spPr bwMode="auto">
            <a:xfrm>
              <a:off x="297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5</a:t>
              </a:r>
            </a:p>
          </p:txBody>
        </p:sp>
        <p:sp>
          <p:nvSpPr>
            <p:cNvPr id="633" name="Text Box 174"/>
            <p:cNvSpPr txBox="1">
              <a:spLocks noChangeArrowheads="1"/>
            </p:cNvSpPr>
            <p:nvPr/>
          </p:nvSpPr>
          <p:spPr bwMode="auto">
            <a:xfrm>
              <a:off x="345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6</a:t>
              </a:r>
            </a:p>
          </p:txBody>
        </p:sp>
        <p:sp>
          <p:nvSpPr>
            <p:cNvPr id="634" name="Text Box 175"/>
            <p:cNvSpPr txBox="1">
              <a:spLocks noChangeArrowheads="1"/>
            </p:cNvSpPr>
            <p:nvPr/>
          </p:nvSpPr>
          <p:spPr bwMode="auto">
            <a:xfrm>
              <a:off x="3931"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7</a:t>
              </a:r>
            </a:p>
          </p:txBody>
        </p:sp>
        <p:sp>
          <p:nvSpPr>
            <p:cNvPr id="635" name="Text Box 176"/>
            <p:cNvSpPr txBox="1">
              <a:spLocks noChangeArrowheads="1"/>
            </p:cNvSpPr>
            <p:nvPr/>
          </p:nvSpPr>
          <p:spPr bwMode="auto">
            <a:xfrm>
              <a:off x="4410" y="965"/>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8</a:t>
              </a:r>
            </a:p>
          </p:txBody>
        </p:sp>
        <p:sp>
          <p:nvSpPr>
            <p:cNvPr id="636" name="Text Box 177"/>
            <p:cNvSpPr txBox="1">
              <a:spLocks noChangeArrowheads="1"/>
            </p:cNvSpPr>
            <p:nvPr/>
          </p:nvSpPr>
          <p:spPr bwMode="auto">
            <a:xfrm>
              <a:off x="489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9</a:t>
              </a:r>
            </a:p>
          </p:txBody>
        </p:sp>
        <p:sp>
          <p:nvSpPr>
            <p:cNvPr id="637" name="Line 178"/>
            <p:cNvSpPr>
              <a:spLocks noChangeShapeType="1"/>
            </p:cNvSpPr>
            <p:nvPr/>
          </p:nvSpPr>
          <p:spPr bwMode="auto">
            <a:xfrm>
              <a:off x="51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38" name="Line 179"/>
            <p:cNvSpPr>
              <a:spLocks noChangeShapeType="1"/>
            </p:cNvSpPr>
            <p:nvPr/>
          </p:nvSpPr>
          <p:spPr bwMode="auto">
            <a:xfrm>
              <a:off x="51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39" name="Line 180"/>
            <p:cNvSpPr>
              <a:spLocks noChangeShapeType="1"/>
            </p:cNvSpPr>
            <p:nvPr/>
          </p:nvSpPr>
          <p:spPr bwMode="auto">
            <a:xfrm>
              <a:off x="52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0" name="Line 181"/>
            <p:cNvSpPr>
              <a:spLocks noChangeShapeType="1"/>
            </p:cNvSpPr>
            <p:nvPr/>
          </p:nvSpPr>
          <p:spPr bwMode="auto">
            <a:xfrm>
              <a:off x="53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1" name="Line 182"/>
            <p:cNvSpPr>
              <a:spLocks noChangeShapeType="1"/>
            </p:cNvSpPr>
            <p:nvPr/>
          </p:nvSpPr>
          <p:spPr bwMode="auto">
            <a:xfrm>
              <a:off x="53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2" name="Line 183"/>
            <p:cNvSpPr>
              <a:spLocks noChangeShapeType="1"/>
            </p:cNvSpPr>
            <p:nvPr/>
          </p:nvSpPr>
          <p:spPr bwMode="auto">
            <a:xfrm>
              <a:off x="54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3" name="Line 184"/>
            <p:cNvSpPr>
              <a:spLocks noChangeShapeType="1"/>
            </p:cNvSpPr>
            <p:nvPr/>
          </p:nvSpPr>
          <p:spPr bwMode="auto">
            <a:xfrm>
              <a:off x="52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4" name="Line 185"/>
            <p:cNvSpPr>
              <a:spLocks noChangeShapeType="1"/>
            </p:cNvSpPr>
            <p:nvPr/>
          </p:nvSpPr>
          <p:spPr bwMode="auto">
            <a:xfrm>
              <a:off x="54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5" name="Text Box 186"/>
            <p:cNvSpPr txBox="1">
              <a:spLocks noChangeArrowheads="1"/>
            </p:cNvSpPr>
            <p:nvPr/>
          </p:nvSpPr>
          <p:spPr bwMode="auto">
            <a:xfrm>
              <a:off x="5338" y="965"/>
              <a:ext cx="27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10</a:t>
              </a:r>
            </a:p>
          </p:txBody>
        </p:sp>
        <p:sp>
          <p:nvSpPr>
            <p:cNvPr id="646" name="Text Box 187"/>
            <p:cNvSpPr txBox="1">
              <a:spLocks noChangeArrowheads="1"/>
            </p:cNvSpPr>
            <p:nvPr/>
          </p:nvSpPr>
          <p:spPr bwMode="auto">
            <a:xfrm>
              <a:off x="4918" y="1190"/>
              <a:ext cx="59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1"/>
                  </a:solidFill>
                  <a:cs typeface="Arial" pitchFamily="34" charset="0"/>
                </a:rPr>
                <a:t>THCS Phulac</a:t>
              </a:r>
            </a:p>
          </p:txBody>
        </p:sp>
        <p:sp>
          <p:nvSpPr>
            <p:cNvPr id="647" name="Line 188"/>
            <p:cNvSpPr>
              <a:spLocks noChangeShapeType="1"/>
            </p:cNvSpPr>
            <p:nvPr/>
          </p:nvSpPr>
          <p:spPr bwMode="auto">
            <a:xfrm>
              <a:off x="576" y="1392"/>
              <a:ext cx="4992"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8" name="Line 189"/>
            <p:cNvSpPr>
              <a:spLocks noChangeShapeType="1"/>
            </p:cNvSpPr>
            <p:nvPr/>
          </p:nvSpPr>
          <p:spPr bwMode="auto">
            <a:xfrm>
              <a:off x="576" y="816"/>
              <a:ext cx="0" cy="57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649" name="Picture 37"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44" y="5208587"/>
            <a:ext cx="1371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 name="Line 34"/>
          <p:cNvSpPr>
            <a:spLocks noChangeShapeType="1"/>
          </p:cNvSpPr>
          <p:nvPr/>
        </p:nvSpPr>
        <p:spPr bwMode="auto">
          <a:xfrm flipV="1">
            <a:off x="957944" y="1488468"/>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651" name="Group 191"/>
          <p:cNvGrpSpPr>
            <a:grpSpLocks/>
          </p:cNvGrpSpPr>
          <p:nvPr/>
        </p:nvGrpSpPr>
        <p:grpSpPr bwMode="auto">
          <a:xfrm rot="-5400000">
            <a:off x="-2795589" y="2000250"/>
            <a:ext cx="8072438" cy="566738"/>
            <a:chOff x="574" y="816"/>
            <a:chExt cx="5037" cy="658"/>
          </a:xfrm>
        </p:grpSpPr>
        <p:sp>
          <p:nvSpPr>
            <p:cNvPr id="652" name="Rectangle 192"/>
            <p:cNvSpPr>
              <a:spLocks noChangeArrowheads="1"/>
            </p:cNvSpPr>
            <p:nvPr/>
          </p:nvSpPr>
          <p:spPr bwMode="auto">
            <a:xfrm>
              <a:off x="576" y="816"/>
              <a:ext cx="4992" cy="576"/>
            </a:xfrm>
            <a:prstGeom prst="rect">
              <a:avLst/>
            </a:prstGeom>
            <a:gradFill rotWithShape="1">
              <a:gsLst>
                <a:gs pos="0">
                  <a:schemeClr val="bg1"/>
                </a:gs>
                <a:gs pos="100000">
                  <a:schemeClr val="folHlink"/>
                </a:gs>
              </a:gsLst>
              <a:lin ang="5400000" scaled="1"/>
            </a:gradFill>
            <a:ln w="9525">
              <a:solidFill>
                <a:schemeClr val="hlink"/>
              </a:solidFill>
              <a:miter lim="800000"/>
              <a:headEnd/>
              <a:tailEnd/>
            </a:ln>
          </p:spPr>
          <p:txBody>
            <a:bodyPr vert="eaVert" wrap="none" anchor="ctr"/>
            <a:lstStyle/>
            <a:p>
              <a:pPr algn="ctr"/>
              <a:endParaRPr lang="vi-VN">
                <a:solidFill>
                  <a:srgbClr val="FF3300"/>
                </a:solidFill>
                <a:cs typeface="Arial" pitchFamily="34" charset="0"/>
              </a:endParaRPr>
            </a:p>
          </p:txBody>
        </p:sp>
        <p:sp>
          <p:nvSpPr>
            <p:cNvPr id="653" name="Line 193"/>
            <p:cNvSpPr>
              <a:spLocks noChangeShapeType="1"/>
            </p:cNvSpPr>
            <p:nvPr/>
          </p:nvSpPr>
          <p:spPr bwMode="auto">
            <a:xfrm>
              <a:off x="6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4" name="Line 194"/>
            <p:cNvSpPr>
              <a:spLocks noChangeShapeType="1"/>
            </p:cNvSpPr>
            <p:nvPr/>
          </p:nvSpPr>
          <p:spPr bwMode="auto">
            <a:xfrm>
              <a:off x="7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5" name="Line 195"/>
            <p:cNvSpPr>
              <a:spLocks noChangeShapeType="1"/>
            </p:cNvSpPr>
            <p:nvPr/>
          </p:nvSpPr>
          <p:spPr bwMode="auto">
            <a:xfrm>
              <a:off x="7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6" name="Line 196"/>
            <p:cNvSpPr>
              <a:spLocks noChangeShapeType="1"/>
            </p:cNvSpPr>
            <p:nvPr/>
          </p:nvSpPr>
          <p:spPr bwMode="auto">
            <a:xfrm>
              <a:off x="8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7" name="Line 197"/>
            <p:cNvSpPr>
              <a:spLocks noChangeShapeType="1"/>
            </p:cNvSpPr>
            <p:nvPr/>
          </p:nvSpPr>
          <p:spPr bwMode="auto">
            <a:xfrm>
              <a:off x="8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8" name="Line 198"/>
            <p:cNvSpPr>
              <a:spLocks noChangeShapeType="1"/>
            </p:cNvSpPr>
            <p:nvPr/>
          </p:nvSpPr>
          <p:spPr bwMode="auto">
            <a:xfrm>
              <a:off x="9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9" name="Line 199"/>
            <p:cNvSpPr>
              <a:spLocks noChangeShapeType="1"/>
            </p:cNvSpPr>
            <p:nvPr/>
          </p:nvSpPr>
          <p:spPr bwMode="auto">
            <a:xfrm>
              <a:off x="9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0" name="Line 200"/>
            <p:cNvSpPr>
              <a:spLocks noChangeShapeType="1"/>
            </p:cNvSpPr>
            <p:nvPr/>
          </p:nvSpPr>
          <p:spPr bwMode="auto">
            <a:xfrm>
              <a:off x="10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1" name="Line 201"/>
            <p:cNvSpPr>
              <a:spLocks noChangeShapeType="1"/>
            </p:cNvSpPr>
            <p:nvPr/>
          </p:nvSpPr>
          <p:spPr bwMode="auto">
            <a:xfrm>
              <a:off x="10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2" name="Line 202"/>
            <p:cNvSpPr>
              <a:spLocks noChangeShapeType="1"/>
            </p:cNvSpPr>
            <p:nvPr/>
          </p:nvSpPr>
          <p:spPr bwMode="auto">
            <a:xfrm>
              <a:off x="11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3" name="Line 203"/>
            <p:cNvSpPr>
              <a:spLocks noChangeShapeType="1"/>
            </p:cNvSpPr>
            <p:nvPr/>
          </p:nvSpPr>
          <p:spPr bwMode="auto">
            <a:xfrm>
              <a:off x="12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4" name="Line 204"/>
            <p:cNvSpPr>
              <a:spLocks noChangeShapeType="1"/>
            </p:cNvSpPr>
            <p:nvPr/>
          </p:nvSpPr>
          <p:spPr bwMode="auto">
            <a:xfrm>
              <a:off x="12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 name="Line 205"/>
            <p:cNvSpPr>
              <a:spLocks noChangeShapeType="1"/>
            </p:cNvSpPr>
            <p:nvPr/>
          </p:nvSpPr>
          <p:spPr bwMode="auto">
            <a:xfrm>
              <a:off x="12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6" name="Line 206"/>
            <p:cNvSpPr>
              <a:spLocks noChangeShapeType="1"/>
            </p:cNvSpPr>
            <p:nvPr/>
          </p:nvSpPr>
          <p:spPr bwMode="auto">
            <a:xfrm>
              <a:off x="13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7" name="Line 207"/>
            <p:cNvSpPr>
              <a:spLocks noChangeShapeType="1"/>
            </p:cNvSpPr>
            <p:nvPr/>
          </p:nvSpPr>
          <p:spPr bwMode="auto">
            <a:xfrm>
              <a:off x="14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8" name="Line 208"/>
            <p:cNvSpPr>
              <a:spLocks noChangeShapeType="1"/>
            </p:cNvSpPr>
            <p:nvPr/>
          </p:nvSpPr>
          <p:spPr bwMode="auto">
            <a:xfrm>
              <a:off x="14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9" name="Line 209"/>
            <p:cNvSpPr>
              <a:spLocks noChangeShapeType="1"/>
            </p:cNvSpPr>
            <p:nvPr/>
          </p:nvSpPr>
          <p:spPr bwMode="auto">
            <a:xfrm>
              <a:off x="15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0" name="Line 210"/>
            <p:cNvSpPr>
              <a:spLocks noChangeShapeType="1"/>
            </p:cNvSpPr>
            <p:nvPr/>
          </p:nvSpPr>
          <p:spPr bwMode="auto">
            <a:xfrm>
              <a:off x="15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1" name="Line 211"/>
            <p:cNvSpPr>
              <a:spLocks noChangeShapeType="1"/>
            </p:cNvSpPr>
            <p:nvPr/>
          </p:nvSpPr>
          <p:spPr bwMode="auto">
            <a:xfrm>
              <a:off x="16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2" name="Line 212"/>
            <p:cNvSpPr>
              <a:spLocks noChangeShapeType="1"/>
            </p:cNvSpPr>
            <p:nvPr/>
          </p:nvSpPr>
          <p:spPr bwMode="auto">
            <a:xfrm>
              <a:off x="17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3" name="Line 213"/>
            <p:cNvSpPr>
              <a:spLocks noChangeShapeType="1"/>
            </p:cNvSpPr>
            <p:nvPr/>
          </p:nvSpPr>
          <p:spPr bwMode="auto">
            <a:xfrm>
              <a:off x="17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4" name="Line 214"/>
            <p:cNvSpPr>
              <a:spLocks noChangeShapeType="1"/>
            </p:cNvSpPr>
            <p:nvPr/>
          </p:nvSpPr>
          <p:spPr bwMode="auto">
            <a:xfrm>
              <a:off x="18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5" name="Line 215"/>
            <p:cNvSpPr>
              <a:spLocks noChangeShapeType="1"/>
            </p:cNvSpPr>
            <p:nvPr/>
          </p:nvSpPr>
          <p:spPr bwMode="auto">
            <a:xfrm>
              <a:off x="19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6" name="Line 216"/>
            <p:cNvSpPr>
              <a:spLocks noChangeShapeType="1"/>
            </p:cNvSpPr>
            <p:nvPr/>
          </p:nvSpPr>
          <p:spPr bwMode="auto">
            <a:xfrm>
              <a:off x="19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7" name="Line 217"/>
            <p:cNvSpPr>
              <a:spLocks noChangeShapeType="1"/>
            </p:cNvSpPr>
            <p:nvPr/>
          </p:nvSpPr>
          <p:spPr bwMode="auto">
            <a:xfrm>
              <a:off x="20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8" name="Line 218"/>
            <p:cNvSpPr>
              <a:spLocks noChangeShapeType="1"/>
            </p:cNvSpPr>
            <p:nvPr/>
          </p:nvSpPr>
          <p:spPr bwMode="auto">
            <a:xfrm>
              <a:off x="20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9" name="Line 219"/>
            <p:cNvSpPr>
              <a:spLocks noChangeShapeType="1"/>
            </p:cNvSpPr>
            <p:nvPr/>
          </p:nvSpPr>
          <p:spPr bwMode="auto">
            <a:xfrm>
              <a:off x="21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0" name="Line 220"/>
            <p:cNvSpPr>
              <a:spLocks noChangeShapeType="1"/>
            </p:cNvSpPr>
            <p:nvPr/>
          </p:nvSpPr>
          <p:spPr bwMode="auto">
            <a:xfrm>
              <a:off x="22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1" name="Line 221"/>
            <p:cNvSpPr>
              <a:spLocks noChangeShapeType="1"/>
            </p:cNvSpPr>
            <p:nvPr/>
          </p:nvSpPr>
          <p:spPr bwMode="auto">
            <a:xfrm>
              <a:off x="22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2" name="Line 222"/>
            <p:cNvSpPr>
              <a:spLocks noChangeShapeType="1"/>
            </p:cNvSpPr>
            <p:nvPr/>
          </p:nvSpPr>
          <p:spPr bwMode="auto">
            <a:xfrm>
              <a:off x="23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3" name="Line 223"/>
            <p:cNvSpPr>
              <a:spLocks noChangeShapeType="1"/>
            </p:cNvSpPr>
            <p:nvPr/>
          </p:nvSpPr>
          <p:spPr bwMode="auto">
            <a:xfrm>
              <a:off x="24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4" name="Line 224"/>
            <p:cNvSpPr>
              <a:spLocks noChangeShapeType="1"/>
            </p:cNvSpPr>
            <p:nvPr/>
          </p:nvSpPr>
          <p:spPr bwMode="auto">
            <a:xfrm>
              <a:off x="24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5" name="Line 225"/>
            <p:cNvSpPr>
              <a:spLocks noChangeShapeType="1"/>
            </p:cNvSpPr>
            <p:nvPr/>
          </p:nvSpPr>
          <p:spPr bwMode="auto">
            <a:xfrm>
              <a:off x="24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6" name="Line 226"/>
            <p:cNvSpPr>
              <a:spLocks noChangeShapeType="1"/>
            </p:cNvSpPr>
            <p:nvPr/>
          </p:nvSpPr>
          <p:spPr bwMode="auto">
            <a:xfrm>
              <a:off x="25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7" name="Line 227"/>
            <p:cNvSpPr>
              <a:spLocks noChangeShapeType="1"/>
            </p:cNvSpPr>
            <p:nvPr/>
          </p:nvSpPr>
          <p:spPr bwMode="auto">
            <a:xfrm>
              <a:off x="26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8" name="Line 228"/>
            <p:cNvSpPr>
              <a:spLocks noChangeShapeType="1"/>
            </p:cNvSpPr>
            <p:nvPr/>
          </p:nvSpPr>
          <p:spPr bwMode="auto">
            <a:xfrm>
              <a:off x="26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9" name="Line 229"/>
            <p:cNvSpPr>
              <a:spLocks noChangeShapeType="1"/>
            </p:cNvSpPr>
            <p:nvPr/>
          </p:nvSpPr>
          <p:spPr bwMode="auto">
            <a:xfrm>
              <a:off x="27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0" name="Line 230"/>
            <p:cNvSpPr>
              <a:spLocks noChangeShapeType="1"/>
            </p:cNvSpPr>
            <p:nvPr/>
          </p:nvSpPr>
          <p:spPr bwMode="auto">
            <a:xfrm>
              <a:off x="27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1" name="Line 231"/>
            <p:cNvSpPr>
              <a:spLocks noChangeShapeType="1"/>
            </p:cNvSpPr>
            <p:nvPr/>
          </p:nvSpPr>
          <p:spPr bwMode="auto">
            <a:xfrm>
              <a:off x="28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2" name="Line 232"/>
            <p:cNvSpPr>
              <a:spLocks noChangeShapeType="1"/>
            </p:cNvSpPr>
            <p:nvPr/>
          </p:nvSpPr>
          <p:spPr bwMode="auto">
            <a:xfrm>
              <a:off x="29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3" name="Line 233"/>
            <p:cNvSpPr>
              <a:spLocks noChangeShapeType="1"/>
            </p:cNvSpPr>
            <p:nvPr/>
          </p:nvSpPr>
          <p:spPr bwMode="auto">
            <a:xfrm>
              <a:off x="29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4" name="Line 234"/>
            <p:cNvSpPr>
              <a:spLocks noChangeShapeType="1"/>
            </p:cNvSpPr>
            <p:nvPr/>
          </p:nvSpPr>
          <p:spPr bwMode="auto">
            <a:xfrm>
              <a:off x="30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5" name="Line 235"/>
            <p:cNvSpPr>
              <a:spLocks noChangeShapeType="1"/>
            </p:cNvSpPr>
            <p:nvPr/>
          </p:nvSpPr>
          <p:spPr bwMode="auto">
            <a:xfrm>
              <a:off x="31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6" name="Line 236"/>
            <p:cNvSpPr>
              <a:spLocks noChangeShapeType="1"/>
            </p:cNvSpPr>
            <p:nvPr/>
          </p:nvSpPr>
          <p:spPr bwMode="auto">
            <a:xfrm>
              <a:off x="31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7" name="Line 237"/>
            <p:cNvSpPr>
              <a:spLocks noChangeShapeType="1"/>
            </p:cNvSpPr>
            <p:nvPr/>
          </p:nvSpPr>
          <p:spPr bwMode="auto">
            <a:xfrm>
              <a:off x="32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8" name="Line 238"/>
            <p:cNvSpPr>
              <a:spLocks noChangeShapeType="1"/>
            </p:cNvSpPr>
            <p:nvPr/>
          </p:nvSpPr>
          <p:spPr bwMode="auto">
            <a:xfrm>
              <a:off x="32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9" name="Line 239"/>
            <p:cNvSpPr>
              <a:spLocks noChangeShapeType="1"/>
            </p:cNvSpPr>
            <p:nvPr/>
          </p:nvSpPr>
          <p:spPr bwMode="auto">
            <a:xfrm>
              <a:off x="33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0" name="Line 240"/>
            <p:cNvSpPr>
              <a:spLocks noChangeShapeType="1"/>
            </p:cNvSpPr>
            <p:nvPr/>
          </p:nvSpPr>
          <p:spPr bwMode="auto">
            <a:xfrm>
              <a:off x="34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1" name="Line 241"/>
            <p:cNvSpPr>
              <a:spLocks noChangeShapeType="1"/>
            </p:cNvSpPr>
            <p:nvPr/>
          </p:nvSpPr>
          <p:spPr bwMode="auto">
            <a:xfrm>
              <a:off x="34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2" name="Line 242"/>
            <p:cNvSpPr>
              <a:spLocks noChangeShapeType="1"/>
            </p:cNvSpPr>
            <p:nvPr/>
          </p:nvSpPr>
          <p:spPr bwMode="auto">
            <a:xfrm>
              <a:off x="35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3" name="Line 243"/>
            <p:cNvSpPr>
              <a:spLocks noChangeShapeType="1"/>
            </p:cNvSpPr>
            <p:nvPr/>
          </p:nvSpPr>
          <p:spPr bwMode="auto">
            <a:xfrm>
              <a:off x="36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4" name="Line 244"/>
            <p:cNvSpPr>
              <a:spLocks noChangeShapeType="1"/>
            </p:cNvSpPr>
            <p:nvPr/>
          </p:nvSpPr>
          <p:spPr bwMode="auto">
            <a:xfrm>
              <a:off x="36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5" name="Line 245"/>
            <p:cNvSpPr>
              <a:spLocks noChangeShapeType="1"/>
            </p:cNvSpPr>
            <p:nvPr/>
          </p:nvSpPr>
          <p:spPr bwMode="auto">
            <a:xfrm>
              <a:off x="36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6" name="Line 246"/>
            <p:cNvSpPr>
              <a:spLocks noChangeShapeType="1"/>
            </p:cNvSpPr>
            <p:nvPr/>
          </p:nvSpPr>
          <p:spPr bwMode="auto">
            <a:xfrm>
              <a:off x="37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7" name="Line 247"/>
            <p:cNvSpPr>
              <a:spLocks noChangeShapeType="1"/>
            </p:cNvSpPr>
            <p:nvPr/>
          </p:nvSpPr>
          <p:spPr bwMode="auto">
            <a:xfrm>
              <a:off x="38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8" name="Line 248"/>
            <p:cNvSpPr>
              <a:spLocks noChangeShapeType="1"/>
            </p:cNvSpPr>
            <p:nvPr/>
          </p:nvSpPr>
          <p:spPr bwMode="auto">
            <a:xfrm>
              <a:off x="38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9" name="Line 249"/>
            <p:cNvSpPr>
              <a:spLocks noChangeShapeType="1"/>
            </p:cNvSpPr>
            <p:nvPr/>
          </p:nvSpPr>
          <p:spPr bwMode="auto">
            <a:xfrm>
              <a:off x="39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0" name="Line 250"/>
            <p:cNvSpPr>
              <a:spLocks noChangeShapeType="1"/>
            </p:cNvSpPr>
            <p:nvPr/>
          </p:nvSpPr>
          <p:spPr bwMode="auto">
            <a:xfrm>
              <a:off x="39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1" name="Line 251"/>
            <p:cNvSpPr>
              <a:spLocks noChangeShapeType="1"/>
            </p:cNvSpPr>
            <p:nvPr/>
          </p:nvSpPr>
          <p:spPr bwMode="auto">
            <a:xfrm>
              <a:off x="40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2" name="Line 252"/>
            <p:cNvSpPr>
              <a:spLocks noChangeShapeType="1"/>
            </p:cNvSpPr>
            <p:nvPr/>
          </p:nvSpPr>
          <p:spPr bwMode="auto">
            <a:xfrm>
              <a:off x="41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3" name="Line 253"/>
            <p:cNvSpPr>
              <a:spLocks noChangeShapeType="1"/>
            </p:cNvSpPr>
            <p:nvPr/>
          </p:nvSpPr>
          <p:spPr bwMode="auto">
            <a:xfrm>
              <a:off x="41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4" name="Line 254"/>
            <p:cNvSpPr>
              <a:spLocks noChangeShapeType="1"/>
            </p:cNvSpPr>
            <p:nvPr/>
          </p:nvSpPr>
          <p:spPr bwMode="auto">
            <a:xfrm>
              <a:off x="42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5" name="Line 255"/>
            <p:cNvSpPr>
              <a:spLocks noChangeShapeType="1"/>
            </p:cNvSpPr>
            <p:nvPr/>
          </p:nvSpPr>
          <p:spPr bwMode="auto">
            <a:xfrm>
              <a:off x="43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6" name="Line 256"/>
            <p:cNvSpPr>
              <a:spLocks noChangeShapeType="1"/>
            </p:cNvSpPr>
            <p:nvPr/>
          </p:nvSpPr>
          <p:spPr bwMode="auto">
            <a:xfrm>
              <a:off x="43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 name="Line 257"/>
            <p:cNvSpPr>
              <a:spLocks noChangeShapeType="1"/>
            </p:cNvSpPr>
            <p:nvPr/>
          </p:nvSpPr>
          <p:spPr bwMode="auto">
            <a:xfrm>
              <a:off x="44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8" name="Line 258"/>
            <p:cNvSpPr>
              <a:spLocks noChangeShapeType="1"/>
            </p:cNvSpPr>
            <p:nvPr/>
          </p:nvSpPr>
          <p:spPr bwMode="auto">
            <a:xfrm>
              <a:off x="44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 name="Line 259"/>
            <p:cNvSpPr>
              <a:spLocks noChangeShapeType="1"/>
            </p:cNvSpPr>
            <p:nvPr/>
          </p:nvSpPr>
          <p:spPr bwMode="auto">
            <a:xfrm>
              <a:off x="45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 name="Line 260"/>
            <p:cNvSpPr>
              <a:spLocks noChangeShapeType="1"/>
            </p:cNvSpPr>
            <p:nvPr/>
          </p:nvSpPr>
          <p:spPr bwMode="auto">
            <a:xfrm>
              <a:off x="46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 name="Line 261"/>
            <p:cNvSpPr>
              <a:spLocks noChangeShapeType="1"/>
            </p:cNvSpPr>
            <p:nvPr/>
          </p:nvSpPr>
          <p:spPr bwMode="auto">
            <a:xfrm>
              <a:off x="46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 name="Line 262"/>
            <p:cNvSpPr>
              <a:spLocks noChangeShapeType="1"/>
            </p:cNvSpPr>
            <p:nvPr/>
          </p:nvSpPr>
          <p:spPr bwMode="auto">
            <a:xfrm>
              <a:off x="47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 name="Line 263"/>
            <p:cNvSpPr>
              <a:spLocks noChangeShapeType="1"/>
            </p:cNvSpPr>
            <p:nvPr/>
          </p:nvSpPr>
          <p:spPr bwMode="auto">
            <a:xfrm>
              <a:off x="48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 name="Line 264"/>
            <p:cNvSpPr>
              <a:spLocks noChangeShapeType="1"/>
            </p:cNvSpPr>
            <p:nvPr/>
          </p:nvSpPr>
          <p:spPr bwMode="auto">
            <a:xfrm>
              <a:off x="48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 name="Line 265"/>
            <p:cNvSpPr>
              <a:spLocks noChangeShapeType="1"/>
            </p:cNvSpPr>
            <p:nvPr/>
          </p:nvSpPr>
          <p:spPr bwMode="auto">
            <a:xfrm>
              <a:off x="48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 name="Line 266"/>
            <p:cNvSpPr>
              <a:spLocks noChangeShapeType="1"/>
            </p:cNvSpPr>
            <p:nvPr/>
          </p:nvSpPr>
          <p:spPr bwMode="auto">
            <a:xfrm>
              <a:off x="49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7" name="Line 267"/>
            <p:cNvSpPr>
              <a:spLocks noChangeShapeType="1"/>
            </p:cNvSpPr>
            <p:nvPr/>
          </p:nvSpPr>
          <p:spPr bwMode="auto">
            <a:xfrm>
              <a:off x="50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 name="Line 268"/>
            <p:cNvSpPr>
              <a:spLocks noChangeShapeType="1"/>
            </p:cNvSpPr>
            <p:nvPr/>
          </p:nvSpPr>
          <p:spPr bwMode="auto">
            <a:xfrm>
              <a:off x="50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9" name="Line 269"/>
            <p:cNvSpPr>
              <a:spLocks noChangeShapeType="1"/>
            </p:cNvSpPr>
            <p:nvPr/>
          </p:nvSpPr>
          <p:spPr bwMode="auto">
            <a:xfrm>
              <a:off x="11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0" name="Line 270"/>
            <p:cNvSpPr>
              <a:spLocks noChangeShapeType="1"/>
            </p:cNvSpPr>
            <p:nvPr/>
          </p:nvSpPr>
          <p:spPr bwMode="auto">
            <a:xfrm>
              <a:off x="16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1" name="Line 271"/>
            <p:cNvSpPr>
              <a:spLocks noChangeShapeType="1"/>
            </p:cNvSpPr>
            <p:nvPr/>
          </p:nvSpPr>
          <p:spPr bwMode="auto">
            <a:xfrm>
              <a:off x="21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2" name="Line 272"/>
            <p:cNvSpPr>
              <a:spLocks noChangeShapeType="1"/>
            </p:cNvSpPr>
            <p:nvPr/>
          </p:nvSpPr>
          <p:spPr bwMode="auto">
            <a:xfrm>
              <a:off x="25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3" name="Line 273"/>
            <p:cNvSpPr>
              <a:spLocks noChangeShapeType="1"/>
            </p:cNvSpPr>
            <p:nvPr/>
          </p:nvSpPr>
          <p:spPr bwMode="auto">
            <a:xfrm>
              <a:off x="30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4" name="Line 274"/>
            <p:cNvSpPr>
              <a:spLocks noChangeShapeType="1"/>
            </p:cNvSpPr>
            <p:nvPr/>
          </p:nvSpPr>
          <p:spPr bwMode="auto">
            <a:xfrm>
              <a:off x="35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5" name="Line 275"/>
            <p:cNvSpPr>
              <a:spLocks noChangeShapeType="1"/>
            </p:cNvSpPr>
            <p:nvPr/>
          </p:nvSpPr>
          <p:spPr bwMode="auto">
            <a:xfrm>
              <a:off x="40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6" name="Line 276"/>
            <p:cNvSpPr>
              <a:spLocks noChangeShapeType="1"/>
            </p:cNvSpPr>
            <p:nvPr/>
          </p:nvSpPr>
          <p:spPr bwMode="auto">
            <a:xfrm>
              <a:off x="45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7" name="Line 277"/>
            <p:cNvSpPr>
              <a:spLocks noChangeShapeType="1"/>
            </p:cNvSpPr>
            <p:nvPr/>
          </p:nvSpPr>
          <p:spPr bwMode="auto">
            <a:xfrm>
              <a:off x="49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8" name="Line 278"/>
            <p:cNvSpPr>
              <a:spLocks noChangeShapeType="1"/>
            </p:cNvSpPr>
            <p:nvPr/>
          </p:nvSpPr>
          <p:spPr bwMode="auto">
            <a:xfrm>
              <a:off x="13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9" name="Line 279"/>
            <p:cNvSpPr>
              <a:spLocks noChangeShapeType="1"/>
            </p:cNvSpPr>
            <p:nvPr/>
          </p:nvSpPr>
          <p:spPr bwMode="auto">
            <a:xfrm>
              <a:off x="18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0" name="Line 280"/>
            <p:cNvSpPr>
              <a:spLocks noChangeShapeType="1"/>
            </p:cNvSpPr>
            <p:nvPr/>
          </p:nvSpPr>
          <p:spPr bwMode="auto">
            <a:xfrm>
              <a:off x="23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1" name="Line 281"/>
            <p:cNvSpPr>
              <a:spLocks noChangeShapeType="1"/>
            </p:cNvSpPr>
            <p:nvPr/>
          </p:nvSpPr>
          <p:spPr bwMode="auto">
            <a:xfrm>
              <a:off x="28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2" name="Line 282"/>
            <p:cNvSpPr>
              <a:spLocks noChangeShapeType="1"/>
            </p:cNvSpPr>
            <p:nvPr/>
          </p:nvSpPr>
          <p:spPr bwMode="auto">
            <a:xfrm>
              <a:off x="33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3" name="Line 283"/>
            <p:cNvSpPr>
              <a:spLocks noChangeShapeType="1"/>
            </p:cNvSpPr>
            <p:nvPr/>
          </p:nvSpPr>
          <p:spPr bwMode="auto">
            <a:xfrm>
              <a:off x="37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4" name="Line 284"/>
            <p:cNvSpPr>
              <a:spLocks noChangeShapeType="1"/>
            </p:cNvSpPr>
            <p:nvPr/>
          </p:nvSpPr>
          <p:spPr bwMode="auto">
            <a:xfrm>
              <a:off x="42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5" name="Line 285"/>
            <p:cNvSpPr>
              <a:spLocks noChangeShapeType="1"/>
            </p:cNvSpPr>
            <p:nvPr/>
          </p:nvSpPr>
          <p:spPr bwMode="auto">
            <a:xfrm>
              <a:off x="47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6" name="Text Box 286"/>
            <p:cNvSpPr txBox="1">
              <a:spLocks noChangeArrowheads="1"/>
            </p:cNvSpPr>
            <p:nvPr/>
          </p:nvSpPr>
          <p:spPr bwMode="auto">
            <a:xfrm>
              <a:off x="574" y="965"/>
              <a:ext cx="45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0 Cm</a:t>
              </a:r>
            </a:p>
          </p:txBody>
        </p:sp>
        <p:sp>
          <p:nvSpPr>
            <p:cNvPr id="747" name="Text Box 287"/>
            <p:cNvSpPr txBox="1">
              <a:spLocks noChangeArrowheads="1"/>
            </p:cNvSpPr>
            <p:nvPr/>
          </p:nvSpPr>
          <p:spPr bwMode="auto">
            <a:xfrm>
              <a:off x="1054" y="967"/>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a:t>
              </a:r>
            </a:p>
          </p:txBody>
        </p:sp>
        <p:sp>
          <p:nvSpPr>
            <p:cNvPr id="748" name="Text Box 288"/>
            <p:cNvSpPr txBox="1">
              <a:spLocks noChangeArrowheads="1"/>
            </p:cNvSpPr>
            <p:nvPr/>
          </p:nvSpPr>
          <p:spPr bwMode="auto">
            <a:xfrm>
              <a:off x="153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2</a:t>
              </a:r>
            </a:p>
          </p:txBody>
        </p:sp>
        <p:sp>
          <p:nvSpPr>
            <p:cNvPr id="749" name="Text Box 289"/>
            <p:cNvSpPr txBox="1">
              <a:spLocks noChangeArrowheads="1"/>
            </p:cNvSpPr>
            <p:nvPr/>
          </p:nvSpPr>
          <p:spPr bwMode="auto">
            <a:xfrm>
              <a:off x="2014"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3</a:t>
              </a:r>
            </a:p>
          </p:txBody>
        </p:sp>
        <p:sp>
          <p:nvSpPr>
            <p:cNvPr id="750" name="Text Box 290"/>
            <p:cNvSpPr txBox="1">
              <a:spLocks noChangeArrowheads="1"/>
            </p:cNvSpPr>
            <p:nvPr/>
          </p:nvSpPr>
          <p:spPr bwMode="auto">
            <a:xfrm>
              <a:off x="249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4</a:t>
              </a:r>
            </a:p>
          </p:txBody>
        </p:sp>
        <p:sp>
          <p:nvSpPr>
            <p:cNvPr id="751" name="Text Box 291"/>
            <p:cNvSpPr txBox="1">
              <a:spLocks noChangeArrowheads="1"/>
            </p:cNvSpPr>
            <p:nvPr/>
          </p:nvSpPr>
          <p:spPr bwMode="auto">
            <a:xfrm>
              <a:off x="297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5</a:t>
              </a:r>
            </a:p>
          </p:txBody>
        </p:sp>
        <p:sp>
          <p:nvSpPr>
            <p:cNvPr id="752" name="Text Box 292"/>
            <p:cNvSpPr txBox="1">
              <a:spLocks noChangeArrowheads="1"/>
            </p:cNvSpPr>
            <p:nvPr/>
          </p:nvSpPr>
          <p:spPr bwMode="auto">
            <a:xfrm>
              <a:off x="345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6</a:t>
              </a:r>
            </a:p>
          </p:txBody>
        </p:sp>
        <p:sp>
          <p:nvSpPr>
            <p:cNvPr id="753" name="Text Box 293"/>
            <p:cNvSpPr txBox="1">
              <a:spLocks noChangeArrowheads="1"/>
            </p:cNvSpPr>
            <p:nvPr/>
          </p:nvSpPr>
          <p:spPr bwMode="auto">
            <a:xfrm>
              <a:off x="3931"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7</a:t>
              </a:r>
            </a:p>
          </p:txBody>
        </p:sp>
        <p:sp>
          <p:nvSpPr>
            <p:cNvPr id="754" name="Text Box 294"/>
            <p:cNvSpPr txBox="1">
              <a:spLocks noChangeArrowheads="1"/>
            </p:cNvSpPr>
            <p:nvPr/>
          </p:nvSpPr>
          <p:spPr bwMode="auto">
            <a:xfrm>
              <a:off x="4410" y="965"/>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8</a:t>
              </a:r>
            </a:p>
          </p:txBody>
        </p:sp>
        <p:sp>
          <p:nvSpPr>
            <p:cNvPr id="755" name="Text Box 295"/>
            <p:cNvSpPr txBox="1">
              <a:spLocks noChangeArrowheads="1"/>
            </p:cNvSpPr>
            <p:nvPr/>
          </p:nvSpPr>
          <p:spPr bwMode="auto">
            <a:xfrm>
              <a:off x="489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9</a:t>
              </a:r>
            </a:p>
          </p:txBody>
        </p:sp>
        <p:sp>
          <p:nvSpPr>
            <p:cNvPr id="756" name="Line 296"/>
            <p:cNvSpPr>
              <a:spLocks noChangeShapeType="1"/>
            </p:cNvSpPr>
            <p:nvPr/>
          </p:nvSpPr>
          <p:spPr bwMode="auto">
            <a:xfrm>
              <a:off x="51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7" name="Line 297"/>
            <p:cNvSpPr>
              <a:spLocks noChangeShapeType="1"/>
            </p:cNvSpPr>
            <p:nvPr/>
          </p:nvSpPr>
          <p:spPr bwMode="auto">
            <a:xfrm>
              <a:off x="51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8" name="Line 298"/>
            <p:cNvSpPr>
              <a:spLocks noChangeShapeType="1"/>
            </p:cNvSpPr>
            <p:nvPr/>
          </p:nvSpPr>
          <p:spPr bwMode="auto">
            <a:xfrm>
              <a:off x="52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9" name="Line 299"/>
            <p:cNvSpPr>
              <a:spLocks noChangeShapeType="1"/>
            </p:cNvSpPr>
            <p:nvPr/>
          </p:nvSpPr>
          <p:spPr bwMode="auto">
            <a:xfrm>
              <a:off x="53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0" name="Line 300"/>
            <p:cNvSpPr>
              <a:spLocks noChangeShapeType="1"/>
            </p:cNvSpPr>
            <p:nvPr/>
          </p:nvSpPr>
          <p:spPr bwMode="auto">
            <a:xfrm>
              <a:off x="53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1" name="Line 301"/>
            <p:cNvSpPr>
              <a:spLocks noChangeShapeType="1"/>
            </p:cNvSpPr>
            <p:nvPr/>
          </p:nvSpPr>
          <p:spPr bwMode="auto">
            <a:xfrm>
              <a:off x="54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2" name="Line 302"/>
            <p:cNvSpPr>
              <a:spLocks noChangeShapeType="1"/>
            </p:cNvSpPr>
            <p:nvPr/>
          </p:nvSpPr>
          <p:spPr bwMode="auto">
            <a:xfrm>
              <a:off x="52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3" name="Line 303"/>
            <p:cNvSpPr>
              <a:spLocks noChangeShapeType="1"/>
            </p:cNvSpPr>
            <p:nvPr/>
          </p:nvSpPr>
          <p:spPr bwMode="auto">
            <a:xfrm>
              <a:off x="54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4" name="Text Box 304"/>
            <p:cNvSpPr txBox="1">
              <a:spLocks noChangeArrowheads="1"/>
            </p:cNvSpPr>
            <p:nvPr/>
          </p:nvSpPr>
          <p:spPr bwMode="auto">
            <a:xfrm>
              <a:off x="5338" y="965"/>
              <a:ext cx="27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10</a:t>
              </a:r>
            </a:p>
          </p:txBody>
        </p:sp>
        <p:sp>
          <p:nvSpPr>
            <p:cNvPr id="765" name="Text Box 305"/>
            <p:cNvSpPr txBox="1">
              <a:spLocks noChangeArrowheads="1"/>
            </p:cNvSpPr>
            <p:nvPr/>
          </p:nvSpPr>
          <p:spPr bwMode="auto">
            <a:xfrm>
              <a:off x="4918" y="1190"/>
              <a:ext cx="59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1"/>
                  </a:solidFill>
                  <a:cs typeface="Arial" pitchFamily="34" charset="0"/>
                </a:rPr>
                <a:t>THCS Phulac</a:t>
              </a:r>
            </a:p>
          </p:txBody>
        </p:sp>
        <p:sp>
          <p:nvSpPr>
            <p:cNvPr id="766" name="Line 306"/>
            <p:cNvSpPr>
              <a:spLocks noChangeShapeType="1"/>
            </p:cNvSpPr>
            <p:nvPr/>
          </p:nvSpPr>
          <p:spPr bwMode="auto">
            <a:xfrm>
              <a:off x="576" y="1392"/>
              <a:ext cx="4992"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7" name="Line 307"/>
            <p:cNvSpPr>
              <a:spLocks noChangeShapeType="1"/>
            </p:cNvSpPr>
            <p:nvPr/>
          </p:nvSpPr>
          <p:spPr bwMode="auto">
            <a:xfrm>
              <a:off x="576" y="816"/>
              <a:ext cx="0" cy="57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768" name="Picture 37" descr="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1" y="4876800"/>
            <a:ext cx="1076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1" name="Text Box 318"/>
          <p:cNvSpPr txBox="1">
            <a:spLocks noChangeArrowheads="1"/>
          </p:cNvSpPr>
          <p:nvPr/>
        </p:nvSpPr>
        <p:spPr bwMode="auto">
          <a:xfrm>
            <a:off x="2269687" y="6235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773" name="Text Box 320"/>
          <p:cNvSpPr txBox="1">
            <a:spLocks noChangeArrowheads="1"/>
          </p:cNvSpPr>
          <p:nvPr/>
        </p:nvSpPr>
        <p:spPr bwMode="auto">
          <a:xfrm>
            <a:off x="5410802"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30</a:t>
            </a:r>
          </a:p>
        </p:txBody>
      </p:sp>
      <p:sp>
        <p:nvSpPr>
          <p:cNvPr id="774" name="Text Box 330"/>
          <p:cNvSpPr txBox="1">
            <a:spLocks noChangeArrowheads="1"/>
          </p:cNvSpPr>
          <p:nvPr/>
        </p:nvSpPr>
        <p:spPr bwMode="auto">
          <a:xfrm>
            <a:off x="6200155" y="6248400"/>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35</a:t>
            </a:r>
          </a:p>
        </p:txBody>
      </p:sp>
      <p:sp>
        <p:nvSpPr>
          <p:cNvPr id="775" name="Text Box 332"/>
          <p:cNvSpPr txBox="1">
            <a:spLocks noChangeArrowheads="1"/>
          </p:cNvSpPr>
          <p:nvPr/>
        </p:nvSpPr>
        <p:spPr bwMode="auto">
          <a:xfrm>
            <a:off x="8502158" y="6281416"/>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50</a:t>
            </a:r>
          </a:p>
        </p:txBody>
      </p:sp>
      <p:sp>
        <p:nvSpPr>
          <p:cNvPr id="776" name="Text Box 333"/>
          <p:cNvSpPr txBox="1">
            <a:spLocks noChangeArrowheads="1"/>
          </p:cNvSpPr>
          <p:nvPr/>
        </p:nvSpPr>
        <p:spPr bwMode="auto">
          <a:xfrm>
            <a:off x="3829439" y="6217444"/>
            <a:ext cx="41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20</a:t>
            </a:r>
          </a:p>
        </p:txBody>
      </p:sp>
      <p:sp>
        <p:nvSpPr>
          <p:cNvPr id="777" name="Text Box 333"/>
          <p:cNvSpPr txBox="1">
            <a:spLocks noChangeArrowheads="1"/>
          </p:cNvSpPr>
          <p:nvPr/>
        </p:nvSpPr>
        <p:spPr bwMode="auto">
          <a:xfrm>
            <a:off x="6906485" y="6218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40</a:t>
            </a:r>
          </a:p>
        </p:txBody>
      </p:sp>
      <p:sp>
        <p:nvSpPr>
          <p:cNvPr id="778" name="Text Box 36"/>
          <p:cNvSpPr txBox="1">
            <a:spLocks noChangeArrowheads="1"/>
          </p:cNvSpPr>
          <p:nvPr/>
        </p:nvSpPr>
        <p:spPr bwMode="auto">
          <a:xfrm>
            <a:off x="7620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smtClean="0">
                <a:latin typeface=".VnTime" pitchFamily="34" charset="0"/>
                <a:cs typeface="Arial" pitchFamily="34" charset="0"/>
              </a:rPr>
              <a:t>0</a:t>
            </a:r>
            <a:endParaRPr lang="en-US" sz="2400" b="1">
              <a:latin typeface=".VnTime" pitchFamily="34" charset="0"/>
              <a:cs typeface="Arial" pitchFamily="34" charset="0"/>
            </a:endParaRPr>
          </a:p>
        </p:txBody>
      </p:sp>
      <p:sp>
        <p:nvSpPr>
          <p:cNvPr id="780" name="Text Box 320"/>
          <p:cNvSpPr txBox="1">
            <a:spLocks noChangeArrowheads="1"/>
          </p:cNvSpPr>
          <p:nvPr/>
        </p:nvSpPr>
        <p:spPr bwMode="auto">
          <a:xfrm>
            <a:off x="5029200"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smtClean="0">
                <a:solidFill>
                  <a:srgbClr val="800000"/>
                </a:solidFill>
                <a:latin typeface=".VnTime" pitchFamily="34" charset="0"/>
                <a:cs typeface="Arial" pitchFamily="34" charset="0"/>
              </a:rPr>
              <a:t>28</a:t>
            </a:r>
            <a:endParaRPr lang="en-US" b="1">
              <a:solidFill>
                <a:srgbClr val="800000"/>
              </a:solidFill>
              <a:latin typeface=".VnTime" pitchFamily="34" charset="0"/>
              <a:cs typeface="Arial" pitchFamily="34" charset="0"/>
            </a:endParaRPr>
          </a:p>
        </p:txBody>
      </p:sp>
      <p:sp>
        <p:nvSpPr>
          <p:cNvPr id="781" name="Oval 309"/>
          <p:cNvSpPr>
            <a:spLocks noChangeArrowheads="1"/>
          </p:cNvSpPr>
          <p:nvPr/>
        </p:nvSpPr>
        <p:spPr bwMode="auto">
          <a:xfrm>
            <a:off x="914400" y="6161087"/>
            <a:ext cx="76200" cy="76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782" name="Oval 311"/>
          <p:cNvSpPr>
            <a:spLocks noChangeArrowheads="1"/>
          </p:cNvSpPr>
          <p:nvPr/>
        </p:nvSpPr>
        <p:spPr bwMode="auto">
          <a:xfrm>
            <a:off x="2462365" y="6170783"/>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3" name="Oval 311"/>
          <p:cNvSpPr>
            <a:spLocks noChangeArrowheads="1"/>
          </p:cNvSpPr>
          <p:nvPr/>
        </p:nvSpPr>
        <p:spPr bwMode="auto">
          <a:xfrm>
            <a:off x="4000889"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4" name="Oval 311"/>
          <p:cNvSpPr>
            <a:spLocks noChangeArrowheads="1"/>
          </p:cNvSpPr>
          <p:nvPr/>
        </p:nvSpPr>
        <p:spPr bwMode="auto">
          <a:xfrm>
            <a:off x="5154781"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5" name="Oval 311"/>
          <p:cNvSpPr>
            <a:spLocks noChangeArrowheads="1"/>
          </p:cNvSpPr>
          <p:nvPr/>
        </p:nvSpPr>
        <p:spPr bwMode="auto">
          <a:xfrm>
            <a:off x="5539412"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6" name="Oval 311"/>
          <p:cNvSpPr>
            <a:spLocks noChangeArrowheads="1"/>
          </p:cNvSpPr>
          <p:nvPr/>
        </p:nvSpPr>
        <p:spPr bwMode="auto">
          <a:xfrm>
            <a:off x="630867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7" name="Oval 311"/>
          <p:cNvSpPr>
            <a:spLocks noChangeArrowheads="1"/>
          </p:cNvSpPr>
          <p:nvPr/>
        </p:nvSpPr>
        <p:spPr bwMode="auto">
          <a:xfrm>
            <a:off x="707072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8" name="Oval 311"/>
          <p:cNvSpPr>
            <a:spLocks noChangeArrowheads="1"/>
          </p:cNvSpPr>
          <p:nvPr/>
        </p:nvSpPr>
        <p:spPr bwMode="auto">
          <a:xfrm>
            <a:off x="8620464"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89" name="Text Box 72"/>
          <p:cNvSpPr txBox="1">
            <a:spLocks noChangeArrowheads="1"/>
          </p:cNvSpPr>
          <p:nvPr/>
        </p:nvSpPr>
        <p:spPr bwMode="auto">
          <a:xfrm>
            <a:off x="7953014" y="6400800"/>
            <a:ext cx="119098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Giá trị (x</a:t>
            </a:r>
            <a:r>
              <a:rPr lang="en-US">
                <a:latin typeface="+mn-lt"/>
                <a:cs typeface="Arial" pitchFamily="34" charset="0"/>
              </a:rPr>
              <a:t>)</a:t>
            </a:r>
          </a:p>
        </p:txBody>
      </p:sp>
      <p:sp>
        <p:nvSpPr>
          <p:cNvPr id="790" name="Text Box 310"/>
          <p:cNvSpPr txBox="1">
            <a:spLocks noChangeArrowheads="1"/>
          </p:cNvSpPr>
          <p:nvPr/>
        </p:nvSpPr>
        <p:spPr bwMode="auto">
          <a:xfrm>
            <a:off x="-42861" y="1154668"/>
            <a:ext cx="126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Tần số (n</a:t>
            </a:r>
            <a:r>
              <a:rPr lang="en-US">
                <a:latin typeface="+mn-lt"/>
                <a:cs typeface="Arial" pitchFamily="34" charset="0"/>
              </a:rPr>
              <a:t>)</a:t>
            </a:r>
          </a:p>
        </p:txBody>
      </p:sp>
      <p:sp>
        <p:nvSpPr>
          <p:cNvPr id="791" name="Text Box 321"/>
          <p:cNvSpPr txBox="1">
            <a:spLocks noChangeArrowheads="1"/>
          </p:cNvSpPr>
          <p:nvPr/>
        </p:nvSpPr>
        <p:spPr bwMode="auto">
          <a:xfrm>
            <a:off x="609600" y="5257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a:t>
            </a:r>
          </a:p>
        </p:txBody>
      </p:sp>
      <p:sp>
        <p:nvSpPr>
          <p:cNvPr id="792" name="Text Box 322"/>
          <p:cNvSpPr txBox="1">
            <a:spLocks noChangeArrowheads="1"/>
          </p:cNvSpPr>
          <p:nvPr/>
        </p:nvSpPr>
        <p:spPr bwMode="auto">
          <a:xfrm>
            <a:off x="609600" y="4476842"/>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a:t>
            </a:r>
          </a:p>
        </p:txBody>
      </p:sp>
      <p:sp>
        <p:nvSpPr>
          <p:cNvPr id="793" name="Text Box 323"/>
          <p:cNvSpPr txBox="1">
            <a:spLocks noChangeArrowheads="1"/>
          </p:cNvSpPr>
          <p:nvPr/>
        </p:nvSpPr>
        <p:spPr bwMode="auto">
          <a:xfrm>
            <a:off x="609600" y="3287009"/>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7</a:t>
            </a:r>
          </a:p>
        </p:txBody>
      </p:sp>
      <p:sp>
        <p:nvSpPr>
          <p:cNvPr id="794" name="Text Box 324"/>
          <p:cNvSpPr txBox="1">
            <a:spLocks noChangeArrowheads="1"/>
          </p:cNvSpPr>
          <p:nvPr/>
        </p:nvSpPr>
        <p:spPr bwMode="auto">
          <a:xfrm>
            <a:off x="598537" y="2902377"/>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8</a:t>
            </a:r>
          </a:p>
        </p:txBody>
      </p:sp>
      <p:sp>
        <p:nvSpPr>
          <p:cNvPr id="795" name="Text Box 337"/>
          <p:cNvSpPr txBox="1">
            <a:spLocks noChangeArrowheads="1"/>
          </p:cNvSpPr>
          <p:nvPr/>
        </p:nvSpPr>
        <p:spPr bwMode="auto">
          <a:xfrm>
            <a:off x="533400" y="2131529"/>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796" name="Text Box 322"/>
          <p:cNvSpPr txBox="1">
            <a:spLocks noChangeArrowheads="1"/>
          </p:cNvSpPr>
          <p:nvPr/>
        </p:nvSpPr>
        <p:spPr bwMode="auto">
          <a:xfrm>
            <a:off x="609600" y="3701143"/>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6</a:t>
            </a:r>
          </a:p>
        </p:txBody>
      </p:sp>
      <p:sp>
        <p:nvSpPr>
          <p:cNvPr id="797" name="Text Box 324"/>
          <p:cNvSpPr txBox="1">
            <a:spLocks noChangeArrowheads="1"/>
          </p:cNvSpPr>
          <p:nvPr/>
        </p:nvSpPr>
        <p:spPr bwMode="auto">
          <a:xfrm>
            <a:off x="609600" y="482553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3</a:t>
            </a:r>
          </a:p>
        </p:txBody>
      </p:sp>
      <p:sp>
        <p:nvSpPr>
          <p:cNvPr id="798" name="Oval 311"/>
          <p:cNvSpPr>
            <a:spLocks noChangeArrowheads="1"/>
          </p:cNvSpPr>
          <p:nvPr/>
        </p:nvSpPr>
        <p:spPr bwMode="auto">
          <a:xfrm>
            <a:off x="914400" y="5356220"/>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799" name="Oval 311"/>
          <p:cNvSpPr>
            <a:spLocks noChangeArrowheads="1"/>
          </p:cNvSpPr>
          <p:nvPr/>
        </p:nvSpPr>
        <p:spPr bwMode="auto">
          <a:xfrm>
            <a:off x="914400" y="4587759"/>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0" name="Oval 311"/>
          <p:cNvSpPr>
            <a:spLocks noChangeArrowheads="1"/>
          </p:cNvSpPr>
          <p:nvPr/>
        </p:nvSpPr>
        <p:spPr bwMode="auto">
          <a:xfrm>
            <a:off x="914400" y="3818498"/>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1" name="Oval 311"/>
          <p:cNvSpPr>
            <a:spLocks noChangeArrowheads="1"/>
          </p:cNvSpPr>
          <p:nvPr/>
        </p:nvSpPr>
        <p:spPr bwMode="auto">
          <a:xfrm>
            <a:off x="914400" y="343226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2" name="Oval 311"/>
          <p:cNvSpPr>
            <a:spLocks noChangeArrowheads="1"/>
          </p:cNvSpPr>
          <p:nvPr/>
        </p:nvSpPr>
        <p:spPr bwMode="auto">
          <a:xfrm>
            <a:off x="914400" y="3049236"/>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3" name="Oval 311"/>
          <p:cNvSpPr>
            <a:spLocks noChangeArrowheads="1"/>
          </p:cNvSpPr>
          <p:nvPr/>
        </p:nvSpPr>
        <p:spPr bwMode="auto">
          <a:xfrm>
            <a:off x="914400" y="228638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4" name="Oval 311"/>
          <p:cNvSpPr>
            <a:spLocks noChangeArrowheads="1"/>
          </p:cNvSpPr>
          <p:nvPr/>
        </p:nvSpPr>
        <p:spPr bwMode="auto">
          <a:xfrm>
            <a:off x="926776" y="49707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805" name="Text Box 32"/>
          <p:cNvSpPr txBox="1">
            <a:spLocks noChangeArrowheads="1"/>
          </p:cNvSpPr>
          <p:nvPr/>
        </p:nvSpPr>
        <p:spPr bwMode="auto">
          <a:xfrm>
            <a:off x="5685904" y="1143000"/>
            <a:ext cx="3381896" cy="215443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a:solidFill>
                  <a:srgbClr val="CC0000"/>
                </a:solidFill>
                <a:latin typeface="VNI-Times" pitchFamily="2" charset="0"/>
              </a:rPr>
              <a:t>Böôùc 2:</a:t>
            </a:r>
            <a:r>
              <a:rPr lang="en-US" sz="2400">
                <a:latin typeface="VNI-Times" pitchFamily="2" charset="0"/>
              </a:rPr>
              <a:t> </a:t>
            </a:r>
            <a:r>
              <a:rPr lang="en-US" sz="2200" i="1">
                <a:latin typeface="VNI-Times" pitchFamily="2" charset="0"/>
              </a:rPr>
              <a:t>Xaùc ñònh caùc ñieåm coù toïa ñoä laø caëp soá goàm giaù trò vaø taàn soá cuûa noù nhö: </a:t>
            </a:r>
            <a:r>
              <a:rPr lang="en-US" sz="2200">
                <a:latin typeface="VNI-Times" pitchFamily="2" charset="0"/>
              </a:rPr>
              <a:t>(28;2), (30;8), (35;7), (50;3</a:t>
            </a:r>
            <a:r>
              <a:rPr lang="en-US" sz="2200" smtClean="0">
                <a:latin typeface="VNI-Times" pitchFamily="2" charset="0"/>
              </a:rPr>
              <a:t>).</a:t>
            </a:r>
            <a:r>
              <a:rPr lang="en-US" sz="2200" i="1" smtClean="0">
                <a:solidFill>
                  <a:srgbClr val="FF0000"/>
                </a:solidFill>
                <a:latin typeface="VNI-Times" pitchFamily="2" charset="0"/>
              </a:rPr>
              <a:t>(Lưu </a:t>
            </a:r>
            <a:r>
              <a:rPr lang="en-US" sz="2200" i="1" smtClean="0">
                <a:solidFill>
                  <a:srgbClr val="FF0000"/>
                </a:solidFill>
                <a:latin typeface="Times New Roman" pitchFamily="18" charset="0"/>
                <a:cs typeface="Times New Roman" pitchFamily="18" charset="0"/>
              </a:rPr>
              <a:t>ý: giá trị viết trước, tần số viết sau)</a:t>
            </a:r>
            <a:endParaRPr lang="en-US" sz="2200" i="1">
              <a:solidFill>
                <a:srgbClr val="FF0000"/>
              </a:solidFill>
              <a:latin typeface="VNI-Times" pitchFamily="2" charset="0"/>
            </a:endParaRPr>
          </a:p>
        </p:txBody>
      </p:sp>
      <p:cxnSp>
        <p:nvCxnSpPr>
          <p:cNvPr id="809" name="Straight Connector 808"/>
          <p:cNvCxnSpPr/>
          <p:nvPr/>
        </p:nvCxnSpPr>
        <p:spPr>
          <a:xfrm flipV="1">
            <a:off x="942331" y="5393519"/>
            <a:ext cx="4288650" cy="803"/>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a:stCxn id="784" idx="0"/>
          </p:cNvCxnSpPr>
          <p:nvPr/>
        </p:nvCxnSpPr>
        <p:spPr>
          <a:xfrm flipV="1">
            <a:off x="5192881" y="5356220"/>
            <a:ext cx="0" cy="804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a:stCxn id="802" idx="2"/>
          </p:cNvCxnSpPr>
          <p:nvPr/>
        </p:nvCxnSpPr>
        <p:spPr>
          <a:xfrm>
            <a:off x="914400" y="3087336"/>
            <a:ext cx="4740038"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stCxn id="785" idx="0"/>
          </p:cNvCxnSpPr>
          <p:nvPr/>
        </p:nvCxnSpPr>
        <p:spPr>
          <a:xfrm flipH="1" flipV="1">
            <a:off x="5576256" y="3085733"/>
            <a:ext cx="1256" cy="3075354"/>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stCxn id="801" idx="2"/>
          </p:cNvCxnSpPr>
          <p:nvPr/>
        </p:nvCxnSpPr>
        <p:spPr>
          <a:xfrm>
            <a:off x="914400" y="3470365"/>
            <a:ext cx="5470473"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a:stCxn id="786" idx="0"/>
            <a:endCxn id="842" idx="4"/>
          </p:cNvCxnSpPr>
          <p:nvPr/>
        </p:nvCxnSpPr>
        <p:spPr>
          <a:xfrm flipV="1">
            <a:off x="6346773" y="3499220"/>
            <a:ext cx="5782" cy="2661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a:stCxn id="804" idx="2"/>
          </p:cNvCxnSpPr>
          <p:nvPr/>
        </p:nvCxnSpPr>
        <p:spPr>
          <a:xfrm>
            <a:off x="926776" y="5008887"/>
            <a:ext cx="7790285"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a:stCxn id="788" idx="4"/>
          </p:cNvCxnSpPr>
          <p:nvPr/>
        </p:nvCxnSpPr>
        <p:spPr>
          <a:xfrm flipV="1">
            <a:off x="8658564" y="5008889"/>
            <a:ext cx="11426" cy="1228398"/>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40" name="Oval 311"/>
          <p:cNvSpPr>
            <a:spLocks noChangeArrowheads="1"/>
          </p:cNvSpPr>
          <p:nvPr/>
        </p:nvSpPr>
        <p:spPr bwMode="auto">
          <a:xfrm>
            <a:off x="5130217" y="5354774"/>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841" name="Oval 311"/>
          <p:cNvSpPr>
            <a:spLocks noChangeArrowheads="1"/>
          </p:cNvSpPr>
          <p:nvPr/>
        </p:nvSpPr>
        <p:spPr bwMode="auto">
          <a:xfrm>
            <a:off x="5514848" y="3049236"/>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842" name="Oval 311"/>
          <p:cNvSpPr>
            <a:spLocks noChangeArrowheads="1"/>
          </p:cNvSpPr>
          <p:nvPr/>
        </p:nvSpPr>
        <p:spPr bwMode="auto">
          <a:xfrm>
            <a:off x="6302173" y="3412838"/>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843" name="Oval 311"/>
          <p:cNvSpPr>
            <a:spLocks noChangeArrowheads="1"/>
          </p:cNvSpPr>
          <p:nvPr/>
        </p:nvSpPr>
        <p:spPr bwMode="auto">
          <a:xfrm>
            <a:off x="8608182" y="4970787"/>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844" name="Text Box 56" descr="Water droplets"/>
          <p:cNvSpPr txBox="1">
            <a:spLocks noChangeArrowheads="1"/>
          </p:cNvSpPr>
          <p:nvPr/>
        </p:nvSpPr>
        <p:spPr bwMode="auto">
          <a:xfrm>
            <a:off x="5684667" y="1149350"/>
            <a:ext cx="3383133"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a:solidFill>
                  <a:srgbClr val="CC0000"/>
                </a:solidFill>
                <a:latin typeface="VNI-Times" pitchFamily="2" charset="0"/>
              </a:rPr>
              <a:t>Böôùc 3:</a:t>
            </a:r>
            <a:r>
              <a:rPr lang="en-US" sz="2400">
                <a:latin typeface="VNI-Times" pitchFamily="2" charset="0"/>
              </a:rPr>
              <a:t> Noái moãi ñieåm ñoù vôùi ñieåm treân truïc hoaønh coù cuøng hoaønh ñoä.</a:t>
            </a:r>
          </a:p>
        </p:txBody>
      </p:sp>
      <p:cxnSp>
        <p:nvCxnSpPr>
          <p:cNvPr id="845" name="Straight Connector 844"/>
          <p:cNvCxnSpPr>
            <a:endCxn id="843" idx="0"/>
          </p:cNvCxnSpPr>
          <p:nvPr/>
        </p:nvCxnSpPr>
        <p:spPr>
          <a:xfrm flipH="1" flipV="1">
            <a:off x="8658564" y="4970787"/>
            <a:ext cx="5713" cy="1237348"/>
          </a:xfrm>
          <a:prstGeom prst="line">
            <a:avLst/>
          </a:prstGeom>
          <a:ln w="5715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847" name="Straight Connector 846"/>
          <p:cNvCxnSpPr>
            <a:stCxn id="786" idx="0"/>
          </p:cNvCxnSpPr>
          <p:nvPr/>
        </p:nvCxnSpPr>
        <p:spPr>
          <a:xfrm flipV="1">
            <a:off x="6346773" y="3454496"/>
            <a:ext cx="5782" cy="270659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a:endCxn id="841" idx="0"/>
          </p:cNvCxnSpPr>
          <p:nvPr/>
        </p:nvCxnSpPr>
        <p:spPr>
          <a:xfrm flipH="1" flipV="1">
            <a:off x="5565230" y="3049236"/>
            <a:ext cx="13967" cy="314995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flipV="1">
            <a:off x="5192881" y="5394320"/>
            <a:ext cx="0" cy="804867"/>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66" name="AutoShape 359"/>
          <p:cNvSpPr>
            <a:spLocks noChangeArrowheads="1"/>
          </p:cNvSpPr>
          <p:nvPr/>
        </p:nvSpPr>
        <p:spPr bwMode="auto">
          <a:xfrm>
            <a:off x="5791200" y="1393359"/>
            <a:ext cx="3219734" cy="637895"/>
          </a:xfrm>
          <a:prstGeom prst="wedgeRectCallout">
            <a:avLst>
              <a:gd name="adj1" fmla="val -44671"/>
              <a:gd name="adj2" fmla="val 182468"/>
            </a:avLst>
          </a:prstGeom>
          <a:solidFill>
            <a:schemeClr val="accent2">
              <a:lumMod val="50000"/>
            </a:schemeClr>
          </a:solidFill>
          <a:ln>
            <a:headEnd/>
            <a:tailEnd/>
          </a:ln>
        </p:spPr>
        <p:style>
          <a:lnRef idx="3">
            <a:schemeClr val="lt1"/>
          </a:lnRef>
          <a:fillRef idx="1">
            <a:schemeClr val="accent3"/>
          </a:fillRef>
          <a:effectRef idx="1">
            <a:schemeClr val="accent3"/>
          </a:effectRef>
          <a:fontRef idx="minor">
            <a:schemeClr val="lt1"/>
          </a:fontRef>
        </p:style>
        <p:txBody>
          <a:bodyPr/>
          <a:lstStyle/>
          <a:p>
            <a:pPr algn="ct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đồ</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thẳng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3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barn(inVertical)">
                                      <p:cBhvr>
                                        <p:cTn id="7" dur="500"/>
                                        <p:tgtEl>
                                          <p:spTgt spid="5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32"/>
                                        </p:tgtEl>
                                        <p:attrNameLst>
                                          <p:attrName>style.visibility</p:attrName>
                                        </p:attrNameLst>
                                      </p:cBhvr>
                                      <p:to>
                                        <p:strVal val="visible"/>
                                      </p:to>
                                    </p:set>
                                    <p:animEffect transition="in" filter="checkerboard(across)">
                                      <p:cBhvr>
                                        <p:cTn id="12" dur="500"/>
                                        <p:tgtEl>
                                          <p:spTgt spid="5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9"/>
                                        </p:tgtEl>
                                        <p:attrNameLst>
                                          <p:attrName>style.visibility</p:attrName>
                                        </p:attrNameLst>
                                      </p:cBhvr>
                                      <p:to>
                                        <p:strVal val="visible"/>
                                      </p:to>
                                    </p:set>
                                  </p:childTnLst>
                                </p:cTn>
                              </p:par>
                              <p:par>
                                <p:cTn id="17" presetID="63" presetClass="path" presetSubtype="0" accel="50000" decel="50000" fill="hold" nodeType="withEffect">
                                  <p:stCondLst>
                                    <p:cond delay="0"/>
                                  </p:stCondLst>
                                  <p:childTnLst>
                                    <p:animMotion origin="layout" path="M -4.16667E-6 -2.96296E-6 L 0.82865 -0.00463 " pathEditMode="relative" rAng="0" ptsTypes="AA">
                                      <p:cBhvr>
                                        <p:cTn id="18" dur="2000" fill="hold"/>
                                        <p:tgtEl>
                                          <p:spTgt spid="649"/>
                                        </p:tgtEl>
                                        <p:attrNameLst>
                                          <p:attrName>ppt_x</p:attrName>
                                          <p:attrName>ppt_y</p:attrName>
                                        </p:attrNameLst>
                                      </p:cBhvr>
                                      <p:rCtr x="41424" y="-231"/>
                                    </p:animMotion>
                                  </p:childTnLst>
                                </p:cTn>
                              </p:par>
                              <p:par>
                                <p:cTn id="19" presetID="18" presetClass="entr" presetSubtype="6" fill="hold" grpId="0"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strips(downRight)">
                                      <p:cBhvr>
                                        <p:cTn id="21" dur="2000"/>
                                        <p:tgtEl>
                                          <p:spTgt spid="531"/>
                                        </p:tgtEl>
                                      </p:cBhvr>
                                    </p:animEffect>
                                  </p:childTnLst>
                                </p:cTn>
                              </p:par>
                            </p:childTnLst>
                          </p:cTn>
                        </p:par>
                        <p:par>
                          <p:cTn id="22" fill="hold">
                            <p:stCondLst>
                              <p:cond delay="2000"/>
                            </p:stCondLst>
                            <p:childTnLst>
                              <p:par>
                                <p:cTn id="23" presetID="4" presetClass="exit" presetSubtype="16" fill="hold" nodeType="afterEffect">
                                  <p:stCondLst>
                                    <p:cond delay="0"/>
                                  </p:stCondLst>
                                  <p:childTnLst>
                                    <p:animEffect transition="out" filter="box(in)">
                                      <p:cBhvr>
                                        <p:cTn id="24" dur="500"/>
                                        <p:tgtEl>
                                          <p:spTgt spid="649"/>
                                        </p:tgtEl>
                                      </p:cBhvr>
                                    </p:animEffect>
                                    <p:set>
                                      <p:cBhvr>
                                        <p:cTn id="25" dur="1" fill="hold">
                                          <p:stCondLst>
                                            <p:cond delay="499"/>
                                          </p:stCondLst>
                                        </p:cTn>
                                        <p:tgtEl>
                                          <p:spTgt spid="64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532"/>
                                        </p:tgtEl>
                                      </p:cBhvr>
                                    </p:animEffect>
                                    <p:set>
                                      <p:cBhvr>
                                        <p:cTn id="28" dur="1" fill="hold">
                                          <p:stCondLst>
                                            <p:cond delay="499"/>
                                          </p:stCondLst>
                                        </p:cTn>
                                        <p:tgtEl>
                                          <p:spTgt spid="5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89"/>
                                        </p:tgtEl>
                                        <p:attrNameLst>
                                          <p:attrName>style.visibility</p:attrName>
                                        </p:attrNameLst>
                                      </p:cBhvr>
                                      <p:to>
                                        <p:strVal val="visible"/>
                                      </p:to>
                                    </p:set>
                                    <p:animEffect transition="in" filter="blinds(horizontal)">
                                      <p:cBhvr>
                                        <p:cTn id="33" dur="500"/>
                                        <p:tgtEl>
                                          <p:spTgt spid="78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768"/>
                                        </p:tgtEl>
                                        <p:attrNameLst>
                                          <p:attrName>style.visibility</p:attrName>
                                        </p:attrNameLst>
                                      </p:cBhvr>
                                      <p:to>
                                        <p:strVal val="visible"/>
                                      </p:to>
                                    </p:set>
                                    <p:animEffect transition="in" filter="plus(in)">
                                      <p:cBhvr>
                                        <p:cTn id="38" dur="2000"/>
                                        <p:tgtEl>
                                          <p:spTgt spid="76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51"/>
                                        </p:tgtEl>
                                        <p:attrNameLst>
                                          <p:attrName>style.visibility</p:attrName>
                                        </p:attrNameLst>
                                      </p:cBhvr>
                                      <p:to>
                                        <p:strVal val="visible"/>
                                      </p:to>
                                    </p:set>
                                    <p:animEffect transition="in" filter="checkerboard(across)">
                                      <p:cBhvr>
                                        <p:cTn id="43" dur="500"/>
                                        <p:tgtEl>
                                          <p:spTgt spid="651"/>
                                        </p:tgtEl>
                                      </p:cBhvr>
                                    </p:animEffect>
                                  </p:childTnLst>
                                </p:cTn>
                              </p:par>
                              <p:par>
                                <p:cTn id="44" presetID="63" presetClass="path" presetSubtype="0" accel="50000" decel="50000" fill="hold" nodeType="withEffect">
                                  <p:stCondLst>
                                    <p:cond delay="0"/>
                                  </p:stCondLst>
                                  <p:childTnLst>
                                    <p:animMotion origin="layout" path="M 3.33333E-6 3.33333E-6 L -0.00417 -0.61181 " pathEditMode="relative" rAng="0" ptsTypes="AA">
                                      <p:cBhvr>
                                        <p:cTn id="45" dur="1000" fill="hold"/>
                                        <p:tgtEl>
                                          <p:spTgt spid="768"/>
                                        </p:tgtEl>
                                        <p:attrNameLst>
                                          <p:attrName>ppt_x</p:attrName>
                                          <p:attrName>ppt_y</p:attrName>
                                        </p:attrNameLst>
                                      </p:cBhvr>
                                      <p:rCtr x="-208" y="-30602"/>
                                    </p:animMotion>
                                  </p:childTnLst>
                                </p:cTn>
                              </p:par>
                              <p:par>
                                <p:cTn id="46" presetID="18" presetClass="entr" presetSubtype="3" fill="hold" grpId="0" nodeType="withEffect">
                                  <p:stCondLst>
                                    <p:cond delay="0"/>
                                  </p:stCondLst>
                                  <p:childTnLst>
                                    <p:set>
                                      <p:cBhvr>
                                        <p:cTn id="47" dur="1" fill="hold">
                                          <p:stCondLst>
                                            <p:cond delay="0"/>
                                          </p:stCondLst>
                                        </p:cTn>
                                        <p:tgtEl>
                                          <p:spTgt spid="650"/>
                                        </p:tgtEl>
                                        <p:attrNameLst>
                                          <p:attrName>style.visibility</p:attrName>
                                        </p:attrNameLst>
                                      </p:cBhvr>
                                      <p:to>
                                        <p:strVal val="visible"/>
                                      </p:to>
                                    </p:set>
                                    <p:animEffect transition="in" filter="strips(upRight)">
                                      <p:cBhvr>
                                        <p:cTn id="48" dur="1000"/>
                                        <p:tgtEl>
                                          <p:spTgt spid="650"/>
                                        </p:tgtEl>
                                      </p:cBhvr>
                                    </p:animEffect>
                                  </p:childTnLst>
                                </p:cTn>
                              </p:par>
                            </p:childTnLst>
                          </p:cTn>
                        </p:par>
                        <p:par>
                          <p:cTn id="49" fill="hold">
                            <p:stCondLst>
                              <p:cond delay="1000"/>
                            </p:stCondLst>
                            <p:childTnLst>
                              <p:par>
                                <p:cTn id="50" presetID="4" presetClass="exit" presetSubtype="16" fill="hold" nodeType="afterEffect">
                                  <p:stCondLst>
                                    <p:cond delay="0"/>
                                  </p:stCondLst>
                                  <p:childTnLst>
                                    <p:animEffect transition="out" filter="box(in)">
                                      <p:cBhvr>
                                        <p:cTn id="51" dur="500"/>
                                        <p:tgtEl>
                                          <p:spTgt spid="768"/>
                                        </p:tgtEl>
                                      </p:cBhvr>
                                    </p:animEffect>
                                    <p:set>
                                      <p:cBhvr>
                                        <p:cTn id="52" dur="1" fill="hold">
                                          <p:stCondLst>
                                            <p:cond delay="499"/>
                                          </p:stCondLst>
                                        </p:cTn>
                                        <p:tgtEl>
                                          <p:spTgt spid="768"/>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651"/>
                                        </p:tgtEl>
                                      </p:cBhvr>
                                    </p:animEffect>
                                    <p:set>
                                      <p:cBhvr>
                                        <p:cTn id="55" dur="1" fill="hold">
                                          <p:stCondLst>
                                            <p:cond delay="499"/>
                                          </p:stCondLst>
                                        </p:cTn>
                                        <p:tgtEl>
                                          <p:spTgt spid="65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90"/>
                                        </p:tgtEl>
                                        <p:attrNameLst>
                                          <p:attrName>style.visibility</p:attrName>
                                        </p:attrNameLst>
                                      </p:cBhvr>
                                      <p:to>
                                        <p:strVal val="visible"/>
                                      </p:to>
                                    </p:set>
                                    <p:animEffect transition="in" filter="blinds(horizontal)">
                                      <p:cBhvr>
                                        <p:cTn id="60" dur="500"/>
                                        <p:tgtEl>
                                          <p:spTgt spid="79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78"/>
                                        </p:tgtEl>
                                        <p:attrNameLst>
                                          <p:attrName>style.visibility</p:attrName>
                                        </p:attrNameLst>
                                      </p:cBhvr>
                                      <p:to>
                                        <p:strVal val="visible"/>
                                      </p:to>
                                    </p:set>
                                    <p:animEffect transition="in" filter="blinds(horizontal)">
                                      <p:cBhvr>
                                        <p:cTn id="65" dur="500"/>
                                        <p:tgtEl>
                                          <p:spTgt spid="778"/>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781"/>
                                        </p:tgtEl>
                                        <p:attrNameLst>
                                          <p:attrName>style.visibility</p:attrName>
                                        </p:attrNameLst>
                                      </p:cBhvr>
                                      <p:to>
                                        <p:strVal val="visible"/>
                                      </p:to>
                                    </p:set>
                                    <p:animEffect transition="in" filter="box(in)">
                                      <p:cBhvr>
                                        <p:cTn id="68" dur="500"/>
                                        <p:tgtEl>
                                          <p:spTgt spid="78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71"/>
                                        </p:tgtEl>
                                        <p:attrNameLst>
                                          <p:attrName>style.visibility</p:attrName>
                                        </p:attrNameLst>
                                      </p:cBhvr>
                                      <p:to>
                                        <p:strVal val="visible"/>
                                      </p:to>
                                    </p:set>
                                    <p:animEffect transition="in" filter="blinds(horizontal)">
                                      <p:cBhvr>
                                        <p:cTn id="73" dur="500"/>
                                        <p:tgtEl>
                                          <p:spTgt spid="77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782"/>
                                        </p:tgtEl>
                                        <p:attrNameLst>
                                          <p:attrName>style.visibility</p:attrName>
                                        </p:attrNameLst>
                                      </p:cBhvr>
                                      <p:to>
                                        <p:strVal val="visible"/>
                                      </p:to>
                                    </p:set>
                                    <p:animEffect transition="in" filter="box(in)">
                                      <p:cBhvr>
                                        <p:cTn id="76" dur="500"/>
                                        <p:tgtEl>
                                          <p:spTgt spid="782"/>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76"/>
                                        </p:tgtEl>
                                        <p:attrNameLst>
                                          <p:attrName>style.visibility</p:attrName>
                                        </p:attrNameLst>
                                      </p:cBhvr>
                                      <p:to>
                                        <p:strVal val="visible"/>
                                      </p:to>
                                    </p:set>
                                    <p:animEffect transition="in" filter="box(in)">
                                      <p:cBhvr>
                                        <p:cTn id="81" dur="500"/>
                                        <p:tgtEl>
                                          <p:spTgt spid="776"/>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783"/>
                                        </p:tgtEl>
                                        <p:attrNameLst>
                                          <p:attrName>style.visibility</p:attrName>
                                        </p:attrNameLst>
                                      </p:cBhvr>
                                      <p:to>
                                        <p:strVal val="visible"/>
                                      </p:to>
                                    </p:set>
                                    <p:animEffect transition="in" filter="box(in)">
                                      <p:cBhvr>
                                        <p:cTn id="84" dur="500"/>
                                        <p:tgtEl>
                                          <p:spTgt spid="783"/>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780"/>
                                        </p:tgtEl>
                                        <p:attrNameLst>
                                          <p:attrName>style.visibility</p:attrName>
                                        </p:attrNameLst>
                                      </p:cBhvr>
                                      <p:to>
                                        <p:strVal val="visible"/>
                                      </p:to>
                                    </p:set>
                                    <p:animEffect transition="in" filter="box(in)">
                                      <p:cBhvr>
                                        <p:cTn id="89" dur="500"/>
                                        <p:tgtEl>
                                          <p:spTgt spid="780"/>
                                        </p:tgtEl>
                                      </p:cBhvr>
                                    </p:animEffect>
                                  </p:childTnLst>
                                  <p:subTnLst>
                                    <p:audio>
                                      <p:cMediaNode>
                                        <p:cTn display="0" masterRel="sameClick">
                                          <p:stCondLst>
                                            <p:cond evt="begin" delay="0">
                                              <p:tn val="87"/>
                                            </p:cond>
                                          </p:stCondLst>
                                          <p:endCondLst>
                                            <p:cond evt="onStopAudio" delay="0">
                                              <p:tgtEl>
                                                <p:sldTgt/>
                                              </p:tgtEl>
                                            </p:cond>
                                          </p:endCondLst>
                                        </p:cTn>
                                        <p:tgtEl>
                                          <p:sndTgt r:embed="rId2" name="camera.wav"/>
                                        </p:tgtEl>
                                      </p:cMediaNode>
                                    </p:audio>
                                  </p:subTnLst>
                                </p:cTn>
                              </p:par>
                              <p:par>
                                <p:cTn id="90" presetID="4" presetClass="entr" presetSubtype="16" fill="hold" grpId="0" nodeType="withEffect">
                                  <p:stCondLst>
                                    <p:cond delay="0"/>
                                  </p:stCondLst>
                                  <p:childTnLst>
                                    <p:set>
                                      <p:cBhvr>
                                        <p:cTn id="91" dur="1" fill="hold">
                                          <p:stCondLst>
                                            <p:cond delay="0"/>
                                          </p:stCondLst>
                                        </p:cTn>
                                        <p:tgtEl>
                                          <p:spTgt spid="784"/>
                                        </p:tgtEl>
                                        <p:attrNameLst>
                                          <p:attrName>style.visibility</p:attrName>
                                        </p:attrNameLst>
                                      </p:cBhvr>
                                      <p:to>
                                        <p:strVal val="visible"/>
                                      </p:to>
                                    </p:set>
                                    <p:animEffect transition="in" filter="box(in)">
                                      <p:cBhvr>
                                        <p:cTn id="92" dur="500"/>
                                        <p:tgtEl>
                                          <p:spTgt spid="78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773"/>
                                        </p:tgtEl>
                                        <p:attrNameLst>
                                          <p:attrName>style.visibility</p:attrName>
                                        </p:attrNameLst>
                                      </p:cBhvr>
                                      <p:to>
                                        <p:strVal val="visible"/>
                                      </p:to>
                                    </p:set>
                                    <p:animEffect transition="in" filter="box(in)">
                                      <p:cBhvr>
                                        <p:cTn id="97" dur="500"/>
                                        <p:tgtEl>
                                          <p:spTgt spid="773"/>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par>
                                <p:cTn id="98" presetID="4" presetClass="entr" presetSubtype="16" fill="hold" grpId="0" nodeType="withEffect">
                                  <p:stCondLst>
                                    <p:cond delay="0"/>
                                  </p:stCondLst>
                                  <p:childTnLst>
                                    <p:set>
                                      <p:cBhvr>
                                        <p:cTn id="99" dur="1" fill="hold">
                                          <p:stCondLst>
                                            <p:cond delay="0"/>
                                          </p:stCondLst>
                                        </p:cTn>
                                        <p:tgtEl>
                                          <p:spTgt spid="785"/>
                                        </p:tgtEl>
                                        <p:attrNameLst>
                                          <p:attrName>style.visibility</p:attrName>
                                        </p:attrNameLst>
                                      </p:cBhvr>
                                      <p:to>
                                        <p:strVal val="visible"/>
                                      </p:to>
                                    </p:set>
                                    <p:animEffect transition="in" filter="box(in)">
                                      <p:cBhvr>
                                        <p:cTn id="100" dur="500"/>
                                        <p:tgtEl>
                                          <p:spTgt spid="785"/>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774"/>
                                        </p:tgtEl>
                                        <p:attrNameLst>
                                          <p:attrName>style.visibility</p:attrName>
                                        </p:attrNameLst>
                                      </p:cBhvr>
                                      <p:to>
                                        <p:strVal val="visible"/>
                                      </p:to>
                                    </p:set>
                                    <p:animEffect transition="in" filter="box(in)">
                                      <p:cBhvr>
                                        <p:cTn id="105" dur="500"/>
                                        <p:tgtEl>
                                          <p:spTgt spid="774"/>
                                        </p:tgtEl>
                                      </p:cBhvr>
                                    </p:animEffect>
                                  </p:childTnLst>
                                  <p:subTnLst>
                                    <p:audio>
                                      <p:cMediaNode>
                                        <p:cTn display="0" masterRel="sameClick">
                                          <p:stCondLst>
                                            <p:cond evt="begin" delay="0">
                                              <p:tn val="103"/>
                                            </p:cond>
                                          </p:stCondLst>
                                          <p:endCondLst>
                                            <p:cond evt="onStopAudio" delay="0">
                                              <p:tgtEl>
                                                <p:sldTgt/>
                                              </p:tgtEl>
                                            </p:cond>
                                          </p:endCondLst>
                                        </p:cTn>
                                        <p:tgtEl>
                                          <p:sndTgt r:embed="rId3" name="chimes.wav"/>
                                        </p:tgtEl>
                                      </p:cMediaNode>
                                    </p:audio>
                                  </p:subTnLst>
                                </p:cTn>
                              </p:par>
                              <p:par>
                                <p:cTn id="106" presetID="4" presetClass="entr" presetSubtype="16" fill="hold" grpId="0" nodeType="withEffect">
                                  <p:stCondLst>
                                    <p:cond delay="0"/>
                                  </p:stCondLst>
                                  <p:childTnLst>
                                    <p:set>
                                      <p:cBhvr>
                                        <p:cTn id="107" dur="1" fill="hold">
                                          <p:stCondLst>
                                            <p:cond delay="0"/>
                                          </p:stCondLst>
                                        </p:cTn>
                                        <p:tgtEl>
                                          <p:spTgt spid="786"/>
                                        </p:tgtEl>
                                        <p:attrNameLst>
                                          <p:attrName>style.visibility</p:attrName>
                                        </p:attrNameLst>
                                      </p:cBhvr>
                                      <p:to>
                                        <p:strVal val="visible"/>
                                      </p:to>
                                    </p:set>
                                    <p:animEffect transition="in" filter="box(in)">
                                      <p:cBhvr>
                                        <p:cTn id="108" dur="500"/>
                                        <p:tgtEl>
                                          <p:spTgt spid="786"/>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777"/>
                                        </p:tgtEl>
                                        <p:attrNameLst>
                                          <p:attrName>style.visibility</p:attrName>
                                        </p:attrNameLst>
                                      </p:cBhvr>
                                      <p:to>
                                        <p:strVal val="visible"/>
                                      </p:to>
                                    </p:set>
                                    <p:animEffect transition="in" filter="box(in)">
                                      <p:cBhvr>
                                        <p:cTn id="113" dur="500"/>
                                        <p:tgtEl>
                                          <p:spTgt spid="777"/>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787"/>
                                        </p:tgtEl>
                                        <p:attrNameLst>
                                          <p:attrName>style.visibility</p:attrName>
                                        </p:attrNameLst>
                                      </p:cBhvr>
                                      <p:to>
                                        <p:strVal val="visible"/>
                                      </p:to>
                                    </p:set>
                                    <p:animEffect transition="in" filter="box(in)">
                                      <p:cBhvr>
                                        <p:cTn id="116" dur="500"/>
                                        <p:tgtEl>
                                          <p:spTgt spid="787"/>
                                        </p:tgtEl>
                                      </p:cBhvr>
                                    </p:animEffect>
                                  </p:childTnLst>
                                </p:cTn>
                              </p:par>
                            </p:childTnLst>
                          </p:cTn>
                        </p:par>
                      </p:childTnLst>
                    </p:cTn>
                  </p:par>
                  <p:par>
                    <p:cTn id="117" fill="hold">
                      <p:stCondLst>
                        <p:cond delay="indefinite"/>
                      </p:stCondLst>
                      <p:childTnLst>
                        <p:par>
                          <p:cTn id="118" fill="hold">
                            <p:stCondLst>
                              <p:cond delay="0"/>
                            </p:stCondLst>
                            <p:childTnLst>
                              <p:par>
                                <p:cTn id="119" presetID="48" presetClass="entr" presetSubtype="0" accel="50000" fill="hold" grpId="0" nodeType="clickEffect">
                                  <p:stCondLst>
                                    <p:cond delay="0"/>
                                  </p:stCondLst>
                                  <p:childTnLst>
                                    <p:set>
                                      <p:cBhvr>
                                        <p:cTn id="120" dur="1" fill="hold">
                                          <p:stCondLst>
                                            <p:cond delay="0"/>
                                          </p:stCondLst>
                                        </p:cTn>
                                        <p:tgtEl>
                                          <p:spTgt spid="775"/>
                                        </p:tgtEl>
                                        <p:attrNameLst>
                                          <p:attrName>style.visibility</p:attrName>
                                        </p:attrNameLst>
                                      </p:cBhvr>
                                      <p:to>
                                        <p:strVal val="visible"/>
                                      </p:to>
                                    </p:set>
                                    <p:anim calcmode="lin" valueType="num">
                                      <p:cBhvr>
                                        <p:cTn id="121" dur="1000" fill="hold"/>
                                        <p:tgtEl>
                                          <p:spTgt spid="7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2" dur="1000" fill="hold"/>
                                        <p:tgtEl>
                                          <p:spTgt spid="775"/>
                                        </p:tgtEl>
                                        <p:attrNameLst>
                                          <p:attrName>ppt_x</p:attrName>
                                        </p:attrNameLst>
                                      </p:cBhvr>
                                      <p:tavLst>
                                        <p:tav tm="0">
                                          <p:val>
                                            <p:fltVal val="-1"/>
                                          </p:val>
                                        </p:tav>
                                        <p:tav tm="50000">
                                          <p:val>
                                            <p:fltVal val="0.95"/>
                                          </p:val>
                                        </p:tav>
                                        <p:tav tm="100000">
                                          <p:val>
                                            <p:strVal val="#ppt_x"/>
                                          </p:val>
                                        </p:tav>
                                      </p:tavLst>
                                    </p:anim>
                                    <p:anim calcmode="lin" valueType="num">
                                      <p:cBhvr>
                                        <p:cTn id="123" dur="1000" fill="hold"/>
                                        <p:tgtEl>
                                          <p:spTgt spid="775"/>
                                        </p:tgtEl>
                                        <p:attrNameLst>
                                          <p:attrName>ppt_y</p:attrName>
                                        </p:attrNameLst>
                                      </p:cBhvr>
                                      <p:tavLst>
                                        <p:tav tm="0">
                                          <p:val>
                                            <p:strVal val="#ppt_y"/>
                                          </p:val>
                                        </p:tav>
                                        <p:tav tm="100000">
                                          <p:val>
                                            <p:strVal val="#ppt_y"/>
                                          </p:val>
                                        </p:tav>
                                      </p:tavLst>
                                    </p:anim>
                                    <p:animEffect transition="in" filter="fade">
                                      <p:cBhvr>
                                        <p:cTn id="124" dur="1000"/>
                                        <p:tgtEl>
                                          <p:spTgt spid="775"/>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par>
                                <p:cTn id="125" presetID="4" presetClass="entr" presetSubtype="16" fill="hold" grpId="0" nodeType="withEffect">
                                  <p:stCondLst>
                                    <p:cond delay="0"/>
                                  </p:stCondLst>
                                  <p:childTnLst>
                                    <p:set>
                                      <p:cBhvr>
                                        <p:cTn id="126" dur="1" fill="hold">
                                          <p:stCondLst>
                                            <p:cond delay="0"/>
                                          </p:stCondLst>
                                        </p:cTn>
                                        <p:tgtEl>
                                          <p:spTgt spid="788"/>
                                        </p:tgtEl>
                                        <p:attrNameLst>
                                          <p:attrName>style.visibility</p:attrName>
                                        </p:attrNameLst>
                                      </p:cBhvr>
                                      <p:to>
                                        <p:strVal val="visible"/>
                                      </p:to>
                                    </p:set>
                                    <p:animEffect transition="in" filter="box(in)">
                                      <p:cBhvr>
                                        <p:cTn id="127" dur="500"/>
                                        <p:tgtEl>
                                          <p:spTgt spid="78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98"/>
                                        </p:tgtEl>
                                        <p:attrNameLst>
                                          <p:attrName>style.visibility</p:attrName>
                                        </p:attrNameLst>
                                      </p:cBhvr>
                                      <p:to>
                                        <p:strVal val="visible"/>
                                      </p:to>
                                    </p:set>
                                    <p:animEffect transition="in" filter="barn(inVertical)">
                                      <p:cBhvr>
                                        <p:cTn id="132" dur="500"/>
                                        <p:tgtEl>
                                          <p:spTgt spid="798"/>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791"/>
                                        </p:tgtEl>
                                        <p:attrNameLst>
                                          <p:attrName>style.visibility</p:attrName>
                                        </p:attrNameLst>
                                      </p:cBhvr>
                                      <p:to>
                                        <p:strVal val="visible"/>
                                      </p:to>
                                    </p:set>
                                    <p:animEffect transition="in" filter="box(in)">
                                      <p:cBhvr>
                                        <p:cTn id="135" dur="1000"/>
                                        <p:tgtEl>
                                          <p:spTgt spid="791"/>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804"/>
                                        </p:tgtEl>
                                        <p:attrNameLst>
                                          <p:attrName>style.visibility</p:attrName>
                                        </p:attrNameLst>
                                      </p:cBhvr>
                                      <p:to>
                                        <p:strVal val="visible"/>
                                      </p:to>
                                    </p:set>
                                    <p:animEffect transition="in" filter="barn(inVertical)">
                                      <p:cBhvr>
                                        <p:cTn id="140" dur="500"/>
                                        <p:tgtEl>
                                          <p:spTgt spid="804"/>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797"/>
                                        </p:tgtEl>
                                        <p:attrNameLst>
                                          <p:attrName>style.visibility</p:attrName>
                                        </p:attrNameLst>
                                      </p:cBhvr>
                                      <p:to>
                                        <p:strVal val="visible"/>
                                      </p:to>
                                    </p:set>
                                    <p:animEffect transition="in" filter="wipe(down)">
                                      <p:cBhvr>
                                        <p:cTn id="143" dur="500"/>
                                        <p:tgtEl>
                                          <p:spTgt spid="797"/>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799"/>
                                        </p:tgtEl>
                                        <p:attrNameLst>
                                          <p:attrName>style.visibility</p:attrName>
                                        </p:attrNameLst>
                                      </p:cBhvr>
                                      <p:to>
                                        <p:strVal val="visible"/>
                                      </p:to>
                                    </p:set>
                                    <p:animEffect transition="in" filter="barn(inVertical)">
                                      <p:cBhvr>
                                        <p:cTn id="148" dur="500"/>
                                        <p:tgtEl>
                                          <p:spTgt spid="799"/>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792"/>
                                        </p:tgtEl>
                                        <p:attrNameLst>
                                          <p:attrName>style.visibility</p:attrName>
                                        </p:attrNameLst>
                                      </p:cBhvr>
                                      <p:to>
                                        <p:strVal val="visible"/>
                                      </p:to>
                                    </p:set>
                                    <p:animEffect transition="in" filter="wipe(down)">
                                      <p:cBhvr>
                                        <p:cTn id="151" dur="500"/>
                                        <p:tgtEl>
                                          <p:spTgt spid="79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800"/>
                                        </p:tgtEl>
                                        <p:attrNameLst>
                                          <p:attrName>style.visibility</p:attrName>
                                        </p:attrNameLst>
                                      </p:cBhvr>
                                      <p:to>
                                        <p:strVal val="visible"/>
                                      </p:to>
                                    </p:set>
                                    <p:animEffect transition="in" filter="barn(inVertical)">
                                      <p:cBhvr>
                                        <p:cTn id="156" dur="500"/>
                                        <p:tgtEl>
                                          <p:spTgt spid="800"/>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796"/>
                                        </p:tgtEl>
                                        <p:attrNameLst>
                                          <p:attrName>style.visibility</p:attrName>
                                        </p:attrNameLst>
                                      </p:cBhvr>
                                      <p:to>
                                        <p:strVal val="visible"/>
                                      </p:to>
                                    </p:set>
                                    <p:animEffect transition="in" filter="wipe(down)">
                                      <p:cBhvr>
                                        <p:cTn id="159" dur="400"/>
                                        <p:tgtEl>
                                          <p:spTgt spid="796"/>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801"/>
                                        </p:tgtEl>
                                        <p:attrNameLst>
                                          <p:attrName>style.visibility</p:attrName>
                                        </p:attrNameLst>
                                      </p:cBhvr>
                                      <p:to>
                                        <p:strVal val="visible"/>
                                      </p:to>
                                    </p:set>
                                    <p:animEffect transition="in" filter="barn(inVertical)">
                                      <p:cBhvr>
                                        <p:cTn id="164" dur="500"/>
                                        <p:tgtEl>
                                          <p:spTgt spid="801"/>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793"/>
                                        </p:tgtEl>
                                        <p:attrNameLst>
                                          <p:attrName>style.visibility</p:attrName>
                                        </p:attrNameLst>
                                      </p:cBhvr>
                                      <p:to>
                                        <p:strVal val="visible"/>
                                      </p:to>
                                    </p:set>
                                    <p:animEffect transition="in" filter="wipe(down)">
                                      <p:cBhvr>
                                        <p:cTn id="167" dur="500"/>
                                        <p:tgtEl>
                                          <p:spTgt spid="793"/>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802"/>
                                        </p:tgtEl>
                                        <p:attrNameLst>
                                          <p:attrName>style.visibility</p:attrName>
                                        </p:attrNameLst>
                                      </p:cBhvr>
                                      <p:to>
                                        <p:strVal val="visible"/>
                                      </p:to>
                                    </p:set>
                                    <p:animEffect transition="in" filter="barn(inVertical)">
                                      <p:cBhvr>
                                        <p:cTn id="172" dur="500"/>
                                        <p:tgtEl>
                                          <p:spTgt spid="802"/>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794"/>
                                        </p:tgtEl>
                                        <p:attrNameLst>
                                          <p:attrName>style.visibility</p:attrName>
                                        </p:attrNameLst>
                                      </p:cBhvr>
                                      <p:to>
                                        <p:strVal val="visible"/>
                                      </p:to>
                                    </p:set>
                                    <p:animEffect transition="in" filter="wipe(down)">
                                      <p:cBhvr>
                                        <p:cTn id="175" dur="500"/>
                                        <p:tgtEl>
                                          <p:spTgt spid="794"/>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803"/>
                                        </p:tgtEl>
                                        <p:attrNameLst>
                                          <p:attrName>style.visibility</p:attrName>
                                        </p:attrNameLst>
                                      </p:cBhvr>
                                      <p:to>
                                        <p:strVal val="visible"/>
                                      </p:to>
                                    </p:set>
                                    <p:animEffect transition="in" filter="barn(inVertical)">
                                      <p:cBhvr>
                                        <p:cTn id="180" dur="500"/>
                                        <p:tgtEl>
                                          <p:spTgt spid="803"/>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795"/>
                                        </p:tgtEl>
                                        <p:attrNameLst>
                                          <p:attrName>style.visibility</p:attrName>
                                        </p:attrNameLst>
                                      </p:cBhvr>
                                      <p:to>
                                        <p:strVal val="visible"/>
                                      </p:to>
                                    </p:set>
                                    <p:animEffect transition="in" filter="wipe(down)">
                                      <p:cBhvr>
                                        <p:cTn id="183" dur="500"/>
                                        <p:tgtEl>
                                          <p:spTgt spid="795"/>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xit" presetSubtype="21" fill="hold" grpId="1" nodeType="clickEffect">
                                  <p:stCondLst>
                                    <p:cond delay="0"/>
                                  </p:stCondLst>
                                  <p:childTnLst>
                                    <p:animEffect transition="out" filter="barn(inVertical)">
                                      <p:cBhvr>
                                        <p:cTn id="187" dur="500"/>
                                        <p:tgtEl>
                                          <p:spTgt spid="529"/>
                                        </p:tgtEl>
                                      </p:cBhvr>
                                    </p:animEffect>
                                    <p:set>
                                      <p:cBhvr>
                                        <p:cTn id="188" dur="1" fill="hold">
                                          <p:stCondLst>
                                            <p:cond delay="499"/>
                                          </p:stCondLst>
                                        </p:cTn>
                                        <p:tgtEl>
                                          <p:spTgt spid="529"/>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31" presetClass="entr" presetSubtype="0" fill="hold" grpId="0" nodeType="clickEffect">
                                  <p:stCondLst>
                                    <p:cond delay="0"/>
                                  </p:stCondLst>
                                  <p:childTnLst>
                                    <p:set>
                                      <p:cBhvr>
                                        <p:cTn id="192" dur="1" fill="hold">
                                          <p:stCondLst>
                                            <p:cond delay="0"/>
                                          </p:stCondLst>
                                        </p:cTn>
                                        <p:tgtEl>
                                          <p:spTgt spid="805"/>
                                        </p:tgtEl>
                                        <p:attrNameLst>
                                          <p:attrName>style.visibility</p:attrName>
                                        </p:attrNameLst>
                                      </p:cBhvr>
                                      <p:to>
                                        <p:strVal val="visible"/>
                                      </p:to>
                                    </p:set>
                                    <p:anim calcmode="lin" valueType="num">
                                      <p:cBhvr>
                                        <p:cTn id="193" dur="1000" fill="hold"/>
                                        <p:tgtEl>
                                          <p:spTgt spid="805"/>
                                        </p:tgtEl>
                                        <p:attrNameLst>
                                          <p:attrName>ppt_w</p:attrName>
                                        </p:attrNameLst>
                                      </p:cBhvr>
                                      <p:tavLst>
                                        <p:tav tm="0">
                                          <p:val>
                                            <p:fltVal val="0"/>
                                          </p:val>
                                        </p:tav>
                                        <p:tav tm="100000">
                                          <p:val>
                                            <p:strVal val="#ppt_w"/>
                                          </p:val>
                                        </p:tav>
                                      </p:tavLst>
                                    </p:anim>
                                    <p:anim calcmode="lin" valueType="num">
                                      <p:cBhvr>
                                        <p:cTn id="194" dur="1000" fill="hold"/>
                                        <p:tgtEl>
                                          <p:spTgt spid="805"/>
                                        </p:tgtEl>
                                        <p:attrNameLst>
                                          <p:attrName>ppt_h</p:attrName>
                                        </p:attrNameLst>
                                      </p:cBhvr>
                                      <p:tavLst>
                                        <p:tav tm="0">
                                          <p:val>
                                            <p:fltVal val="0"/>
                                          </p:val>
                                        </p:tav>
                                        <p:tav tm="100000">
                                          <p:val>
                                            <p:strVal val="#ppt_h"/>
                                          </p:val>
                                        </p:tav>
                                      </p:tavLst>
                                    </p:anim>
                                    <p:anim calcmode="lin" valueType="num">
                                      <p:cBhvr>
                                        <p:cTn id="195" dur="1000" fill="hold"/>
                                        <p:tgtEl>
                                          <p:spTgt spid="805"/>
                                        </p:tgtEl>
                                        <p:attrNameLst>
                                          <p:attrName>style.rotation</p:attrName>
                                        </p:attrNameLst>
                                      </p:cBhvr>
                                      <p:tavLst>
                                        <p:tav tm="0">
                                          <p:val>
                                            <p:fltVal val="90"/>
                                          </p:val>
                                        </p:tav>
                                        <p:tav tm="100000">
                                          <p:val>
                                            <p:fltVal val="0"/>
                                          </p:val>
                                        </p:tav>
                                      </p:tavLst>
                                    </p:anim>
                                    <p:animEffect transition="in" filter="fade">
                                      <p:cBhvr>
                                        <p:cTn id="196" dur="1000"/>
                                        <p:tgtEl>
                                          <p:spTgt spid="805"/>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nodeType="clickEffect">
                                  <p:stCondLst>
                                    <p:cond delay="0"/>
                                  </p:stCondLst>
                                  <p:childTnLst>
                                    <p:set>
                                      <p:cBhvr>
                                        <p:cTn id="200" dur="1" fill="hold">
                                          <p:stCondLst>
                                            <p:cond delay="0"/>
                                          </p:stCondLst>
                                        </p:cTn>
                                        <p:tgtEl>
                                          <p:spTgt spid="822"/>
                                        </p:tgtEl>
                                        <p:attrNameLst>
                                          <p:attrName>style.visibility</p:attrName>
                                        </p:attrNameLst>
                                      </p:cBhvr>
                                      <p:to>
                                        <p:strVal val="visible"/>
                                      </p:to>
                                    </p:set>
                                    <p:animEffect transition="in" filter="wipe(down)">
                                      <p:cBhvr>
                                        <p:cTn id="201" dur="500"/>
                                        <p:tgtEl>
                                          <p:spTgt spid="822"/>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809"/>
                                        </p:tgtEl>
                                        <p:attrNameLst>
                                          <p:attrName>style.visibility</p:attrName>
                                        </p:attrNameLst>
                                      </p:cBhvr>
                                      <p:to>
                                        <p:strVal val="visible"/>
                                      </p:to>
                                    </p:set>
                                    <p:animEffect transition="in" filter="wipe(left)">
                                      <p:cBhvr>
                                        <p:cTn id="206" dur="500"/>
                                        <p:tgtEl>
                                          <p:spTgt spid="809"/>
                                        </p:tgtEl>
                                      </p:cBhvr>
                                    </p:animEffec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840"/>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828"/>
                                        </p:tgtEl>
                                        <p:attrNameLst>
                                          <p:attrName>style.visibility</p:attrName>
                                        </p:attrNameLst>
                                      </p:cBhvr>
                                      <p:to>
                                        <p:strVal val="visible"/>
                                      </p:to>
                                    </p:set>
                                    <p:animEffect transition="in" filter="wipe(down)">
                                      <p:cBhvr>
                                        <p:cTn id="215" dur="500"/>
                                        <p:tgtEl>
                                          <p:spTgt spid="828"/>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826"/>
                                        </p:tgtEl>
                                        <p:attrNameLst>
                                          <p:attrName>style.visibility</p:attrName>
                                        </p:attrNameLst>
                                      </p:cBhvr>
                                      <p:to>
                                        <p:strVal val="visible"/>
                                      </p:to>
                                    </p:set>
                                    <p:animEffect transition="in" filter="wipe(left)">
                                      <p:cBhvr>
                                        <p:cTn id="220" dur="500"/>
                                        <p:tgtEl>
                                          <p:spTgt spid="826"/>
                                        </p:tgtEl>
                                      </p:cBhvr>
                                    </p:animEffec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841"/>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832"/>
                                        </p:tgtEl>
                                        <p:attrNameLst>
                                          <p:attrName>style.visibility</p:attrName>
                                        </p:attrNameLst>
                                      </p:cBhvr>
                                      <p:to>
                                        <p:strVal val="visible"/>
                                      </p:to>
                                    </p:set>
                                    <p:animEffect transition="in" filter="wipe(down)">
                                      <p:cBhvr>
                                        <p:cTn id="229" dur="500"/>
                                        <p:tgtEl>
                                          <p:spTgt spid="832"/>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830"/>
                                        </p:tgtEl>
                                        <p:attrNameLst>
                                          <p:attrName>style.visibility</p:attrName>
                                        </p:attrNameLst>
                                      </p:cBhvr>
                                      <p:to>
                                        <p:strVal val="visible"/>
                                      </p:to>
                                    </p:set>
                                    <p:animEffect transition="in" filter="wipe(left)">
                                      <p:cBhvr>
                                        <p:cTn id="234" dur="500"/>
                                        <p:tgtEl>
                                          <p:spTgt spid="830"/>
                                        </p:tgtEl>
                                      </p:cBhvr>
                                    </p:animEffec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842"/>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4" fill="hold" nodeType="clickEffect">
                                  <p:stCondLst>
                                    <p:cond delay="0"/>
                                  </p:stCondLst>
                                  <p:childTnLst>
                                    <p:set>
                                      <p:cBhvr>
                                        <p:cTn id="242" dur="1" fill="hold">
                                          <p:stCondLst>
                                            <p:cond delay="0"/>
                                          </p:stCondLst>
                                        </p:cTn>
                                        <p:tgtEl>
                                          <p:spTgt spid="836"/>
                                        </p:tgtEl>
                                        <p:attrNameLst>
                                          <p:attrName>style.visibility</p:attrName>
                                        </p:attrNameLst>
                                      </p:cBhvr>
                                      <p:to>
                                        <p:strVal val="visible"/>
                                      </p:to>
                                    </p:set>
                                    <p:animEffect transition="in" filter="wipe(down)">
                                      <p:cBhvr>
                                        <p:cTn id="243" dur="500"/>
                                        <p:tgtEl>
                                          <p:spTgt spid="836"/>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nodeType="clickEffect">
                                  <p:stCondLst>
                                    <p:cond delay="0"/>
                                  </p:stCondLst>
                                  <p:childTnLst>
                                    <p:set>
                                      <p:cBhvr>
                                        <p:cTn id="247" dur="1" fill="hold">
                                          <p:stCondLst>
                                            <p:cond delay="0"/>
                                          </p:stCondLst>
                                        </p:cTn>
                                        <p:tgtEl>
                                          <p:spTgt spid="834"/>
                                        </p:tgtEl>
                                        <p:attrNameLst>
                                          <p:attrName>style.visibility</p:attrName>
                                        </p:attrNameLst>
                                      </p:cBhvr>
                                      <p:to>
                                        <p:strVal val="visible"/>
                                      </p:to>
                                    </p:set>
                                    <p:animEffect transition="in" filter="wipe(left)">
                                      <p:cBhvr>
                                        <p:cTn id="248" dur="500"/>
                                        <p:tgtEl>
                                          <p:spTgt spid="834"/>
                                        </p:tgtEl>
                                      </p:cBhvr>
                                    </p:animEffec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843"/>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6" presetClass="exit" presetSubtype="21" fill="hold" grpId="1" nodeType="clickEffect">
                                  <p:stCondLst>
                                    <p:cond delay="0"/>
                                  </p:stCondLst>
                                  <p:childTnLst>
                                    <p:animEffect transition="out" filter="barn(inVertical)">
                                      <p:cBhvr>
                                        <p:cTn id="256" dur="500"/>
                                        <p:tgtEl>
                                          <p:spTgt spid="805"/>
                                        </p:tgtEl>
                                      </p:cBhvr>
                                    </p:animEffect>
                                    <p:set>
                                      <p:cBhvr>
                                        <p:cTn id="257" dur="1" fill="hold">
                                          <p:stCondLst>
                                            <p:cond delay="499"/>
                                          </p:stCondLst>
                                        </p:cTn>
                                        <p:tgtEl>
                                          <p:spTgt spid="805"/>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31" presetClass="entr" presetSubtype="0" fill="hold" grpId="0" nodeType="clickEffect">
                                  <p:stCondLst>
                                    <p:cond delay="0"/>
                                  </p:stCondLst>
                                  <p:childTnLst>
                                    <p:set>
                                      <p:cBhvr>
                                        <p:cTn id="261" dur="1" fill="hold">
                                          <p:stCondLst>
                                            <p:cond delay="0"/>
                                          </p:stCondLst>
                                        </p:cTn>
                                        <p:tgtEl>
                                          <p:spTgt spid="844"/>
                                        </p:tgtEl>
                                        <p:attrNameLst>
                                          <p:attrName>style.visibility</p:attrName>
                                        </p:attrNameLst>
                                      </p:cBhvr>
                                      <p:to>
                                        <p:strVal val="visible"/>
                                      </p:to>
                                    </p:set>
                                    <p:anim calcmode="lin" valueType="num">
                                      <p:cBhvr>
                                        <p:cTn id="262" dur="1000" fill="hold"/>
                                        <p:tgtEl>
                                          <p:spTgt spid="844"/>
                                        </p:tgtEl>
                                        <p:attrNameLst>
                                          <p:attrName>ppt_w</p:attrName>
                                        </p:attrNameLst>
                                      </p:cBhvr>
                                      <p:tavLst>
                                        <p:tav tm="0">
                                          <p:val>
                                            <p:fltVal val="0"/>
                                          </p:val>
                                        </p:tav>
                                        <p:tav tm="100000">
                                          <p:val>
                                            <p:strVal val="#ppt_w"/>
                                          </p:val>
                                        </p:tav>
                                      </p:tavLst>
                                    </p:anim>
                                    <p:anim calcmode="lin" valueType="num">
                                      <p:cBhvr>
                                        <p:cTn id="263" dur="1000" fill="hold"/>
                                        <p:tgtEl>
                                          <p:spTgt spid="844"/>
                                        </p:tgtEl>
                                        <p:attrNameLst>
                                          <p:attrName>ppt_h</p:attrName>
                                        </p:attrNameLst>
                                      </p:cBhvr>
                                      <p:tavLst>
                                        <p:tav tm="0">
                                          <p:val>
                                            <p:fltVal val="0"/>
                                          </p:val>
                                        </p:tav>
                                        <p:tav tm="100000">
                                          <p:val>
                                            <p:strVal val="#ppt_h"/>
                                          </p:val>
                                        </p:tav>
                                      </p:tavLst>
                                    </p:anim>
                                    <p:anim calcmode="lin" valueType="num">
                                      <p:cBhvr>
                                        <p:cTn id="264" dur="1000" fill="hold"/>
                                        <p:tgtEl>
                                          <p:spTgt spid="844"/>
                                        </p:tgtEl>
                                        <p:attrNameLst>
                                          <p:attrName>style.rotation</p:attrName>
                                        </p:attrNameLst>
                                      </p:cBhvr>
                                      <p:tavLst>
                                        <p:tav tm="0">
                                          <p:val>
                                            <p:fltVal val="90"/>
                                          </p:val>
                                        </p:tav>
                                        <p:tav tm="100000">
                                          <p:val>
                                            <p:fltVal val="0"/>
                                          </p:val>
                                        </p:tav>
                                      </p:tavLst>
                                    </p:anim>
                                    <p:animEffect transition="in" filter="fade">
                                      <p:cBhvr>
                                        <p:cTn id="265" dur="1000"/>
                                        <p:tgtEl>
                                          <p:spTgt spid="844"/>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4" fill="hold" nodeType="clickEffect">
                                  <p:stCondLst>
                                    <p:cond delay="0"/>
                                  </p:stCondLst>
                                  <p:childTnLst>
                                    <p:set>
                                      <p:cBhvr>
                                        <p:cTn id="269" dur="1" fill="hold">
                                          <p:stCondLst>
                                            <p:cond delay="0"/>
                                          </p:stCondLst>
                                        </p:cTn>
                                        <p:tgtEl>
                                          <p:spTgt spid="865"/>
                                        </p:tgtEl>
                                        <p:attrNameLst>
                                          <p:attrName>style.visibility</p:attrName>
                                        </p:attrNameLst>
                                      </p:cBhvr>
                                      <p:to>
                                        <p:strVal val="visible"/>
                                      </p:to>
                                    </p:set>
                                    <p:animEffect transition="in" filter="wipe(down)">
                                      <p:cBhvr>
                                        <p:cTn id="270" dur="500"/>
                                        <p:tgtEl>
                                          <p:spTgt spid="865"/>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854"/>
                                        </p:tgtEl>
                                        <p:attrNameLst>
                                          <p:attrName>style.visibility</p:attrName>
                                        </p:attrNameLst>
                                      </p:cBhvr>
                                      <p:to>
                                        <p:strVal val="visible"/>
                                      </p:to>
                                    </p:set>
                                    <p:animEffect transition="in" filter="wipe(down)">
                                      <p:cBhvr>
                                        <p:cTn id="275" dur="500"/>
                                        <p:tgtEl>
                                          <p:spTgt spid="854"/>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4" fill="hold" nodeType="clickEffect">
                                  <p:stCondLst>
                                    <p:cond delay="0"/>
                                  </p:stCondLst>
                                  <p:childTnLst>
                                    <p:set>
                                      <p:cBhvr>
                                        <p:cTn id="279" dur="1" fill="hold">
                                          <p:stCondLst>
                                            <p:cond delay="0"/>
                                          </p:stCondLst>
                                        </p:cTn>
                                        <p:tgtEl>
                                          <p:spTgt spid="847"/>
                                        </p:tgtEl>
                                        <p:attrNameLst>
                                          <p:attrName>style.visibility</p:attrName>
                                        </p:attrNameLst>
                                      </p:cBhvr>
                                      <p:to>
                                        <p:strVal val="visible"/>
                                      </p:to>
                                    </p:set>
                                    <p:animEffect transition="in" filter="wipe(down)">
                                      <p:cBhvr>
                                        <p:cTn id="280" dur="500"/>
                                        <p:tgtEl>
                                          <p:spTgt spid="847"/>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845"/>
                                        </p:tgtEl>
                                        <p:attrNameLst>
                                          <p:attrName>style.visibility</p:attrName>
                                        </p:attrNameLst>
                                      </p:cBhvr>
                                      <p:to>
                                        <p:strVal val="visible"/>
                                      </p:to>
                                    </p:set>
                                    <p:animEffect transition="in" filter="wipe(down)">
                                      <p:cBhvr>
                                        <p:cTn id="285" dur="500"/>
                                        <p:tgtEl>
                                          <p:spTgt spid="845"/>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xit" presetSubtype="21" fill="hold" grpId="1" nodeType="clickEffect">
                                  <p:stCondLst>
                                    <p:cond delay="0"/>
                                  </p:stCondLst>
                                  <p:childTnLst>
                                    <p:animEffect transition="out" filter="barn(inVertical)">
                                      <p:cBhvr>
                                        <p:cTn id="289" dur="500"/>
                                        <p:tgtEl>
                                          <p:spTgt spid="844"/>
                                        </p:tgtEl>
                                      </p:cBhvr>
                                    </p:animEffect>
                                    <p:set>
                                      <p:cBhvr>
                                        <p:cTn id="290" dur="1" fill="hold">
                                          <p:stCondLst>
                                            <p:cond delay="499"/>
                                          </p:stCondLst>
                                        </p:cTn>
                                        <p:tgtEl>
                                          <p:spTgt spid="844"/>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nodeType="clickEffect">
                                  <p:stCondLst>
                                    <p:cond delay="0"/>
                                  </p:stCondLst>
                                  <p:childTnLst>
                                    <p:set>
                                      <p:cBhvr>
                                        <p:cTn id="294" dur="1" fill="hold">
                                          <p:stCondLst>
                                            <p:cond delay="0"/>
                                          </p:stCondLst>
                                        </p:cTn>
                                        <p:tgtEl>
                                          <p:spTgt spid="866"/>
                                        </p:tgtEl>
                                        <p:attrNameLst>
                                          <p:attrName>style.visibility</p:attrName>
                                        </p:attrNameLst>
                                      </p:cBhvr>
                                      <p:to>
                                        <p:strVal val="visible"/>
                                      </p:to>
                                    </p:set>
                                    <p:animScale>
                                      <p:cBhvr>
                                        <p:cTn id="295" dur="1000" decel="50000" fill="hold">
                                          <p:stCondLst>
                                            <p:cond delay="0"/>
                                          </p:stCondLst>
                                        </p:cTn>
                                        <p:tgtEl>
                                          <p:spTgt spid="8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866"/>
                                        </p:tgtEl>
                                        <p:attrNameLst>
                                          <p:attrName>ppt_x</p:attrName>
                                          <p:attrName>ppt_y</p:attrName>
                                        </p:attrNameLst>
                                      </p:cBhvr>
                                    </p:animMotion>
                                    <p:animEffect transition="in" filter="fade">
                                      <p:cBhvr>
                                        <p:cTn id="297" dur="1000"/>
                                        <p:tgtEl>
                                          <p:spTgt spid="866"/>
                                        </p:tgtEl>
                                      </p:cBhvr>
                                    </p:animEffect>
                                  </p:childTnLst>
                                  <p:subTnLst>
                                    <p:audio>
                                      <p:cMediaNode>
                                        <p:cTn display="0" masterRel="sameClick">
                                          <p:stCondLst>
                                            <p:cond evt="begin" delay="0">
                                              <p:tn val="29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animBg="1"/>
      <p:bldP spid="529" grpId="1" animBg="1"/>
      <p:bldP spid="531" grpId="0" animBg="1"/>
      <p:bldP spid="650" grpId="0" animBg="1"/>
      <p:bldP spid="771" grpId="0"/>
      <p:bldP spid="773" grpId="0"/>
      <p:bldP spid="774" grpId="0"/>
      <p:bldP spid="775" grpId="0"/>
      <p:bldP spid="776" grpId="0"/>
      <p:bldP spid="777" grpId="0"/>
      <p:bldP spid="778" grpId="0"/>
      <p:bldP spid="780" grpId="0"/>
      <p:bldP spid="781" grpId="0" animBg="1"/>
      <p:bldP spid="782" grpId="0" animBg="1"/>
      <p:bldP spid="783" grpId="0" animBg="1"/>
      <p:bldP spid="784" grpId="0" animBg="1"/>
      <p:bldP spid="785" grpId="0" animBg="1"/>
      <p:bldP spid="786" grpId="0" animBg="1"/>
      <p:bldP spid="787" grpId="0" animBg="1"/>
      <p:bldP spid="788" grpId="0" animBg="1"/>
      <p:bldP spid="789" grpId="0"/>
      <p:bldP spid="790" grpId="0"/>
      <p:bldP spid="791" grpId="0"/>
      <p:bldP spid="792" grpId="0"/>
      <p:bldP spid="793" grpId="0"/>
      <p:bldP spid="794" grpId="0"/>
      <p:bldP spid="795" grpId="0"/>
      <p:bldP spid="796" grpId="0"/>
      <p:bldP spid="797" grpId="0"/>
      <p:bldP spid="798" grpId="0" animBg="1"/>
      <p:bldP spid="799" grpId="0" animBg="1"/>
      <p:bldP spid="800" grpId="0" animBg="1"/>
      <p:bldP spid="801" grpId="0" animBg="1"/>
      <p:bldP spid="802" grpId="0" animBg="1"/>
      <p:bldP spid="803" grpId="0" animBg="1"/>
      <p:bldP spid="804" grpId="0" animBg="1"/>
      <p:bldP spid="805" grpId="0" animBg="1"/>
      <p:bldP spid="805" grpId="1" animBg="1"/>
      <p:bldP spid="840" grpId="0" animBg="1"/>
      <p:bldP spid="841" grpId="0" animBg="1"/>
      <p:bldP spid="842" grpId="0" animBg="1"/>
      <p:bldP spid="843" grpId="0" animBg="1"/>
      <p:bldP spid="844" grpId="0" animBg="1"/>
      <p:bldP spid="8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grpSp>
        <p:nvGrpSpPr>
          <p:cNvPr id="59" name="Group 58"/>
          <p:cNvGrpSpPr/>
          <p:nvPr/>
        </p:nvGrpSpPr>
        <p:grpSpPr>
          <a:xfrm>
            <a:off x="109539" y="1422932"/>
            <a:ext cx="7662861" cy="5130268"/>
            <a:chOff x="-42861" y="1154668"/>
            <a:chExt cx="9567417" cy="5653103"/>
          </a:xfrm>
        </p:grpSpPr>
        <p:sp>
          <p:nvSpPr>
            <p:cNvPr id="26" name="Text Box 72"/>
            <p:cNvSpPr txBox="1">
              <a:spLocks noChangeArrowheads="1"/>
            </p:cNvSpPr>
            <p:nvPr/>
          </p:nvSpPr>
          <p:spPr bwMode="auto">
            <a:xfrm>
              <a:off x="7953014" y="6400800"/>
              <a:ext cx="1571542"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Giá trị (x</a:t>
              </a:r>
              <a:r>
                <a:rPr lang="en-US">
                  <a:latin typeface="+mn-lt"/>
                  <a:cs typeface="Arial" pitchFamily="34" charset="0"/>
                </a:rPr>
                <a:t>)</a:t>
              </a:r>
            </a:p>
          </p:txBody>
        </p:sp>
        <p:grpSp>
          <p:nvGrpSpPr>
            <p:cNvPr id="58" name="Group 57"/>
            <p:cNvGrpSpPr/>
            <p:nvPr/>
          </p:nvGrpSpPr>
          <p:grpSpPr>
            <a:xfrm>
              <a:off x="-42861" y="1154668"/>
              <a:ext cx="8849819" cy="5474732"/>
              <a:chOff x="-42861" y="1154668"/>
              <a:chExt cx="8849819" cy="5474732"/>
            </a:xfrm>
          </p:grpSpPr>
          <p:sp>
            <p:nvSpPr>
              <p:cNvPr id="8" name="Line 35"/>
              <p:cNvSpPr>
                <a:spLocks noChangeShapeType="1"/>
              </p:cNvSpPr>
              <p:nvPr/>
            </p:nvSpPr>
            <p:spPr bwMode="auto">
              <a:xfrm>
                <a:off x="957943" y="6199187"/>
                <a:ext cx="7842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 name="Line 34"/>
              <p:cNvSpPr>
                <a:spLocks noChangeShapeType="1"/>
              </p:cNvSpPr>
              <p:nvPr/>
            </p:nvSpPr>
            <p:spPr bwMode="auto">
              <a:xfrm flipV="1">
                <a:off x="957944" y="1488468"/>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0" name="Text Box 318"/>
              <p:cNvSpPr txBox="1">
                <a:spLocks noChangeArrowheads="1"/>
              </p:cNvSpPr>
              <p:nvPr/>
            </p:nvSpPr>
            <p:spPr bwMode="auto">
              <a:xfrm>
                <a:off x="2269687" y="6235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11" name="Text Box 320"/>
              <p:cNvSpPr txBox="1">
                <a:spLocks noChangeArrowheads="1"/>
              </p:cNvSpPr>
              <p:nvPr/>
            </p:nvSpPr>
            <p:spPr bwMode="auto">
              <a:xfrm>
                <a:off x="5410802"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30</a:t>
                </a:r>
              </a:p>
            </p:txBody>
          </p:sp>
          <p:sp>
            <p:nvSpPr>
              <p:cNvPr id="12" name="Text Box 330"/>
              <p:cNvSpPr txBox="1">
                <a:spLocks noChangeArrowheads="1"/>
              </p:cNvSpPr>
              <p:nvPr/>
            </p:nvSpPr>
            <p:spPr bwMode="auto">
              <a:xfrm>
                <a:off x="6200155" y="6248400"/>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35</a:t>
                </a:r>
              </a:p>
            </p:txBody>
          </p:sp>
          <p:sp>
            <p:nvSpPr>
              <p:cNvPr id="13" name="Text Box 332"/>
              <p:cNvSpPr txBox="1">
                <a:spLocks noChangeArrowheads="1"/>
              </p:cNvSpPr>
              <p:nvPr/>
            </p:nvSpPr>
            <p:spPr bwMode="auto">
              <a:xfrm>
                <a:off x="8502158" y="6281416"/>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50</a:t>
                </a:r>
              </a:p>
            </p:txBody>
          </p:sp>
          <p:sp>
            <p:nvSpPr>
              <p:cNvPr id="14" name="Text Box 333"/>
              <p:cNvSpPr txBox="1">
                <a:spLocks noChangeArrowheads="1"/>
              </p:cNvSpPr>
              <p:nvPr/>
            </p:nvSpPr>
            <p:spPr bwMode="auto">
              <a:xfrm>
                <a:off x="3829439" y="6217444"/>
                <a:ext cx="41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20</a:t>
                </a:r>
              </a:p>
            </p:txBody>
          </p:sp>
          <p:sp>
            <p:nvSpPr>
              <p:cNvPr id="15" name="Text Box 333"/>
              <p:cNvSpPr txBox="1">
                <a:spLocks noChangeArrowheads="1"/>
              </p:cNvSpPr>
              <p:nvPr/>
            </p:nvSpPr>
            <p:spPr bwMode="auto">
              <a:xfrm>
                <a:off x="6906485" y="6218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40</a:t>
                </a:r>
              </a:p>
            </p:txBody>
          </p:sp>
          <p:sp>
            <p:nvSpPr>
              <p:cNvPr id="16" name="Text Box 36"/>
              <p:cNvSpPr txBox="1">
                <a:spLocks noChangeArrowheads="1"/>
              </p:cNvSpPr>
              <p:nvPr/>
            </p:nvSpPr>
            <p:spPr bwMode="auto">
              <a:xfrm>
                <a:off x="7620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smtClean="0">
                    <a:latin typeface=".VnTime" pitchFamily="34" charset="0"/>
                    <a:cs typeface="Arial" pitchFamily="34" charset="0"/>
                  </a:rPr>
                  <a:t>0</a:t>
                </a:r>
                <a:endParaRPr lang="en-US" sz="2400" b="1">
                  <a:latin typeface=".VnTime" pitchFamily="34" charset="0"/>
                  <a:cs typeface="Arial" pitchFamily="34" charset="0"/>
                </a:endParaRPr>
              </a:p>
            </p:txBody>
          </p:sp>
          <p:sp>
            <p:nvSpPr>
              <p:cNvPr id="17" name="Text Box 320"/>
              <p:cNvSpPr txBox="1">
                <a:spLocks noChangeArrowheads="1"/>
              </p:cNvSpPr>
              <p:nvPr/>
            </p:nvSpPr>
            <p:spPr bwMode="auto">
              <a:xfrm>
                <a:off x="5029200"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smtClean="0">
                    <a:solidFill>
                      <a:srgbClr val="800000"/>
                    </a:solidFill>
                    <a:latin typeface=".VnTime" pitchFamily="34" charset="0"/>
                    <a:cs typeface="Arial" pitchFamily="34" charset="0"/>
                  </a:rPr>
                  <a:t>28</a:t>
                </a:r>
                <a:endParaRPr lang="en-US" b="1">
                  <a:solidFill>
                    <a:srgbClr val="800000"/>
                  </a:solidFill>
                  <a:latin typeface=".VnTime" pitchFamily="34" charset="0"/>
                  <a:cs typeface="Arial" pitchFamily="34" charset="0"/>
                </a:endParaRPr>
              </a:p>
            </p:txBody>
          </p:sp>
          <p:sp>
            <p:nvSpPr>
              <p:cNvPr id="18" name="Oval 309"/>
              <p:cNvSpPr>
                <a:spLocks noChangeArrowheads="1"/>
              </p:cNvSpPr>
              <p:nvPr/>
            </p:nvSpPr>
            <p:spPr bwMode="auto">
              <a:xfrm>
                <a:off x="914400" y="6161087"/>
                <a:ext cx="76200" cy="76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19" name="Oval 311"/>
              <p:cNvSpPr>
                <a:spLocks noChangeArrowheads="1"/>
              </p:cNvSpPr>
              <p:nvPr/>
            </p:nvSpPr>
            <p:spPr bwMode="auto">
              <a:xfrm>
                <a:off x="2462365" y="6170783"/>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0" name="Oval 311"/>
              <p:cNvSpPr>
                <a:spLocks noChangeArrowheads="1"/>
              </p:cNvSpPr>
              <p:nvPr/>
            </p:nvSpPr>
            <p:spPr bwMode="auto">
              <a:xfrm>
                <a:off x="4000889"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1" name="Oval 311"/>
              <p:cNvSpPr>
                <a:spLocks noChangeArrowheads="1"/>
              </p:cNvSpPr>
              <p:nvPr/>
            </p:nvSpPr>
            <p:spPr bwMode="auto">
              <a:xfrm>
                <a:off x="5154781"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2" name="Oval 311"/>
              <p:cNvSpPr>
                <a:spLocks noChangeArrowheads="1"/>
              </p:cNvSpPr>
              <p:nvPr/>
            </p:nvSpPr>
            <p:spPr bwMode="auto">
              <a:xfrm>
                <a:off x="5539412"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3" name="Oval 311"/>
              <p:cNvSpPr>
                <a:spLocks noChangeArrowheads="1"/>
              </p:cNvSpPr>
              <p:nvPr/>
            </p:nvSpPr>
            <p:spPr bwMode="auto">
              <a:xfrm>
                <a:off x="630867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4" name="Oval 311"/>
              <p:cNvSpPr>
                <a:spLocks noChangeArrowheads="1"/>
              </p:cNvSpPr>
              <p:nvPr/>
            </p:nvSpPr>
            <p:spPr bwMode="auto">
              <a:xfrm>
                <a:off x="707072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5" name="Oval 311"/>
              <p:cNvSpPr>
                <a:spLocks noChangeArrowheads="1"/>
              </p:cNvSpPr>
              <p:nvPr/>
            </p:nvSpPr>
            <p:spPr bwMode="auto">
              <a:xfrm>
                <a:off x="8620464"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7" name="Text Box 310"/>
              <p:cNvSpPr txBox="1">
                <a:spLocks noChangeArrowheads="1"/>
              </p:cNvSpPr>
              <p:nvPr/>
            </p:nvSpPr>
            <p:spPr bwMode="auto">
              <a:xfrm>
                <a:off x="-42861" y="1154668"/>
                <a:ext cx="126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Tần số (n</a:t>
                </a:r>
                <a:r>
                  <a:rPr lang="en-US">
                    <a:latin typeface="+mn-lt"/>
                    <a:cs typeface="Arial" pitchFamily="34" charset="0"/>
                  </a:rPr>
                  <a:t>)</a:t>
                </a:r>
              </a:p>
            </p:txBody>
          </p:sp>
          <p:sp>
            <p:nvSpPr>
              <p:cNvPr id="28" name="Text Box 321"/>
              <p:cNvSpPr txBox="1">
                <a:spLocks noChangeArrowheads="1"/>
              </p:cNvSpPr>
              <p:nvPr/>
            </p:nvSpPr>
            <p:spPr bwMode="auto">
              <a:xfrm>
                <a:off x="609600" y="5257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a:t>
                </a:r>
              </a:p>
            </p:txBody>
          </p:sp>
          <p:sp>
            <p:nvSpPr>
              <p:cNvPr id="29" name="Text Box 322"/>
              <p:cNvSpPr txBox="1">
                <a:spLocks noChangeArrowheads="1"/>
              </p:cNvSpPr>
              <p:nvPr/>
            </p:nvSpPr>
            <p:spPr bwMode="auto">
              <a:xfrm>
                <a:off x="609600" y="4476842"/>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a:t>
                </a:r>
              </a:p>
            </p:txBody>
          </p:sp>
          <p:sp>
            <p:nvSpPr>
              <p:cNvPr id="30" name="Text Box 323"/>
              <p:cNvSpPr txBox="1">
                <a:spLocks noChangeArrowheads="1"/>
              </p:cNvSpPr>
              <p:nvPr/>
            </p:nvSpPr>
            <p:spPr bwMode="auto">
              <a:xfrm>
                <a:off x="609600" y="3287009"/>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7</a:t>
                </a:r>
              </a:p>
            </p:txBody>
          </p:sp>
          <p:sp>
            <p:nvSpPr>
              <p:cNvPr id="31" name="Text Box 324"/>
              <p:cNvSpPr txBox="1">
                <a:spLocks noChangeArrowheads="1"/>
              </p:cNvSpPr>
              <p:nvPr/>
            </p:nvSpPr>
            <p:spPr bwMode="auto">
              <a:xfrm>
                <a:off x="598537" y="2902377"/>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8</a:t>
                </a:r>
              </a:p>
            </p:txBody>
          </p:sp>
          <p:sp>
            <p:nvSpPr>
              <p:cNvPr id="32" name="Text Box 337"/>
              <p:cNvSpPr txBox="1">
                <a:spLocks noChangeArrowheads="1"/>
              </p:cNvSpPr>
              <p:nvPr/>
            </p:nvSpPr>
            <p:spPr bwMode="auto">
              <a:xfrm>
                <a:off x="533400" y="2131529"/>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33" name="Text Box 322"/>
              <p:cNvSpPr txBox="1">
                <a:spLocks noChangeArrowheads="1"/>
              </p:cNvSpPr>
              <p:nvPr/>
            </p:nvSpPr>
            <p:spPr bwMode="auto">
              <a:xfrm>
                <a:off x="609600" y="3701143"/>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6</a:t>
                </a:r>
              </a:p>
            </p:txBody>
          </p:sp>
          <p:sp>
            <p:nvSpPr>
              <p:cNvPr id="34" name="Text Box 324"/>
              <p:cNvSpPr txBox="1">
                <a:spLocks noChangeArrowheads="1"/>
              </p:cNvSpPr>
              <p:nvPr/>
            </p:nvSpPr>
            <p:spPr bwMode="auto">
              <a:xfrm>
                <a:off x="609600" y="482553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3</a:t>
                </a:r>
              </a:p>
            </p:txBody>
          </p:sp>
          <p:sp>
            <p:nvSpPr>
              <p:cNvPr id="35" name="Oval 311"/>
              <p:cNvSpPr>
                <a:spLocks noChangeArrowheads="1"/>
              </p:cNvSpPr>
              <p:nvPr/>
            </p:nvSpPr>
            <p:spPr bwMode="auto">
              <a:xfrm>
                <a:off x="914400" y="5356220"/>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6" name="Oval 311"/>
              <p:cNvSpPr>
                <a:spLocks noChangeArrowheads="1"/>
              </p:cNvSpPr>
              <p:nvPr/>
            </p:nvSpPr>
            <p:spPr bwMode="auto">
              <a:xfrm>
                <a:off x="914400" y="4587759"/>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7" name="Oval 311"/>
              <p:cNvSpPr>
                <a:spLocks noChangeArrowheads="1"/>
              </p:cNvSpPr>
              <p:nvPr/>
            </p:nvSpPr>
            <p:spPr bwMode="auto">
              <a:xfrm>
                <a:off x="914400" y="3818498"/>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8" name="Oval 311"/>
              <p:cNvSpPr>
                <a:spLocks noChangeArrowheads="1"/>
              </p:cNvSpPr>
              <p:nvPr/>
            </p:nvSpPr>
            <p:spPr bwMode="auto">
              <a:xfrm>
                <a:off x="914400" y="343226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9" name="Oval 311"/>
              <p:cNvSpPr>
                <a:spLocks noChangeArrowheads="1"/>
              </p:cNvSpPr>
              <p:nvPr/>
            </p:nvSpPr>
            <p:spPr bwMode="auto">
              <a:xfrm>
                <a:off x="914400" y="3049236"/>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0" name="Oval 311"/>
              <p:cNvSpPr>
                <a:spLocks noChangeArrowheads="1"/>
              </p:cNvSpPr>
              <p:nvPr/>
            </p:nvSpPr>
            <p:spPr bwMode="auto">
              <a:xfrm>
                <a:off x="914400" y="228638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1" name="Oval 311"/>
              <p:cNvSpPr>
                <a:spLocks noChangeArrowheads="1"/>
              </p:cNvSpPr>
              <p:nvPr/>
            </p:nvSpPr>
            <p:spPr bwMode="auto">
              <a:xfrm>
                <a:off x="926776" y="4970787"/>
                <a:ext cx="76200" cy="76200"/>
              </a:xfrm>
              <a:prstGeom prst="ellipse">
                <a:avLst/>
              </a:prstGeom>
              <a:solidFill>
                <a:schemeClr val="tx1"/>
              </a:solidFill>
              <a:ln w="9525">
                <a:solidFill>
                  <a:schemeClr val="tx1"/>
                </a:solidFill>
                <a:round/>
                <a:headEnd/>
                <a:tailEnd/>
              </a:ln>
            </p:spPr>
            <p:txBody>
              <a:bodyPr wrap="none" anchor="ctr"/>
              <a:lstStyle/>
              <a:p>
                <a:endParaRPr lang="vi-VN"/>
              </a:p>
            </p:txBody>
          </p:sp>
          <p:cxnSp>
            <p:nvCxnSpPr>
              <p:cNvPr id="42" name="Straight Connector 41"/>
              <p:cNvCxnSpPr/>
              <p:nvPr/>
            </p:nvCxnSpPr>
            <p:spPr>
              <a:xfrm flipV="1">
                <a:off x="942331" y="5393519"/>
                <a:ext cx="4288650" cy="803"/>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0"/>
              </p:cNvCxnSpPr>
              <p:nvPr/>
            </p:nvCxnSpPr>
            <p:spPr>
              <a:xfrm flipV="1">
                <a:off x="5192881" y="5356220"/>
                <a:ext cx="0" cy="804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9" idx="2"/>
              </p:cNvCxnSpPr>
              <p:nvPr/>
            </p:nvCxnSpPr>
            <p:spPr>
              <a:xfrm>
                <a:off x="914400" y="3087336"/>
                <a:ext cx="4740038"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2" idx="0"/>
              </p:cNvCxnSpPr>
              <p:nvPr/>
            </p:nvCxnSpPr>
            <p:spPr>
              <a:xfrm flipH="1" flipV="1">
                <a:off x="5576256" y="3085733"/>
                <a:ext cx="1256" cy="3075354"/>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2"/>
              </p:cNvCxnSpPr>
              <p:nvPr/>
            </p:nvCxnSpPr>
            <p:spPr>
              <a:xfrm>
                <a:off x="914400" y="3470365"/>
                <a:ext cx="5470473"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0"/>
                <a:endCxn id="52" idx="4"/>
              </p:cNvCxnSpPr>
              <p:nvPr/>
            </p:nvCxnSpPr>
            <p:spPr>
              <a:xfrm flipV="1">
                <a:off x="6346773" y="3499220"/>
                <a:ext cx="5782" cy="2661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1" idx="2"/>
              </p:cNvCxnSpPr>
              <p:nvPr/>
            </p:nvCxnSpPr>
            <p:spPr>
              <a:xfrm>
                <a:off x="926776" y="5008887"/>
                <a:ext cx="7790285"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5" idx="4"/>
              </p:cNvCxnSpPr>
              <p:nvPr/>
            </p:nvCxnSpPr>
            <p:spPr>
              <a:xfrm flipV="1">
                <a:off x="8658564" y="5008889"/>
                <a:ext cx="11426" cy="1228398"/>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0" name="Oval 311"/>
              <p:cNvSpPr>
                <a:spLocks noChangeArrowheads="1"/>
              </p:cNvSpPr>
              <p:nvPr/>
            </p:nvSpPr>
            <p:spPr bwMode="auto">
              <a:xfrm>
                <a:off x="5130217" y="5354774"/>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1" name="Oval 311"/>
              <p:cNvSpPr>
                <a:spLocks noChangeArrowheads="1"/>
              </p:cNvSpPr>
              <p:nvPr/>
            </p:nvSpPr>
            <p:spPr bwMode="auto">
              <a:xfrm>
                <a:off x="5514848" y="3049236"/>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2" name="Oval 311"/>
              <p:cNvSpPr>
                <a:spLocks noChangeArrowheads="1"/>
              </p:cNvSpPr>
              <p:nvPr/>
            </p:nvSpPr>
            <p:spPr bwMode="auto">
              <a:xfrm>
                <a:off x="6302173" y="3412838"/>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3" name="Oval 311"/>
              <p:cNvSpPr>
                <a:spLocks noChangeArrowheads="1"/>
              </p:cNvSpPr>
              <p:nvPr/>
            </p:nvSpPr>
            <p:spPr bwMode="auto">
              <a:xfrm>
                <a:off x="8608182" y="4970787"/>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cxnSp>
            <p:nvCxnSpPr>
              <p:cNvPr id="54" name="Straight Connector 53"/>
              <p:cNvCxnSpPr>
                <a:endCxn id="53" idx="0"/>
              </p:cNvCxnSpPr>
              <p:nvPr/>
            </p:nvCxnSpPr>
            <p:spPr>
              <a:xfrm flipH="1" flipV="1">
                <a:off x="8658564" y="4970787"/>
                <a:ext cx="5713" cy="1237348"/>
              </a:xfrm>
              <a:prstGeom prst="line">
                <a:avLst/>
              </a:prstGeom>
              <a:ln w="5715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55" name="Straight Connector 54"/>
              <p:cNvCxnSpPr>
                <a:stCxn id="23" idx="0"/>
              </p:cNvCxnSpPr>
              <p:nvPr/>
            </p:nvCxnSpPr>
            <p:spPr>
              <a:xfrm flipV="1">
                <a:off x="6346773" y="3454496"/>
                <a:ext cx="5782" cy="270659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51" idx="0"/>
              </p:cNvCxnSpPr>
              <p:nvPr/>
            </p:nvCxnSpPr>
            <p:spPr>
              <a:xfrm flipH="1" flipV="1">
                <a:off x="5565230" y="3049236"/>
                <a:ext cx="13967" cy="314995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192881" y="5394320"/>
                <a:ext cx="0" cy="804867"/>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60" name="Text Box 356"/>
          <p:cNvSpPr txBox="1">
            <a:spLocks noChangeArrowheads="1"/>
          </p:cNvSpPr>
          <p:nvPr/>
        </p:nvSpPr>
        <p:spPr bwMode="auto">
          <a:xfrm>
            <a:off x="5486400" y="1066800"/>
            <a:ext cx="3401112" cy="2246769"/>
          </a:xfrm>
          <a:prstGeom prst="rect">
            <a:avLst/>
          </a:prstGeom>
          <a:solidFill>
            <a:schemeClr val="bg1"/>
          </a:solidFill>
          <a:ln w="9525">
            <a:solidFill>
              <a:srgbClr val="0000FF"/>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a:solidFill>
                  <a:srgbClr val="FF0000"/>
                </a:solidFill>
                <a:latin typeface="+mn-lt"/>
                <a:cs typeface="Arial" charset="0"/>
              </a:rPr>
              <a:t>+ Có 2 lớp trồng được ít cây nhất là 28 cây.</a:t>
            </a:r>
          </a:p>
          <a:p>
            <a:pPr algn="just" eaLnBrk="1" hangingPunct="1">
              <a:spcBef>
                <a:spcPct val="50000"/>
              </a:spcBef>
            </a:pPr>
            <a:r>
              <a:rPr lang="en-US" sz="2000" b="1">
                <a:solidFill>
                  <a:srgbClr val="FF0000"/>
                </a:solidFill>
                <a:latin typeface="+mn-lt"/>
                <a:cs typeface="Arial" charset="0"/>
              </a:rPr>
              <a:t>+ Có 3 lớp trồng được nhiều cây nhất là 50 cây.</a:t>
            </a:r>
          </a:p>
          <a:p>
            <a:pPr algn="just" eaLnBrk="1" hangingPunct="1">
              <a:spcBef>
                <a:spcPct val="50000"/>
              </a:spcBef>
            </a:pPr>
            <a:r>
              <a:rPr lang="en-US" sz="2000" b="1">
                <a:solidFill>
                  <a:srgbClr val="FF0000"/>
                </a:solidFill>
                <a:latin typeface="+mn-lt"/>
                <a:cs typeface="Arial" charset="0"/>
              </a:rPr>
              <a:t>+ Đa số các lớp trồng được 30 cây và 35 cây.</a:t>
            </a:r>
          </a:p>
        </p:txBody>
      </p:sp>
      <p:sp>
        <p:nvSpPr>
          <p:cNvPr id="61" name="AutoShape 357"/>
          <p:cNvSpPr>
            <a:spLocks noChangeArrowheads="1"/>
          </p:cNvSpPr>
          <p:nvPr/>
        </p:nvSpPr>
        <p:spPr bwMode="auto">
          <a:xfrm>
            <a:off x="5410200" y="990600"/>
            <a:ext cx="3468499" cy="1828800"/>
          </a:xfrm>
          <a:prstGeom prst="wedgeRoundRectCallout">
            <a:avLst>
              <a:gd name="adj1" fmla="val -43750"/>
              <a:gd name="adj2" fmla="val 81528"/>
              <a:gd name="adj3" fmla="val 16667"/>
            </a:avLst>
          </a:prstGeom>
          <a:solidFill>
            <a:schemeClr val="accent1"/>
          </a:solidFill>
          <a:ln w="9525">
            <a:solidFill>
              <a:schemeClr val="tx1"/>
            </a:solidFill>
            <a:miter lim="800000"/>
            <a:headEnd/>
            <a:tailEnd/>
          </a:ln>
        </p:spPr>
        <p:txBody>
          <a:bodyPr/>
          <a:lstStyle/>
          <a:p>
            <a:pPr algn="just"/>
            <a:r>
              <a:rPr lang="en-US" sz="2200" b="1">
                <a:solidFill>
                  <a:schemeClr val="bg1"/>
                </a:solidFill>
                <a:cs typeface="Times New Roman" pitchFamily="18" charset="0"/>
              </a:rPr>
              <a:t>Dựa vào biểu đồ vừa dựng, ta có thể đọc được nội dung gì về số cây trồng của mỗi lớp?</a:t>
            </a:r>
          </a:p>
        </p:txBody>
      </p:sp>
    </p:spTree>
    <p:extLst>
      <p:ext uri="{BB962C8B-B14F-4D97-AF65-F5344CB8AC3E}">
        <p14:creationId xmlns:p14="http://schemas.microsoft.com/office/powerpoint/2010/main" val="19201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4)">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bg/>
                                          </p:spTgt>
                                        </p:tgtEl>
                                        <p:attrNameLst>
                                          <p:attrName>style.visibility</p:attrName>
                                        </p:attrNameLst>
                                      </p:cBhvr>
                                      <p:to>
                                        <p:strVal val="visible"/>
                                      </p:to>
                                    </p:set>
                                    <p:animEffect transition="in" filter="blinds(horizontal)">
                                      <p:cBhvr>
                                        <p:cTn id="12" dur="500"/>
                                        <p:tgtEl>
                                          <p:spTgt spid="60">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blinds(horizontal)">
                                      <p:cBhvr>
                                        <p:cTn id="15" dur="500"/>
                                        <p:tgtEl>
                                          <p:spTgt spid="60">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
                                            <p:txEl>
                                              <p:pRg st="1" end="1"/>
                                            </p:txEl>
                                          </p:spTgt>
                                        </p:tgtEl>
                                        <p:attrNameLst>
                                          <p:attrName>style.visibility</p:attrName>
                                        </p:attrNameLst>
                                      </p:cBhvr>
                                      <p:to>
                                        <p:strVal val="visible"/>
                                      </p:to>
                                    </p:set>
                                    <p:animEffect transition="in" filter="blinds(horizontal)">
                                      <p:cBhvr>
                                        <p:cTn id="18" dur="500"/>
                                        <p:tgtEl>
                                          <p:spTgt spid="60">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0">
                                            <p:txEl>
                                              <p:pRg st="2" end="2"/>
                                            </p:txEl>
                                          </p:spTgt>
                                        </p:tgtEl>
                                        <p:attrNameLst>
                                          <p:attrName>style.visibility</p:attrName>
                                        </p:attrNameLst>
                                      </p:cBhvr>
                                      <p:to>
                                        <p:strVal val="visible"/>
                                      </p:to>
                                    </p:set>
                                    <p:animEffect transition="in" filter="blinds(horizontal)">
                                      <p:cBhvr>
                                        <p:cTn id="21" dur="500"/>
                                        <p:tgtEl>
                                          <p:spTgt spid="60">
                                            <p:txEl>
                                              <p:pRg st="2" end="2"/>
                                            </p:txEl>
                                          </p:spTgt>
                                        </p:tgtEl>
                                      </p:cBhvr>
                                    </p:animEffect>
                                  </p:childTnLst>
                                </p:cTn>
                              </p:par>
                              <p:par>
                                <p:cTn id="22" presetID="4" presetClass="exit" presetSubtype="16" fill="hold" nodeType="withEffect">
                                  <p:stCondLst>
                                    <p:cond delay="0"/>
                                  </p:stCondLst>
                                  <p:childTnLst>
                                    <p:animEffect transition="out" filter="box(in)">
                                      <p:cBhvr>
                                        <p:cTn id="23" dur="500"/>
                                        <p:tgtEl>
                                          <p:spTgt spid="61"/>
                                        </p:tgtEl>
                                      </p:cBhvr>
                                    </p:animEffect>
                                    <p:set>
                                      <p:cBhvr>
                                        <p:cTn id="2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sp>
        <p:nvSpPr>
          <p:cNvPr id="8" name="Text Box 8"/>
          <p:cNvSpPr txBox="1">
            <a:spLocks noChangeArrowheads="1"/>
          </p:cNvSpPr>
          <p:nvPr/>
        </p:nvSpPr>
        <p:spPr bwMode="auto">
          <a:xfrm>
            <a:off x="0" y="1062335"/>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solidFill>
                  <a:srgbClr val="0000FF"/>
                </a:solidFill>
                <a:latin typeface="+mn-lt"/>
              </a:rPr>
              <a:t> </a:t>
            </a:r>
            <a:r>
              <a:rPr lang="en-US" sz="2400" i="1">
                <a:solidFill>
                  <a:srgbClr val="0000FF"/>
                </a:solidFill>
                <a:latin typeface="+mn-lt"/>
              </a:rPr>
              <a:t>Cách dựng biểu đồ đoạn thẳng</a:t>
            </a:r>
            <a:r>
              <a:rPr lang="en-US" sz="2400">
                <a:solidFill>
                  <a:srgbClr val="0000FF"/>
                </a:solidFill>
                <a:latin typeface="+mn-lt"/>
              </a:rPr>
              <a:t>:</a:t>
            </a:r>
          </a:p>
        </p:txBody>
      </p:sp>
      <p:sp>
        <p:nvSpPr>
          <p:cNvPr id="12" name="Rounded Rectangle 11"/>
          <p:cNvSpPr/>
          <p:nvPr/>
        </p:nvSpPr>
        <p:spPr>
          <a:xfrm>
            <a:off x="1951912" y="2039540"/>
            <a:ext cx="7039688" cy="207972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a:p>
        </p:txBody>
      </p:sp>
      <p:sp>
        <p:nvSpPr>
          <p:cNvPr id="13" name="TextBox 12"/>
          <p:cNvSpPr txBox="1"/>
          <p:nvPr/>
        </p:nvSpPr>
        <p:spPr>
          <a:xfrm>
            <a:off x="2104311" y="1985664"/>
            <a:ext cx="6781801" cy="2215991"/>
          </a:xfrm>
          <a:prstGeom prst="rect">
            <a:avLst/>
          </a:prstGeom>
          <a:noFill/>
        </p:spPr>
        <p:txBody>
          <a:bodyPr wrap="square" rtlCol="0">
            <a:spAutoFit/>
          </a:bodyPr>
          <a:lstStyle/>
          <a:p>
            <a:pPr algn="just"/>
            <a:r>
              <a:rPr lang="en-US" sz="2300" i="1" smtClean="0">
                <a:solidFill>
                  <a:srgbClr val="002060"/>
                </a:solidFill>
              </a:rPr>
              <a:t>Bước 1:</a:t>
            </a:r>
            <a:r>
              <a:rPr lang="en-US" sz="2300" smtClean="0">
                <a:solidFill>
                  <a:srgbClr val="002060"/>
                </a:solidFill>
              </a:rPr>
              <a:t> Dựng hệ trục tọa độ, trục hoành biểu diễn các giá trị x, trục tung biểu diễn các  tần số n.</a:t>
            </a:r>
          </a:p>
          <a:p>
            <a:pPr algn="just"/>
            <a:r>
              <a:rPr lang="en-US" sz="2300" i="1" smtClean="0">
                <a:solidFill>
                  <a:srgbClr val="002060"/>
                </a:solidFill>
              </a:rPr>
              <a:t>Bước 2:</a:t>
            </a:r>
            <a:r>
              <a:rPr lang="en-US" sz="2300" smtClean="0">
                <a:solidFill>
                  <a:srgbClr val="002060"/>
                </a:solidFill>
              </a:rPr>
              <a:t> Xác định các điểm có tọa độ là các cặp số gồm giá trị và tần số của nó.</a:t>
            </a:r>
          </a:p>
          <a:p>
            <a:pPr algn="just"/>
            <a:r>
              <a:rPr lang="en-US" sz="2300" i="1" smtClean="0">
                <a:solidFill>
                  <a:srgbClr val="002060"/>
                </a:solidFill>
              </a:rPr>
              <a:t>Bước 3:</a:t>
            </a:r>
            <a:r>
              <a:rPr lang="en-US" sz="2300" smtClean="0">
                <a:solidFill>
                  <a:srgbClr val="002060"/>
                </a:solidFill>
              </a:rPr>
              <a:t> Nối mỗi điểm đó với điểm trên trục hoành có cùng hoành độ.</a:t>
            </a:r>
            <a:endParaRPr lang="vi-VN" sz="2300">
              <a:solidFill>
                <a:srgbClr val="002060"/>
              </a:solidFill>
            </a:endParaRPr>
          </a:p>
        </p:txBody>
      </p:sp>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550" y="1981200"/>
            <a:ext cx="1543050" cy="1991855"/>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 y="1524000"/>
            <a:ext cx="4762500" cy="4612117"/>
          </a:xfrm>
          <a:prstGeom prst="rect">
            <a:avLst/>
          </a:prstGeom>
        </p:spPr>
      </p:pic>
    </p:spTree>
    <p:extLst>
      <p:ext uri="{BB962C8B-B14F-4D97-AF65-F5344CB8AC3E}">
        <p14:creationId xmlns:p14="http://schemas.microsoft.com/office/powerpoint/2010/main" val="6005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Urban</Template>
  <TotalTime>529</TotalTime>
  <Words>1361</Words>
  <Application>Microsoft Office PowerPoint</Application>
  <PresentationFormat>On-screen Show (4:3)</PresentationFormat>
  <Paragraphs>341</Paragraphs>
  <Slides>17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Urban</vt:lpstr>
      <vt:lpstr>Office Theme</vt:lpstr>
      <vt:lpstr>Chart</vt:lpstr>
      <vt:lpstr>PowerPoint Presentation</vt:lpstr>
      <vt:lpstr>PowerPoint Presentation</vt:lpstr>
      <vt:lpstr>PowerPoint Presentation</vt:lpstr>
      <vt:lpstr>Tiết 45. §3: BIỂU ĐỒ</vt:lpstr>
      <vt:lpstr>Trong thực tế có rất nhiều loại biểu đồ như: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HuongTV</cp:lastModifiedBy>
  <cp:revision>141</cp:revision>
  <dcterms:created xsi:type="dcterms:W3CDTF">2016-10-25T11:41:36Z</dcterms:created>
  <dcterms:modified xsi:type="dcterms:W3CDTF">2018-01-25T04:20:43Z</dcterms:modified>
</cp:coreProperties>
</file>