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3" r:id="rId1"/>
  </p:sldMasterIdLst>
  <p:notesMasterIdLst>
    <p:notesMasterId r:id="rId15"/>
  </p:notesMasterIdLst>
  <p:sldIdLst>
    <p:sldId id="281" r:id="rId2"/>
    <p:sldId id="277" r:id="rId3"/>
    <p:sldId id="264" r:id="rId4"/>
    <p:sldId id="265" r:id="rId5"/>
    <p:sldId id="266" r:id="rId6"/>
    <p:sldId id="280" r:id="rId7"/>
    <p:sldId id="261" r:id="rId8"/>
    <p:sldId id="262" r:id="rId9"/>
    <p:sldId id="267" r:id="rId10"/>
    <p:sldId id="269" r:id="rId11"/>
    <p:sldId id="271" r:id="rId12"/>
    <p:sldId id="272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66CC"/>
    <a:srgbClr val="00FF00"/>
    <a:srgbClr val="660066"/>
    <a:srgbClr val="990000"/>
    <a:srgbClr val="090700"/>
    <a:srgbClr val="99FF66"/>
    <a:srgbClr val="FFFF66"/>
    <a:srgbClr val="FF33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953" autoAdjust="0"/>
  </p:normalViewPr>
  <p:slideViewPr>
    <p:cSldViewPr>
      <p:cViewPr>
        <p:scale>
          <a:sx n="80" d="100"/>
          <a:sy n="80" d="100"/>
        </p:scale>
        <p:origin x="-100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44B69-7ABB-4773-8618-079403341DA2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96E277-046C-46F6-9536-18C0EA6DC7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57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010EE-3920-40ED-BD4C-97E6DCD55C15}" type="datetimeFigureOut">
              <a:rPr lang="en-US" smtClean="0"/>
              <a:pPr/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A1C0D-8F0D-400C-86A5-6E399BAB26B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wmf"/><Relationship Id="rId9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8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066800" y="533400"/>
            <a:ext cx="7620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0">
              <a:latin typeface="Times New Roman" pitchFamily="18" charset="0"/>
            </a:endParaRP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130175" y="214313"/>
            <a:ext cx="8785225" cy="5805487"/>
            <a:chOff x="237" y="490"/>
            <a:chExt cx="11670" cy="15017"/>
          </a:xfrm>
        </p:grpSpPr>
        <p:sp>
          <p:nvSpPr>
            <p:cNvPr id="4108" name="Line 4"/>
            <p:cNvSpPr>
              <a:spLocks noChangeShapeType="1"/>
            </p:cNvSpPr>
            <p:nvPr/>
          </p:nvSpPr>
          <p:spPr bwMode="auto">
            <a:xfrm>
              <a:off x="2907" y="567"/>
              <a:ext cx="900" cy="0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4109" name="Object 6"/>
            <p:cNvGraphicFramePr>
              <a:graphicFrameLocks noChangeAspect="1"/>
            </p:cNvGraphicFramePr>
            <p:nvPr/>
          </p:nvGraphicFramePr>
          <p:xfrm>
            <a:off x="8847" y="12627"/>
            <a:ext cx="2860" cy="28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0" r:id="rId3" imgW="1999793" imgH="1831543" progId="">
                    <p:embed/>
                  </p:oleObj>
                </mc:Choice>
                <mc:Fallback>
                  <p:oleObj r:id="rId3" imgW="1999793" imgH="1831543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47" y="12627"/>
                          <a:ext cx="2860" cy="28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10" name="Line 7"/>
            <p:cNvSpPr>
              <a:spLocks noChangeShapeType="1"/>
            </p:cNvSpPr>
            <p:nvPr/>
          </p:nvSpPr>
          <p:spPr bwMode="auto">
            <a:xfrm>
              <a:off x="927" y="4108"/>
              <a:ext cx="0" cy="7260"/>
            </a:xfrm>
            <a:prstGeom prst="line">
              <a:avLst/>
            </a:prstGeom>
            <a:noFill/>
            <a:ln w="57150" cmpd="thinThick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Line 8"/>
            <p:cNvSpPr>
              <a:spLocks noChangeShapeType="1"/>
            </p:cNvSpPr>
            <p:nvPr/>
          </p:nvSpPr>
          <p:spPr bwMode="auto">
            <a:xfrm>
              <a:off x="11217" y="3808"/>
              <a:ext cx="0" cy="7560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4112" name="Picture 9" descr="tb_big-yelloy-flowe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" y="2952"/>
              <a:ext cx="1365" cy="1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3" name="Picture 10" descr="light-blue-rose-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" y="11547"/>
              <a:ext cx="120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Picture 11" descr="red-curves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7" y="490"/>
              <a:ext cx="4680" cy="6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5" name="Line 12"/>
            <p:cNvSpPr>
              <a:spLocks noChangeShapeType="1"/>
            </p:cNvSpPr>
            <p:nvPr/>
          </p:nvSpPr>
          <p:spPr bwMode="auto">
            <a:xfrm>
              <a:off x="8487" y="567"/>
              <a:ext cx="900" cy="0"/>
            </a:xfrm>
            <a:prstGeom prst="line">
              <a:avLst/>
            </a:prstGeom>
            <a:noFill/>
            <a:ln w="57150" cmpd="thickThin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4116" name="Picture 13" descr="light-blue-rose-2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18" y="927"/>
              <a:ext cx="1049" cy="2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7" name="Picture 14" descr="tb_big-yelloy-flowe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42" y="11412"/>
              <a:ext cx="1365" cy="1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Picture 15" descr="gray-eyes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7" y="13734"/>
              <a:ext cx="5400" cy="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100" name="Text Box 20"/>
          <p:cNvSpPr txBox="1">
            <a:spLocks noChangeArrowheads="1"/>
          </p:cNvSpPr>
          <p:nvPr/>
        </p:nvSpPr>
        <p:spPr bwMode="auto">
          <a:xfrm>
            <a:off x="2743200" y="2209800"/>
            <a:ext cx="3657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0">
              <a:latin typeface="Times New Roman" pitchFamily="18" charset="0"/>
            </a:endParaRPr>
          </a:p>
        </p:txBody>
      </p:sp>
      <p:sp>
        <p:nvSpPr>
          <p:cNvPr id="4101" name="Text Box 22"/>
          <p:cNvSpPr txBox="1">
            <a:spLocks noChangeArrowheads="1"/>
          </p:cNvSpPr>
          <p:nvPr/>
        </p:nvSpPr>
        <p:spPr bwMode="auto">
          <a:xfrm>
            <a:off x="914400" y="1905000"/>
            <a:ext cx="1143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0">
              <a:latin typeface="Times New Roman" pitchFamily="18" charset="0"/>
            </a:endParaRPr>
          </a:p>
        </p:txBody>
      </p:sp>
      <p:sp>
        <p:nvSpPr>
          <p:cNvPr id="4102" name="Text Box 24"/>
          <p:cNvSpPr txBox="1">
            <a:spLocks noChangeArrowheads="1"/>
          </p:cNvSpPr>
          <p:nvPr/>
        </p:nvSpPr>
        <p:spPr bwMode="auto">
          <a:xfrm>
            <a:off x="1219200" y="2057400"/>
            <a:ext cx="838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0">
              <a:latin typeface="Times New Roman" pitchFamily="18" charset="0"/>
            </a:endParaRPr>
          </a:p>
        </p:txBody>
      </p:sp>
      <p:sp>
        <p:nvSpPr>
          <p:cNvPr id="4103" name="Text Box 26"/>
          <p:cNvSpPr txBox="1">
            <a:spLocks noChangeArrowheads="1"/>
          </p:cNvSpPr>
          <p:nvPr/>
        </p:nvSpPr>
        <p:spPr bwMode="auto">
          <a:xfrm>
            <a:off x="6553200" y="2209800"/>
            <a:ext cx="1600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8000">
              <a:latin typeface="Times New Roman" pitchFamily="18" charset="0"/>
            </a:endParaRPr>
          </a:p>
        </p:txBody>
      </p:sp>
      <p:sp>
        <p:nvSpPr>
          <p:cNvPr id="4104" name="WordArt 5"/>
          <p:cNvSpPr>
            <a:spLocks noChangeArrowheads="1" noChangeShapeType="1" noTextEdit="1"/>
          </p:cNvSpPr>
          <p:nvPr/>
        </p:nvSpPr>
        <p:spPr bwMode="auto">
          <a:xfrm>
            <a:off x="1600200" y="1600200"/>
            <a:ext cx="6019800" cy="1524000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</a:bodyPr>
          <a:lstStyle/>
          <a:p>
            <a:r>
              <a:rPr lang="vi-VN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 Chào mừng quí thầy cô đến thăm lớp</a:t>
            </a:r>
            <a:endParaRPr lang="en-US" sz="3600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4105" name="Rectangle 3"/>
          <p:cNvSpPr>
            <a:spLocks noChangeArrowheads="1"/>
          </p:cNvSpPr>
          <p:nvPr/>
        </p:nvSpPr>
        <p:spPr bwMode="auto">
          <a:xfrm>
            <a:off x="2209800" y="3240088"/>
            <a:ext cx="53419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600" b="1">
                <a:solidFill>
                  <a:srgbClr val="00B050"/>
                </a:solidFill>
                <a:cs typeface="Times New Roman" pitchFamily="18" charset="0"/>
              </a:rPr>
              <a:t>Môn: Toán</a:t>
            </a:r>
          </a:p>
        </p:txBody>
      </p:sp>
      <p:sp>
        <p:nvSpPr>
          <p:cNvPr id="4106" name="TextBox 1"/>
          <p:cNvSpPr txBox="1">
            <a:spLocks noChangeArrowheads="1"/>
          </p:cNvSpPr>
          <p:nvPr/>
        </p:nvSpPr>
        <p:spPr bwMode="auto">
          <a:xfrm>
            <a:off x="2139950" y="5692775"/>
            <a:ext cx="60737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4000" b="1">
                <a:latin typeface="Times New Roman" pitchFamily="18" charset="0"/>
              </a:rPr>
              <a:t>GV: Nguyễn Phượng Hồng</a:t>
            </a:r>
          </a:p>
        </p:txBody>
      </p:sp>
      <p:sp>
        <p:nvSpPr>
          <p:cNvPr id="4107" name="TextBox 5"/>
          <p:cNvSpPr txBox="1">
            <a:spLocks noChangeArrowheads="1"/>
          </p:cNvSpPr>
          <p:nvPr/>
        </p:nvSpPr>
        <p:spPr bwMode="auto">
          <a:xfrm>
            <a:off x="1609725" y="914400"/>
            <a:ext cx="5400675" cy="86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5000" b="1">
                <a:latin typeface="Arial" pitchFamily="34" charset="0"/>
                <a:cs typeface="Times New Roman" pitchFamily="18" charset="0"/>
              </a:rPr>
              <a:t>Trường THCS Bồ Đề</a:t>
            </a:r>
          </a:p>
        </p:txBody>
      </p:sp>
    </p:spTree>
    <p:extLst>
      <p:ext uri="{BB962C8B-B14F-4D97-AF65-F5344CB8AC3E}">
        <p14:creationId xmlns:p14="http://schemas.microsoft.com/office/powerpoint/2010/main" val="37232475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028" name="Picture 4" descr="Picture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129058" name="Rectangle 34"/>
          <p:cNvSpPr>
            <a:spLocks noChangeArrowheads="1"/>
          </p:cNvSpPr>
          <p:nvPr/>
        </p:nvSpPr>
        <p:spPr bwMode="auto">
          <a:xfrm>
            <a:off x="2971800" y="152400"/>
            <a:ext cx="2133600" cy="60325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3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9059" name="Text Box 35"/>
          <p:cNvSpPr txBox="1">
            <a:spLocks noChangeArrowheads="1"/>
          </p:cNvSpPr>
          <p:nvPr/>
        </p:nvSpPr>
        <p:spPr bwMode="auto">
          <a:xfrm>
            <a:off x="152400" y="838200"/>
            <a:ext cx="6858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29062" name="Object 38"/>
          <p:cNvGraphicFramePr>
            <a:graphicFrameLocks noChangeAspect="1"/>
          </p:cNvGraphicFramePr>
          <p:nvPr/>
        </p:nvGraphicFramePr>
        <p:xfrm>
          <a:off x="1676400" y="1371600"/>
          <a:ext cx="6705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4" imgW="2133360" imgH="393480" progId="Equation.DSMT4">
                  <p:embed/>
                </p:oleObj>
              </mc:Choice>
              <mc:Fallback>
                <p:oleObj name="Equation" r:id="rId4" imgW="2133360" imgH="3934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371600"/>
                        <a:ext cx="6705600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9064" name="Text Box 40"/>
          <p:cNvSpPr txBox="1">
            <a:spLocks noChangeArrowheads="1"/>
          </p:cNvSpPr>
          <p:nvPr/>
        </p:nvSpPr>
        <p:spPr bwMode="auto">
          <a:xfrm>
            <a:off x="251520" y="2803525"/>
            <a:ext cx="8663880" cy="186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trung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bình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cộng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thường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dùng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“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diện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”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dấu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đặc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biệt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khi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muốn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so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sánh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hiệu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</a:rPr>
              <a:t>loại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29065" name="Text Box 41"/>
          <p:cNvSpPr txBox="1">
            <a:spLocks noChangeArrowheads="1"/>
          </p:cNvSpPr>
          <p:nvPr/>
        </p:nvSpPr>
        <p:spPr bwMode="auto">
          <a:xfrm>
            <a:off x="228600" y="4724400"/>
            <a:ext cx="388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Mốt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76200" y="5105402"/>
            <a:ext cx="8915400" cy="1274763"/>
            <a:chOff x="48" y="3216"/>
            <a:chExt cx="5616" cy="803"/>
          </a:xfrm>
        </p:grpSpPr>
        <p:sp>
          <p:nvSpPr>
            <p:cNvPr id="129067" name="Text Box 43"/>
            <p:cNvSpPr txBox="1">
              <a:spLocks noChangeArrowheads="1"/>
            </p:cNvSpPr>
            <p:nvPr/>
          </p:nvSpPr>
          <p:spPr bwMode="auto">
            <a:xfrm>
              <a:off x="48" y="3216"/>
              <a:ext cx="5616" cy="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Mốt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dấu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hiệu</a:t>
              </a:r>
              <a:r>
                <a:rPr lang="en-US" sz="2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giá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trị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tần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lang="en-US" sz="3200" b="1" i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i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endPara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algn="just">
                <a:lnSpc>
                  <a:spcPct val="120000"/>
                </a:lnSpc>
              </a:pPr>
              <a:r>
                <a:rPr lang="en-US" sz="3200" b="1" i="1" dirty="0">
                  <a:solidFill>
                    <a:srgbClr val="0000FF"/>
                  </a:solidFill>
                  <a:latin typeface=".VnTime" pitchFamily="34" charset="0"/>
                </a:rPr>
                <a:t>   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bảng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“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tần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2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” .   KH:</a:t>
              </a:r>
              <a:r>
                <a:rPr lang="en-US" sz="3200" b="1" i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graphicFrame>
          <p:nvGraphicFramePr>
            <p:cNvPr id="129068" name="Object 44"/>
            <p:cNvGraphicFramePr>
              <a:graphicFrameLocks noChangeAspect="1"/>
            </p:cNvGraphicFramePr>
            <p:nvPr/>
          </p:nvGraphicFramePr>
          <p:xfrm>
            <a:off x="3288" y="3657"/>
            <a:ext cx="336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24" name="Equation" r:id="rId6" imgW="241200" imgH="228600" progId="Equation.DSMT4">
                    <p:embed/>
                  </p:oleObj>
                </mc:Choice>
                <mc:Fallback>
                  <p:oleObj name="Equation" r:id="rId6" imgW="241200" imgH="22860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88" y="3657"/>
                          <a:ext cx="336" cy="33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Text Box 18"/>
          <p:cNvSpPr txBox="1">
            <a:spLocks noChangeArrowheads="1"/>
          </p:cNvSpPr>
          <p:nvPr/>
        </p:nvSpPr>
        <p:spPr bwMode="auto">
          <a:xfrm>
            <a:off x="179512" y="2276872"/>
            <a:ext cx="68538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2. Ý </a:t>
            </a:r>
            <a:r>
              <a:rPr lang="en-US" sz="2800" b="1" dirty="0" err="1">
                <a:latin typeface="Times New Roman" pitchFamily="18" charset="0"/>
              </a:rPr>
              <a:t>nghĩa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trung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bình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cộng</a:t>
            </a:r>
            <a:endParaRPr lang="en-US" sz="28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9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9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9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9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9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9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9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58" grpId="0" animBg="1"/>
      <p:bldP spid="129059" grpId="0"/>
      <p:bldP spid="129064" grpId="0"/>
      <p:bldP spid="129065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0" y="620688"/>
            <a:ext cx="9144000" cy="6237312"/>
          </a:xfrm>
          <a:prstGeom prst="rect">
            <a:avLst/>
          </a:prstGeom>
          <a:solidFill>
            <a:srgbClr val="FFFF66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vi-VN" sz="3200" b="1" u="sng" dirty="0">
                <a:solidFill>
                  <a:srgbClr val="FF0000"/>
                </a:solidFill>
                <a:latin typeface="Times New Roman" pitchFamily="18" charset="0"/>
              </a:rPr>
              <a:t>tâp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nghiên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cứu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“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tuổi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thọ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một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loại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bóng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đèn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chọn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tùy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ý 50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bóng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bật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sáng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liên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tục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tới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lúc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chúng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tự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tắt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. “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Tuổi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thọ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”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bóng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giờ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)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ghi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bảng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23 (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tròn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đến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hàng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chục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):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dirty="0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dirty="0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dirty="0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dirty="0">
              <a:latin typeface="Times New Roman" pitchFamily="18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AutoNum type="alphaLcParenR"/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hiệu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hiểu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ở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đây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gì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giá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trị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bao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nhiêu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AutoNum type="alphaLcParenR"/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trung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bình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AutoNum type="alphaLcParenR"/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Tìm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mốt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hiệu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  <p:graphicFrame>
        <p:nvGraphicFramePr>
          <p:cNvPr id="33875" name="Group 83"/>
          <p:cNvGraphicFramePr>
            <a:graphicFrameLocks noGrp="1"/>
          </p:cNvGraphicFramePr>
          <p:nvPr/>
        </p:nvGraphicFramePr>
        <p:xfrm>
          <a:off x="381000" y="3200400"/>
          <a:ext cx="8229600" cy="1600835"/>
        </p:xfrm>
        <a:graphic>
          <a:graphicData uri="http://schemas.openxmlformats.org/drawingml/2006/table">
            <a:tbl>
              <a:tblPr/>
              <a:tblGrid>
                <a:gridCol w="22653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810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0646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0487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266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0487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8428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366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Tuổi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thọ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82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bóng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đèn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tương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ứng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(n)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 =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89" name="Text Box 61"/>
          <p:cNvSpPr txBox="1">
            <a:spLocks noChangeArrowheads="1"/>
          </p:cNvSpPr>
          <p:nvPr/>
        </p:nvSpPr>
        <p:spPr bwMode="auto">
          <a:xfrm>
            <a:off x="0" y="0"/>
            <a:ext cx="9144000" cy="523875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3399"/>
                </a:solidFill>
                <a:latin typeface="Times New Roman" pitchFamily="18" charset="0"/>
              </a:rPr>
              <a:t> 			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BÀI TẬP CỦNG CỐ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83568" y="1196752"/>
            <a:ext cx="6858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lphaLcParenR"/>
            </a:pP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Dấu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hiệu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: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Tuổi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thọ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mỗi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bóng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đèn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b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</a:b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giá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trị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50.</a:t>
            </a:r>
          </a:p>
          <a:p>
            <a:pPr marL="342900" indent="-342900"/>
            <a:endParaRPr lang="en-US" sz="28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6926" name="Rectangle 62"/>
          <p:cNvSpPr>
            <a:spLocks noChangeArrowheads="1"/>
          </p:cNvSpPr>
          <p:nvPr/>
        </p:nvSpPr>
        <p:spPr bwMode="auto">
          <a:xfrm>
            <a:off x="899592" y="4653136"/>
            <a:ext cx="2514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c) M</a:t>
            </a:r>
            <a:r>
              <a:rPr lang="en-US" sz="2800" b="1" baseline="-25000" dirty="0">
                <a:solidFill>
                  <a:srgbClr val="0000FF"/>
                </a:solidFill>
                <a:latin typeface="Times New Roman" pitchFamily="18" charset="0"/>
              </a:rPr>
              <a:t>0</a:t>
            </a:r>
            <a:r>
              <a:rPr lang="en-US" sz="2800" b="1" baseline="30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= 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1180</a:t>
            </a:r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179512" y="2780928"/>
            <a:ext cx="1676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b)</a:t>
            </a:r>
          </a:p>
        </p:txBody>
      </p:sp>
      <p:graphicFrame>
        <p:nvGraphicFramePr>
          <p:cNvPr id="44035" name="Object 3"/>
          <p:cNvGraphicFramePr>
            <a:graphicFrameLocks noChangeAspect="1"/>
          </p:cNvGraphicFramePr>
          <p:nvPr/>
        </p:nvGraphicFramePr>
        <p:xfrm>
          <a:off x="1403648" y="2636912"/>
          <a:ext cx="7056784" cy="16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3047760" imgH="812520" progId="Equation.DSMT4">
                  <p:embed/>
                </p:oleObj>
              </mc:Choice>
              <mc:Fallback>
                <p:oleObj name="Equation" r:id="rId3" imgW="3047760" imgH="81252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636912"/>
                        <a:ext cx="7056784" cy="1681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2"/>
          <p:cNvSpPr>
            <a:spLocks noChangeArrowheads="1"/>
          </p:cNvSpPr>
          <p:nvPr/>
        </p:nvSpPr>
        <p:spPr bwMode="auto">
          <a:xfrm>
            <a:off x="611560" y="260648"/>
            <a:ext cx="25146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</a:rPr>
              <a:t>Trả</a:t>
            </a: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Times New Roman" pitchFamily="18" charset="0"/>
              </a:rPr>
              <a:t>lời</a:t>
            </a:r>
            <a:endParaRPr lang="en-US" sz="2800" u="sng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926" grpId="0" animBg="1"/>
      <p:bldP spid="36929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81000"/>
            <a:ext cx="8229600" cy="5745163"/>
          </a:xfrm>
          <a:solidFill>
            <a:srgbClr val="FF66CC"/>
          </a:solidFill>
          <a:ln>
            <a:solidFill>
              <a:srgbClr val="00FF00"/>
            </a:solidFill>
          </a:ln>
        </p:spPr>
        <p:txBody>
          <a:bodyPr>
            <a:normAutofit/>
          </a:bodyPr>
          <a:lstStyle/>
          <a:p>
            <a:pPr marL="609600" indent="-609600" algn="ctr" eaLnBrk="1" hangingPunct="1">
              <a:buFontTx/>
              <a:buNone/>
            </a:pPr>
            <a:r>
              <a:rPr lang="en-US" sz="2800" b="1" u="sng" dirty="0">
                <a:solidFill>
                  <a:srgbClr val="0000FF"/>
                </a:solidFill>
                <a:latin typeface="Times New Roman" pitchFamily="18" charset="0"/>
              </a:rPr>
              <a:t>HƯỚNG DẪN VỀ NHÀ</a:t>
            </a:r>
          </a:p>
          <a:p>
            <a:pPr marL="609600" indent="-609600" eaLnBrk="1" hangingPunct="1"/>
            <a:endParaRPr lang="en-US" sz="2800" b="1" i="1" dirty="0">
              <a:latin typeface="Times New Roman" pitchFamily="18" charset="0"/>
            </a:endParaRPr>
          </a:p>
          <a:p>
            <a:pPr marL="609600" indent="-609600" eaLnBrk="1" hangingPunct="1">
              <a:buFontTx/>
              <a:buNone/>
            </a:pPr>
            <a:endParaRPr lang="en-US" sz="2800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67544" y="914400"/>
            <a:ext cx="8208912" cy="4801314"/>
          </a:xfrm>
          <a:prstGeom prst="rect">
            <a:avLst/>
          </a:prstGeom>
          <a:solidFill>
            <a:srgbClr val="99FF66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lí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thuyết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xem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ví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dụ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làm</a:t>
            </a:r>
            <a:endParaRPr lang="en-US" sz="2400" b="1" dirty="0">
              <a:latin typeface="Times New Roman" pitchFamily="18" charset="0"/>
            </a:endParaRPr>
          </a:p>
          <a:p>
            <a:pPr marL="342900" indent="-342900" algn="just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</a:rPr>
              <a:t> 14 - 17 (tr.20 SGK).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</a:rPr>
              <a:t> 11, 12,  (</a:t>
            </a:r>
            <a:r>
              <a:rPr lang="en-US" sz="2400" b="1" dirty="0" err="1">
                <a:latin typeface="Times New Roman" pitchFamily="18" charset="0"/>
              </a:rPr>
              <a:t>trang</a:t>
            </a:r>
            <a:r>
              <a:rPr lang="en-US" sz="2400" b="1" dirty="0">
                <a:latin typeface="Times New Roman" pitchFamily="18" charset="0"/>
              </a:rPr>
              <a:t> 6) SBT.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</a:rPr>
              <a:t>Chuẩn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bị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tiết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</a:rPr>
              <a:t> “ </a:t>
            </a:r>
            <a:r>
              <a:rPr lang="en-US" sz="2400" b="1" dirty="0" err="1">
                <a:latin typeface="Times New Roman" pitchFamily="18" charset="0"/>
              </a:rPr>
              <a:t>Luyện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tập</a:t>
            </a:r>
            <a:r>
              <a:rPr lang="en-US" sz="2400" b="1" dirty="0">
                <a:latin typeface="Times New Roman" pitchFamily="18" charset="0"/>
              </a:rPr>
              <a:t> ”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: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Thống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kê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điểm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môn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học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kì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I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bạn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cùng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bàn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với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.</a:t>
            </a:r>
          </a:p>
          <a:p>
            <a:pPr marL="342900" indent="-342900" algn="just">
              <a:spcBef>
                <a:spcPct val="50000"/>
              </a:spcBef>
              <a:buFontTx/>
              <a:buAutoNum type="alphaLcParenR"/>
            </a:pP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Tính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điểm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trung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bình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môn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bạn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.</a:t>
            </a:r>
          </a:p>
          <a:p>
            <a:pPr marL="342900" indent="-342900" algn="just">
              <a:spcBef>
                <a:spcPct val="50000"/>
              </a:spcBef>
              <a:buFontTx/>
              <a:buAutoNum type="alphaLcParenR"/>
            </a:pP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nhận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xét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gì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về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kết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quả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khả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năng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học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tập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em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</a:p>
          <a:p>
            <a:pPr marL="342900" indent="-342900" algn="just">
              <a:spcBef>
                <a:spcPct val="50000"/>
              </a:spcBef>
            </a:pP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và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990000"/>
                </a:solidFill>
                <a:latin typeface="Times New Roman" pitchFamily="18" charset="0"/>
              </a:rPr>
              <a:t>bạn</a:t>
            </a:r>
            <a:r>
              <a:rPr lang="en-US" sz="2400" b="1" dirty="0">
                <a:solidFill>
                  <a:srgbClr val="990000"/>
                </a:solidFill>
                <a:latin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7"/>
          <p:cNvSpPr>
            <a:spLocks noChangeArrowheads="1"/>
          </p:cNvSpPr>
          <p:nvPr/>
        </p:nvSpPr>
        <p:spPr bwMode="auto">
          <a:xfrm>
            <a:off x="2133600" y="57150"/>
            <a:ext cx="5105400" cy="7620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latin typeface="Times New Roman" pitchFamily="18" charset="0"/>
              </a:rPr>
              <a:t>KIỂM TRA BÀI CŨ</a:t>
            </a:r>
          </a:p>
        </p:txBody>
      </p:sp>
      <p:sp>
        <p:nvSpPr>
          <p:cNvPr id="5" name="AutoShape 71"/>
          <p:cNvSpPr>
            <a:spLocks noChangeArrowheads="1"/>
          </p:cNvSpPr>
          <p:nvPr/>
        </p:nvSpPr>
        <p:spPr bwMode="auto">
          <a:xfrm>
            <a:off x="381000" y="533400"/>
            <a:ext cx="16002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err="1">
                <a:latin typeface="Times New Roman" pitchFamily="18" charset="0"/>
              </a:rPr>
              <a:t>Câu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hỏi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</a:rPr>
              <a:t>:</a:t>
            </a:r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381000" y="1124744"/>
            <a:ext cx="876300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</a:rPr>
              <a:t>Điểm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kiểm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Toán</a:t>
            </a:r>
            <a:r>
              <a:rPr lang="en-US" sz="2400" b="1" dirty="0">
                <a:latin typeface="Times New Roman" pitchFamily="18" charset="0"/>
              </a:rPr>
              <a:t> (1 </a:t>
            </a:r>
            <a:r>
              <a:rPr lang="en-US" sz="2400" b="1" dirty="0" err="1">
                <a:latin typeface="Times New Roman" pitchFamily="18" charset="0"/>
              </a:rPr>
              <a:t>tiết</a:t>
            </a:r>
            <a:r>
              <a:rPr lang="en-US" sz="2400" b="1" dirty="0">
                <a:latin typeface="Times New Roman" pitchFamily="18" charset="0"/>
              </a:rPr>
              <a:t>) </a:t>
            </a:r>
            <a:r>
              <a:rPr lang="en-US" sz="2400" b="1" dirty="0" err="1">
                <a:latin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học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sinh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</a:rPr>
              <a:t> 7C </a:t>
            </a:r>
            <a:r>
              <a:rPr lang="en-US" sz="2400" b="1" dirty="0" err="1">
                <a:latin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bạn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trưởng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ghi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</a:rPr>
              <a:t>bảng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sau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7" name="Group 37"/>
          <p:cNvGraphicFramePr>
            <a:graphicFrameLocks noGrp="1"/>
          </p:cNvGraphicFramePr>
          <p:nvPr/>
        </p:nvGraphicFramePr>
        <p:xfrm>
          <a:off x="323528" y="2204864"/>
          <a:ext cx="8532440" cy="2736304"/>
        </p:xfrm>
        <a:graphic>
          <a:graphicData uri="http://schemas.openxmlformats.org/drawingml/2006/table">
            <a:tbl>
              <a:tblPr/>
              <a:tblGrid>
                <a:gridCol w="853244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736304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Times New Roman" pitchFamily="18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3          6           6           7           7          2         9           6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4          7           5           8         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90700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9         8           7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7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FF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7           6           6           5          8         2           8             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8          8           2           4           7          7         6           8    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5          6           6           3           8          8         4           7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16"/>
          <p:cNvSpPr>
            <a:spLocks noChangeArrowheads="1"/>
          </p:cNvSpPr>
          <p:nvPr/>
        </p:nvSpPr>
        <p:spPr bwMode="auto">
          <a:xfrm>
            <a:off x="381000" y="4941169"/>
            <a:ext cx="8763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a)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Dấu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hiệu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ở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đây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gì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?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giá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trị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bao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nhiêu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  <a:p>
            <a:pPr>
              <a:spcBef>
                <a:spcPct val="50000"/>
              </a:spcBef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b)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Lập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bảng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tần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(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bảng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</a:rPr>
              <a:t>dọc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</a:rPr>
              <a:t> ).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Text Box 199"/>
          <p:cNvSpPr txBox="1">
            <a:spLocks noChangeArrowheads="1"/>
          </p:cNvSpPr>
          <p:nvPr/>
        </p:nvSpPr>
        <p:spPr bwMode="auto">
          <a:xfrm rot="10800000" flipV="1">
            <a:off x="467544" y="2195282"/>
            <a:ext cx="432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0" name="Text Box 199"/>
          <p:cNvSpPr txBox="1">
            <a:spLocks noChangeArrowheads="1"/>
          </p:cNvSpPr>
          <p:nvPr/>
        </p:nvSpPr>
        <p:spPr bwMode="auto">
          <a:xfrm rot="10800000" flipV="1">
            <a:off x="3851920" y="4257092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" name="Text Box 199"/>
          <p:cNvSpPr txBox="1">
            <a:spLocks noChangeArrowheads="1"/>
          </p:cNvSpPr>
          <p:nvPr/>
        </p:nvSpPr>
        <p:spPr bwMode="auto">
          <a:xfrm rot="10800000" flipV="1">
            <a:off x="6084168" y="2204864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" name="Text Box 199"/>
          <p:cNvSpPr txBox="1">
            <a:spLocks noChangeArrowheads="1"/>
          </p:cNvSpPr>
          <p:nvPr/>
        </p:nvSpPr>
        <p:spPr bwMode="auto">
          <a:xfrm rot="10800000" flipV="1">
            <a:off x="3851920" y="3717032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3" name="Text Box 199"/>
          <p:cNvSpPr txBox="1">
            <a:spLocks noChangeArrowheads="1"/>
          </p:cNvSpPr>
          <p:nvPr/>
        </p:nvSpPr>
        <p:spPr bwMode="auto">
          <a:xfrm rot="10800000" flipV="1">
            <a:off x="467544" y="2726922"/>
            <a:ext cx="7200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4" name="Text Box 199"/>
          <p:cNvSpPr txBox="1">
            <a:spLocks noChangeArrowheads="1"/>
          </p:cNvSpPr>
          <p:nvPr/>
        </p:nvSpPr>
        <p:spPr bwMode="auto">
          <a:xfrm rot="10800000" flipV="1">
            <a:off x="7092280" y="4221088"/>
            <a:ext cx="648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5" name="Text Box 199"/>
          <p:cNvSpPr txBox="1">
            <a:spLocks noChangeArrowheads="1"/>
          </p:cNvSpPr>
          <p:nvPr/>
        </p:nvSpPr>
        <p:spPr bwMode="auto">
          <a:xfrm rot="10800000" flipV="1">
            <a:off x="4932040" y="3212976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7" name="Text Box 199"/>
          <p:cNvSpPr txBox="1">
            <a:spLocks noChangeArrowheads="1"/>
          </p:cNvSpPr>
          <p:nvPr/>
        </p:nvSpPr>
        <p:spPr bwMode="auto">
          <a:xfrm rot="10800000" flipV="1">
            <a:off x="2627784" y="2708920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8" name="Text Box 199"/>
          <p:cNvSpPr txBox="1">
            <a:spLocks noChangeArrowheads="1"/>
          </p:cNvSpPr>
          <p:nvPr/>
        </p:nvSpPr>
        <p:spPr bwMode="auto">
          <a:xfrm rot="10800000" flipV="1">
            <a:off x="395536" y="4247510"/>
            <a:ext cx="648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9" name="Text Box 199"/>
          <p:cNvSpPr txBox="1">
            <a:spLocks noChangeArrowheads="1"/>
          </p:cNvSpPr>
          <p:nvPr/>
        </p:nvSpPr>
        <p:spPr bwMode="auto">
          <a:xfrm rot="10800000" flipV="1">
            <a:off x="1475656" y="2195282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0" name="Text Box 199"/>
          <p:cNvSpPr txBox="1">
            <a:spLocks noChangeArrowheads="1"/>
          </p:cNvSpPr>
          <p:nvPr/>
        </p:nvSpPr>
        <p:spPr bwMode="auto">
          <a:xfrm rot="10800000" flipV="1">
            <a:off x="2627784" y="2204864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1" name="Text Box 199"/>
          <p:cNvSpPr txBox="1">
            <a:spLocks noChangeArrowheads="1"/>
          </p:cNvSpPr>
          <p:nvPr/>
        </p:nvSpPr>
        <p:spPr bwMode="auto">
          <a:xfrm rot="10800000" flipV="1">
            <a:off x="2627784" y="3239398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2" name="Text Box 199"/>
          <p:cNvSpPr txBox="1">
            <a:spLocks noChangeArrowheads="1"/>
          </p:cNvSpPr>
          <p:nvPr/>
        </p:nvSpPr>
        <p:spPr bwMode="auto">
          <a:xfrm rot="10800000" flipV="1">
            <a:off x="8100392" y="2204864"/>
            <a:ext cx="10436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3" name="Text Box 199"/>
          <p:cNvSpPr txBox="1">
            <a:spLocks noChangeArrowheads="1"/>
          </p:cNvSpPr>
          <p:nvPr/>
        </p:nvSpPr>
        <p:spPr bwMode="auto">
          <a:xfrm rot="10800000" flipV="1">
            <a:off x="2627784" y="4221088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4" name="Text Box 199"/>
          <p:cNvSpPr txBox="1">
            <a:spLocks noChangeArrowheads="1"/>
          </p:cNvSpPr>
          <p:nvPr/>
        </p:nvSpPr>
        <p:spPr bwMode="auto">
          <a:xfrm rot="10800000" flipV="1">
            <a:off x="1475656" y="4221088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5" name="Text Box 199"/>
          <p:cNvSpPr txBox="1">
            <a:spLocks noChangeArrowheads="1"/>
          </p:cNvSpPr>
          <p:nvPr/>
        </p:nvSpPr>
        <p:spPr bwMode="auto">
          <a:xfrm rot="10800000" flipV="1">
            <a:off x="6948264" y="3717032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6" name="Text Box 199"/>
          <p:cNvSpPr txBox="1">
            <a:spLocks noChangeArrowheads="1"/>
          </p:cNvSpPr>
          <p:nvPr/>
        </p:nvSpPr>
        <p:spPr bwMode="auto">
          <a:xfrm rot="10800000" flipV="1">
            <a:off x="3779912" y="3212976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6</a:t>
            </a:r>
          </a:p>
        </p:txBody>
      </p:sp>
      <p:sp>
        <p:nvSpPr>
          <p:cNvPr id="27" name="Text Box 199"/>
          <p:cNvSpPr txBox="1">
            <a:spLocks noChangeArrowheads="1"/>
          </p:cNvSpPr>
          <p:nvPr/>
        </p:nvSpPr>
        <p:spPr bwMode="auto">
          <a:xfrm rot="10800000" flipV="1">
            <a:off x="3779912" y="2204864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8" name="Text Box 199"/>
          <p:cNvSpPr txBox="1">
            <a:spLocks noChangeArrowheads="1"/>
          </p:cNvSpPr>
          <p:nvPr/>
        </p:nvSpPr>
        <p:spPr bwMode="auto">
          <a:xfrm rot="10800000" flipV="1">
            <a:off x="6012160" y="3717032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29" name="Text Box 199"/>
          <p:cNvSpPr txBox="1">
            <a:spLocks noChangeArrowheads="1"/>
          </p:cNvSpPr>
          <p:nvPr/>
        </p:nvSpPr>
        <p:spPr bwMode="auto">
          <a:xfrm rot="10800000" flipV="1">
            <a:off x="4932040" y="3717032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0" name="Text Box 199"/>
          <p:cNvSpPr txBox="1">
            <a:spLocks noChangeArrowheads="1"/>
          </p:cNvSpPr>
          <p:nvPr/>
        </p:nvSpPr>
        <p:spPr bwMode="auto">
          <a:xfrm rot="10800000" flipV="1">
            <a:off x="1475656" y="2708920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1" name="Text Box 199"/>
          <p:cNvSpPr txBox="1">
            <a:spLocks noChangeArrowheads="1"/>
          </p:cNvSpPr>
          <p:nvPr/>
        </p:nvSpPr>
        <p:spPr bwMode="auto">
          <a:xfrm rot="10800000" flipV="1">
            <a:off x="1475656" y="3212976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2" name="Text Box 199"/>
          <p:cNvSpPr txBox="1">
            <a:spLocks noChangeArrowheads="1"/>
          </p:cNvSpPr>
          <p:nvPr/>
        </p:nvSpPr>
        <p:spPr bwMode="auto">
          <a:xfrm rot="10800000" flipV="1">
            <a:off x="4932040" y="2204864"/>
            <a:ext cx="648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3" name="Text Box 199"/>
          <p:cNvSpPr txBox="1">
            <a:spLocks noChangeArrowheads="1"/>
          </p:cNvSpPr>
          <p:nvPr/>
        </p:nvSpPr>
        <p:spPr bwMode="auto">
          <a:xfrm rot="10800000" flipV="1">
            <a:off x="8172400" y="2708920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4" name="Text Box 199"/>
          <p:cNvSpPr txBox="1">
            <a:spLocks noChangeArrowheads="1"/>
          </p:cNvSpPr>
          <p:nvPr/>
        </p:nvSpPr>
        <p:spPr bwMode="auto">
          <a:xfrm rot="10800000" flipV="1">
            <a:off x="8172400" y="4221088"/>
            <a:ext cx="648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35" name="Text Box 199"/>
          <p:cNvSpPr txBox="1">
            <a:spLocks noChangeArrowheads="1"/>
          </p:cNvSpPr>
          <p:nvPr/>
        </p:nvSpPr>
        <p:spPr bwMode="auto">
          <a:xfrm rot="10800000" flipV="1">
            <a:off x="3779912" y="2708920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6" name="Text Box 199"/>
          <p:cNvSpPr txBox="1">
            <a:spLocks noChangeArrowheads="1"/>
          </p:cNvSpPr>
          <p:nvPr/>
        </p:nvSpPr>
        <p:spPr bwMode="auto">
          <a:xfrm rot="10800000" flipV="1">
            <a:off x="1475656" y="3717032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7" name="Text Box 199"/>
          <p:cNvSpPr txBox="1">
            <a:spLocks noChangeArrowheads="1"/>
          </p:cNvSpPr>
          <p:nvPr/>
        </p:nvSpPr>
        <p:spPr bwMode="auto">
          <a:xfrm rot="10800000" flipV="1">
            <a:off x="4932040" y="4257092"/>
            <a:ext cx="57606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8" name="Text Box 199"/>
          <p:cNvSpPr txBox="1">
            <a:spLocks noChangeArrowheads="1"/>
          </p:cNvSpPr>
          <p:nvPr/>
        </p:nvSpPr>
        <p:spPr bwMode="auto">
          <a:xfrm rot="10800000" flipV="1">
            <a:off x="6012160" y="3212976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39" name="Text Box 199"/>
          <p:cNvSpPr txBox="1">
            <a:spLocks noChangeArrowheads="1"/>
          </p:cNvSpPr>
          <p:nvPr/>
        </p:nvSpPr>
        <p:spPr bwMode="auto">
          <a:xfrm rot="10800000" flipV="1">
            <a:off x="7020272" y="2708920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40" name="Text Box 199"/>
          <p:cNvSpPr txBox="1">
            <a:spLocks noChangeArrowheads="1"/>
          </p:cNvSpPr>
          <p:nvPr/>
        </p:nvSpPr>
        <p:spPr bwMode="auto">
          <a:xfrm rot="10800000" flipV="1">
            <a:off x="6012160" y="4221088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41" name="Text Box 199"/>
          <p:cNvSpPr txBox="1">
            <a:spLocks noChangeArrowheads="1"/>
          </p:cNvSpPr>
          <p:nvPr/>
        </p:nvSpPr>
        <p:spPr bwMode="auto">
          <a:xfrm rot="10800000" flipV="1">
            <a:off x="395536" y="3717032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42" name="Text Box 199"/>
          <p:cNvSpPr txBox="1">
            <a:spLocks noChangeArrowheads="1"/>
          </p:cNvSpPr>
          <p:nvPr/>
        </p:nvSpPr>
        <p:spPr bwMode="auto">
          <a:xfrm rot="10800000" flipV="1">
            <a:off x="8172400" y="3212976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43" name="Text Box 199"/>
          <p:cNvSpPr txBox="1">
            <a:spLocks noChangeArrowheads="1"/>
          </p:cNvSpPr>
          <p:nvPr/>
        </p:nvSpPr>
        <p:spPr bwMode="auto">
          <a:xfrm rot="10800000" flipV="1">
            <a:off x="8172400" y="3717032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44" name="Text Box 199"/>
          <p:cNvSpPr txBox="1">
            <a:spLocks noChangeArrowheads="1"/>
          </p:cNvSpPr>
          <p:nvPr/>
        </p:nvSpPr>
        <p:spPr bwMode="auto">
          <a:xfrm rot="10800000" flipV="1">
            <a:off x="2699792" y="3717032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5" name="Text Box 199"/>
          <p:cNvSpPr txBox="1">
            <a:spLocks noChangeArrowheads="1"/>
          </p:cNvSpPr>
          <p:nvPr/>
        </p:nvSpPr>
        <p:spPr bwMode="auto">
          <a:xfrm rot="10800000" flipV="1">
            <a:off x="7092280" y="3212976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47" name="Text Box 199"/>
          <p:cNvSpPr txBox="1">
            <a:spLocks noChangeArrowheads="1"/>
          </p:cNvSpPr>
          <p:nvPr/>
        </p:nvSpPr>
        <p:spPr bwMode="auto">
          <a:xfrm rot="10800000" flipV="1">
            <a:off x="6084168" y="2708920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48" name="Text Box 199"/>
          <p:cNvSpPr txBox="1">
            <a:spLocks noChangeArrowheads="1"/>
          </p:cNvSpPr>
          <p:nvPr/>
        </p:nvSpPr>
        <p:spPr bwMode="auto">
          <a:xfrm rot="10800000" flipV="1">
            <a:off x="7092280" y="2204864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9</a:t>
            </a:r>
          </a:p>
        </p:txBody>
      </p:sp>
      <p:sp>
        <p:nvSpPr>
          <p:cNvPr id="49" name="Text Box 199"/>
          <p:cNvSpPr txBox="1">
            <a:spLocks noChangeArrowheads="1"/>
          </p:cNvSpPr>
          <p:nvPr/>
        </p:nvSpPr>
        <p:spPr bwMode="auto">
          <a:xfrm rot="10800000" flipV="1">
            <a:off x="4860032" y="2708920"/>
            <a:ext cx="6480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50" name="Text Box 199"/>
          <p:cNvSpPr txBox="1">
            <a:spLocks noChangeArrowheads="1"/>
          </p:cNvSpPr>
          <p:nvPr/>
        </p:nvSpPr>
        <p:spPr bwMode="auto">
          <a:xfrm rot="10800000" flipV="1">
            <a:off x="395536" y="3212976"/>
            <a:ext cx="5040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7" grpId="0"/>
      <p:bldP spid="48" grpId="0"/>
      <p:bldP spid="49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loud 10"/>
          <p:cNvSpPr/>
          <p:nvPr/>
        </p:nvSpPr>
        <p:spPr>
          <a:xfrm>
            <a:off x="323528" y="0"/>
            <a:ext cx="1259632" cy="1628800"/>
          </a:xfrm>
          <a:prstGeom prst="clou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3" name="Curved Connector 12"/>
          <p:cNvCxnSpPr/>
          <p:nvPr/>
        </p:nvCxnSpPr>
        <p:spPr>
          <a:xfrm>
            <a:off x="1475656" y="980728"/>
            <a:ext cx="864096" cy="79208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loud 15"/>
          <p:cNvSpPr/>
          <p:nvPr/>
        </p:nvSpPr>
        <p:spPr>
          <a:xfrm>
            <a:off x="1979712" y="188640"/>
            <a:ext cx="6984776" cy="3312368"/>
          </a:xfrm>
          <a:prstGeom prst="cloud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" pitchFamily="34" charset="0"/>
              <a:cs typeface="Times" pitchFamily="34" charset="0"/>
            </a:endParaRPr>
          </a:p>
          <a:p>
            <a:pPr algn="ctr"/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Vậy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thì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làm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sao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để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biết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được</a:t>
            </a:r>
            <a:endParaRPr lang="en-US" sz="2400" dirty="0">
              <a:solidFill>
                <a:schemeClr val="tx1"/>
              </a:solidFill>
              <a:latin typeface="Times" pitchFamily="34" charset="0"/>
              <a:cs typeface="Times" pitchFamily="34" charset="0"/>
            </a:endParaRPr>
          </a:p>
          <a:p>
            <a:pPr algn="ctr"/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điểm</a:t>
            </a:r>
            <a:r>
              <a:rPr lang="en-US" sz="2400" u="sng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trung</a:t>
            </a:r>
            <a:r>
              <a:rPr lang="en-US" sz="2400" u="sng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bình</a:t>
            </a:r>
            <a:r>
              <a:rPr lang="en-US" sz="2400" u="sng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kiểm</a:t>
            </a:r>
            <a:r>
              <a:rPr lang="en-US" sz="2400" u="sng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u="sng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tra</a:t>
            </a:r>
            <a:r>
              <a:rPr lang="en-US" sz="2400" u="sng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lớp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7C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là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bao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nhiêu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cách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tính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như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thế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,</a:t>
            </a:r>
            <a:r>
              <a:rPr lang="vi-VN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và nó có ý nghĩa ra sao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thì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bài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học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hôm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nay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chúng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ta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sẽ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cùng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tìm</a:t>
            </a:r>
            <a:r>
              <a:rPr lang="en-US" sz="24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hiểu</a:t>
            </a:r>
            <a:r>
              <a:rPr lang="en-US" sz="2000" dirty="0">
                <a:solidFill>
                  <a:schemeClr val="tx1"/>
                </a:solidFill>
                <a:latin typeface="Times" pitchFamily="34" charset="0"/>
                <a:cs typeface="Times" pitchFamily="34" charset="0"/>
              </a:rPr>
              <a:t>.</a:t>
            </a:r>
          </a:p>
          <a:p>
            <a:pPr algn="ctr"/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1979712" y="0"/>
            <a:ext cx="5715000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47 - §4: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SỐ TRUNG BÌNH CỘNG</a:t>
            </a: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0" y="332656"/>
            <a:ext cx="8604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1.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trung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bình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cộng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dấu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hiệu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0" y="764704"/>
            <a:ext cx="586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a)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toán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:</a:t>
            </a: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1196752"/>
            <a:ext cx="8763000" cy="830997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Điểm kiểm tra Toán (1 tiết) của học sinh lớp 7C được bạn lớp trưởng ghi lại ở bảng bảng 19</a:t>
            </a:r>
            <a:endParaRPr lang="en-US" sz="24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aphicFrame>
        <p:nvGraphicFramePr>
          <p:cNvPr id="6" name="Group 37"/>
          <p:cNvGraphicFramePr>
            <a:graphicFrameLocks noGrp="1"/>
          </p:cNvGraphicFramePr>
          <p:nvPr/>
        </p:nvGraphicFramePr>
        <p:xfrm>
          <a:off x="899592" y="2060848"/>
          <a:ext cx="7344816" cy="2322576"/>
        </p:xfrm>
        <a:graphic>
          <a:graphicData uri="http://schemas.openxmlformats.org/drawingml/2006/table">
            <a:tbl>
              <a:tblPr/>
              <a:tblGrid>
                <a:gridCol w="734481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160240">
                <a:tc>
                  <a:txBody>
                    <a:bodyPr/>
                    <a:lstStyle/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3         6             6           7           7          2         9           6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4         7             5           8           10        9         8           7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7         7             6           6           5          8         2           8             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8         8             2           4           7          7         6           8     </a:t>
                      </a:r>
                    </a:p>
                    <a:p>
                      <a:pPr marL="495300" marR="0" lvl="0" indent="-4953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5         6             6           3            8          8         4           7</a:t>
                      </a:r>
                      <a:r>
                        <a:rPr kumimoji="0" lang="en-U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333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0" y="4437112"/>
            <a:ext cx="611560" cy="43204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?1</a:t>
            </a:r>
          </a:p>
        </p:txBody>
      </p:sp>
      <p:sp>
        <p:nvSpPr>
          <p:cNvPr id="8" name="Text Box 39"/>
          <p:cNvSpPr txBox="1">
            <a:spLocks noChangeArrowheads="1"/>
          </p:cNvSpPr>
          <p:nvPr/>
        </p:nvSpPr>
        <p:spPr bwMode="auto">
          <a:xfrm>
            <a:off x="899592" y="4437112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tất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cả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bao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nhiêu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kiểm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tra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?</a:t>
            </a:r>
          </a:p>
        </p:txBody>
      </p:sp>
      <p:sp>
        <p:nvSpPr>
          <p:cNvPr id="9" name="Text Box 40"/>
          <p:cNvSpPr txBox="1">
            <a:spLocks noChangeArrowheads="1"/>
          </p:cNvSpPr>
          <p:nvPr/>
        </p:nvSpPr>
        <p:spPr bwMode="auto">
          <a:xfrm>
            <a:off x="323528" y="4797153"/>
            <a:ext cx="662473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Trả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lời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: 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Có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40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bạn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làm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bài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kiểm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tra</a:t>
            </a:r>
            <a:r>
              <a:rPr lang="en-US" sz="2400" dirty="0">
                <a:latin typeface="Times New Roman" pitchFamily="18" charset="0"/>
              </a:rPr>
              <a:t>.</a:t>
            </a:r>
          </a:p>
          <a:p>
            <a:pPr eaLnBrk="0" hangingPunct="0">
              <a:spcBef>
                <a:spcPct val="50000"/>
              </a:spcBef>
            </a:pPr>
            <a:r>
              <a:rPr lang="en-US" sz="2400" dirty="0">
                <a:solidFill>
                  <a:srgbClr val="66FF33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0" name="Rectangle 44"/>
          <p:cNvSpPr>
            <a:spLocks noChangeArrowheads="1"/>
          </p:cNvSpPr>
          <p:nvPr/>
        </p:nvSpPr>
        <p:spPr bwMode="auto">
          <a:xfrm>
            <a:off x="0" y="5301208"/>
            <a:ext cx="576064" cy="432048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?2</a:t>
            </a:r>
          </a:p>
        </p:txBody>
      </p:sp>
      <p:sp>
        <p:nvSpPr>
          <p:cNvPr id="11" name="Text Box 45"/>
          <p:cNvSpPr txBox="1">
            <a:spLocks noChangeArrowheads="1"/>
          </p:cNvSpPr>
          <p:nvPr/>
        </p:nvSpPr>
        <p:spPr bwMode="auto">
          <a:xfrm>
            <a:off x="899592" y="5157192"/>
            <a:ext cx="82444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nhớ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lại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quy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tắc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trung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bình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cộng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để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tính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điểm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trung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bình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cả</a:t>
            </a:r>
            <a:r>
              <a:rPr lang="en-US" sz="2400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2400" i="1" dirty="0">
                <a:latin typeface="Times New Roman" pitchFamily="18" charset="0"/>
              </a:rPr>
              <a:t>.</a:t>
            </a:r>
          </a:p>
        </p:txBody>
      </p:sp>
      <p:sp>
        <p:nvSpPr>
          <p:cNvPr id="12" name="Text Box 56"/>
          <p:cNvSpPr txBox="1">
            <a:spLocks noChangeArrowheads="1"/>
          </p:cNvSpPr>
          <p:nvPr/>
        </p:nvSpPr>
        <p:spPr bwMode="auto">
          <a:xfrm>
            <a:off x="251520" y="5877272"/>
            <a:ext cx="8001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Trả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</a:rPr>
              <a:t>lời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Tổng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bằng</a:t>
            </a:r>
            <a:r>
              <a:rPr lang="en-US" dirty="0">
                <a:solidFill>
                  <a:srgbClr val="0070C0"/>
                </a:solidFill>
                <a:latin typeface="Tahoma" pitchFamily="34" charset="0"/>
              </a:rPr>
              <a:t> :250</a:t>
            </a:r>
          </a:p>
          <a:p>
            <a:pPr marL="342900" indent="-342900" eaLnBrk="0" hangingPunct="0">
              <a:spcBef>
                <a:spcPct val="50000"/>
              </a:spcBef>
            </a:pPr>
            <a:r>
              <a:rPr lang="en-US" sz="2400" dirty="0">
                <a:solidFill>
                  <a:srgbClr val="0070C0"/>
                </a:solidFill>
                <a:latin typeface="Tahoma" pitchFamily="34" charset="0"/>
              </a:rPr>
              <a:t>       </a:t>
            </a:r>
          </a:p>
        </p:txBody>
      </p:sp>
      <p:sp>
        <p:nvSpPr>
          <p:cNvPr id="13" name="Text Box 56"/>
          <p:cNvSpPr txBox="1">
            <a:spLocks noChangeArrowheads="1"/>
          </p:cNvSpPr>
          <p:nvPr/>
        </p:nvSpPr>
        <p:spPr bwMode="auto">
          <a:xfrm>
            <a:off x="539552" y="6350168"/>
            <a:ext cx="8001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eaLnBrk="0" hangingPunct="0">
              <a:spcBef>
                <a:spcPct val="50000"/>
              </a:spcBef>
            </a:pP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Điểm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trung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bình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cả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lớp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70C0"/>
                </a:solidFill>
                <a:latin typeface="Times New Roman" pitchFamily="18" charset="0"/>
              </a:rPr>
              <a:t>là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</a:rPr>
              <a:t> : 250:40 = 6,25</a:t>
            </a:r>
            <a:endParaRPr lang="en-US" sz="2400" dirty="0">
              <a:solidFill>
                <a:srgbClr val="0070C0"/>
              </a:solidFill>
              <a:latin typeface="Tahoma" pitchFamily="34" charset="0"/>
            </a:endParaRPr>
          </a:p>
          <a:p>
            <a:pPr marL="342900" indent="-342900" eaLnBrk="0" hangingPunct="0">
              <a:spcBef>
                <a:spcPct val="50000"/>
              </a:spcBef>
            </a:pPr>
            <a:r>
              <a:rPr lang="en-US" sz="2400" dirty="0">
                <a:solidFill>
                  <a:srgbClr val="0070C0"/>
                </a:solidFill>
                <a:latin typeface="Tahoma" pitchFamily="34" charset="0"/>
              </a:rPr>
              <a:t>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 animBg="1"/>
      <p:bldP spid="7" grpId="0" animBg="1"/>
      <p:bldP spid="8" grpId="0"/>
      <p:bldP spid="9" grpId="0"/>
      <p:bldP spid="10" grpId="0" animBg="1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1979712" y="0"/>
            <a:ext cx="5715000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47 - §4: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SỐ TRUNG BÌNH CỘNG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0" y="332656"/>
            <a:ext cx="8604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1.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trung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bình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cộng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dấu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hiệu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0" y="764704"/>
            <a:ext cx="37079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a)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toán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:</a:t>
            </a: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" name="Text Box 256"/>
          <p:cNvSpPr txBox="1">
            <a:spLocks noChangeArrowheads="1"/>
          </p:cNvSpPr>
          <p:nvPr/>
        </p:nvSpPr>
        <p:spPr bwMode="auto">
          <a:xfrm>
            <a:off x="395536" y="1196752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</a:rPr>
              <a:t>Ta </a:t>
            </a:r>
            <a:r>
              <a:rPr lang="en-US" sz="2400" dirty="0" err="1">
                <a:latin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bảng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tần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sau</a:t>
            </a:r>
            <a:r>
              <a:rPr lang="en-US" sz="2400" dirty="0">
                <a:latin typeface="Times New Roman" pitchFamily="18" charset="0"/>
              </a:rPr>
              <a:t>:</a:t>
            </a:r>
          </a:p>
        </p:txBody>
      </p:sp>
      <p:graphicFrame>
        <p:nvGraphicFramePr>
          <p:cNvPr id="8" name="Group 48"/>
          <p:cNvGraphicFramePr>
            <a:graphicFrameLocks noGrp="1"/>
          </p:cNvGraphicFramePr>
          <p:nvPr/>
        </p:nvGraphicFramePr>
        <p:xfrm>
          <a:off x="298450" y="1730100"/>
          <a:ext cx="3985518" cy="4681376"/>
        </p:xfrm>
        <a:graphic>
          <a:graphicData uri="http://schemas.openxmlformats.org/drawingml/2006/table">
            <a:tbl>
              <a:tblPr/>
              <a:tblGrid>
                <a:gridCol w="8891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4844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Tần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987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92D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42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          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 Box 84"/>
          <p:cNvSpPr txBox="1">
            <a:spLocks noChangeArrowheads="1"/>
          </p:cNvSpPr>
          <p:nvPr/>
        </p:nvSpPr>
        <p:spPr bwMode="auto">
          <a:xfrm>
            <a:off x="428596" y="2636912"/>
            <a:ext cx="571504" cy="333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4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5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6     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7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8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9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10</a:t>
            </a:r>
          </a:p>
        </p:txBody>
      </p:sp>
      <p:sp>
        <p:nvSpPr>
          <p:cNvPr id="10" name="Text Box 84"/>
          <p:cNvSpPr txBox="1">
            <a:spLocks noChangeArrowheads="1"/>
          </p:cNvSpPr>
          <p:nvPr/>
        </p:nvSpPr>
        <p:spPr bwMode="auto">
          <a:xfrm>
            <a:off x="1357290" y="2643182"/>
            <a:ext cx="533400" cy="333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8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9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9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</a:t>
            </a:r>
          </a:p>
          <a:p>
            <a:pPr eaLnBrk="0" hangingPunct="0">
              <a:lnSpc>
                <a:spcPct val="130000"/>
              </a:lnSpc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1</a:t>
            </a:r>
          </a:p>
        </p:txBody>
      </p:sp>
      <p:sp>
        <p:nvSpPr>
          <p:cNvPr id="12" name="Text Box 39"/>
          <p:cNvSpPr txBox="1">
            <a:spLocks noChangeArrowheads="1"/>
          </p:cNvSpPr>
          <p:nvPr/>
        </p:nvSpPr>
        <p:spPr bwMode="auto">
          <a:xfrm>
            <a:off x="1187624" y="5949280"/>
            <a:ext cx="12241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en-US" sz="22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N=</a:t>
            </a:r>
            <a:r>
              <a:rPr lang="en-US" sz="220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40</a:t>
            </a:r>
            <a:endParaRPr lang="en-US" sz="2200" dirty="0">
              <a:solidFill>
                <a:srgbClr val="0070C0"/>
              </a:solidFill>
              <a:latin typeface="Tahoma" pitchFamily="34" charset="0"/>
            </a:endParaRPr>
          </a:p>
        </p:txBody>
      </p:sp>
      <p:sp>
        <p:nvSpPr>
          <p:cNvPr id="13" name="Text Box 42"/>
          <p:cNvSpPr txBox="1">
            <a:spLocks noChangeArrowheads="1"/>
          </p:cNvSpPr>
          <p:nvPr/>
        </p:nvSpPr>
        <p:spPr bwMode="auto">
          <a:xfrm>
            <a:off x="2051720" y="5877272"/>
            <a:ext cx="7920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Tổng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:</a:t>
            </a:r>
          </a:p>
        </p:txBody>
      </p:sp>
      <p:sp>
        <p:nvSpPr>
          <p:cNvPr id="14" name="Text Box 210"/>
          <p:cNvSpPr txBox="1">
            <a:spLocks noChangeArrowheads="1"/>
          </p:cNvSpPr>
          <p:nvPr/>
        </p:nvSpPr>
        <p:spPr bwMode="auto">
          <a:xfrm>
            <a:off x="2627784" y="5877272"/>
            <a:ext cx="762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</a:rPr>
              <a:t>250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3275856" y="3356992"/>
            <a:ext cx="936104" cy="156966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2400" i="1" dirty="0">
              <a:solidFill>
                <a:srgbClr val="00B05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i="1" dirty="0">
              <a:solidFill>
                <a:srgbClr val="00B050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2400" i="1" dirty="0">
              <a:solidFill>
                <a:srgbClr val="00B050"/>
              </a:solidFill>
              <a:latin typeface="Times New Roman" pitchFamily="18" charset="0"/>
            </a:endParaRP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3347864" y="3501008"/>
          <a:ext cx="504056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330120" imgH="228600" progId="Equation.DSMT4">
                  <p:embed/>
                </p:oleObj>
              </mc:Choice>
              <mc:Fallback>
                <p:oleObj name="Equation" r:id="rId3" imgW="330120" imgH="228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3501008"/>
                        <a:ext cx="504056" cy="407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4572000" y="836712"/>
            <a:ext cx="392392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b)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Công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thức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:</a:t>
            </a: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4644008" y="1196752"/>
            <a:ext cx="44999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Các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bước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tính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00B050"/>
                </a:solidFill>
                <a:latin typeface="Times New Roman" pitchFamily="18" charset="0"/>
              </a:rPr>
              <a:t>số</a:t>
            </a:r>
            <a:r>
              <a:rPr lang="en-US" sz="2400" b="1" i="1" u="sng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00B050"/>
                </a:solidFill>
                <a:latin typeface="Times New Roman" pitchFamily="18" charset="0"/>
              </a:rPr>
              <a:t>trung</a:t>
            </a:r>
            <a:r>
              <a:rPr lang="en-US" sz="2400" b="1" i="1" u="sng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00B050"/>
                </a:solidFill>
                <a:latin typeface="Times New Roman" pitchFamily="18" charset="0"/>
              </a:rPr>
              <a:t>bình</a:t>
            </a:r>
            <a:r>
              <a:rPr lang="en-US" sz="2400" b="1" i="1" u="sng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u="sng" dirty="0" err="1">
                <a:solidFill>
                  <a:srgbClr val="00B050"/>
                </a:solidFill>
                <a:latin typeface="Times New Roman" pitchFamily="18" charset="0"/>
              </a:rPr>
              <a:t>cộng</a:t>
            </a:r>
            <a:r>
              <a:rPr lang="en-US" sz="2400" b="1" i="1" u="sng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của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một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dấu</a:t>
            </a:r>
            <a:r>
              <a:rPr lang="en-US" sz="2400" b="1" i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B050"/>
                </a:solidFill>
                <a:latin typeface="Times New Roman" pitchFamily="18" charset="0"/>
              </a:rPr>
              <a:t>hiệu</a:t>
            </a:r>
            <a:endParaRPr lang="en-US" sz="2400" b="1" i="1" dirty="0">
              <a:solidFill>
                <a:srgbClr val="00B050"/>
              </a:solidFill>
              <a:latin typeface="Times New Roman" pitchFamily="18" charset="0"/>
            </a:endParaRPr>
          </a:p>
        </p:txBody>
      </p:sp>
      <p:sp>
        <p:nvSpPr>
          <p:cNvPr id="19" name="Text Box 195"/>
          <p:cNvSpPr txBox="1">
            <a:spLocks noChangeArrowheads="1"/>
          </p:cNvSpPr>
          <p:nvPr/>
        </p:nvSpPr>
        <p:spPr bwMode="auto">
          <a:xfrm>
            <a:off x="4357686" y="1928802"/>
            <a:ext cx="608761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B1: Nhân từng giá trị với tần số </a:t>
            </a:r>
          </a:p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tương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ứng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20" name="Text Box 196"/>
          <p:cNvSpPr txBox="1">
            <a:spLocks noChangeArrowheads="1"/>
          </p:cNvSpPr>
          <p:nvPr/>
        </p:nvSpPr>
        <p:spPr bwMode="auto">
          <a:xfrm>
            <a:off x="4286248" y="3000372"/>
            <a:ext cx="514851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B2:Cộng tất cả các tích vừa tìm  được</a:t>
            </a:r>
          </a:p>
          <a:p>
            <a:pPr>
              <a:spcBef>
                <a:spcPct val="50000"/>
              </a:spcBef>
            </a:pPr>
            <a:endParaRPr lang="en-US" sz="2400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1" name="Text Box 196"/>
          <p:cNvSpPr txBox="1">
            <a:spLocks noChangeArrowheads="1"/>
          </p:cNvSpPr>
          <p:nvPr/>
        </p:nvSpPr>
        <p:spPr bwMode="auto">
          <a:xfrm>
            <a:off x="4357686" y="3500438"/>
            <a:ext cx="518457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B3: Chia tổng đó cho số các giá trị 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                   (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tức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tổng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các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tần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66"/>
                </a:solidFill>
                <a:latin typeface="Times New Roman" pitchFamily="18" charset="0"/>
              </a:rPr>
              <a:t>số</a:t>
            </a:r>
            <a:r>
              <a:rPr lang="en-US" sz="2400" dirty="0">
                <a:solidFill>
                  <a:srgbClr val="000066"/>
                </a:solidFill>
                <a:latin typeface="Times New Roman" pitchFamily="18" charset="0"/>
              </a:rPr>
              <a:t>).</a:t>
            </a:r>
          </a:p>
          <a:p>
            <a:pPr>
              <a:spcBef>
                <a:spcPct val="50000"/>
              </a:spcBef>
            </a:pPr>
            <a:endParaRPr lang="en-US" sz="2400" dirty="0">
              <a:solidFill>
                <a:srgbClr val="000066"/>
              </a:solidFill>
              <a:latin typeface="Times New Roman" pitchFamily="18" charset="0"/>
            </a:endParaRPr>
          </a:p>
        </p:txBody>
      </p: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4267200" y="4357694"/>
            <a:ext cx="4876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</a:rPr>
              <a:t>Công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B050"/>
                </a:solidFill>
                <a:latin typeface="Times New Roman" pitchFamily="18" charset="0"/>
              </a:rPr>
              <a:t>thức</a:t>
            </a:r>
            <a:r>
              <a:rPr lang="en-US" sz="2400" b="1" dirty="0">
                <a:solidFill>
                  <a:srgbClr val="00B05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3" name="AutoShape 22"/>
          <p:cNvSpPr>
            <a:spLocks noChangeArrowheads="1"/>
          </p:cNvSpPr>
          <p:nvPr/>
        </p:nvSpPr>
        <p:spPr bwMode="auto">
          <a:xfrm>
            <a:off x="4499422" y="4797152"/>
            <a:ext cx="4644578" cy="7200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latin typeface="Tahoma" pitchFamily="34" charset="0"/>
            </a:endParaRPr>
          </a:p>
        </p:txBody>
      </p:sp>
      <p:graphicFrame>
        <p:nvGraphicFramePr>
          <p:cNvPr id="39959" name="Object 23"/>
          <p:cNvGraphicFramePr>
            <a:graphicFrameLocks noChangeAspect="1"/>
          </p:cNvGraphicFramePr>
          <p:nvPr/>
        </p:nvGraphicFramePr>
        <p:xfrm>
          <a:off x="4572000" y="4786322"/>
          <a:ext cx="457200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5" imgW="2006280" imgH="419040" progId="Equation.DSMT4">
                  <p:embed/>
                </p:oleObj>
              </mc:Choice>
              <mc:Fallback>
                <p:oleObj name="Equation" r:id="rId5" imgW="2006280" imgH="4190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786322"/>
                        <a:ext cx="4572000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4427984" y="5572140"/>
            <a:ext cx="4716016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Times New Roman" pitchFamily="18" charset="0"/>
              </a:rPr>
              <a:t>Trong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đó</a:t>
            </a:r>
            <a:r>
              <a:rPr lang="en-US" sz="1600" dirty="0">
                <a:latin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Times New Roman" pitchFamily="18" charset="0"/>
              </a:rPr>
              <a:t> x</a:t>
            </a:r>
            <a:r>
              <a:rPr lang="en-US" sz="1600" baseline="-25000" dirty="0">
                <a:latin typeface="Times New Roman" pitchFamily="18" charset="0"/>
              </a:rPr>
              <a:t>1</a:t>
            </a:r>
            <a:r>
              <a:rPr lang="en-US" sz="1600" dirty="0">
                <a:latin typeface="Times New Roman" pitchFamily="18" charset="0"/>
              </a:rPr>
              <a:t>, x</a:t>
            </a:r>
            <a:r>
              <a:rPr lang="en-US" sz="1600" baseline="-25000" dirty="0">
                <a:latin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</a:rPr>
              <a:t>,.., </a:t>
            </a:r>
            <a:r>
              <a:rPr lang="en-US" sz="1600" dirty="0" err="1">
                <a:latin typeface="Times New Roman" pitchFamily="18" charset="0"/>
              </a:rPr>
              <a:t>x</a:t>
            </a:r>
            <a:r>
              <a:rPr lang="en-US" sz="1600" baseline="-25000" dirty="0" err="1">
                <a:latin typeface="Times New Roman" pitchFamily="18" charset="0"/>
              </a:rPr>
              <a:t>k</a:t>
            </a:r>
            <a:r>
              <a:rPr lang="en-US" sz="1600" baseline="-250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là</a:t>
            </a:r>
            <a:r>
              <a:rPr lang="en-US" sz="1600" dirty="0">
                <a:latin typeface="Times New Roman" pitchFamily="18" charset="0"/>
              </a:rPr>
              <a:t> k </a:t>
            </a:r>
            <a:r>
              <a:rPr lang="en-US" sz="1600" dirty="0" err="1">
                <a:latin typeface="Times New Roman" pitchFamily="18" charset="0"/>
              </a:rPr>
              <a:t>giá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trị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khác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nhau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của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dấu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hiệu</a:t>
            </a:r>
            <a:r>
              <a:rPr lang="en-US" sz="1600" dirty="0">
                <a:latin typeface="Times New Roman" pitchFamily="18" charset="0"/>
              </a:rPr>
              <a:t> X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Times New Roman" pitchFamily="18" charset="0"/>
              </a:rPr>
              <a:t>  n</a:t>
            </a:r>
            <a:r>
              <a:rPr lang="en-US" sz="1600" baseline="-25000" dirty="0">
                <a:latin typeface="Times New Roman" pitchFamily="18" charset="0"/>
              </a:rPr>
              <a:t>1</a:t>
            </a:r>
            <a:r>
              <a:rPr lang="en-US" sz="1600" dirty="0">
                <a:latin typeface="Times New Roman" pitchFamily="18" charset="0"/>
              </a:rPr>
              <a:t>, n</a:t>
            </a:r>
            <a:r>
              <a:rPr lang="en-US" sz="1600" baseline="-25000" dirty="0">
                <a:latin typeface="Times New Roman" pitchFamily="18" charset="0"/>
              </a:rPr>
              <a:t>2 </a:t>
            </a:r>
            <a:r>
              <a:rPr lang="en-US" sz="1600" dirty="0">
                <a:latin typeface="Times New Roman" pitchFamily="18" charset="0"/>
              </a:rPr>
              <a:t>,......, </a:t>
            </a:r>
            <a:r>
              <a:rPr lang="en-US" sz="1600" dirty="0" err="1">
                <a:latin typeface="Times New Roman" pitchFamily="18" charset="0"/>
              </a:rPr>
              <a:t>là</a:t>
            </a:r>
            <a:r>
              <a:rPr lang="en-US" sz="1600" dirty="0">
                <a:latin typeface="Times New Roman" pitchFamily="18" charset="0"/>
              </a:rPr>
              <a:t> k </a:t>
            </a:r>
            <a:r>
              <a:rPr lang="en-US" sz="1600" dirty="0" err="1">
                <a:latin typeface="Times New Roman" pitchFamily="18" charset="0"/>
              </a:rPr>
              <a:t>tần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số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tương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ứng</a:t>
            </a:r>
            <a:r>
              <a:rPr lang="en-US" sz="1600" dirty="0">
                <a:latin typeface="Times New Roman" pitchFamily="18" charset="0"/>
              </a:rPr>
              <a:t>.   N </a:t>
            </a:r>
            <a:r>
              <a:rPr lang="en-US" sz="1600" dirty="0" err="1">
                <a:latin typeface="Times New Roman" pitchFamily="18" charset="0"/>
              </a:rPr>
              <a:t>là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số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các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giá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trị</a:t>
            </a:r>
            <a:r>
              <a:rPr lang="en-US" sz="1600" dirty="0">
                <a:latin typeface="Times New Roman" pitchFamily="18" charset="0"/>
              </a:rPr>
              <a:t> .</a:t>
            </a: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>
            <a:off x="642910" y="2643182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9" name="Rectangle 16"/>
          <p:cNvSpPr>
            <a:spLocks noChangeArrowheads="1"/>
          </p:cNvSpPr>
          <p:nvPr/>
        </p:nvSpPr>
        <p:spPr bwMode="auto">
          <a:xfrm>
            <a:off x="642910" y="2928934"/>
            <a:ext cx="985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" name="Rectangle 16"/>
          <p:cNvSpPr>
            <a:spLocks noChangeArrowheads="1"/>
          </p:cNvSpPr>
          <p:nvPr/>
        </p:nvSpPr>
        <p:spPr bwMode="auto">
          <a:xfrm>
            <a:off x="642910" y="3286124"/>
            <a:ext cx="11430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1" name="Rectangle 16"/>
          <p:cNvSpPr>
            <a:spLocks noChangeArrowheads="1"/>
          </p:cNvSpPr>
          <p:nvPr/>
        </p:nvSpPr>
        <p:spPr bwMode="auto">
          <a:xfrm>
            <a:off x="785786" y="3857628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4" name="Rectangle 16"/>
          <p:cNvSpPr>
            <a:spLocks noChangeArrowheads="1"/>
          </p:cNvSpPr>
          <p:nvPr/>
        </p:nvSpPr>
        <p:spPr bwMode="auto">
          <a:xfrm>
            <a:off x="785786" y="4143380"/>
            <a:ext cx="8572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5" name="Rectangle 16"/>
          <p:cNvSpPr>
            <a:spLocks noChangeArrowheads="1"/>
          </p:cNvSpPr>
          <p:nvPr/>
        </p:nvSpPr>
        <p:spPr bwMode="auto">
          <a:xfrm>
            <a:off x="827584" y="3573016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" name="Rectangle 16"/>
          <p:cNvSpPr>
            <a:spLocks noChangeArrowheads="1"/>
          </p:cNvSpPr>
          <p:nvPr/>
        </p:nvSpPr>
        <p:spPr bwMode="auto">
          <a:xfrm>
            <a:off x="785786" y="5000636"/>
            <a:ext cx="3571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8" name="Rectangle 16"/>
          <p:cNvSpPr>
            <a:spLocks noChangeArrowheads="1"/>
          </p:cNvSpPr>
          <p:nvPr/>
        </p:nvSpPr>
        <p:spPr bwMode="auto">
          <a:xfrm>
            <a:off x="785786" y="4643446"/>
            <a:ext cx="3571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9" name="Rectangle 16"/>
          <p:cNvSpPr>
            <a:spLocks noChangeArrowheads="1"/>
          </p:cNvSpPr>
          <p:nvPr/>
        </p:nvSpPr>
        <p:spPr bwMode="auto">
          <a:xfrm>
            <a:off x="785786" y="4286256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0" name="Rectangle 16"/>
          <p:cNvSpPr>
            <a:spLocks noChangeArrowheads="1"/>
          </p:cNvSpPr>
          <p:nvPr/>
        </p:nvSpPr>
        <p:spPr bwMode="auto">
          <a:xfrm>
            <a:off x="642910" y="5429264"/>
            <a:ext cx="11430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3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1" name="Rectangle 16"/>
          <p:cNvSpPr>
            <a:spLocks noChangeArrowheads="1"/>
          </p:cNvSpPr>
          <p:nvPr/>
        </p:nvSpPr>
        <p:spPr bwMode="auto">
          <a:xfrm>
            <a:off x="1571604" y="2643182"/>
            <a:ext cx="642942" cy="46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2" name="Rectangle 16"/>
          <p:cNvSpPr>
            <a:spLocks noChangeArrowheads="1"/>
          </p:cNvSpPr>
          <p:nvPr/>
        </p:nvSpPr>
        <p:spPr bwMode="auto">
          <a:xfrm>
            <a:off x="1571604" y="3000372"/>
            <a:ext cx="642942" cy="46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3" name="Rectangle 16"/>
          <p:cNvSpPr>
            <a:spLocks noChangeArrowheads="1"/>
          </p:cNvSpPr>
          <p:nvPr/>
        </p:nvSpPr>
        <p:spPr bwMode="auto">
          <a:xfrm>
            <a:off x="1571604" y="3357562"/>
            <a:ext cx="642942" cy="46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4" name="Rectangle 16"/>
          <p:cNvSpPr>
            <a:spLocks noChangeArrowheads="1"/>
          </p:cNvSpPr>
          <p:nvPr/>
        </p:nvSpPr>
        <p:spPr bwMode="auto">
          <a:xfrm>
            <a:off x="1500166" y="5429265"/>
            <a:ext cx="695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1643042" y="3571876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7" name="Rectangle 16"/>
          <p:cNvSpPr>
            <a:spLocks noChangeArrowheads="1"/>
          </p:cNvSpPr>
          <p:nvPr/>
        </p:nvSpPr>
        <p:spPr bwMode="auto">
          <a:xfrm>
            <a:off x="1643042" y="3929066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1643042" y="4286256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9" name="Rectangle 16"/>
          <p:cNvSpPr>
            <a:spLocks noChangeArrowheads="1"/>
          </p:cNvSpPr>
          <p:nvPr/>
        </p:nvSpPr>
        <p:spPr bwMode="auto">
          <a:xfrm>
            <a:off x="1643042" y="4643446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0" name="Rectangle 16"/>
          <p:cNvSpPr>
            <a:spLocks noChangeArrowheads="1"/>
          </p:cNvSpPr>
          <p:nvPr/>
        </p:nvSpPr>
        <p:spPr bwMode="auto">
          <a:xfrm>
            <a:off x="1571604" y="5000636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1" name="Rectangle 16"/>
          <p:cNvSpPr>
            <a:spLocks noChangeArrowheads="1"/>
          </p:cNvSpPr>
          <p:nvPr/>
        </p:nvSpPr>
        <p:spPr bwMode="auto">
          <a:xfrm>
            <a:off x="2357422" y="2643182"/>
            <a:ext cx="1071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2" name="Rectangle 16"/>
          <p:cNvSpPr>
            <a:spLocks noChangeArrowheads="1"/>
          </p:cNvSpPr>
          <p:nvPr/>
        </p:nvSpPr>
        <p:spPr bwMode="auto">
          <a:xfrm>
            <a:off x="2357422" y="3000372"/>
            <a:ext cx="1071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3" name="Rectangle 16"/>
          <p:cNvSpPr>
            <a:spLocks noChangeArrowheads="1"/>
          </p:cNvSpPr>
          <p:nvPr/>
        </p:nvSpPr>
        <p:spPr bwMode="auto">
          <a:xfrm>
            <a:off x="2357422" y="3357562"/>
            <a:ext cx="1071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4" name="Rectangle 16"/>
          <p:cNvSpPr>
            <a:spLocks noChangeArrowheads="1"/>
          </p:cNvSpPr>
          <p:nvPr/>
        </p:nvSpPr>
        <p:spPr bwMode="auto">
          <a:xfrm>
            <a:off x="2571736" y="3571876"/>
            <a:ext cx="7143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5" name="Rectangle 16"/>
          <p:cNvSpPr>
            <a:spLocks noChangeArrowheads="1"/>
          </p:cNvSpPr>
          <p:nvPr/>
        </p:nvSpPr>
        <p:spPr bwMode="auto">
          <a:xfrm>
            <a:off x="2571736" y="3929066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6" name="Rectangle 16"/>
          <p:cNvSpPr>
            <a:spLocks noChangeArrowheads="1"/>
          </p:cNvSpPr>
          <p:nvPr/>
        </p:nvSpPr>
        <p:spPr bwMode="auto">
          <a:xfrm>
            <a:off x="2571736" y="4357694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7" name="Rectangle 16"/>
          <p:cNvSpPr>
            <a:spLocks noChangeArrowheads="1"/>
          </p:cNvSpPr>
          <p:nvPr/>
        </p:nvSpPr>
        <p:spPr bwMode="auto">
          <a:xfrm>
            <a:off x="2500298" y="4643446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8" name="Rectangle 16"/>
          <p:cNvSpPr>
            <a:spLocks noChangeArrowheads="1"/>
          </p:cNvSpPr>
          <p:nvPr/>
        </p:nvSpPr>
        <p:spPr bwMode="auto">
          <a:xfrm>
            <a:off x="2428860" y="5000636"/>
            <a:ext cx="4286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baseline="-25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...</a:t>
            </a:r>
            <a:r>
              <a:rPr lang="en-US" sz="2400" baseline="-25000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9" name="Rectangle 16"/>
          <p:cNvSpPr>
            <a:spLocks noChangeArrowheads="1"/>
          </p:cNvSpPr>
          <p:nvPr/>
        </p:nvSpPr>
        <p:spPr bwMode="auto">
          <a:xfrm>
            <a:off x="2428860" y="5429264"/>
            <a:ext cx="1071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x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.n</a:t>
            </a:r>
            <a:r>
              <a:rPr lang="en-US" sz="2400" baseline="-30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0" name="Rectangle 16"/>
          <p:cNvSpPr>
            <a:spLocks noChangeArrowheads="1"/>
          </p:cNvSpPr>
          <p:nvPr/>
        </p:nvSpPr>
        <p:spPr bwMode="auto">
          <a:xfrm>
            <a:off x="2071670" y="2643182"/>
            <a:ext cx="642942" cy="461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0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6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1" name="Rectangle 16"/>
          <p:cNvSpPr>
            <a:spLocks noChangeArrowheads="1"/>
          </p:cNvSpPr>
          <p:nvPr/>
        </p:nvSpPr>
        <p:spPr bwMode="auto">
          <a:xfrm>
            <a:off x="2071670" y="3000372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1928794" y="3357562"/>
            <a:ext cx="7143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 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3" name="Rectangle 16"/>
          <p:cNvSpPr>
            <a:spLocks noChangeArrowheads="1"/>
          </p:cNvSpPr>
          <p:nvPr/>
        </p:nvSpPr>
        <p:spPr bwMode="auto">
          <a:xfrm>
            <a:off x="2000232" y="3714752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5" name="Rectangle 16"/>
          <p:cNvSpPr>
            <a:spLocks noChangeArrowheads="1"/>
          </p:cNvSpPr>
          <p:nvPr/>
        </p:nvSpPr>
        <p:spPr bwMode="auto">
          <a:xfrm>
            <a:off x="2071670" y="4071942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48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6" name="Rectangle 16"/>
          <p:cNvSpPr>
            <a:spLocks noChangeArrowheads="1"/>
          </p:cNvSpPr>
          <p:nvPr/>
        </p:nvSpPr>
        <p:spPr bwMode="auto">
          <a:xfrm>
            <a:off x="2000232" y="4429132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63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8" name="Rectangle 16"/>
          <p:cNvSpPr>
            <a:spLocks noChangeArrowheads="1"/>
          </p:cNvSpPr>
          <p:nvPr/>
        </p:nvSpPr>
        <p:spPr bwMode="auto">
          <a:xfrm>
            <a:off x="2000232" y="4786322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72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9" name="Rectangle 16"/>
          <p:cNvSpPr>
            <a:spLocks noChangeArrowheads="1"/>
          </p:cNvSpPr>
          <p:nvPr/>
        </p:nvSpPr>
        <p:spPr bwMode="auto">
          <a:xfrm>
            <a:off x="2000232" y="5143512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0" name="Rectangle 16"/>
          <p:cNvSpPr>
            <a:spLocks noChangeArrowheads="1"/>
          </p:cNvSpPr>
          <p:nvPr/>
        </p:nvSpPr>
        <p:spPr bwMode="auto">
          <a:xfrm>
            <a:off x="2000232" y="5500702"/>
            <a:ext cx="64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</a:t>
            </a:r>
            <a:r>
              <a:rPr lang="en-US" sz="2000" baseline="-25000" dirty="0"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400" baseline="-25000" dirty="0">
                <a:solidFill>
                  <a:srgbClr val="003300"/>
                </a:solidFill>
                <a:ea typeface="Calibri" pitchFamily="34" charset="0"/>
                <a:cs typeface="Times New Roman" pitchFamily="18" charset="0"/>
              </a:rPr>
              <a:t> </a:t>
            </a:r>
            <a:endParaRPr lang="en-US" sz="2400" dirty="0">
              <a:solidFill>
                <a:srgbClr val="0033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3" name="Text Box 14"/>
          <p:cNvSpPr txBox="1">
            <a:spLocks noChangeArrowheads="1"/>
          </p:cNvSpPr>
          <p:nvPr/>
        </p:nvSpPr>
        <p:spPr bwMode="auto">
          <a:xfrm>
            <a:off x="6000760" y="500042"/>
            <a:ext cx="39239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143108" y="1785926"/>
            <a:ext cx="11528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 tích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(x.n)</a:t>
            </a:r>
          </a:p>
        </p:txBody>
      </p:sp>
      <p:graphicFrame>
        <p:nvGraphicFramePr>
          <p:cNvPr id="45090" name="Object 4"/>
          <p:cNvGraphicFramePr>
            <a:graphicFrameLocks noChangeAspect="1"/>
          </p:cNvGraphicFramePr>
          <p:nvPr/>
        </p:nvGraphicFramePr>
        <p:xfrm>
          <a:off x="3275856" y="3933056"/>
          <a:ext cx="936104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7" imgW="838080" imgH="457200" progId="Equation.DSMT4">
                  <p:embed/>
                </p:oleObj>
              </mc:Choice>
              <mc:Fallback>
                <p:oleObj name="Equation" r:id="rId7" imgW="83808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933056"/>
                        <a:ext cx="936104" cy="7200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20" grpId="0"/>
      <p:bldP spid="21" grpId="0"/>
      <p:bldP spid="22" grpId="0"/>
      <p:bldP spid="23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1979712" y="0"/>
            <a:ext cx="5715000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47 - §4: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SỐ TRUNG BÌNH CỘNG</a:t>
            </a:r>
          </a:p>
        </p:txBody>
      </p:sp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0" y="764704"/>
            <a:ext cx="37079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a) Bài toán:</a:t>
            </a: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0" y="332656"/>
            <a:ext cx="8604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1.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trung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bình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cộng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dấu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hiệu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8" name="AutoShape 22"/>
          <p:cNvSpPr>
            <a:spLocks noChangeArrowheads="1"/>
          </p:cNvSpPr>
          <p:nvPr/>
        </p:nvSpPr>
        <p:spPr bwMode="auto">
          <a:xfrm>
            <a:off x="214282" y="1285860"/>
            <a:ext cx="4067944" cy="72008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>
              <a:latin typeface="Tahoma" pitchFamily="34" charset="0"/>
            </a:endParaRPr>
          </a:p>
        </p:txBody>
      </p:sp>
      <p:graphicFrame>
        <p:nvGraphicFramePr>
          <p:cNvPr id="7" name="Object 23"/>
          <p:cNvGraphicFramePr>
            <a:graphicFrameLocks noChangeAspect="1"/>
          </p:cNvGraphicFramePr>
          <p:nvPr/>
        </p:nvGraphicFramePr>
        <p:xfrm>
          <a:off x="214282" y="1214422"/>
          <a:ext cx="4103688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006280" imgH="419040" progId="Equation.DSMT4">
                  <p:embed/>
                </p:oleObj>
              </mc:Choice>
              <mc:Fallback>
                <p:oleObj name="Equation" r:id="rId3" imgW="2006280" imgH="4190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1214422"/>
                        <a:ext cx="4103688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20"/>
          <p:cNvSpPr txBox="1">
            <a:spLocks noChangeArrowheads="1"/>
          </p:cNvSpPr>
          <p:nvPr/>
        </p:nvSpPr>
        <p:spPr bwMode="auto">
          <a:xfrm>
            <a:off x="4429124" y="928670"/>
            <a:ext cx="4572032" cy="13234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>
                <a:latin typeface="Times New Roman" pitchFamily="18" charset="0"/>
              </a:rPr>
              <a:t>Trong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đó</a:t>
            </a:r>
            <a:r>
              <a:rPr lang="en-US" sz="1600" dirty="0">
                <a:latin typeface="Times New Roman" pitchFamily="18" charset="0"/>
              </a:rPr>
              <a:t> :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Times New Roman" pitchFamily="18" charset="0"/>
              </a:rPr>
              <a:t> x</a:t>
            </a:r>
            <a:r>
              <a:rPr lang="en-US" sz="1600" baseline="-25000" dirty="0">
                <a:latin typeface="Times New Roman" pitchFamily="18" charset="0"/>
              </a:rPr>
              <a:t>1</a:t>
            </a:r>
            <a:r>
              <a:rPr lang="en-US" sz="1600" dirty="0">
                <a:latin typeface="Times New Roman" pitchFamily="18" charset="0"/>
              </a:rPr>
              <a:t>, x</a:t>
            </a:r>
            <a:r>
              <a:rPr lang="en-US" sz="1600" baseline="-25000" dirty="0">
                <a:latin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</a:rPr>
              <a:t>,.., </a:t>
            </a:r>
            <a:r>
              <a:rPr lang="en-US" sz="1600" dirty="0" err="1">
                <a:latin typeface="Times New Roman" pitchFamily="18" charset="0"/>
              </a:rPr>
              <a:t>x</a:t>
            </a:r>
            <a:r>
              <a:rPr lang="en-US" sz="1600" baseline="-25000" dirty="0" err="1">
                <a:latin typeface="Times New Roman" pitchFamily="18" charset="0"/>
              </a:rPr>
              <a:t>k</a:t>
            </a:r>
            <a:r>
              <a:rPr lang="en-US" sz="1600" baseline="-250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là</a:t>
            </a:r>
            <a:r>
              <a:rPr lang="en-US" sz="1600" dirty="0">
                <a:latin typeface="Times New Roman" pitchFamily="18" charset="0"/>
              </a:rPr>
              <a:t> k </a:t>
            </a:r>
            <a:r>
              <a:rPr lang="en-US" sz="1600" dirty="0" err="1">
                <a:latin typeface="Times New Roman" pitchFamily="18" charset="0"/>
              </a:rPr>
              <a:t>giá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trị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khác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nhau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của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dấu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hiệu</a:t>
            </a:r>
            <a:r>
              <a:rPr lang="en-US" sz="1600" dirty="0">
                <a:latin typeface="Times New Roman" pitchFamily="18" charset="0"/>
              </a:rPr>
              <a:t> X</a:t>
            </a:r>
          </a:p>
          <a:p>
            <a:pPr>
              <a:spcBef>
                <a:spcPct val="50000"/>
              </a:spcBef>
            </a:pPr>
            <a:r>
              <a:rPr lang="en-US" sz="1600" dirty="0">
                <a:latin typeface="Times New Roman" pitchFamily="18" charset="0"/>
              </a:rPr>
              <a:t>  n</a:t>
            </a:r>
            <a:r>
              <a:rPr lang="en-US" sz="1600" baseline="-25000" dirty="0">
                <a:latin typeface="Times New Roman" pitchFamily="18" charset="0"/>
              </a:rPr>
              <a:t>1</a:t>
            </a:r>
            <a:r>
              <a:rPr lang="en-US" sz="1600" dirty="0">
                <a:latin typeface="Times New Roman" pitchFamily="18" charset="0"/>
              </a:rPr>
              <a:t>, n</a:t>
            </a:r>
            <a:r>
              <a:rPr lang="en-US" sz="1600" baseline="-25000" dirty="0">
                <a:latin typeface="Times New Roman" pitchFamily="18" charset="0"/>
              </a:rPr>
              <a:t>2 </a:t>
            </a:r>
            <a:r>
              <a:rPr lang="en-US" sz="1600" dirty="0">
                <a:latin typeface="Times New Roman" pitchFamily="18" charset="0"/>
              </a:rPr>
              <a:t>,......, là k tần số tương ứng.  N </a:t>
            </a:r>
            <a:r>
              <a:rPr lang="en-US" sz="1600" dirty="0" err="1">
                <a:latin typeface="Times New Roman" pitchFamily="18" charset="0"/>
              </a:rPr>
              <a:t>là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số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các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giá</a:t>
            </a:r>
            <a:r>
              <a:rPr lang="en-US" sz="1600" dirty="0">
                <a:latin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</a:rPr>
              <a:t>trị</a:t>
            </a:r>
            <a:r>
              <a:rPr lang="en-US" sz="1600" dirty="0">
                <a:latin typeface="Times New Roman" pitchFamily="18" charset="0"/>
              </a:rPr>
              <a:t> .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2420888"/>
            <a:ext cx="620713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?3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683568" y="2276872"/>
            <a:ext cx="803116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Kết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quả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kiểm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tra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7A (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với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đề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kiểm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tra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7C)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qua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bảng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“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tần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”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</a:rPr>
              <a:t>đây</a:t>
            </a:r>
            <a:r>
              <a:rPr lang="en-US" sz="2000" b="1" i="1" dirty="0">
                <a:solidFill>
                  <a:srgbClr val="FF0000"/>
                </a:solidFill>
                <a:latin typeface="Times New Roman" pitchFamily="18" charset="0"/>
              </a:rPr>
              <a:t>. Hãy dùng công thức trên để tính số điểm trung bình của lớp 7A .</a:t>
            </a:r>
          </a:p>
        </p:txBody>
      </p:sp>
      <p:graphicFrame>
        <p:nvGraphicFramePr>
          <p:cNvPr id="13" name="Group 87"/>
          <p:cNvGraphicFramePr>
            <a:graphicFrameLocks noGrp="1"/>
          </p:cNvGraphicFramePr>
          <p:nvPr/>
        </p:nvGraphicFramePr>
        <p:xfrm>
          <a:off x="285720" y="3357562"/>
          <a:ext cx="2928958" cy="3429024"/>
        </p:xfrm>
        <a:graphic>
          <a:graphicData uri="http://schemas.openxmlformats.org/drawingml/2006/table">
            <a:tbl>
              <a:tblPr/>
              <a:tblGrid>
                <a:gridCol w="14644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6447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276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Điểm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Tần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(n)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01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00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Times New Roman" pitchFamily="18" charset="0"/>
                        </a:rPr>
                        <a:t>N=40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660066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4" name="Text Box 84"/>
          <p:cNvSpPr txBox="1">
            <a:spLocks noChangeArrowheads="1"/>
          </p:cNvSpPr>
          <p:nvPr/>
        </p:nvSpPr>
        <p:spPr bwMode="auto">
          <a:xfrm>
            <a:off x="571472" y="3786190"/>
            <a:ext cx="543574" cy="256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3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4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5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6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7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8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9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10</a:t>
            </a:r>
          </a:p>
        </p:txBody>
      </p:sp>
      <p:sp>
        <p:nvSpPr>
          <p:cNvPr id="15" name="Text Box 85"/>
          <p:cNvSpPr txBox="1">
            <a:spLocks noChangeArrowheads="1"/>
          </p:cNvSpPr>
          <p:nvPr/>
        </p:nvSpPr>
        <p:spPr bwMode="auto">
          <a:xfrm>
            <a:off x="2000232" y="3786190"/>
            <a:ext cx="838200" cy="256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2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2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4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  10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8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  10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3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400" b="1" dirty="0">
                <a:latin typeface="Tahoma" pitchFamily="34" charset="0"/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99384" y="3501008"/>
            <a:ext cx="5544616" cy="21602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3743401" y="3501008"/>
          <a:ext cx="5400599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3568680" imgH="1409400" progId="Equation.DSMT4">
                  <p:embed/>
                </p:oleObj>
              </mc:Choice>
              <mc:Fallback>
                <p:oleObj name="Equation" r:id="rId5" imgW="3568680" imgH="1409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401" y="3501008"/>
                        <a:ext cx="5400599" cy="215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3635896" y="3573016"/>
          <a:ext cx="28803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7" imgW="203040" imgH="228600" progId="Equation.DSMT4">
                  <p:embed/>
                </p:oleObj>
              </mc:Choice>
              <mc:Fallback>
                <p:oleObj name="Equation" r:id="rId7" imgW="20304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3573016"/>
                        <a:ext cx="288032" cy="4320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79512" y="188640"/>
            <a:ext cx="457200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?4</a:t>
            </a: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755576" y="188640"/>
            <a:ext cx="81369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so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sánh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kết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quả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làm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kiểm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tra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Toán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nói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trên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lớp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7C </a:t>
            </a:r>
            <a:r>
              <a:rPr lang="en-US" sz="2400" b="1" i="1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sz="2400" b="1" i="1" dirty="0">
                <a:solidFill>
                  <a:srgbClr val="FF0000"/>
                </a:solidFill>
                <a:latin typeface="Times New Roman" pitchFamily="18" charset="0"/>
              </a:rPr>
              <a:t> 7A ?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0" y="1052736"/>
            <a:ext cx="1440160" cy="533400"/>
          </a:xfrm>
          <a:prstGeom prst="flowChartAlternateProcess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</a:rPr>
              <a:t>Trả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</a:rPr>
              <a:t>lời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</a:rPr>
              <a:t>: 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0" y="1556793"/>
            <a:ext cx="874846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</a:rPr>
              <a:t>Điểm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trung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kiểm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Toán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</a:rPr>
              <a:t> 7C </a:t>
            </a:r>
            <a:r>
              <a:rPr lang="en-US" sz="2400" b="1" dirty="0" err="1">
                <a:latin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6,25</a:t>
            </a:r>
          </a:p>
          <a:p>
            <a:pPr eaLnBrk="0" hangingPunct="0">
              <a:spcBef>
                <a:spcPct val="50000"/>
              </a:spcBef>
            </a:pPr>
            <a:endParaRPr lang="en-US" sz="24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eaLnBrk="0" hangingPunct="0"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</a:rPr>
              <a:t> 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0" y="2060848"/>
            <a:ext cx="93235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</a:rPr>
              <a:t>Điểm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trung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kiểm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Toán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của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lớp</a:t>
            </a:r>
            <a:r>
              <a:rPr lang="en-US" sz="2400" b="1" dirty="0">
                <a:latin typeface="Times New Roman" pitchFamily="18" charset="0"/>
              </a:rPr>
              <a:t> 7A </a:t>
            </a:r>
            <a:r>
              <a:rPr lang="en-US" sz="2400" b="1" dirty="0" err="1">
                <a:latin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6,68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2564904"/>
            <a:ext cx="8748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Times New Roman" pitchFamily="18" charset="0"/>
              </a:rPr>
              <a:t>Vậy kết quả làm bài kiểm tra Toán của lớp </a:t>
            </a: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</a:rPr>
              <a:t>7A</a:t>
            </a:r>
            <a:r>
              <a:rPr lang="en-US" sz="2400" b="1" dirty="0">
                <a:latin typeface="Times New Roman" pitchFamily="18" charset="0"/>
              </a:rPr>
              <a:t> 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tốt hơn </a:t>
            </a:r>
            <a:r>
              <a:rPr lang="en-US" sz="2400" b="1" dirty="0">
                <a:latin typeface="Times New Roman" pitchFamily="18" charset="0"/>
              </a:rPr>
              <a:t>lớp </a:t>
            </a: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</a:rPr>
              <a:t>7C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/>
      <p:bldP spid="11" grpId="0" animBg="1"/>
      <p:bldP spid="12" grpId="0"/>
      <p:bldP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0" y="0"/>
            <a:ext cx="678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2. </a:t>
            </a:r>
            <a:r>
              <a:rPr lang="en-US" sz="28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Ý </a:t>
            </a:r>
            <a:r>
              <a:rPr lang="en-US" sz="2800" b="1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nghĩa</a:t>
            </a:r>
            <a:r>
              <a:rPr lang="en-US" sz="28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số</a:t>
            </a:r>
            <a:r>
              <a:rPr lang="en-US" sz="28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trung</a:t>
            </a:r>
            <a:r>
              <a:rPr lang="en-US" sz="28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bình</a:t>
            </a:r>
            <a:r>
              <a:rPr lang="en-US" sz="28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cộng</a:t>
            </a:r>
            <a:endParaRPr lang="en-US" sz="2800" b="1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79512" y="548680"/>
            <a:ext cx="7962900" cy="1200150"/>
          </a:xfrm>
          <a:prstGeom prst="rect">
            <a:avLst/>
          </a:prstGeom>
          <a:solidFill>
            <a:srgbClr val="92D05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23528" y="692696"/>
            <a:ext cx="7620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trung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bình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cộng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thường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được</a:t>
            </a:r>
            <a:r>
              <a:rPr lang="en-US" sz="2400" b="1">
                <a:latin typeface="Times New Roman" pitchFamily="18" charset="0"/>
              </a:rPr>
              <a:t> dùng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</a:rPr>
              <a:t> “</a:t>
            </a:r>
            <a:r>
              <a:rPr lang="en-US" sz="2400" b="1" dirty="0" err="1">
                <a:latin typeface="Times New Roman" pitchFamily="18" charset="0"/>
              </a:rPr>
              <a:t>đại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diện</a:t>
            </a:r>
            <a:r>
              <a:rPr lang="en-US" sz="2400" b="1" dirty="0">
                <a:latin typeface="Times New Roman" pitchFamily="18" charset="0"/>
              </a:rPr>
              <a:t>” </a:t>
            </a:r>
            <a:r>
              <a:rPr lang="en-US" sz="2400" b="1" dirty="0" err="1">
                <a:latin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dấu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hiệu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đặc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biệt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khi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muốn</a:t>
            </a:r>
            <a:r>
              <a:rPr lang="en-US" sz="2400" b="1" dirty="0">
                <a:latin typeface="Times New Roman" pitchFamily="18" charset="0"/>
              </a:rPr>
              <a:t> so </a:t>
            </a:r>
            <a:r>
              <a:rPr lang="en-US" sz="2400" b="1" dirty="0" err="1">
                <a:latin typeface="Times New Roman" pitchFamily="18" charset="0"/>
              </a:rPr>
              <a:t>sánh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</a:rPr>
              <a:t>dấu</a:t>
            </a:r>
            <a:r>
              <a:rPr lang="en-US" sz="2400" b="1" u="sng" dirty="0">
                <a:latin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</a:rPr>
              <a:t>hiệu</a:t>
            </a:r>
            <a:r>
              <a:rPr lang="en-US" sz="2400" b="1" u="sng" dirty="0">
                <a:latin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</a:rPr>
              <a:t>cùng</a:t>
            </a:r>
            <a:r>
              <a:rPr lang="en-US" sz="2400" b="1" u="sng" dirty="0">
                <a:latin typeface="Times New Roman" pitchFamily="18" charset="0"/>
              </a:rPr>
              <a:t> </a:t>
            </a:r>
            <a:r>
              <a:rPr lang="en-US" sz="2400" b="1" u="sng" dirty="0" err="1">
                <a:latin typeface="Times New Roman" pitchFamily="18" charset="0"/>
              </a:rPr>
              <a:t>loại</a:t>
            </a:r>
            <a:r>
              <a:rPr lang="en-US" sz="2400" b="1" u="sng" dirty="0">
                <a:latin typeface="Times New Roman" pitchFamily="18" charset="0"/>
              </a:rPr>
              <a:t>.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251520" y="1700808"/>
            <a:ext cx="21034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</a:rPr>
              <a:t>►</a:t>
            </a:r>
            <a:r>
              <a:rPr lang="en-US" sz="2400" b="1" dirty="0" err="1">
                <a:solidFill>
                  <a:srgbClr val="7030A0"/>
                </a:solidFill>
                <a:latin typeface="Times New Roman" pitchFamily="18" charset="0"/>
              </a:rPr>
              <a:t>Chú</a:t>
            </a:r>
            <a:r>
              <a:rPr lang="en-US" sz="2400" b="1" dirty="0">
                <a:solidFill>
                  <a:srgbClr val="7030A0"/>
                </a:solidFill>
                <a:latin typeface="Times New Roman" pitchFamily="18" charset="0"/>
              </a:rPr>
              <a:t> ý</a:t>
            </a:r>
            <a:r>
              <a:rPr lang="en-US" sz="3200" b="1" dirty="0">
                <a:solidFill>
                  <a:srgbClr val="7030A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0" y="2132856"/>
            <a:ext cx="89644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-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Khi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các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giá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trị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dấu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hiệu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khoảng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chênh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lệch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rất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lớn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đối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với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nhau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thì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không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nên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lấy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trung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bình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cộng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làm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“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đại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diện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”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cho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dấu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hiệu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đó</a:t>
            </a:r>
            <a:r>
              <a:rPr lang="en-US" sz="24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23528" y="3212976"/>
            <a:ext cx="8568952" cy="1139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Ví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dụ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: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Xét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dấu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hiệu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X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có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dãy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giá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trị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là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: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          5000         1000         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00         100.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        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Tính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số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trung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bình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cộng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của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dãy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số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.</a:t>
            </a:r>
          </a:p>
        </p:txBody>
      </p:sp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323528" y="4221088"/>
            <a:ext cx="21754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Trả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lời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619672" y="4365104"/>
            <a:ext cx="6048672" cy="792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F0"/>
              </a:solidFill>
            </a:endParaRPr>
          </a:p>
        </p:txBody>
      </p:sp>
      <p:graphicFrame>
        <p:nvGraphicFramePr>
          <p:cNvPr id="2" name="Object 34"/>
          <p:cNvGraphicFramePr>
            <a:graphicFrameLocks noChangeAspect="1"/>
          </p:cNvGraphicFramePr>
          <p:nvPr/>
        </p:nvGraphicFramePr>
        <p:xfrm>
          <a:off x="1620838" y="4368800"/>
          <a:ext cx="5975498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2603160" imgH="444240" progId="Equation.DSMT4">
                  <p:embed/>
                </p:oleObj>
              </mc:Choice>
              <mc:Fallback>
                <p:oleObj name="Equation" r:id="rId3" imgW="2603160" imgH="4442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0838" y="4368800"/>
                        <a:ext cx="5975498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0" y="5877272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-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Số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trung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bình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cộng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có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thể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không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thuộc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dãy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giá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trị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của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dấu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</a:rPr>
              <a:t>hiệu</a:t>
            </a:r>
            <a:endParaRPr lang="en-US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179512" y="5229200"/>
            <a:ext cx="89644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dirty="0" err="1">
                <a:latin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lấy</a:t>
            </a:r>
            <a:r>
              <a:rPr lang="en-US" sz="2400" dirty="0">
                <a:latin typeface="Times New Roman" pitchFamily="18" charset="0"/>
              </a:rPr>
              <a:t>              </a:t>
            </a:r>
            <a:r>
              <a:rPr lang="en-US" sz="2400" dirty="0" err="1">
                <a:latin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đại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diện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</a:rPr>
              <a:t> X </a:t>
            </a:r>
            <a:r>
              <a:rPr lang="en-US" sz="2400" dirty="0" err="1">
                <a:latin typeface="Times New Roman" pitchFamily="18" charset="0"/>
              </a:rPr>
              <a:t>vì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sự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chênh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lêch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quá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lớn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giữa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trị</a:t>
            </a:r>
            <a:r>
              <a:rPr lang="en-US" sz="2400" dirty="0">
                <a:latin typeface="Times New Roman" pitchFamily="18" charset="0"/>
              </a:rPr>
              <a:t> ( </a:t>
            </a:r>
            <a:r>
              <a:rPr lang="en-US" sz="2400" dirty="0" err="1">
                <a:latin typeface="Times New Roman" pitchFamily="18" charset="0"/>
              </a:rPr>
              <a:t>chẳng</a:t>
            </a:r>
            <a:r>
              <a:rPr lang="en-US" sz="2400" dirty="0">
                <a:latin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</a:rPr>
              <a:t>hạn</a:t>
            </a:r>
            <a:r>
              <a:rPr lang="en-US" sz="2400" dirty="0">
                <a:latin typeface="Times New Roman" pitchFamily="18" charset="0"/>
              </a:rPr>
              <a:t>, 5000 </a:t>
            </a:r>
            <a:r>
              <a:rPr lang="en-US" sz="2400" dirty="0" err="1">
                <a:latin typeface="Times New Roman" pitchFamily="18" charset="0"/>
              </a:rPr>
              <a:t>và</a:t>
            </a:r>
            <a:r>
              <a:rPr lang="en-US" sz="2400" dirty="0">
                <a:latin typeface="Times New Roman" pitchFamily="18" charset="0"/>
              </a:rPr>
              <a:t> 100 )  </a:t>
            </a:r>
          </a:p>
        </p:txBody>
      </p:sp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2051720" y="5301208"/>
          <a:ext cx="936104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5" imgW="711000" imgH="241200" progId="Equation.DSMT4">
                  <p:embed/>
                </p:oleObj>
              </mc:Choice>
              <mc:Fallback>
                <p:oleObj name="Equation" r:id="rId5" imgW="711000" imgH="241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5301208"/>
                        <a:ext cx="936104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2"/>
          <p:cNvSpPr txBox="1">
            <a:spLocks noChangeArrowheads="1"/>
          </p:cNvSpPr>
          <p:nvPr/>
        </p:nvSpPr>
        <p:spPr>
          <a:xfrm>
            <a:off x="-180528" y="6078215"/>
            <a:ext cx="9612560" cy="779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Ví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6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dụ:</a:t>
            </a:r>
            <a:r>
              <a:rPr lang="en-US" sz="2600" dirty="0">
                <a:solidFill>
                  <a:srgbClr val="FF66CC"/>
                </a:solidFill>
                <a:latin typeface="Times New Roman" pitchFamily="18" charset="0"/>
                <a:ea typeface="+mj-ea"/>
                <a:cs typeface="+mj-cs"/>
              </a:rPr>
              <a:t>1600</a:t>
            </a:r>
            <a:r>
              <a:rPr kumimoji="0" lang="en-US" sz="2600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không phải là một giá trị của dấu hiệu</a:t>
            </a:r>
            <a:r>
              <a:rPr lang="en-US" sz="2600" dirty="0">
                <a:solidFill>
                  <a:srgbClr val="002060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2600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nêu trong </a:t>
            </a:r>
            <a:r>
              <a:rPr lang="en-US" sz="2600" dirty="0">
                <a:solidFill>
                  <a:srgbClr val="002060"/>
                </a:solidFill>
                <a:latin typeface="Times New Roman" pitchFamily="18" charset="0"/>
                <a:ea typeface="+mj-ea"/>
                <a:cs typeface="+mj-cs"/>
              </a:rPr>
              <a:t>VD trên.</a:t>
            </a:r>
            <a:endParaRPr kumimoji="0" lang="en-US" sz="260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/>
      <p:bldP spid="8" grpId="0"/>
      <p:bldP spid="9" grpId="0"/>
      <p:bldP spid="10" grpId="0"/>
      <p:bldP spid="12" grpId="0" animBg="1"/>
      <p:bldP spid="13" grpId="0"/>
      <p:bldP spid="14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/>
        </p:nvSpPr>
        <p:spPr bwMode="auto">
          <a:xfrm>
            <a:off x="1979712" y="0"/>
            <a:ext cx="5715000" cy="457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47 - §4: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SỐ TRUNG BÌNH CỘNG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0" y="332656"/>
            <a:ext cx="860444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1.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Số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trung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bình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cộng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dấu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hiệu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0" y="764704"/>
            <a:ext cx="37079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a)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Bài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toán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:</a:t>
            </a: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0" y="1124744"/>
            <a:ext cx="370790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b)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Công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  <a:r>
              <a:rPr lang="en-US" sz="2400" b="1" i="1" dirty="0" err="1">
                <a:solidFill>
                  <a:schemeClr val="folHlink"/>
                </a:solidFill>
                <a:latin typeface="Times New Roman" pitchFamily="18" charset="0"/>
              </a:rPr>
              <a:t>thức</a:t>
            </a:r>
            <a:r>
              <a:rPr lang="en-US" sz="2400" b="1" i="1" dirty="0">
                <a:solidFill>
                  <a:schemeClr val="folHlink"/>
                </a:solidFill>
                <a:latin typeface="Times New Roman" pitchFamily="18" charset="0"/>
              </a:rPr>
              <a:t>:</a:t>
            </a:r>
            <a:r>
              <a:rPr lang="en-US" sz="2400" i="1" dirty="0">
                <a:solidFill>
                  <a:schemeClr val="folHlink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8" name="Text Box 18"/>
          <p:cNvSpPr txBox="1">
            <a:spLocks noChangeArrowheads="1"/>
          </p:cNvSpPr>
          <p:nvPr/>
        </p:nvSpPr>
        <p:spPr bwMode="auto">
          <a:xfrm>
            <a:off x="0" y="1484784"/>
            <a:ext cx="678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2. </a:t>
            </a:r>
            <a:r>
              <a:rPr lang="en-US" sz="2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Ý </a:t>
            </a:r>
            <a:r>
              <a:rPr lang="en-US" sz="2400" b="1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nghĩa</a:t>
            </a:r>
            <a:r>
              <a:rPr lang="en-US" sz="2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số</a:t>
            </a:r>
            <a:r>
              <a:rPr lang="en-US" sz="2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trung</a:t>
            </a:r>
            <a:r>
              <a:rPr lang="en-US" sz="2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bình</a:t>
            </a:r>
            <a:r>
              <a:rPr lang="en-US" sz="2400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</a:rPr>
              <a:t>cộng</a:t>
            </a:r>
            <a:endParaRPr lang="en-US" sz="2400" b="1" u="sng" dirty="0">
              <a:solidFill>
                <a:schemeClr val="tx2">
                  <a:lumMod val="75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0" y="1892300"/>
            <a:ext cx="42640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3.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Mốt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dấu</a:t>
            </a:r>
            <a:r>
              <a:rPr lang="en-US" sz="2400" b="1" u="sng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u="sng" dirty="0" err="1">
                <a:solidFill>
                  <a:srgbClr val="002060"/>
                </a:solidFill>
                <a:latin typeface="Times New Roman" pitchFamily="18" charset="0"/>
              </a:rPr>
              <a:t>hiệu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76200" y="2347913"/>
            <a:ext cx="9107488" cy="830997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</a:rPr>
              <a:t>Ví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dụ</a:t>
            </a:r>
            <a:r>
              <a:rPr lang="en-US" sz="2400" b="1" dirty="0">
                <a:latin typeface="Times New Roman" pitchFamily="18" charset="0"/>
              </a:rPr>
              <a:t> : </a:t>
            </a:r>
            <a:r>
              <a:rPr lang="en-US" sz="2400" b="1" dirty="0" err="1">
                <a:latin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cửa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hàng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bán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dép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ghi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dép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bán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nam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giới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trong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quý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theo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cỡ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khác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</a:rPr>
              <a:t>bảng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</a:rPr>
              <a:t>:</a:t>
            </a: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79512" y="3429000"/>
            <a:ext cx="5760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en-US" sz="24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graphicFrame>
        <p:nvGraphicFramePr>
          <p:cNvPr id="21" name="Group 136"/>
          <p:cNvGraphicFramePr>
            <a:graphicFrameLocks noGrp="1"/>
          </p:cNvGraphicFramePr>
          <p:nvPr/>
        </p:nvGraphicFramePr>
        <p:xfrm>
          <a:off x="683568" y="3268623"/>
          <a:ext cx="7992888" cy="1528529"/>
        </p:xfrm>
        <a:graphic>
          <a:graphicData uri="http://schemas.openxmlformats.org/drawingml/2006/table">
            <a:tbl>
              <a:tblPr/>
              <a:tblGrid>
                <a:gridCol w="21613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922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1000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918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8390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74423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7796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42035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1157133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</a:tblGrid>
              <a:tr h="6324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Cỡ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dép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(x)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797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  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Số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dép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bán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    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được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(n)     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N=523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Oval 21"/>
          <p:cNvSpPr/>
          <p:nvPr/>
        </p:nvSpPr>
        <p:spPr>
          <a:xfrm>
            <a:off x="4788024" y="3356992"/>
            <a:ext cx="720080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4788024" y="3933056"/>
            <a:ext cx="720080" cy="57606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rgbClr val="FFFF00"/>
              </a:solidFill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0" y="5013176"/>
            <a:ext cx="533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vi-VN" sz="2400" dirty="0">
                <a:latin typeface="Times New Roman" pitchFamily="18" charset="0"/>
              </a:rPr>
              <a:t>Trong ví dụ trên số 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</a:rPr>
              <a:t>39</a:t>
            </a:r>
            <a:r>
              <a:rPr lang="vi-VN" sz="2400" dirty="0">
                <a:latin typeface="Times New Roman" pitchFamily="18" charset="0"/>
              </a:rPr>
              <a:t> được gọi là </a:t>
            </a:r>
            <a:r>
              <a:rPr lang="vi-VN" sz="2400" b="1" dirty="0">
                <a:latin typeface="Times New Roman" pitchFamily="18" charset="0"/>
              </a:rPr>
              <a:t>Mốt 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79512" y="5517232"/>
            <a:ext cx="876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" pitchFamily="34" charset="0"/>
                <a:cs typeface="Times" pitchFamily="34" charset="0"/>
              </a:rPr>
              <a:t>Định</a:t>
            </a:r>
            <a:r>
              <a:rPr lang="en-US" sz="2400" b="1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b="1" dirty="0" err="1">
                <a:latin typeface="Times" pitchFamily="34" charset="0"/>
                <a:cs typeface="Times" pitchFamily="34" charset="0"/>
              </a:rPr>
              <a:t>nghĩa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: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Mốt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của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dấu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hiệu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là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giá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trị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tần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lớn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nhất</a:t>
            </a:r>
            <a:r>
              <a:rPr lang="en-US" sz="2400" dirty="0">
                <a:solidFill>
                  <a:srgbClr val="FF0000"/>
                </a:solidFill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trong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bảng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tần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số</a:t>
            </a:r>
            <a:endParaRPr lang="en-US" sz="2400" dirty="0">
              <a:latin typeface="Times" pitchFamily="34" charset="0"/>
              <a:cs typeface="Times" pitchFamily="34" charset="0"/>
            </a:endParaRPr>
          </a:p>
          <a:p>
            <a:r>
              <a:rPr lang="en-US" sz="2400" dirty="0" err="1">
                <a:latin typeface="Times" pitchFamily="34" charset="0"/>
                <a:cs typeface="Times" pitchFamily="34" charset="0"/>
              </a:rPr>
              <a:t>Kí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 </a:t>
            </a:r>
            <a:r>
              <a:rPr lang="en-US" sz="2400" dirty="0" err="1">
                <a:latin typeface="Times" pitchFamily="34" charset="0"/>
                <a:cs typeface="Times" pitchFamily="34" charset="0"/>
              </a:rPr>
              <a:t>hiệu</a:t>
            </a:r>
            <a:r>
              <a:rPr lang="en-US" sz="2400" dirty="0">
                <a:latin typeface="Times" pitchFamily="34" charset="0"/>
                <a:cs typeface="Times" pitchFamily="34" charset="0"/>
              </a:rPr>
              <a:t>: </a:t>
            </a:r>
          </a:p>
        </p:txBody>
      </p:sp>
      <p:graphicFrame>
        <p:nvGraphicFramePr>
          <p:cNvPr id="15395" name="Object 35"/>
          <p:cNvGraphicFramePr>
            <a:graphicFrameLocks noChangeAspect="1"/>
          </p:cNvGraphicFramePr>
          <p:nvPr/>
        </p:nvGraphicFramePr>
        <p:xfrm>
          <a:off x="1339583" y="6309321"/>
          <a:ext cx="568121" cy="4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3" imgW="241200" imgH="228600" progId="Equation.DSMT4">
                  <p:embed/>
                </p:oleObj>
              </mc:Choice>
              <mc:Fallback>
                <p:oleObj name="Equation" r:id="rId3" imgW="241200" imgH="2286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583" y="6309321"/>
                        <a:ext cx="568121" cy="4869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5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2" grpId="0" animBg="1"/>
      <p:bldP spid="23" grpId="0" animBg="1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4098</TotalTime>
  <Words>1412</Words>
  <Application>Microsoft Office PowerPoint</Application>
  <PresentationFormat>On-screen Show (4:3)</PresentationFormat>
  <Paragraphs>275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LAPTOP</dc:creator>
  <cp:lastModifiedBy>HuongTV</cp:lastModifiedBy>
  <cp:revision>246</cp:revision>
  <dcterms:created xsi:type="dcterms:W3CDTF">2017-02-08T03:52:05Z</dcterms:created>
  <dcterms:modified xsi:type="dcterms:W3CDTF">2018-01-25T04:19:20Z</dcterms:modified>
</cp:coreProperties>
</file>