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273" r:id="rId2"/>
    <p:sldId id="257" r:id="rId3"/>
    <p:sldId id="260" r:id="rId4"/>
    <p:sldId id="266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000000"/>
    <a:srgbClr val="66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6" autoAdjust="0"/>
  </p:normalViewPr>
  <p:slideViewPr>
    <p:cSldViewPr showGuides="1">
      <p:cViewPr>
        <p:scale>
          <a:sx n="62" d="100"/>
          <a:sy n="62" d="100"/>
        </p:scale>
        <p:origin x="-15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F292-839C-4C39-9391-236B41CEC6E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663E2-2973-45C7-ACB0-256A34990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08663-2709-43B7-B190-A02477774704}" type="slidenum">
              <a:rPr lang="en-US"/>
              <a:pPr/>
              <a:t>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medicine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C9535E8-92C2-4C72-BC30-F36BCB0E0F03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1DD89A-B296-4AFB-AD31-2318C34B8E4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AADFF-73AF-4650-B75E-29AA88C4B8A6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A54B-22DF-4784-93DB-DD126B6D1B4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683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32CFA-AC05-476F-AF0E-A676F14287C8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0A72-6C47-41FA-87A7-A9DC4B4DA1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222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657B4-10ED-4379-BC1A-289BC22486A4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F18B9-B8EE-4D1C-9EAC-986DD4E8EB8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352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5405A-219D-4881-AEF7-119B2520ED1C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2E3FF-F35A-4572-A547-BE1D08ED6AE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459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46928-1A34-46B5-9AF9-9F7FBE6A6859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1175E-A6AC-4288-B89A-2D1D5306D59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DA8D-E6D9-4786-B727-4C790B4D73BC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D6B30-85F4-4646-93D7-F977848F1EE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415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6C81C-01CB-4250-9A2E-B1C736915178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A8E00-B44D-4943-9244-899232428BA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31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69F1D-6B53-4392-9D73-4FA75A378C5A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3C12-E5B6-4D4E-A796-7A7BC6684F5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494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56695-FFF6-45B0-8CFC-DDC9137E9E6D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EDDC-1F38-4B80-A74C-6C8B253C72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99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238C1-DBAD-4CAB-A827-9D196552B3B9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469D0-D52A-4AA1-890C-6EDE507D1F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519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medicine01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1143C29-845C-47C0-A4AC-359C698B43A4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vi-VN" altLang="zh-CN" smtClean="0"/>
              <a:t>GV: Lý Thị Như Hoa</a:t>
            </a:r>
            <a:endParaRPr lang="en-US" altLang="zh-CN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58F228-8ED5-44AB-BEE9-A0E74F55E14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gif"/><Relationship Id="rId7" Type="http://schemas.openxmlformats.org/officeDocument/2006/relationships/image" Target="../media/image19.png"/><Relationship Id="rId12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gif"/><Relationship Id="rId7" Type="http://schemas.openxmlformats.org/officeDocument/2006/relationships/image" Target="../media/image26.png"/><Relationship Id="rId12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slide" Target="slide3.xml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gif"/><Relationship Id="rId7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slide" Target="slide7.xml"/><Relationship Id="rId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0.xml"/><Relationship Id="rId5" Type="http://schemas.openxmlformats.org/officeDocument/2006/relationships/slide" Target="slide11.xml"/><Relationship Id="rId15" Type="http://schemas.openxmlformats.org/officeDocument/2006/relationships/image" Target="../media/image10.gif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12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gif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828800" y="41148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5" name="WordArt 4"/>
          <p:cNvSpPr>
            <a:spLocks noChangeArrowheads="1" noChangeShapeType="1"/>
          </p:cNvSpPr>
          <p:nvPr/>
        </p:nvSpPr>
        <p:spPr bwMode="auto">
          <a:xfrm>
            <a:off x="914400" y="4579938"/>
            <a:ext cx="8001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.VnMysticalH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209800" y="4267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73050" y="2540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0" y="132722"/>
            <a:ext cx="8915400" cy="6706228"/>
            <a:chOff x="457200" y="764667"/>
            <a:chExt cx="8458200" cy="5886285"/>
          </a:xfrm>
        </p:grpSpPr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914400" y="764667"/>
            <a:ext cx="7543800" cy="5318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3" imgW="3238095" imgH="4314286" progId="MS_ClipArt_Gallery.2">
                    <p:embed/>
                  </p:oleObj>
                </mc:Choice>
                <mc:Fallback>
                  <p:oleObj name="Clip" r:id="rId3" imgW="3238095" imgH="431428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12000" contrast="-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9630"/>
                        <a:stretch>
                          <a:fillRect/>
                        </a:stretch>
                      </p:blipFill>
                      <p:spPr bwMode="auto">
                        <a:xfrm>
                          <a:off x="914400" y="764667"/>
                          <a:ext cx="7543800" cy="53189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Text Box 10"/>
            <p:cNvSpPr txBox="1">
              <a:spLocks noChangeArrowheads="1"/>
            </p:cNvSpPr>
            <p:nvPr/>
          </p:nvSpPr>
          <p:spPr bwMode="auto">
            <a:xfrm>
              <a:off x="1152932" y="884494"/>
              <a:ext cx="6934200" cy="405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TRƯỜNG THCS BỒ ĐỀ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4098" y="2634142"/>
              <a:ext cx="7633410" cy="81052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cap="all" smtClean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LUYỆN TẬP CHƯƠNG I</a:t>
              </a:r>
              <a:endParaRPr lang="en-US" sz="5400" b="1" cap="all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6083837"/>
              <a:ext cx="8458200" cy="5671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36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14945" y="5546506"/>
            <a:ext cx="57115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Lý Thị Như Hoa</a:t>
            </a:r>
            <a:endParaRPr lang="en-US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21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INH NEN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 flipV="1">
            <a:off x="88900" y="1041400"/>
            <a:ext cx="8991600" cy="76200"/>
          </a:xfrm>
          <a:prstGeom prst="line">
            <a:avLst/>
          </a:prstGeom>
          <a:noFill/>
          <a:ln w="76200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85738" y="6781800"/>
            <a:ext cx="8958262" cy="76200"/>
          </a:xfrm>
          <a:prstGeom prst="line">
            <a:avLst/>
          </a:prstGeom>
          <a:noFill/>
          <a:ln w="38100" cmpd="dbl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05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 descr="Small grid"/>
          <p:cNvSpPr>
            <a:spLocks noChangeArrowheads="1"/>
          </p:cNvSpPr>
          <p:nvPr/>
        </p:nvSpPr>
        <p:spPr bwMode="auto">
          <a:xfrm>
            <a:off x="0" y="0"/>
            <a:ext cx="9144000" cy="1041400"/>
          </a:xfrm>
          <a:prstGeom prst="rect">
            <a:avLst/>
          </a:prstGeom>
          <a:pattFill prst="smGrid">
            <a:fgClr>
              <a:srgbClr val="40E0F6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27" name="Picture 51" descr="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Picture 6" descr="Graphic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9" name="Group 25"/>
          <p:cNvGrpSpPr>
            <a:grpSpLocks/>
          </p:cNvGrpSpPr>
          <p:nvPr/>
        </p:nvGrpSpPr>
        <p:grpSpPr bwMode="auto">
          <a:xfrm>
            <a:off x="1371600" y="3048000"/>
            <a:ext cx="6248400" cy="892175"/>
            <a:chOff x="1776" y="480"/>
            <a:chExt cx="3792" cy="576"/>
          </a:xfrm>
        </p:grpSpPr>
        <p:pic>
          <p:nvPicPr>
            <p:cNvPr id="51230" name="Picture 4" descr="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41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1" name="Picture 14" descr="Graph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" y="480"/>
              <a:ext cx="3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905000" y="1295400"/>
            <a:ext cx="693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latin typeface="+mn-lt"/>
              </a:rPr>
              <a:t>Cho </a:t>
            </a:r>
            <a:r>
              <a:rPr lang="pt-BR" sz="2400" b="1" smtClean="0">
                <a:solidFill>
                  <a:srgbClr val="0000FF"/>
                </a:solidFill>
                <a:latin typeface="+mn-lt"/>
              </a:rPr>
              <a:t>biết </a:t>
            </a:r>
            <a:r>
              <a:rPr lang="pt-BR" sz="2400" b="1">
                <a:solidFill>
                  <a:srgbClr val="0000FF"/>
                </a:solidFill>
                <a:latin typeface="+mn-lt"/>
              </a:rPr>
              <a:t>CTHH </a:t>
            </a:r>
            <a:r>
              <a:rPr lang="pt-BR" sz="2400" b="1" smtClean="0">
                <a:solidFill>
                  <a:srgbClr val="0000FF"/>
                </a:solidFill>
                <a:latin typeface="+mn-lt"/>
              </a:rPr>
              <a:t>hợp chất của nguyên tố X với nguyên tố Oxi là X</a:t>
            </a:r>
            <a:r>
              <a:rPr lang="pt-BR" sz="2400" b="1" baseline="-2500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pt-BR" sz="2400" b="1" smtClean="0">
                <a:solidFill>
                  <a:srgbClr val="0000FF"/>
                </a:solidFill>
                <a:latin typeface="+mn-lt"/>
              </a:rPr>
              <a:t>O, </a:t>
            </a:r>
            <a:r>
              <a:rPr lang="pt-BR" sz="2400" b="1">
                <a:solidFill>
                  <a:srgbClr val="0000FF"/>
                </a:solidFill>
              </a:rPr>
              <a:t>của nguyên tố </a:t>
            </a:r>
            <a:r>
              <a:rPr lang="pt-BR" sz="2400" b="1" smtClean="0">
                <a:solidFill>
                  <a:srgbClr val="0000FF"/>
                </a:solidFill>
              </a:rPr>
              <a:t>Y </a:t>
            </a:r>
            <a:r>
              <a:rPr lang="pt-BR" sz="2400" b="1">
                <a:solidFill>
                  <a:srgbClr val="0000FF"/>
                </a:solidFill>
              </a:rPr>
              <a:t>với nguyên tố  </a:t>
            </a:r>
            <a:r>
              <a:rPr lang="pt-BR" sz="2400" b="1" smtClean="0">
                <a:solidFill>
                  <a:srgbClr val="0000FF"/>
                </a:solidFill>
              </a:rPr>
              <a:t>Hiđro </a:t>
            </a:r>
            <a:r>
              <a:rPr lang="pt-BR" sz="2400" b="1">
                <a:solidFill>
                  <a:srgbClr val="0000FF"/>
                </a:solidFill>
              </a:rPr>
              <a:t>là </a:t>
            </a:r>
            <a:r>
              <a:rPr lang="pt-BR" sz="2400" b="1" smtClean="0">
                <a:solidFill>
                  <a:srgbClr val="0000FF"/>
                </a:solidFill>
                <a:latin typeface="+mn-lt"/>
              </a:rPr>
              <a:t>HY</a:t>
            </a:r>
            <a:r>
              <a:rPr lang="pt-BR" sz="2400" b="1">
                <a:solidFill>
                  <a:srgbClr val="0000FF"/>
                </a:solidFill>
                <a:latin typeface="+mn-lt"/>
              </a:rPr>
              <a:t>. CTHH  </a:t>
            </a:r>
            <a:r>
              <a:rPr lang="pt-BR" sz="2400" b="1" smtClean="0">
                <a:solidFill>
                  <a:srgbClr val="0000FF"/>
                </a:solidFill>
                <a:latin typeface="+mn-lt"/>
              </a:rPr>
              <a:t>hợp chất của nguyên tố </a:t>
            </a:r>
            <a:r>
              <a:rPr lang="pt-BR" sz="2400" b="1">
                <a:solidFill>
                  <a:srgbClr val="0000FF"/>
                </a:solidFill>
                <a:latin typeface="+mn-lt"/>
              </a:rPr>
              <a:t>X </a:t>
            </a:r>
            <a:r>
              <a:rPr lang="pt-BR" sz="2400" b="1" smtClean="0">
                <a:solidFill>
                  <a:srgbClr val="0000FF"/>
                </a:solidFill>
                <a:latin typeface="+mn-lt"/>
              </a:rPr>
              <a:t>với nguyên tố Y là </a:t>
            </a:r>
            <a:r>
              <a:rPr lang="pt-BR" sz="2400" b="1">
                <a:solidFill>
                  <a:srgbClr val="0000FF"/>
                </a:solidFill>
                <a:latin typeface="+mn-lt"/>
              </a:rPr>
              <a:t>:</a:t>
            </a:r>
            <a:endParaRPr lang="en-US" sz="24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2590800" y="3276600"/>
            <a:ext cx="181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/>
              <a:t>.</a:t>
            </a:r>
            <a:r>
              <a:rPr lang="fr-FR" sz="2400" b="1">
                <a:solidFill>
                  <a:srgbClr val="F315C9"/>
                </a:solidFill>
                <a:latin typeface=".VnArial" pitchFamily="34" charset="0"/>
              </a:rPr>
              <a:t> </a:t>
            </a:r>
            <a:r>
              <a:rPr lang="fr-FR" sz="2800" b="1">
                <a:solidFill>
                  <a:srgbClr val="F315C9"/>
                </a:solidFill>
                <a:latin typeface=".VnArial" pitchFamily="34" charset="0"/>
              </a:rPr>
              <a:t>XY</a:t>
            </a:r>
            <a:r>
              <a:rPr lang="fr-FR" sz="2400" b="1">
                <a:solidFill>
                  <a:srgbClr val="F315C9"/>
                </a:solidFill>
                <a:latin typeface=".VnArial" pitchFamily="34" charset="0"/>
              </a:rPr>
              <a:t>   </a:t>
            </a:r>
            <a:r>
              <a:rPr lang="fr-FR"/>
              <a:t>            </a:t>
            </a:r>
          </a:p>
        </p:txBody>
      </p:sp>
      <p:grpSp>
        <p:nvGrpSpPr>
          <p:cNvPr id="51239" name="Group 26"/>
          <p:cNvGrpSpPr>
            <a:grpSpLocks/>
          </p:cNvGrpSpPr>
          <p:nvPr/>
        </p:nvGrpSpPr>
        <p:grpSpPr bwMode="auto">
          <a:xfrm>
            <a:off x="1295400" y="3962400"/>
            <a:ext cx="6324600" cy="892175"/>
            <a:chOff x="2238" y="1392"/>
            <a:chExt cx="3126" cy="672"/>
          </a:xfrm>
        </p:grpSpPr>
        <p:pic>
          <p:nvPicPr>
            <p:cNvPr id="51240" name="Picture 5" descr="A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1479"/>
              <a:ext cx="38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1" name="Picture 15" descr="Graph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92"/>
              <a:ext cx="27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2" name="Group 27"/>
          <p:cNvGrpSpPr>
            <a:grpSpLocks/>
          </p:cNvGrpSpPr>
          <p:nvPr/>
        </p:nvGrpSpPr>
        <p:grpSpPr bwMode="auto">
          <a:xfrm>
            <a:off x="1295400" y="5029200"/>
            <a:ext cx="6324600" cy="838200"/>
            <a:chOff x="2283" y="2208"/>
            <a:chExt cx="3129" cy="672"/>
          </a:xfrm>
        </p:grpSpPr>
        <p:pic>
          <p:nvPicPr>
            <p:cNvPr id="51243" name="Picture 6" descr="A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" y="2274"/>
              <a:ext cx="38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4" name="Picture 16" descr="Graph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08"/>
              <a:ext cx="27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5" name="Group 28"/>
          <p:cNvGrpSpPr>
            <a:grpSpLocks/>
          </p:cNvGrpSpPr>
          <p:nvPr/>
        </p:nvGrpSpPr>
        <p:grpSpPr bwMode="auto">
          <a:xfrm>
            <a:off x="1371600" y="6019800"/>
            <a:ext cx="6248400" cy="838200"/>
            <a:chOff x="2304" y="3120"/>
            <a:chExt cx="3108" cy="672"/>
          </a:xfrm>
        </p:grpSpPr>
        <p:pic>
          <p:nvPicPr>
            <p:cNvPr id="51246" name="Picture 7" descr="A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8"/>
              <a:ext cx="38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7" name="Picture 17" descr="Graph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20"/>
              <a:ext cx="27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2743200" y="4192588"/>
            <a:ext cx="1095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315C9"/>
                </a:solidFill>
              </a:rPr>
              <a:t>X</a:t>
            </a:r>
            <a:r>
              <a:rPr lang="fr-FR" sz="2800" b="1" baseline="-25000">
                <a:solidFill>
                  <a:srgbClr val="F315C9"/>
                </a:solidFill>
              </a:rPr>
              <a:t>2</a:t>
            </a:r>
            <a:r>
              <a:rPr lang="fr-FR" sz="2800" b="1">
                <a:solidFill>
                  <a:srgbClr val="F315C9"/>
                </a:solidFill>
              </a:rPr>
              <a:t>Y</a:t>
            </a:r>
            <a:r>
              <a:rPr lang="fr-FR" sz="2800" b="1" baseline="-25000">
                <a:solidFill>
                  <a:srgbClr val="F315C9"/>
                </a:solidFill>
              </a:rPr>
              <a:t>3</a:t>
            </a:r>
            <a:r>
              <a:rPr lang="fr-FR" sz="2400" b="1">
                <a:solidFill>
                  <a:srgbClr val="F315C9"/>
                </a:solidFill>
              </a:rPr>
              <a:t>  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2819400" y="5105400"/>
            <a:ext cx="890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315C9"/>
                </a:solidFill>
              </a:rPr>
              <a:t>X</a:t>
            </a:r>
            <a:r>
              <a:rPr lang="fr-FR" sz="2800" b="1" baseline="-25000">
                <a:solidFill>
                  <a:srgbClr val="F315C9"/>
                </a:solidFill>
              </a:rPr>
              <a:t>2</a:t>
            </a:r>
            <a:r>
              <a:rPr lang="fr-FR" sz="2800" b="1">
                <a:solidFill>
                  <a:srgbClr val="F315C9"/>
                </a:solidFill>
              </a:rPr>
              <a:t>Y</a:t>
            </a:r>
            <a:r>
              <a:rPr lang="en-US" sz="2800" b="1">
                <a:solidFill>
                  <a:srgbClr val="F315C9"/>
                </a:solidFill>
              </a:rPr>
              <a:t> </a:t>
            </a: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2819400" y="6172200"/>
            <a:ext cx="858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315C9"/>
                </a:solidFill>
                <a:latin typeface=".VnArial" pitchFamily="34" charset="0"/>
              </a:rPr>
              <a:t>XY</a:t>
            </a:r>
            <a:r>
              <a:rPr lang="fr-FR" sz="2800" b="1" baseline="-25000">
                <a:solidFill>
                  <a:srgbClr val="F315C9"/>
                </a:solidFill>
                <a:latin typeface=".VnArial" pitchFamily="34" charset="0"/>
              </a:rPr>
              <a:t>2 </a:t>
            </a:r>
          </a:p>
        </p:txBody>
      </p:sp>
      <p:sp>
        <p:nvSpPr>
          <p:cNvPr id="2" name="Action Button: Back or Previous 1">
            <a:hlinkClick r:id="rId12" action="ppaction://hlinksldjump" highlightClick="1"/>
          </p:cNvPr>
          <p:cNvSpPr/>
          <p:nvPr/>
        </p:nvSpPr>
        <p:spPr>
          <a:xfrm>
            <a:off x="8458200" y="6431756"/>
            <a:ext cx="622300" cy="3500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INH NEN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Line 3"/>
          <p:cNvSpPr>
            <a:spLocks noChangeShapeType="1"/>
          </p:cNvSpPr>
          <p:nvPr/>
        </p:nvSpPr>
        <p:spPr bwMode="auto">
          <a:xfrm flipV="1">
            <a:off x="88900" y="1041400"/>
            <a:ext cx="8991600" cy="76200"/>
          </a:xfrm>
          <a:prstGeom prst="line">
            <a:avLst/>
          </a:prstGeom>
          <a:noFill/>
          <a:ln w="76200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85738" y="6781800"/>
            <a:ext cx="8958262" cy="76200"/>
          </a:xfrm>
          <a:prstGeom prst="line">
            <a:avLst/>
          </a:prstGeom>
          <a:noFill/>
          <a:ln w="38100" cmpd="dbl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3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6" descr="Small grid"/>
          <p:cNvSpPr>
            <a:spLocks noChangeArrowheads="1"/>
          </p:cNvSpPr>
          <p:nvPr/>
        </p:nvSpPr>
        <p:spPr bwMode="auto">
          <a:xfrm>
            <a:off x="0" y="0"/>
            <a:ext cx="9144000" cy="1041400"/>
          </a:xfrm>
          <a:prstGeom prst="rect">
            <a:avLst/>
          </a:prstGeom>
          <a:pattFill prst="smGrid">
            <a:fgClr>
              <a:srgbClr val="40E0F6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8377" name="Picture 4" descr="Graphic3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746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8" name="Group 18"/>
          <p:cNvGrpSpPr>
            <a:grpSpLocks/>
          </p:cNvGrpSpPr>
          <p:nvPr/>
        </p:nvGrpSpPr>
        <p:grpSpPr bwMode="auto">
          <a:xfrm>
            <a:off x="1371600" y="3048000"/>
            <a:ext cx="6248400" cy="696913"/>
            <a:chOff x="2256" y="288"/>
            <a:chExt cx="3156" cy="780"/>
          </a:xfrm>
        </p:grpSpPr>
        <p:pic>
          <p:nvPicPr>
            <p:cNvPr id="58379" name="Picture 10" descr="A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36"/>
              <a:ext cx="4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14" descr="Graphic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88"/>
              <a:ext cx="2724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1" name="Group 19"/>
          <p:cNvGrpSpPr>
            <a:grpSpLocks/>
          </p:cNvGrpSpPr>
          <p:nvPr/>
        </p:nvGrpSpPr>
        <p:grpSpPr bwMode="auto">
          <a:xfrm>
            <a:off x="1371600" y="4038600"/>
            <a:ext cx="6248400" cy="641350"/>
            <a:chOff x="2256" y="1200"/>
            <a:chExt cx="3156" cy="780"/>
          </a:xfrm>
        </p:grpSpPr>
        <p:pic>
          <p:nvPicPr>
            <p:cNvPr id="58382" name="Picture 13" descr="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248"/>
              <a:ext cx="42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3" name="Picture 15" descr="Graphic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200"/>
              <a:ext cx="2724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371600" y="4953000"/>
            <a:ext cx="6248400" cy="696913"/>
            <a:chOff x="2304" y="2208"/>
            <a:chExt cx="3156" cy="780"/>
          </a:xfrm>
        </p:grpSpPr>
        <p:pic>
          <p:nvPicPr>
            <p:cNvPr id="58385" name="Picture 11" descr="A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256"/>
              <a:ext cx="3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16" descr="Graphic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208"/>
              <a:ext cx="2724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7" name="Group 21"/>
          <p:cNvGrpSpPr>
            <a:grpSpLocks/>
          </p:cNvGrpSpPr>
          <p:nvPr/>
        </p:nvGrpSpPr>
        <p:grpSpPr bwMode="auto">
          <a:xfrm>
            <a:off x="1447800" y="5943600"/>
            <a:ext cx="6172200" cy="762000"/>
            <a:chOff x="2304" y="3168"/>
            <a:chExt cx="3108" cy="780"/>
          </a:xfrm>
        </p:grpSpPr>
        <p:pic>
          <p:nvPicPr>
            <p:cNvPr id="58388" name="Picture 12" descr="A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264"/>
              <a:ext cx="378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9" name="Picture 17" descr="Graphic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68"/>
              <a:ext cx="2724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2590800" y="5029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vi-VN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2514600" y="6096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vi-VN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8394" name="Picture 37" descr="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2514600" y="4114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2376" name="Rectangle 40"/>
          <p:cNvSpPr>
            <a:spLocks noChangeArrowheads="1"/>
          </p:cNvSpPr>
          <p:nvPr/>
        </p:nvSpPr>
        <p:spPr bwMode="auto">
          <a:xfrm>
            <a:off x="2590800" y="3124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</a:rPr>
              <a:t> </a:t>
            </a:r>
            <a:endParaRPr lang="vi-VN" sz="2400">
              <a:latin typeface="Times New Roman" pitchFamily="18" charset="0"/>
            </a:endParaRPr>
          </a:p>
        </p:txBody>
      </p:sp>
      <p:sp>
        <p:nvSpPr>
          <p:cNvPr id="58398" name="WordArt 30"/>
          <p:cNvSpPr>
            <a:spLocks noChangeArrowheads="1" noChangeShapeType="1" noTextEdit="1"/>
          </p:cNvSpPr>
          <p:nvPr/>
        </p:nvSpPr>
        <p:spPr bwMode="auto">
          <a:xfrm>
            <a:off x="2743200" y="0"/>
            <a:ext cx="3762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315C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tập củng cố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2057400" y="1447800"/>
            <a:ext cx="670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>
                <a:solidFill>
                  <a:srgbClr val="0000FF"/>
                </a:solidFill>
                <a:latin typeface=".VnArial" pitchFamily="34" charset="0"/>
              </a:rPr>
              <a:t>Hîp chÊt t¹o bëi 2 nguyªn tè lµ Al vµ O cã ph©n tö khèi b»ng 102 .Trong ph©n tö cã 2 Al, sè nguyªn tö Oxi cã trong hîp chÊt ®ã lµ</a:t>
            </a:r>
            <a:r>
              <a:rPr lang="en-US" sz="2400" b="1">
                <a:solidFill>
                  <a:srgbClr val="0000FF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" name="Action Button: Back or Previous 1">
            <a:hlinkClick r:id="rId12" action="ppaction://hlinksldjump" highlightClick="1"/>
          </p:cNvPr>
          <p:cNvSpPr/>
          <p:nvPr/>
        </p:nvSpPr>
        <p:spPr>
          <a:xfrm>
            <a:off x="8534400" y="6553200"/>
            <a:ext cx="5461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INH NEN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Line 3"/>
          <p:cNvSpPr>
            <a:spLocks noChangeShapeType="1"/>
          </p:cNvSpPr>
          <p:nvPr/>
        </p:nvSpPr>
        <p:spPr bwMode="auto">
          <a:xfrm flipV="1">
            <a:off x="88900" y="1041400"/>
            <a:ext cx="8991600" cy="76200"/>
          </a:xfrm>
          <a:prstGeom prst="line">
            <a:avLst/>
          </a:prstGeom>
          <a:noFill/>
          <a:ln w="76200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85738" y="6781800"/>
            <a:ext cx="8958262" cy="76200"/>
          </a:xfrm>
          <a:prstGeom prst="line">
            <a:avLst/>
          </a:prstGeom>
          <a:noFill/>
          <a:ln w="38100" cmpd="dbl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7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401" name="Group 20"/>
          <p:cNvGrpSpPr>
            <a:grpSpLocks/>
          </p:cNvGrpSpPr>
          <p:nvPr/>
        </p:nvGrpSpPr>
        <p:grpSpPr bwMode="auto">
          <a:xfrm>
            <a:off x="1752600" y="2362200"/>
            <a:ext cx="6096000" cy="838200"/>
            <a:chOff x="2268" y="384"/>
            <a:chExt cx="3096" cy="720"/>
          </a:xfrm>
        </p:grpSpPr>
        <p:pic>
          <p:nvPicPr>
            <p:cNvPr id="59402" name="Picture 5" descr="Graphi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84"/>
              <a:ext cx="272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9" descr="A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510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4" name="Group 23"/>
          <p:cNvGrpSpPr>
            <a:grpSpLocks/>
          </p:cNvGrpSpPr>
          <p:nvPr/>
        </p:nvGrpSpPr>
        <p:grpSpPr bwMode="auto">
          <a:xfrm>
            <a:off x="1752600" y="5791200"/>
            <a:ext cx="6324600" cy="914400"/>
            <a:chOff x="2325" y="3127"/>
            <a:chExt cx="3195" cy="761"/>
          </a:xfrm>
        </p:grpSpPr>
        <p:pic>
          <p:nvPicPr>
            <p:cNvPr id="59405" name="Picture 8" descr="Graphi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127"/>
              <a:ext cx="2784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6" name="Picture 10" descr="A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3276"/>
              <a:ext cx="38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7" name="Group 21"/>
          <p:cNvGrpSpPr>
            <a:grpSpLocks/>
          </p:cNvGrpSpPr>
          <p:nvPr/>
        </p:nvGrpSpPr>
        <p:grpSpPr bwMode="auto">
          <a:xfrm>
            <a:off x="1752600" y="3352800"/>
            <a:ext cx="6172200" cy="895350"/>
            <a:chOff x="2295" y="1344"/>
            <a:chExt cx="3117" cy="720"/>
          </a:xfrm>
        </p:grpSpPr>
        <p:pic>
          <p:nvPicPr>
            <p:cNvPr id="59408" name="Picture 6" descr="Graphi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44"/>
              <a:ext cx="272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9" name="Picture 11" descr="A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479"/>
              <a:ext cx="3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10" name="Group 22"/>
          <p:cNvGrpSpPr>
            <a:grpSpLocks/>
          </p:cNvGrpSpPr>
          <p:nvPr/>
        </p:nvGrpSpPr>
        <p:grpSpPr bwMode="auto">
          <a:xfrm>
            <a:off x="1752600" y="4648200"/>
            <a:ext cx="6248400" cy="863600"/>
            <a:chOff x="2334" y="2256"/>
            <a:chExt cx="3126" cy="720"/>
          </a:xfrm>
        </p:grpSpPr>
        <p:pic>
          <p:nvPicPr>
            <p:cNvPr id="59411" name="Picture 7" descr="Graphi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256"/>
              <a:ext cx="272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2" name="Picture 12" descr="A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2352"/>
              <a:ext cx="3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3200400" y="2514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315C9"/>
                </a:solidFill>
                <a:latin typeface=".VnArial" pitchFamily="34" charset="0"/>
              </a:rPr>
              <a:t>Sè n¬tron</a:t>
            </a:r>
            <a:endParaRPr lang="vi-VN" sz="2400" b="1">
              <a:solidFill>
                <a:srgbClr val="F315C9"/>
              </a:solidFill>
              <a:latin typeface=".VnArial" pitchFamily="34" charset="0"/>
            </a:endParaRP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3352800" y="3505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315C9"/>
                </a:solidFill>
                <a:latin typeface=".VnArial" pitchFamily="34" charset="0"/>
              </a:rPr>
              <a:t>Sè proton</a:t>
            </a:r>
            <a:r>
              <a:rPr lang="en-US" sz="2400">
                <a:solidFill>
                  <a:srgbClr val="F315C9"/>
                </a:solidFill>
                <a:latin typeface=".VnArial" pitchFamily="34" charset="0"/>
              </a:rPr>
              <a:t> </a:t>
            </a:r>
            <a:endParaRPr lang="vi-VN" sz="2400">
              <a:solidFill>
                <a:srgbClr val="F315C9"/>
              </a:solidFill>
              <a:latin typeface=".VnArial" pitchFamily="34" charset="0"/>
            </a:endParaRP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971800" y="4800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315C9"/>
                </a:solidFill>
                <a:latin typeface=".VnArial" pitchFamily="34" charset="0"/>
              </a:rPr>
              <a:t>Tæng sè proton vµ n¬tron</a:t>
            </a:r>
            <a:endParaRPr lang="vi-VN" sz="2400" b="1">
              <a:solidFill>
                <a:srgbClr val="F315C9"/>
              </a:solidFill>
              <a:latin typeface=".VnArial" pitchFamily="34" charset="0"/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2667000" y="6019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315C9"/>
                </a:solidFill>
                <a:latin typeface=".VnArial" pitchFamily="34" charset="0"/>
              </a:rPr>
              <a:t>Tæng sè proton, n¬tron vµ electron</a:t>
            </a:r>
            <a:r>
              <a:rPr lang="en-US" sz="2400">
                <a:solidFill>
                  <a:srgbClr val="F315C9"/>
                </a:solidFill>
                <a:latin typeface=".VnArial" pitchFamily="34" charset="0"/>
              </a:rPr>
              <a:t> </a:t>
            </a:r>
            <a:endParaRPr lang="vi-VN" sz="2400">
              <a:solidFill>
                <a:srgbClr val="F315C9"/>
              </a:solidFill>
              <a:latin typeface=".VnArial" pitchFamily="34" charset="0"/>
            </a:endParaRPr>
          </a:p>
        </p:txBody>
      </p:sp>
      <p:pic>
        <p:nvPicPr>
          <p:cNvPr id="59418" name="Picture 33" descr="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9" name="Picture 5" descr="Graphi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781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1981200" y="1447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latin typeface=".VnArial" pitchFamily="34" charset="0"/>
              </a:rPr>
              <a:t>NTHH lµ tËp hîp c¸c nguyªn tö cã cïng :</a:t>
            </a:r>
            <a:endParaRPr lang="vi-VN" sz="24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59421" name="WordArt 29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3762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315C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tập củng cố</a:t>
            </a:r>
          </a:p>
        </p:txBody>
      </p:sp>
      <p:sp>
        <p:nvSpPr>
          <p:cNvPr id="2" name="Action Button: Back or Previous 1">
            <a:hlinkClick r:id="rId11" action="ppaction://hlinksldjump" highlightClick="1"/>
          </p:cNvPr>
          <p:cNvSpPr/>
          <p:nvPr/>
        </p:nvSpPr>
        <p:spPr>
          <a:xfrm>
            <a:off x="8458200" y="6477000"/>
            <a:ext cx="6223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1828800" y="-1588"/>
            <a:ext cx="6400800" cy="15255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TimeH"/>
              </a:rPr>
              <a:t>dÆn dß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362200" y="30480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000">
              <a:latin typeface=".VnTime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382000" cy="1449388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34950"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30338" indent="-457200"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001838" indent="-457200"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573338" indent="-457200"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144838" indent="-457200"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602038" indent="-457200" fontAlgn="base">
              <a:spcBef>
                <a:spcPct val="0"/>
              </a:spcBef>
              <a:spcAft>
                <a:spcPct val="0"/>
              </a:spcAft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059238" indent="-457200" fontAlgn="base">
              <a:spcBef>
                <a:spcPct val="0"/>
              </a:spcBef>
              <a:spcAft>
                <a:spcPct val="0"/>
              </a:spcAft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516438" indent="-457200" fontAlgn="base">
              <a:spcBef>
                <a:spcPct val="0"/>
              </a:spcBef>
              <a:spcAft>
                <a:spcPct val="0"/>
              </a:spcAft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973638" indent="-457200" fontAlgn="base">
              <a:spcBef>
                <a:spcPct val="0"/>
              </a:spcBef>
              <a:spcAft>
                <a:spcPct val="0"/>
              </a:spcAft>
              <a:tabLst>
                <a:tab pos="401638" algn="l"/>
                <a:tab pos="512763" algn="l"/>
                <a:tab pos="10810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•"/>
            </a:pPr>
            <a:r>
              <a:rPr lang="en-US" sz="2800" b="1">
                <a:latin typeface=".VnTime" pitchFamily="34" charset="0"/>
              </a:rPr>
              <a:t> </a:t>
            </a:r>
            <a:r>
              <a:rPr lang="fr-FR" sz="2800" b="1">
                <a:solidFill>
                  <a:srgbClr val="0000FF"/>
                </a:solidFill>
                <a:latin typeface=".VnArial" pitchFamily="34" charset="0"/>
              </a:rPr>
              <a:t>¤n l¹i phÇn lÝ thuyÕt vµ gi¶i bµi tËp d¹ng tÝnh hãa trÞ , lËp </a:t>
            </a:r>
            <a:r>
              <a:rPr lang="pt-BR" sz="2800" b="1">
                <a:solidFill>
                  <a:srgbClr val="0000FF"/>
                </a:solidFill>
                <a:latin typeface=".VnArial" pitchFamily="34" charset="0"/>
              </a:rPr>
              <a:t>CTHH, nhËn biÕt CT ®óng ,sai.</a:t>
            </a:r>
          </a:p>
          <a:p>
            <a:pPr algn="just">
              <a:buFontTx/>
              <a:buChar char="•"/>
            </a:pPr>
            <a:r>
              <a:rPr lang="pt-BR" sz="2800" b="1">
                <a:solidFill>
                  <a:srgbClr val="0000FF"/>
                </a:solidFill>
                <a:latin typeface=".VnArial" pitchFamily="34" charset="0"/>
              </a:rPr>
              <a:t>Giê sau kiÓm tra 1 tiÕt</a:t>
            </a:r>
            <a:endParaRPr lang="en-US" sz="2800" b="1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84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C766-A320-4926-B632-4FBAD9C3BEB7}" type="datetime1">
              <a:rPr lang="vi-VN" altLang="zh-CN" smtClean="0"/>
              <a:t>23/01/2018</a:t>
            </a:fld>
            <a:endParaRPr lang="en-US" altLang="zh-CN"/>
          </a:p>
        </p:txBody>
      </p:sp>
      <p:sp>
        <p:nvSpPr>
          <p:cNvPr id="5" name="Rectangle 4"/>
          <p:cNvSpPr/>
          <p:nvPr/>
        </p:nvSpPr>
        <p:spPr>
          <a:xfrm>
            <a:off x="1689621" y="0"/>
            <a:ext cx="584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TIẾT 15 – LUYỆN TẬP CHƯƠNG I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610100" y="914399"/>
            <a:ext cx="4610100" cy="1733729"/>
          </a:xfrm>
          <a:prstGeom prst="wedgeEllipseCallout">
            <a:avLst>
              <a:gd name="adj1" fmla="val -46438"/>
              <a:gd name="adj2" fmla="val 8666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1170801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>
                    <a:lumMod val="50000"/>
                  </a:schemeClr>
                </a:solidFill>
              </a:rPr>
              <a:t>Biểu </a:t>
            </a:r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thức tính toán:</a:t>
            </a:r>
          </a:p>
          <a:p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+PTK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= Tổng NTK các nguyên tử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+ Biểu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thức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qui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tắc hóa trị</a:t>
            </a:r>
          </a:p>
          <a:p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76200" y="716161"/>
            <a:ext cx="4800600" cy="2335470"/>
          </a:xfrm>
          <a:prstGeom prst="wedgeEllipseCallout">
            <a:avLst>
              <a:gd name="adj1" fmla="val 39672"/>
              <a:gd name="adj2" fmla="val 722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755303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57150" algn="ctr"/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Khái niệm cơ bản:</a:t>
            </a:r>
          </a:p>
          <a:p>
            <a:r>
              <a:rPr lang="en-US" sz="2400" smtClean="0"/>
              <a:t> +  </a:t>
            </a:r>
            <a:r>
              <a:rPr lang="en-US" sz="2400"/>
              <a:t>Nguyên tử ? Phân tử? NTHH? </a:t>
            </a:r>
            <a:endParaRPr lang="en-US" sz="2400" smtClean="0"/>
          </a:p>
          <a:p>
            <a:r>
              <a:rPr lang="en-US" sz="2400" smtClean="0"/>
              <a:t>+ Đơn </a:t>
            </a:r>
            <a:r>
              <a:rPr lang="en-US" sz="2400"/>
              <a:t>chất ? Hợp chất? Hỗn hợp?</a:t>
            </a:r>
          </a:p>
          <a:p>
            <a:r>
              <a:rPr lang="en-US" sz="2400" smtClean="0"/>
              <a:t> +  </a:t>
            </a:r>
            <a:r>
              <a:rPr lang="en-US" sz="2400"/>
              <a:t>Đơn vị cacbon? NTK ? PTK?</a:t>
            </a:r>
          </a:p>
          <a:p>
            <a:r>
              <a:rPr lang="en-US" sz="2400" smtClean="0"/>
              <a:t>      + </a:t>
            </a:r>
            <a:r>
              <a:rPr lang="en-US" sz="2400"/>
              <a:t>Hóa trị? Qui tắc hóa trị</a:t>
            </a:r>
          </a:p>
          <a:p>
            <a:r>
              <a:rPr lang="en-US" sz="2400" smtClean="0"/>
              <a:t>         + </a:t>
            </a:r>
            <a:r>
              <a:rPr lang="en-US" sz="2000"/>
              <a:t>Ý</a:t>
            </a:r>
            <a:r>
              <a:rPr lang="en-US" sz="2400"/>
              <a:t> nghĩa của KHHH</a:t>
            </a:r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76200" y="4305300"/>
            <a:ext cx="8839200" cy="2536924"/>
          </a:xfrm>
          <a:prstGeom prst="wedgeRoundRectCallout">
            <a:avLst>
              <a:gd name="adj1" fmla="val 2861"/>
              <a:gd name="adj2" fmla="val -655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5769" y="4419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Bài tập: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Tính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số hạt dưới nguyên tử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So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sánh nguyên tử A nặng hay nhẹ hơn nguyên tử B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So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sánh phân tử chất A nặng hay nhẹ hơn phân tử chất B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Tính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hóa trị của NT hoặc 1 nhóm nguyên tử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Lập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CTHH của hợp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chất</a:t>
            </a:r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3352800"/>
            <a:ext cx="3733800" cy="563562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altLang="zh-CN" sz="2400" b="1" smtClean="0">
                <a:ea typeface="宋体" charset="-122"/>
              </a:rPr>
              <a:t>I. KIẾN THỨC CẦN NHỚ</a:t>
            </a:r>
            <a:endParaRPr lang="zh-CN" altLang="en-US" sz="24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723900" lvl="1" indent="0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FF"/>
                </a:solidFill>
                <a:latin typeface=".VnArial" pitchFamily="34" charset="0"/>
              </a:rPr>
              <a:t>1. Cho biÕt ý nghÜa c¸c c¸ch viÕt sau:</a:t>
            </a:r>
            <a:endParaRPr lang="pt-BR">
              <a:solidFill>
                <a:srgbClr val="FFFFFF"/>
              </a:solidFill>
              <a:latin typeface=".Vn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N:</a:t>
            </a:r>
            <a:endParaRPr lang="pt-BR" sz="2800" b="1">
              <a:solidFill>
                <a:srgbClr val="FFFFFF"/>
              </a:solidFill>
              <a:latin typeface=".Vn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2N:</a:t>
            </a:r>
            <a:endParaRPr lang="pt-BR" sz="2800" b="1">
              <a:solidFill>
                <a:srgbClr val="FFFFFF"/>
              </a:solidFill>
              <a:latin typeface=".Vn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N</a:t>
            </a:r>
            <a:r>
              <a:rPr lang="pt-BR" sz="2800" b="1" baseline="-25000" smtClean="0">
                <a:solidFill>
                  <a:srgbClr val="FFFFFF"/>
                </a:solidFill>
                <a:latin typeface=".VnArial" pitchFamily="34" charset="0"/>
              </a:rPr>
              <a:t>2</a:t>
            </a:r>
            <a:r>
              <a:rPr lang="pt-BR" sz="2800" b="1" baseline="-25000">
                <a:solidFill>
                  <a:srgbClr val="FFFFFF"/>
                </a:solidFill>
                <a:latin typeface=".VnArial" pitchFamily="34" charset="0"/>
              </a:rPr>
              <a:t>: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2N</a:t>
            </a:r>
            <a:r>
              <a:rPr lang="pt-BR" sz="2800" b="1" baseline="-25000" smtClean="0">
                <a:solidFill>
                  <a:srgbClr val="FFFFFF"/>
                </a:solidFill>
                <a:latin typeface=".VnArial" pitchFamily="34" charset="0"/>
              </a:rPr>
              <a:t>2</a:t>
            </a:r>
            <a:r>
              <a:rPr lang="pt-BR" sz="2800" b="1">
                <a:solidFill>
                  <a:srgbClr val="FFFFFF"/>
                </a:solidFill>
                <a:latin typeface=".VnArial" pitchFamily="34" charset="0"/>
              </a:rPr>
              <a:t>:</a:t>
            </a:r>
            <a:endParaRPr lang="pt-BR" sz="2800" b="1" baseline="-25000">
              <a:solidFill>
                <a:srgbClr val="FFFFFF"/>
              </a:solidFill>
              <a:latin typeface=".Vn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N= 14:</a:t>
            </a:r>
            <a:endParaRPr lang="pt-BR" sz="2800" b="1">
              <a:solidFill>
                <a:srgbClr val="FFFFFF"/>
              </a:solidFill>
              <a:latin typeface=".Vn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N</a:t>
            </a:r>
            <a:r>
              <a:rPr lang="pt-BR" sz="2800" b="1" baseline="-25000" smtClean="0">
                <a:solidFill>
                  <a:srgbClr val="FFFFFF"/>
                </a:solidFill>
                <a:latin typeface=".VnArial" pitchFamily="34" charset="0"/>
              </a:rPr>
              <a:t>2</a:t>
            </a: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=28:</a:t>
            </a:r>
            <a:endParaRPr lang="pt-BR" sz="2800" b="1">
              <a:solidFill>
                <a:srgbClr val="FFFFFF"/>
              </a:solidFill>
              <a:latin typeface=".Vn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>
                <a:solidFill>
                  <a:srgbClr val="FFFFFF"/>
                </a:solidFill>
                <a:latin typeface=".VnArial" pitchFamily="34" charset="0"/>
              </a:rPr>
              <a:t>O= 16: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NO2 </a:t>
            </a:r>
            <a:r>
              <a:rPr lang="pt-BR" sz="2800" b="1">
                <a:solidFill>
                  <a:srgbClr val="FFFFFF"/>
                </a:solidFill>
                <a:latin typeface=".VnArial" pitchFamily="34" charset="0"/>
              </a:rPr>
              <a:t>= </a:t>
            </a:r>
            <a:r>
              <a:rPr lang="pt-BR" sz="2800" b="1" smtClean="0">
                <a:solidFill>
                  <a:srgbClr val="FFFFFF"/>
                </a:solidFill>
                <a:latin typeface=".VnArial" pitchFamily="34" charset="0"/>
              </a:rPr>
              <a:t>46:</a:t>
            </a:r>
            <a:endParaRPr lang="en-US" sz="2800" b="1">
              <a:solidFill>
                <a:srgbClr val="FFFFFF"/>
              </a:solidFill>
              <a:latin typeface=".VnArial" pitchFamily="34" charset="0"/>
            </a:endParaRPr>
          </a:p>
        </p:txBody>
      </p:sp>
      <p:sp>
        <p:nvSpPr>
          <p:cNvPr id="7270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81000" y="304800"/>
            <a:ext cx="3810000" cy="487363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.VnTimeH" pitchFamily="34" charset="0"/>
              </a:rPr>
              <a:t>II&gt; LuyÖn tËp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981200" y="1981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1 nguyªn tö </a:t>
            </a:r>
            <a:r>
              <a:rPr lang="en-US" sz="2400" b="1" smtClean="0">
                <a:solidFill>
                  <a:srgbClr val="FFFF00"/>
                </a:solidFill>
                <a:latin typeface=".VnArial" pitchFamily="34" charset="0"/>
              </a:rPr>
              <a:t>nitơ</a:t>
            </a:r>
            <a:endParaRPr lang="en-US" sz="2400" b="1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057400" y="2362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2 nguyªn tö nitơ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057400" y="2819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1 ph©n tö nitơ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057400" y="3200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2 ph©n tö nitơ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FF00"/>
                </a:solidFill>
                <a:latin typeface=".VnArial" pitchFamily="34" charset="0"/>
              </a:rPr>
              <a:t>NTK cña nguyªn tö nitơ b»ng 14 ®vC</a:t>
            </a:r>
            <a:endParaRPr lang="en-US" sz="2400" b="1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057400" y="42672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PTK cña ph©n tö </a:t>
            </a:r>
            <a:r>
              <a:rPr lang="en-US" sz="2400" b="1" smtClean="0">
                <a:solidFill>
                  <a:srgbClr val="FFFF00"/>
                </a:solidFill>
                <a:latin typeface=".VnArial" pitchFamily="34" charset="0"/>
              </a:rPr>
              <a:t>nitơ </a:t>
            </a: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b»ng </a:t>
            </a:r>
            <a:r>
              <a:rPr lang="en-US" sz="2400" b="1" smtClean="0">
                <a:solidFill>
                  <a:srgbClr val="FFFF00"/>
                </a:solidFill>
                <a:latin typeface=".VnArial" pitchFamily="34" charset="0"/>
              </a:rPr>
              <a:t>28 </a:t>
            </a: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®vC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133600" y="4724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NTK cña nguyªn tö oxi b»ng 16 ®vC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743200" y="518160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PTK cña ph©n tö </a:t>
            </a:r>
            <a:r>
              <a:rPr lang="en-US" sz="2400" b="1" smtClean="0">
                <a:solidFill>
                  <a:srgbClr val="FFFF00"/>
                </a:solidFill>
                <a:latin typeface=".VnArial" pitchFamily="34" charset="0"/>
              </a:rPr>
              <a:t>nitơđi oxit bằng 46 </a:t>
            </a:r>
            <a:r>
              <a:rPr lang="en-US" sz="2400" b="1">
                <a:solidFill>
                  <a:srgbClr val="FFFF00"/>
                </a:solidFill>
                <a:latin typeface=".VnArial" pitchFamily="34" charset="0"/>
              </a:rPr>
              <a:t>®vC</a:t>
            </a:r>
          </a:p>
        </p:txBody>
      </p:sp>
    </p:spTree>
    <p:extLst>
      <p:ext uri="{BB962C8B-B14F-4D97-AF65-F5344CB8AC3E}">
        <p14:creationId xmlns:p14="http://schemas.microsoft.com/office/powerpoint/2010/main" val="26416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/>
      <p:bldP spid="72712" grpId="0"/>
      <p:bldP spid="72713" grpId="0"/>
      <p:bldP spid="72714" grpId="0"/>
      <p:bldP spid="72715" grpId="0"/>
      <p:bldP spid="727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sz="2800" b="1">
                <a:solidFill>
                  <a:srgbClr val="FFFF00"/>
                </a:solidFill>
                <a:latin typeface=".VnArial" pitchFamily="34" charset="0"/>
              </a:rPr>
              <a:t>Giải</a:t>
            </a:r>
          </a:p>
          <a:p>
            <a:pPr marL="0" indent="0">
              <a:buNone/>
            </a:pPr>
            <a:r>
              <a:rPr lang="pt-BR" sz="2800" b="1" smtClean="0">
                <a:latin typeface=".VnArial" pitchFamily="34" charset="0"/>
              </a:rPr>
              <a:t>- </a:t>
            </a:r>
            <a:r>
              <a:rPr lang="pt-BR" sz="2800" b="1" smtClean="0">
                <a:solidFill>
                  <a:srgbClr val="FFFFFF"/>
                </a:solidFill>
              </a:rPr>
              <a:t>Gọi hóa trị của S trong SO</a:t>
            </a:r>
            <a:r>
              <a:rPr lang="pt-BR" sz="2800" b="1" baseline="-25000" smtClean="0">
                <a:solidFill>
                  <a:srgbClr val="FFFFFF"/>
                </a:solidFill>
              </a:rPr>
              <a:t>3</a:t>
            </a:r>
            <a:r>
              <a:rPr lang="pt-BR" sz="2800" b="1" smtClean="0">
                <a:solidFill>
                  <a:srgbClr val="FFFFFF"/>
                </a:solidFill>
              </a:rPr>
              <a:t> là (a</a:t>
            </a:r>
            <a:r>
              <a:rPr lang="pt-BR" sz="2800" b="1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r>
              <a:rPr lang="pt-BR" sz="2800" b="1" smtClean="0">
                <a:solidFill>
                  <a:srgbClr val="FFFFFF"/>
                </a:solidFill>
              </a:rPr>
              <a:t>- Xét </a:t>
            </a:r>
            <a:r>
              <a:rPr lang="pt-BR" sz="2800" b="1">
                <a:solidFill>
                  <a:srgbClr val="FFFFFF"/>
                </a:solidFill>
              </a:rPr>
              <a:t>CTHH : S</a:t>
            </a:r>
            <a:r>
              <a:rPr lang="pt-BR" sz="2800" b="1" baseline="30000">
                <a:solidFill>
                  <a:srgbClr val="FFFFFF"/>
                </a:solidFill>
              </a:rPr>
              <a:t>a</a:t>
            </a:r>
            <a:r>
              <a:rPr lang="pt-BR" sz="2800" b="1">
                <a:solidFill>
                  <a:srgbClr val="FFFFFF"/>
                </a:solidFill>
              </a:rPr>
              <a:t>O</a:t>
            </a:r>
            <a:r>
              <a:rPr lang="pt-BR" sz="2800" b="1" baseline="-25000">
                <a:solidFill>
                  <a:srgbClr val="FFFFFF"/>
                </a:solidFill>
              </a:rPr>
              <a:t>3 </a:t>
            </a:r>
            <a:r>
              <a:rPr lang="pt-BR" sz="2800" b="1" baseline="30000">
                <a:solidFill>
                  <a:srgbClr val="FFFFFF"/>
                </a:solidFill>
              </a:rPr>
              <a:t>(II)</a:t>
            </a:r>
            <a:endParaRPr lang="fr-FR" sz="2800" b="1" baseline="30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sz="2800" b="1" smtClean="0">
                <a:solidFill>
                  <a:srgbClr val="FFFFFF"/>
                </a:solidFill>
              </a:rPr>
              <a:t>- Theo QTHT có : </a:t>
            </a:r>
            <a:r>
              <a:rPr lang="fr-FR" sz="2800" b="1">
                <a:solidFill>
                  <a:srgbClr val="FFFFFF"/>
                </a:solidFill>
              </a:rPr>
              <a:t>1.a =3.II</a:t>
            </a:r>
            <a:endParaRPr lang="pt-BR" sz="28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800" b="1">
                <a:solidFill>
                  <a:srgbClr val="FFFFFF"/>
                </a:solidFill>
              </a:rPr>
              <a:t> </a:t>
            </a:r>
            <a:r>
              <a:rPr lang="pt-BR" sz="2800" b="1" smtClean="0">
                <a:solidFill>
                  <a:srgbClr val="FFFFFF"/>
                </a:solidFill>
              </a:rPr>
              <a:t>   =&gt;  </a:t>
            </a:r>
            <a:r>
              <a:rPr lang="pt-BR" sz="2800" b="1">
                <a:solidFill>
                  <a:srgbClr val="FFFFFF"/>
                </a:solidFill>
              </a:rPr>
              <a:t>a=(3.II)/1  = VI</a:t>
            </a:r>
            <a:endParaRPr lang="en-US" sz="28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smtClean="0">
                <a:solidFill>
                  <a:srgbClr val="FFFFFF"/>
                </a:solidFill>
              </a:rPr>
              <a:t>- Vậy </a:t>
            </a:r>
            <a:r>
              <a:rPr lang="en-US" sz="2800" b="1">
                <a:solidFill>
                  <a:srgbClr val="FFFFFF"/>
                </a:solidFill>
              </a:rPr>
              <a:t>trong SO</a:t>
            </a:r>
            <a:r>
              <a:rPr lang="en-US" sz="2800" b="1" baseline="-25000">
                <a:solidFill>
                  <a:srgbClr val="FFFFFF"/>
                </a:solidFill>
              </a:rPr>
              <a:t>3</a:t>
            </a:r>
            <a:r>
              <a:rPr lang="en-US" sz="2800" b="1">
                <a:solidFill>
                  <a:srgbClr val="FFFFFF"/>
                </a:solidFill>
              </a:rPr>
              <a:t> , S </a:t>
            </a:r>
            <a:r>
              <a:rPr lang="en-US" sz="2800" b="1" smtClean="0">
                <a:solidFill>
                  <a:srgbClr val="FFFFFF"/>
                </a:solidFill>
              </a:rPr>
              <a:t>có hóa trị (VI</a:t>
            </a:r>
            <a:r>
              <a:rPr lang="en-US" sz="28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7828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800" b="1" smtClean="0">
                <a:solidFill>
                  <a:srgbClr val="FFFFFF"/>
                </a:solidFill>
                <a:latin typeface="+mn-lt"/>
              </a:rPr>
              <a:t>2. Tính hóa trị của S </a:t>
            </a:r>
            <a:r>
              <a:rPr lang="en-US" sz="2800" b="1">
                <a:solidFill>
                  <a:srgbClr val="FFFFFF"/>
                </a:solidFill>
                <a:latin typeface="+mn-lt"/>
              </a:rPr>
              <a:t>trong SO</a:t>
            </a:r>
            <a:r>
              <a:rPr lang="en-US" sz="2800" b="1" baseline="-25000">
                <a:solidFill>
                  <a:srgbClr val="FFFFFF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4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sz="2800" b="1">
                <a:solidFill>
                  <a:srgbClr val="FFFF00"/>
                </a:solidFill>
                <a:latin typeface=".VnArial" pitchFamily="34" charset="0"/>
              </a:rPr>
              <a:t>Giải</a:t>
            </a:r>
          </a:p>
          <a:p>
            <a:pPr marL="0" indent="0">
              <a:buNone/>
            </a:pPr>
            <a:r>
              <a:rPr lang="pt-BR" sz="2800" b="1" smtClean="0">
                <a:latin typeface=".VnArial" pitchFamily="34" charset="0"/>
              </a:rPr>
              <a:t>-  </a:t>
            </a:r>
            <a:r>
              <a:rPr lang="pt-BR" sz="2800" b="1" smtClean="0">
                <a:solidFill>
                  <a:srgbClr val="FFFFFF"/>
                </a:solidFill>
              </a:rPr>
              <a:t>Gọi CTHH TQ là: N</a:t>
            </a:r>
            <a:r>
              <a:rPr lang="pt-BR" sz="2800" b="1" baseline="-25000" smtClean="0">
                <a:solidFill>
                  <a:srgbClr val="FFFFFF"/>
                </a:solidFill>
              </a:rPr>
              <a:t>x</a:t>
            </a:r>
            <a:r>
              <a:rPr lang="pt-BR" sz="2800" b="1" smtClean="0">
                <a:solidFill>
                  <a:srgbClr val="FFFFFF"/>
                </a:solidFill>
              </a:rPr>
              <a:t>O</a:t>
            </a:r>
            <a:r>
              <a:rPr lang="pt-BR" sz="2800" b="1" baseline="-25000" smtClean="0">
                <a:solidFill>
                  <a:srgbClr val="FFFFFF"/>
                </a:solidFill>
              </a:rPr>
              <a:t>y</a:t>
            </a:r>
            <a:endParaRPr lang="pt-BR" sz="2800" b="1" baseline="-25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800" b="1" smtClean="0">
                <a:solidFill>
                  <a:srgbClr val="FFFFFF"/>
                </a:solidFill>
              </a:rPr>
              <a:t> - Theo QTHT có </a:t>
            </a:r>
            <a:r>
              <a:rPr lang="pt-BR" sz="2800" b="1">
                <a:solidFill>
                  <a:srgbClr val="FFFFFF"/>
                </a:solidFill>
              </a:rPr>
              <a:t>: </a:t>
            </a:r>
            <a:r>
              <a:rPr lang="pt-BR" sz="2800" b="1" smtClean="0">
                <a:solidFill>
                  <a:srgbClr val="FFFFFF"/>
                </a:solidFill>
              </a:rPr>
              <a:t>x.III = y.II</a:t>
            </a:r>
          </a:p>
          <a:p>
            <a:pPr marL="0" indent="0">
              <a:buNone/>
            </a:pPr>
            <a:r>
              <a:rPr lang="fr-FR" sz="2800" b="1">
                <a:solidFill>
                  <a:srgbClr val="FFFFFF"/>
                </a:solidFill>
              </a:rPr>
              <a:t> </a:t>
            </a:r>
            <a:r>
              <a:rPr lang="fr-FR" sz="2800" b="1" smtClean="0">
                <a:solidFill>
                  <a:srgbClr val="FFFFFF"/>
                </a:solidFill>
              </a:rPr>
              <a:t> =&gt;  </a:t>
            </a:r>
            <a:r>
              <a:rPr lang="fr-FR" sz="2800" b="1" u="sng" smtClean="0">
                <a:solidFill>
                  <a:srgbClr val="FFFFFF"/>
                </a:solidFill>
              </a:rPr>
              <a:t>x </a:t>
            </a:r>
            <a:r>
              <a:rPr lang="fr-FR" sz="2800" b="1" smtClean="0">
                <a:solidFill>
                  <a:srgbClr val="FFFFFF"/>
                </a:solidFill>
              </a:rPr>
              <a:t>  =   </a:t>
            </a:r>
            <a:r>
              <a:rPr lang="fr-FR" sz="2800" b="1" u="sng" smtClean="0">
                <a:solidFill>
                  <a:srgbClr val="FFFFFF"/>
                </a:solidFill>
              </a:rPr>
              <a:t>II </a:t>
            </a:r>
            <a:r>
              <a:rPr lang="fr-FR" sz="2800" b="1" smtClean="0">
                <a:solidFill>
                  <a:srgbClr val="FFFFFF"/>
                </a:solidFill>
              </a:rPr>
              <a:t>  =   </a:t>
            </a:r>
            <a:r>
              <a:rPr lang="fr-FR" sz="2800" b="1" u="sng" smtClean="0">
                <a:solidFill>
                  <a:srgbClr val="FFFFFF"/>
                </a:solidFill>
              </a:rPr>
              <a:t>2</a:t>
            </a:r>
          </a:p>
          <a:p>
            <a:pPr marL="0" indent="0">
              <a:buNone/>
            </a:pPr>
            <a:r>
              <a:rPr lang="fr-FR" sz="2800" b="1">
                <a:solidFill>
                  <a:srgbClr val="FFFFFF"/>
                </a:solidFill>
              </a:rPr>
              <a:t> </a:t>
            </a:r>
            <a:r>
              <a:rPr lang="fr-FR" sz="2800" b="1" smtClean="0">
                <a:solidFill>
                  <a:srgbClr val="FFFFFF"/>
                </a:solidFill>
              </a:rPr>
              <a:t>        y        III       3</a:t>
            </a:r>
            <a:endParaRPr lang="pt-BR" sz="2800" b="1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smtClean="0">
                <a:solidFill>
                  <a:srgbClr val="FFFFFF"/>
                </a:solidFill>
              </a:rPr>
              <a:t>              x= 2        CTHH là N</a:t>
            </a:r>
            <a:r>
              <a:rPr lang="en-US" sz="2800" b="1" baseline="-25000" smtClean="0">
                <a:solidFill>
                  <a:srgbClr val="FFFFFF"/>
                </a:solidFill>
              </a:rPr>
              <a:t>2</a:t>
            </a:r>
            <a:r>
              <a:rPr lang="en-US" sz="2800" b="1" smtClean="0">
                <a:solidFill>
                  <a:srgbClr val="FFFFFF"/>
                </a:solidFill>
              </a:rPr>
              <a:t>O</a:t>
            </a:r>
            <a:r>
              <a:rPr lang="en-US" sz="2800" b="1" baseline="-25000" smtClean="0">
                <a:solidFill>
                  <a:srgbClr val="FFFFFF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800" b="1" smtClean="0">
                <a:solidFill>
                  <a:srgbClr val="FFFFFF"/>
                </a:solidFill>
              </a:rPr>
              <a:t>              y = 3</a:t>
            </a:r>
          </a:p>
        </p:txBody>
      </p:sp>
      <p:sp>
        <p:nvSpPr>
          <p:cNvPr id="77828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800" b="1" smtClean="0">
                <a:solidFill>
                  <a:srgbClr val="FFFFFF"/>
                </a:solidFill>
                <a:latin typeface="+mn-lt"/>
              </a:rPr>
              <a:t>3. Lập CTHH của hợp chất tạo bởi N(III) và O(II)</a:t>
            </a:r>
            <a:endParaRPr lang="en-US" sz="2800" b="1" baseline="-250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590800" y="4419600"/>
            <a:ext cx="304800" cy="609600"/>
          </a:xfrm>
          <a:prstGeom prst="rightBrac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2438400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800" b="1">
                <a:solidFill>
                  <a:srgbClr val="FFFFFF"/>
                </a:solidFill>
                <a:latin typeface="+mj-lt"/>
              </a:rPr>
              <a:t>4. </a:t>
            </a:r>
            <a:r>
              <a:rPr lang="pt-BR" sz="2800" b="1" smtClean="0">
                <a:solidFill>
                  <a:srgbClr val="FFFFFF"/>
                </a:solidFill>
                <a:latin typeface="+mj-lt"/>
              </a:rPr>
              <a:t>Một học 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sinh </a:t>
            </a:r>
            <a:r>
              <a:rPr lang="pt-BR" sz="2800" b="1" smtClean="0">
                <a:solidFill>
                  <a:srgbClr val="FFFFFF"/>
                </a:solidFill>
                <a:latin typeface="+mj-lt"/>
              </a:rPr>
              <a:t>viết 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CTHH </a:t>
            </a:r>
            <a:r>
              <a:rPr lang="pt-BR" sz="2800" b="1" smtClean="0">
                <a:solidFill>
                  <a:srgbClr val="FFFFFF"/>
                </a:solidFill>
                <a:latin typeface="+mj-lt"/>
              </a:rPr>
              <a:t>như­ 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sau: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800" b="1">
                <a:solidFill>
                  <a:srgbClr val="FFFFFF"/>
                </a:solidFill>
                <a:latin typeface="+mj-lt"/>
              </a:rPr>
              <a:t> Al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2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O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, Al(NO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), AlCl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, Al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(SO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4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)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2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, Al</a:t>
            </a:r>
            <a:r>
              <a:rPr lang="pt-BR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OH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800" b="1">
                <a:solidFill>
                  <a:srgbClr val="FFFFFF"/>
                </a:solidFill>
                <a:latin typeface="+mj-lt"/>
              </a:rPr>
              <a:t>Cho biết CTHH nào viết </a:t>
            </a:r>
            <a:r>
              <a:rPr lang="pt-BR" sz="2800" b="1" smtClean="0">
                <a:solidFill>
                  <a:srgbClr val="FFFFFF"/>
                </a:solidFill>
                <a:latin typeface="+mj-lt"/>
              </a:rPr>
              <a:t>đúng?CTHH </a:t>
            </a:r>
            <a:r>
              <a:rPr lang="pt-BR" sz="2800" b="1">
                <a:solidFill>
                  <a:srgbClr val="FFFFFF"/>
                </a:solidFill>
                <a:latin typeface="+mj-lt"/>
              </a:rPr>
              <a:t>nào viết sai?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800" b="1">
                <a:solidFill>
                  <a:srgbClr val="FFFFFF"/>
                </a:solidFill>
                <a:latin typeface="+mj-lt"/>
              </a:rPr>
              <a:t>Sửa lại CTHH viết sai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3337560"/>
            <a:ext cx="8153400" cy="2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0" b="1" smtClean="0">
                <a:solidFill>
                  <a:srgbClr val="FFFF00"/>
                </a:solidFill>
                <a:latin typeface="+mj-lt"/>
              </a:rPr>
              <a:t>Đáp án</a:t>
            </a:r>
            <a:endParaRPr lang="en-US" sz="2800" b="1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+mj-lt"/>
              </a:rPr>
              <a:t>CTHH đúng :   Al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2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O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, AlCl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+mj-lt"/>
              </a:rPr>
              <a:t>CTHH sai:         Al(NO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),     Al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(SO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4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)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2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,    Al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OH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+mj-lt"/>
              </a:rPr>
              <a:t>Sửa CTHH sai: Al(NO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)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,   Al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2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(SO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4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)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,     Al(OH)</a:t>
            </a:r>
            <a:r>
              <a:rPr lang="en-US" sz="2800" b="1" baseline="-25000">
                <a:solidFill>
                  <a:srgbClr val="FFFFFF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94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1">
            <a:hlinkClick r:id="rId3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5" descr="4">
            <a:hlinkClick r:id="rId5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98813"/>
            <a:ext cx="262096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6" descr="5">
            <a:hlinkClick r:id="rId7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8950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Picture 8" descr="2">
            <a:hlinkClick r:id="rId9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5" name="Picture 9" descr="3">
            <a:hlinkClick r:id="rId11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203325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3" descr="Picture67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2445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3" descr="chuong[1]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05435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Rectangle 10" descr="Small grid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pattFill prst="smGrid">
            <a:fgClr>
              <a:srgbClr val="40E0F6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3762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315C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n-lt"/>
              </a:rPr>
              <a:t>RUNG CHUÔNG VÀNG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315C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299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INH NEN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Line 3"/>
          <p:cNvSpPr>
            <a:spLocks noChangeShapeType="1"/>
          </p:cNvSpPr>
          <p:nvPr/>
        </p:nvSpPr>
        <p:spPr bwMode="auto">
          <a:xfrm flipV="1">
            <a:off x="152400" y="990600"/>
            <a:ext cx="8991600" cy="76200"/>
          </a:xfrm>
          <a:prstGeom prst="line">
            <a:avLst/>
          </a:prstGeom>
          <a:noFill/>
          <a:ln w="76200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85738" y="6781800"/>
            <a:ext cx="8958262" cy="76200"/>
          </a:xfrm>
          <a:prstGeom prst="line">
            <a:avLst/>
          </a:prstGeom>
          <a:noFill/>
          <a:ln w="38100" cmpd="dbl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7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6" descr="Small grid"/>
          <p:cNvSpPr>
            <a:spLocks noChangeArrowheads="1"/>
          </p:cNvSpPr>
          <p:nvPr/>
        </p:nvSpPr>
        <p:spPr bwMode="auto">
          <a:xfrm>
            <a:off x="0" y="0"/>
            <a:ext cx="9144000" cy="1041400"/>
          </a:xfrm>
          <a:prstGeom prst="rect">
            <a:avLst/>
          </a:prstGeom>
          <a:pattFill prst="smGrid">
            <a:fgClr>
              <a:srgbClr val="40E0F6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3762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315C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RUNG CHUÔNG VÀNG</a:t>
            </a:r>
            <a:endParaRPr lang="en-US" sz="3600" b="1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315C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9161" name="Group 42"/>
          <p:cNvGrpSpPr>
            <a:grpSpLocks/>
          </p:cNvGrpSpPr>
          <p:nvPr/>
        </p:nvGrpSpPr>
        <p:grpSpPr bwMode="auto">
          <a:xfrm>
            <a:off x="1447800" y="2286000"/>
            <a:ext cx="7010400" cy="928688"/>
            <a:chOff x="1892" y="384"/>
            <a:chExt cx="3680" cy="720"/>
          </a:xfrm>
        </p:grpSpPr>
        <p:pic>
          <p:nvPicPr>
            <p:cNvPr id="49162" name="Picture 14" descr="Graph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84"/>
              <a:ext cx="317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3" name="Picture 20" descr="A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519"/>
              <a:ext cx="471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64" name="Group 43"/>
          <p:cNvGrpSpPr>
            <a:grpSpLocks/>
          </p:cNvGrpSpPr>
          <p:nvPr/>
        </p:nvGrpSpPr>
        <p:grpSpPr bwMode="auto">
          <a:xfrm>
            <a:off x="1371600" y="3429000"/>
            <a:ext cx="7239000" cy="990600"/>
            <a:chOff x="1920" y="1248"/>
            <a:chExt cx="3676" cy="768"/>
          </a:xfrm>
        </p:grpSpPr>
        <p:pic>
          <p:nvPicPr>
            <p:cNvPr id="49165" name="Picture 21" descr="A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392"/>
              <a:ext cx="497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6" name="Picture 25" descr="Graph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48"/>
              <a:ext cx="31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67" name="Group 44"/>
          <p:cNvGrpSpPr>
            <a:grpSpLocks/>
          </p:cNvGrpSpPr>
          <p:nvPr/>
        </p:nvGrpSpPr>
        <p:grpSpPr bwMode="auto">
          <a:xfrm>
            <a:off x="1371600" y="4648200"/>
            <a:ext cx="7315200" cy="990600"/>
            <a:chOff x="1920" y="2160"/>
            <a:chExt cx="3518" cy="816"/>
          </a:xfrm>
        </p:grpSpPr>
        <p:pic>
          <p:nvPicPr>
            <p:cNvPr id="49168" name="Picture 22" descr="A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312"/>
              <a:ext cx="491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Picture 28" descr="Graph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60"/>
              <a:ext cx="299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70" name="Group 45"/>
          <p:cNvGrpSpPr>
            <a:grpSpLocks/>
          </p:cNvGrpSpPr>
          <p:nvPr/>
        </p:nvGrpSpPr>
        <p:grpSpPr bwMode="auto">
          <a:xfrm>
            <a:off x="1371600" y="5867400"/>
            <a:ext cx="7315200" cy="990600"/>
            <a:chOff x="1968" y="3196"/>
            <a:chExt cx="3406" cy="768"/>
          </a:xfrm>
        </p:grpSpPr>
        <p:pic>
          <p:nvPicPr>
            <p:cNvPr id="49171" name="Picture 23" descr="A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360"/>
              <a:ext cx="475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2" name="Picture 29" descr="Graph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3196"/>
              <a:ext cx="29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132" name="Text Box 36"/>
          <p:cNvSpPr txBox="1">
            <a:spLocks noChangeArrowheads="1"/>
          </p:cNvSpPr>
          <p:nvPr/>
        </p:nvSpPr>
        <p:spPr bwMode="auto">
          <a:xfrm>
            <a:off x="2514600" y="25146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0000FF"/>
                </a:solidFill>
                <a:latin typeface=".VnArial" pitchFamily="34" charset="0"/>
              </a:rPr>
              <a:t>H¹t nh©n, h¹t proton vµ h¹t electron</a:t>
            </a:r>
            <a:endParaRPr lang="vi-VN" sz="24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32135" name="Text Box 39"/>
          <p:cNvSpPr txBox="1">
            <a:spLocks noChangeArrowheads="1"/>
          </p:cNvSpPr>
          <p:nvPr/>
        </p:nvSpPr>
        <p:spPr bwMode="auto">
          <a:xfrm>
            <a:off x="2667000" y="36576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latin typeface=".VnArial" pitchFamily="34" charset="0"/>
              </a:rPr>
              <a:t>H¹t nh©n , h¹t electron vµ h¹t n¬tron</a:t>
            </a:r>
            <a:endParaRPr lang="vi-VN" sz="2400" b="1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49175" name="Picture 6" descr="Graphic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6" name="Picture 59" descr="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8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1676400" y="1371600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 smtClean="0">
                <a:solidFill>
                  <a:srgbClr val="FF3300"/>
                </a:solidFill>
                <a:latin typeface="+mn-lt"/>
              </a:rPr>
              <a:t>Nguyên tử được tạo thành từ 3 loại hạt nhỏ hơn( hạt dưới nguyên tử) đó là những loại hạt:</a:t>
            </a:r>
            <a:endParaRPr lang="vi-VN" sz="2400" b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32136" name="Text Box 40"/>
          <p:cNvSpPr txBox="1">
            <a:spLocks noChangeArrowheads="1"/>
          </p:cNvSpPr>
          <p:nvPr/>
        </p:nvSpPr>
        <p:spPr bwMode="auto">
          <a:xfrm>
            <a:off x="2819400" y="4876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0000FF"/>
                </a:solidFill>
                <a:latin typeface=".VnArial" pitchFamily="34" charset="0"/>
              </a:rPr>
              <a:t>H¹t n¬tron, h¹t proton vµ h¹t electron</a:t>
            </a:r>
            <a:endParaRPr lang="vi-VN" sz="24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32137" name="Text Box 41"/>
          <p:cNvSpPr txBox="1">
            <a:spLocks noChangeArrowheads="1"/>
          </p:cNvSpPr>
          <p:nvPr/>
        </p:nvSpPr>
        <p:spPr bwMode="auto">
          <a:xfrm>
            <a:off x="2819400" y="606425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latin typeface=".VnArial" pitchFamily="34" charset="0"/>
              </a:rPr>
              <a:t>H¹t nh©n, h¹t n¬tron, h¹t proton</a:t>
            </a:r>
            <a:endParaRPr lang="vi-VN" sz="24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2" name="Action Button: Back or Previous 1">
            <a:hlinkClick r:id="rId12" action="ppaction://hlinksldjump" highlightClick="1"/>
          </p:cNvPr>
          <p:cNvSpPr/>
          <p:nvPr/>
        </p:nvSpPr>
        <p:spPr>
          <a:xfrm>
            <a:off x="8686800" y="6521450"/>
            <a:ext cx="457200" cy="3365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INH NEN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 flipV="1">
            <a:off x="88900" y="1041400"/>
            <a:ext cx="8991600" cy="76200"/>
          </a:xfrm>
          <a:prstGeom prst="line">
            <a:avLst/>
          </a:prstGeom>
          <a:noFill/>
          <a:ln w="76200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85738" y="6781800"/>
            <a:ext cx="8958262" cy="76200"/>
          </a:xfrm>
          <a:prstGeom prst="line">
            <a:avLst/>
          </a:prstGeom>
          <a:noFill/>
          <a:ln w="38100" cmpd="dbl">
            <a:pattFill prst="solidDmnd">
              <a:fgClr>
                <a:srgbClr val="3ADA32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1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Rectangle 6" descr="Small grid"/>
          <p:cNvSpPr>
            <a:spLocks noChangeArrowheads="1"/>
          </p:cNvSpPr>
          <p:nvPr/>
        </p:nvSpPr>
        <p:spPr bwMode="auto">
          <a:xfrm>
            <a:off x="0" y="0"/>
            <a:ext cx="9144000" cy="1041400"/>
          </a:xfrm>
          <a:prstGeom prst="rect">
            <a:avLst/>
          </a:prstGeom>
          <a:pattFill prst="smGrid">
            <a:fgClr>
              <a:srgbClr val="40E0F6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50185" name="Group 25"/>
          <p:cNvGrpSpPr>
            <a:grpSpLocks/>
          </p:cNvGrpSpPr>
          <p:nvPr/>
        </p:nvGrpSpPr>
        <p:grpSpPr bwMode="auto">
          <a:xfrm>
            <a:off x="1143000" y="2438400"/>
            <a:ext cx="6248400" cy="892175"/>
            <a:chOff x="1776" y="480"/>
            <a:chExt cx="3792" cy="576"/>
          </a:xfrm>
        </p:grpSpPr>
        <p:pic>
          <p:nvPicPr>
            <p:cNvPr id="50186" name="Picture 4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41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14" descr="Graph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" y="480"/>
              <a:ext cx="3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8" name="Group 28"/>
          <p:cNvGrpSpPr>
            <a:grpSpLocks/>
          </p:cNvGrpSpPr>
          <p:nvPr/>
        </p:nvGrpSpPr>
        <p:grpSpPr bwMode="auto">
          <a:xfrm>
            <a:off x="1219200" y="5562600"/>
            <a:ext cx="6248400" cy="838200"/>
            <a:chOff x="2304" y="3120"/>
            <a:chExt cx="3108" cy="672"/>
          </a:xfrm>
        </p:grpSpPr>
        <p:pic>
          <p:nvPicPr>
            <p:cNvPr id="50189" name="Picture 7" descr="A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8"/>
              <a:ext cx="38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0" name="Picture 17" descr="Graph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20"/>
              <a:ext cx="27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2667000" y="579120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1,5 lÇn</a:t>
            </a:r>
            <a:endParaRPr lang="vi-VN" sz="2800" b="1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50192" name="Picture 47" descr="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831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3" name="Group 26"/>
          <p:cNvGrpSpPr>
            <a:grpSpLocks/>
          </p:cNvGrpSpPr>
          <p:nvPr/>
        </p:nvGrpSpPr>
        <p:grpSpPr bwMode="auto">
          <a:xfrm>
            <a:off x="1143000" y="3505200"/>
            <a:ext cx="6324600" cy="892175"/>
            <a:chOff x="2238" y="1392"/>
            <a:chExt cx="3126" cy="672"/>
          </a:xfrm>
        </p:grpSpPr>
        <p:pic>
          <p:nvPicPr>
            <p:cNvPr id="50194" name="Picture 5" descr="A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1479"/>
              <a:ext cx="38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5" name="Picture 15" descr="Graph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92"/>
              <a:ext cx="27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96" name="Group 27"/>
          <p:cNvGrpSpPr>
            <a:grpSpLocks/>
          </p:cNvGrpSpPr>
          <p:nvPr/>
        </p:nvGrpSpPr>
        <p:grpSpPr bwMode="auto">
          <a:xfrm>
            <a:off x="1143000" y="4495800"/>
            <a:ext cx="6324600" cy="838200"/>
            <a:chOff x="2283" y="2208"/>
            <a:chExt cx="3129" cy="672"/>
          </a:xfrm>
        </p:grpSpPr>
        <p:pic>
          <p:nvPicPr>
            <p:cNvPr id="50197" name="Picture 6" descr="A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" y="2274"/>
              <a:ext cx="38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8" name="Picture 16" descr="Graph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08"/>
              <a:ext cx="27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2362200" y="26670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1 lÇn  </a:t>
            </a:r>
            <a:endParaRPr lang="vi-VN" sz="28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2438400" y="365760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2 lÇn</a:t>
            </a:r>
            <a:endParaRPr lang="vi-VN" sz="28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2438400" y="4648200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3 lÇn</a:t>
            </a:r>
            <a:endParaRPr lang="vi-VN" sz="2800" b="1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50228" name="Picture 6" descr="Graphic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2133600" y="1371600"/>
            <a:ext cx="541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/>
              <a:t>  </a:t>
            </a:r>
            <a:r>
              <a:rPr lang="pt-BR" sz="2800" b="1" smtClean="0">
                <a:solidFill>
                  <a:srgbClr val="0000FF"/>
                </a:solidFill>
                <a:latin typeface="+mj-lt"/>
              </a:rPr>
              <a:t>Nguyên tử magie nặng hơn nguyên tử cacbon</a:t>
            </a:r>
            <a:r>
              <a:rPr lang="pt-BR" sz="2400" smtClean="0">
                <a:solidFill>
                  <a:srgbClr val="0000FF"/>
                </a:solidFill>
                <a:latin typeface=".VnArial" pitchFamily="34" charset="0"/>
              </a:rPr>
              <a:t>:</a:t>
            </a:r>
            <a:endParaRPr lang="vi-VN" sz="240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2" name="Action Button: Back or Previous 1">
            <a:hlinkClick r:id="rId12" action="ppaction://hlinksldjump" highlightClick="1"/>
          </p:cNvPr>
          <p:cNvSpPr/>
          <p:nvPr/>
        </p:nvSpPr>
        <p:spPr>
          <a:xfrm>
            <a:off x="8305800" y="6553200"/>
            <a:ext cx="774700" cy="4191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a_hoc_3">
  <a:themeElements>
    <a:clrScheme name="医学产业简报一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医学产业简报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医学产业简报一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hoa_hoc_3</Template>
  <TotalTime>179</TotalTime>
  <Words>655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hoa_hoc_3</vt:lpstr>
      <vt:lpstr>Clip</vt:lpstr>
      <vt:lpstr>PowerPoint Presentation</vt:lpstr>
      <vt:lpstr>I. KIẾN THỨC CẦN NHỚ</vt:lpstr>
      <vt:lpstr>II&gt; LuyÖn tËp</vt:lpstr>
      <vt:lpstr>2. Tính hóa trị của S trong SO3</vt:lpstr>
      <vt:lpstr>3. Lập CTHH của hợp chất tạo bởi N(III) và O(II)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cp:lastPrinted>1601-01-01T00:00:00Z</cp:lastPrinted>
  <dcterms:created xsi:type="dcterms:W3CDTF">2016-07-28T15:42:54Z</dcterms:created>
  <dcterms:modified xsi:type="dcterms:W3CDTF">2018-01-23T08:58:56Z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TC010596862052</vt:lpwstr>
  </property>
</Properties>
</file>