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81" r:id="rId4"/>
    <p:sldId id="260" r:id="rId5"/>
    <p:sldId id="261" r:id="rId6"/>
    <p:sldId id="262" r:id="rId7"/>
    <p:sldId id="264" r:id="rId8"/>
    <p:sldId id="267" r:id="rId9"/>
    <p:sldId id="269" r:id="rId10"/>
    <p:sldId id="268" r:id="rId11"/>
    <p:sldId id="270" r:id="rId12"/>
    <p:sldId id="273" r:id="rId13"/>
    <p:sldId id="275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AFBE-3A1B-4FA8-BB37-683939AF0194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C387-B3AC-4CD2-BAD6-A5835E97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E31B5-5428-4382-BF63-4D32E180646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7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8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1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1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0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0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32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08FD-052A-4946-B13F-8991DE3AA8A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D28D-AC1D-43A6-83B3-448BE9B0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048470"/>
            <a:ext cx="374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/>
              <a:t>Tiết</a:t>
            </a:r>
            <a:r>
              <a:rPr lang="en-US" sz="5400" b="1" i="1" dirty="0" smtClean="0"/>
              <a:t> 3. </a:t>
            </a:r>
            <a:r>
              <a:rPr lang="en-US" sz="5400" b="1" i="1" dirty="0" err="1" smtClean="0"/>
              <a:t>Bài</a:t>
            </a:r>
            <a:r>
              <a:rPr lang="en-US" sz="5400" b="1" i="1" dirty="0" smtClean="0"/>
              <a:t> 2: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0027" y="3588603"/>
            <a:ext cx="7403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err="1" smtClean="0"/>
              <a:t>Hai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đường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thẳng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vuông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góc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0229" y="9906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044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8553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3.Đường </a:t>
            </a:r>
            <a:r>
              <a:rPr lang="en-US" sz="4400" b="1" dirty="0" err="1" smtClean="0"/>
              <a:t>trung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trực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của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đoạn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thẳng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8" y="3886200"/>
            <a:ext cx="2903124" cy="27847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57600" y="64945"/>
            <a:ext cx="5105400" cy="3592655"/>
          </a:xfrm>
          <a:prstGeom prst="cloudCallout">
            <a:avLst>
              <a:gd name="adj1" fmla="val -71458"/>
              <a:gd name="adj2" fmla="val 54823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8164" y="914400"/>
            <a:ext cx="390523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i="1" dirty="0" err="1" smtClean="0">
                <a:solidFill>
                  <a:schemeClr val="bg1"/>
                </a:solidFill>
              </a:rPr>
              <a:t>Thế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nào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là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đường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800" b="1" i="1" dirty="0" smtClean="0">
                <a:solidFill>
                  <a:schemeClr val="bg1"/>
                </a:solidFill>
              </a:rPr>
              <a:t>   </a:t>
            </a:r>
            <a:r>
              <a:rPr lang="en-US" sz="3800" b="1" i="1" dirty="0" err="1" smtClean="0">
                <a:solidFill>
                  <a:schemeClr val="bg1"/>
                </a:solidFill>
              </a:rPr>
              <a:t>trung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trực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của</a:t>
            </a:r>
            <a:endParaRPr lang="en-US" sz="3800" b="1" i="1" dirty="0" smtClean="0">
              <a:solidFill>
                <a:schemeClr val="bg1"/>
              </a:solidFill>
            </a:endParaRPr>
          </a:p>
          <a:p>
            <a:r>
              <a:rPr lang="en-US" sz="3800" b="1" i="1" dirty="0">
                <a:solidFill>
                  <a:schemeClr val="bg1"/>
                </a:solidFill>
              </a:rPr>
              <a:t> </a:t>
            </a:r>
            <a:r>
              <a:rPr lang="en-US" sz="3800" b="1" i="1" dirty="0" smtClean="0">
                <a:solidFill>
                  <a:schemeClr val="bg1"/>
                </a:solidFill>
              </a:rPr>
              <a:t>  </a:t>
            </a:r>
            <a:r>
              <a:rPr lang="en-US" sz="3800" b="1" i="1" dirty="0" err="1" smtClean="0">
                <a:solidFill>
                  <a:schemeClr val="bg1"/>
                </a:solidFill>
              </a:rPr>
              <a:t>đoạn</a:t>
            </a:r>
            <a:r>
              <a:rPr lang="en-US" sz="3800" b="1" i="1" dirty="0" smtClean="0">
                <a:solidFill>
                  <a:schemeClr val="bg1"/>
                </a:solidFill>
              </a:rPr>
              <a:t> </a:t>
            </a:r>
            <a:r>
              <a:rPr lang="en-US" sz="3800" b="1" i="1" dirty="0" err="1" smtClean="0">
                <a:solidFill>
                  <a:schemeClr val="bg1"/>
                </a:solidFill>
              </a:rPr>
              <a:t>thẳng</a:t>
            </a:r>
            <a:r>
              <a:rPr lang="en-US" sz="3800" b="1" i="1" dirty="0" smtClean="0">
                <a:solidFill>
                  <a:schemeClr val="bg1"/>
                </a:solidFill>
              </a:rPr>
              <a:t>?</a:t>
            </a:r>
            <a:endParaRPr lang="en-US" sz="3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244876"/>
            <a:ext cx="6743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vuông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góc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với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một</a:t>
            </a:r>
            <a:endParaRPr lang="en-US" sz="3600" b="1" i="1" dirty="0" smtClean="0"/>
          </a:p>
          <a:p>
            <a:r>
              <a:rPr lang="en-US" sz="3600" b="1" i="1" dirty="0" err="1" smtClean="0"/>
              <a:t>đoạn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tại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trung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điểm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của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nó</a:t>
            </a:r>
            <a:r>
              <a:rPr lang="en-US" sz="3600" b="1" i="1" dirty="0" smtClean="0"/>
              <a:t> </a:t>
            </a:r>
          </a:p>
          <a:p>
            <a:r>
              <a:rPr lang="en-US" sz="3600" b="1" i="1" dirty="0" err="1" smtClean="0"/>
              <a:t>được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gọi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trung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trực</a:t>
            </a:r>
            <a:r>
              <a:rPr lang="en-US" sz="3600" b="1" i="1" dirty="0" smtClean="0"/>
              <a:t> </a:t>
            </a:r>
          </a:p>
          <a:p>
            <a:r>
              <a:rPr lang="en-US" sz="3600" b="1" i="1" dirty="0" err="1" smtClean="0"/>
              <a:t>của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đoạn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ấy</a:t>
            </a:r>
            <a:r>
              <a:rPr lang="en-US" sz="3600" b="1" i="1" dirty="0" smtClean="0"/>
              <a:t> 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7019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553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3.Đường </a:t>
            </a:r>
            <a:r>
              <a:rPr lang="en-US" sz="4400" b="1" dirty="0" err="1" smtClean="0"/>
              <a:t>trung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trực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của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đoạn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thẳng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a.Định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nghĩa</a:t>
            </a:r>
            <a:r>
              <a:rPr lang="en-US" sz="3200" u="sng" dirty="0" smtClean="0"/>
              <a:t> 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-12954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55" y="762000"/>
            <a:ext cx="40962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380" y="2528227"/>
                <a:ext cx="4575420" cy="105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à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𝑡𝑟𝑢𝑛𝑔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đ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ể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ủ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𝐴𝐵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𝑥𝑦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𝐴𝐵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ạ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0" y="2528227"/>
                <a:ext cx="4575420" cy="1053173"/>
              </a:xfrm>
              <a:prstGeom prst="rect">
                <a:avLst/>
              </a:prstGeom>
              <a:blipFill rotWithShape="1">
                <a:blip r:embed="rId4"/>
                <a:stretch>
                  <a:fillRect r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73787"/>
              </p:ext>
            </p:extLst>
          </p:nvPr>
        </p:nvGraphicFramePr>
        <p:xfrm>
          <a:off x="2032000" y="3063875"/>
          <a:ext cx="406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2000" y="3063875"/>
                        <a:ext cx="4064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4063425"/>
                <a:ext cx="80041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xy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là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đường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trung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trực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của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đoạn</a:t>
                </a:r>
                <a:r>
                  <a:rPr lang="en-US" sz="3200" i="1" dirty="0" smtClean="0"/>
                  <a:t> </a:t>
                </a:r>
                <a:r>
                  <a:rPr lang="en-US" sz="3200" i="1" dirty="0" err="1" smtClean="0"/>
                  <a:t>thẳng</a:t>
                </a:r>
                <a:r>
                  <a:rPr lang="en-US" sz="3200" i="1" dirty="0" smtClean="0"/>
                  <a:t> AB.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63425"/>
                <a:ext cx="800411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4800" y="459682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b. </a:t>
            </a:r>
            <a:r>
              <a:rPr lang="en-US" sz="3200" u="sng" dirty="0" err="1" smtClean="0"/>
              <a:t>Chú</a:t>
            </a:r>
            <a:r>
              <a:rPr lang="en-US" sz="3200" u="sng" dirty="0" smtClean="0"/>
              <a:t> ý: </a:t>
            </a:r>
            <a:endParaRPr lang="en-US" sz="3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68169" y="5358825"/>
            <a:ext cx="783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Khi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xy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đường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trung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trực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của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đoạn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thẳng</a:t>
            </a:r>
            <a:r>
              <a:rPr lang="en-US" sz="3200" i="1" dirty="0" smtClean="0"/>
              <a:t> AB</a:t>
            </a:r>
            <a:endParaRPr lang="en-US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6368" y="5968425"/>
            <a:ext cx="4659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=&gt; A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xứng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B qua </a:t>
            </a:r>
            <a:r>
              <a:rPr lang="en-US" sz="3200" dirty="0" err="1" smtClean="0"/>
              <a:t>xy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61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09716"/>
            <a:ext cx="8382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smtClean="0">
                <a:solidFill>
                  <a:prstClr val="black"/>
                </a:solidFill>
              </a:rPr>
              <a:t>? Cho </a:t>
            </a:r>
            <a:r>
              <a:rPr lang="en-US" sz="3800" b="1" dirty="0" err="1">
                <a:solidFill>
                  <a:prstClr val="black"/>
                </a:solidFill>
              </a:rPr>
              <a:t>đoạn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thẳng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smtClean="0">
                <a:solidFill>
                  <a:prstClr val="black"/>
                </a:solidFill>
              </a:rPr>
              <a:t>AB </a:t>
            </a:r>
            <a:r>
              <a:rPr lang="en-US" sz="3800" b="1" dirty="0" err="1" smtClean="0">
                <a:solidFill>
                  <a:prstClr val="black"/>
                </a:solidFill>
              </a:rPr>
              <a:t>dài</a:t>
            </a:r>
            <a:r>
              <a:rPr lang="en-US" sz="3800" b="1" dirty="0" smtClean="0">
                <a:solidFill>
                  <a:prstClr val="black"/>
                </a:solidFill>
              </a:rPr>
              <a:t> </a:t>
            </a:r>
            <a:r>
              <a:rPr lang="en-US" sz="3800" b="1" dirty="0">
                <a:solidFill>
                  <a:prstClr val="black"/>
                </a:solidFill>
              </a:rPr>
              <a:t>3cm. </a:t>
            </a:r>
            <a:r>
              <a:rPr lang="en-US" sz="3800" b="1" dirty="0" err="1">
                <a:solidFill>
                  <a:prstClr val="black"/>
                </a:solidFill>
              </a:rPr>
              <a:t>Hãy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vẽ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đường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trung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trực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của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đoạn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thẳng</a:t>
            </a:r>
            <a:r>
              <a:rPr lang="en-US" sz="3800" b="1" dirty="0">
                <a:solidFill>
                  <a:prstClr val="black"/>
                </a:solidFill>
              </a:rPr>
              <a:t> </a:t>
            </a:r>
            <a:r>
              <a:rPr lang="en-US" sz="3800" b="1" dirty="0" err="1">
                <a:solidFill>
                  <a:prstClr val="black"/>
                </a:solidFill>
              </a:rPr>
              <a:t>ấy</a:t>
            </a:r>
            <a:endParaRPr lang="en-US" sz="3800" b="1" dirty="0">
              <a:solidFill>
                <a:prstClr val="black"/>
              </a:solidFill>
            </a:endParaRPr>
          </a:p>
        </p:txBody>
      </p:sp>
      <p:pic>
        <p:nvPicPr>
          <p:cNvPr id="13320" name="Picture 8" descr="thuoc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57600"/>
            <a:ext cx="61722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204">
            <a:off x="1281113" y="1724025"/>
            <a:ext cx="6477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1066800" y="36576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038600" y="3600450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066800" y="3614738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781800" y="3600450"/>
            <a:ext cx="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2395538" y="3567113"/>
            <a:ext cx="152400" cy="157162"/>
            <a:chOff x="2016" y="3408"/>
            <a:chExt cx="96" cy="99"/>
          </a:xfrm>
        </p:grpSpPr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5257800" y="3557588"/>
            <a:ext cx="152400" cy="157162"/>
            <a:chOff x="2016" y="3408"/>
            <a:chExt cx="96" cy="99"/>
          </a:xfrm>
        </p:grpSpPr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H="1">
              <a:off x="2016" y="3408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 flipV="1">
              <a:off x="2016" y="3411"/>
              <a:ext cx="96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 rot="21597327" flipH="1">
            <a:off x="3000375" y="2238375"/>
            <a:ext cx="1009650" cy="1400175"/>
            <a:chOff x="1548" y="1527"/>
            <a:chExt cx="612" cy="882"/>
          </a:xfrm>
        </p:grpSpPr>
        <p:sp>
          <p:nvSpPr>
            <p:cNvPr id="13336" name="AutoShape 24"/>
            <p:cNvSpPr>
              <a:spLocks noChangeArrowheads="1"/>
            </p:cNvSpPr>
            <p:nvPr/>
          </p:nvSpPr>
          <p:spPr bwMode="auto">
            <a:xfrm>
              <a:off x="1548" y="1527"/>
              <a:ext cx="612" cy="882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1632" y="1794"/>
              <a:ext cx="366" cy="53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338" name="Picture 26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13">
            <a:off x="4319588" y="1700213"/>
            <a:ext cx="6477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4038600" y="2057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40" name="Picture 28" descr="thuoc t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447800"/>
            <a:ext cx="576262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038600" y="35814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42" name="Picture 30" descr="Picture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0193">
            <a:off x="4458494" y="3271044"/>
            <a:ext cx="647700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4038600" y="3409950"/>
            <a:ext cx="304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484" y="3657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35930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62292 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98844E-6 L 0.00052 -0.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2" dur="2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2" grpId="0" animBg="1"/>
      <p:bldP spid="13323" grpId="0" animBg="1"/>
      <p:bldP spid="13325" grpId="0" animBg="1"/>
      <p:bldP spid="13326" grpId="0" animBg="1"/>
      <p:bldP spid="13339" grpId="0" animBg="1"/>
      <p:bldP spid="13341" grpId="0" animBg="1"/>
      <p:bldP spid="13343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0"/>
            <a:ext cx="3038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4. </a:t>
            </a:r>
            <a:r>
              <a:rPr lang="en-US" sz="4400" b="1" dirty="0" err="1" smtClean="0"/>
              <a:t>Luyện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tập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53869"/>
            <a:ext cx="3997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1: </a:t>
            </a:r>
            <a:r>
              <a:rPr lang="en-US" sz="3600" b="1" dirty="0" err="1" smtClean="0"/>
              <a:t>Đúng</a:t>
            </a:r>
            <a:r>
              <a:rPr lang="en-US" sz="3600" b="1" dirty="0" smtClean="0"/>
              <a:t> hay </a:t>
            </a:r>
            <a:r>
              <a:rPr lang="en-US" sz="3600" b="1" dirty="0" err="1" smtClean="0"/>
              <a:t>sai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98638"/>
              </p:ext>
            </p:extLst>
          </p:nvPr>
        </p:nvGraphicFramePr>
        <p:xfrm>
          <a:off x="790877" y="-135194"/>
          <a:ext cx="7467601" cy="6833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880"/>
                <a:gridCol w="1161627"/>
                <a:gridCol w="1144693"/>
                <a:gridCol w="1676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/>
                        <a:t>Mệnh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0" baseline="0" dirty="0" err="1" smtClean="0"/>
                        <a:t>đề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Đúng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Sai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vẽ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thẳng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vuông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góc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cắt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latin typeface="40"/>
                        </a:rPr>
                        <a:t>      </a:t>
                      </a:r>
                      <a:endParaRPr lang="en-US" sz="4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cắt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thì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vuông</a:t>
                      </a:r>
                      <a:r>
                        <a:rPr lang="en-US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góc</a:t>
                      </a:r>
                      <a:r>
                        <a:rPr lang="en-US" sz="3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thẳng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vuông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góc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nhau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thẳng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giác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góc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bẹt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0878" y="685800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878" y="2430959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640759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62800" y="570131"/>
            <a:ext cx="0" cy="1182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05600" y="1161365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15200" y="1020097"/>
            <a:ext cx="0" cy="1229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2800" y="990600"/>
            <a:ext cx="152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34200" y="2430959"/>
            <a:ext cx="609600" cy="7694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58000" y="2743200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1800" y="5257800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1400" y="4724400"/>
            <a:ext cx="0" cy="1182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43800" y="5134897"/>
            <a:ext cx="0" cy="1229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91400" y="5105400"/>
            <a:ext cx="152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39000" y="5410200"/>
            <a:ext cx="152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39000" y="5287297"/>
            <a:ext cx="0" cy="1229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19" y="396240"/>
            <a:ext cx="874425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2: Cho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vẽ</a:t>
            </a:r>
            <a:r>
              <a:rPr lang="en-US" sz="3600" b="1" dirty="0" smtClean="0"/>
              <a:t>:</a:t>
            </a:r>
            <a:endParaRPr lang="en-US" sz="3600" dirty="0" smtClean="0"/>
          </a:p>
          <a:p>
            <a:r>
              <a:rPr lang="en-US" sz="3200" b="1" i="1" dirty="0" smtClean="0"/>
              <a:t>a)</a:t>
            </a:r>
            <a:r>
              <a:rPr lang="en-US" sz="3200" b="1" i="1" dirty="0" err="1" smtClean="0"/>
              <a:t>Tìm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đường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thẳng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vuông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góc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trong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hình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bên</a:t>
            </a:r>
            <a:r>
              <a:rPr lang="en-US" sz="3200" b="1" i="1" dirty="0" smtClean="0"/>
              <a:t>.</a:t>
            </a:r>
            <a:endParaRPr lang="en-US" sz="3200" i="1" dirty="0" smtClean="0"/>
          </a:p>
          <a:p>
            <a:r>
              <a:rPr lang="en-US" sz="3200" b="1" i="1" dirty="0" smtClean="0"/>
              <a:t>b) </a:t>
            </a:r>
            <a:r>
              <a:rPr lang="en-US" sz="3200" b="1" i="1" dirty="0" err="1" smtClean="0"/>
              <a:t>Tìm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đường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trung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trực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của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đoạn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thẳng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trong</a:t>
            </a:r>
            <a:endParaRPr lang="en-US" sz="3200" b="1" i="1" dirty="0" smtClean="0"/>
          </a:p>
          <a:p>
            <a:r>
              <a:rPr lang="en-US" sz="3200" b="1" i="1" dirty="0" smtClean="0"/>
              <a:t> </a:t>
            </a:r>
            <a:r>
              <a:rPr lang="en-US" sz="3200" b="1" i="1" dirty="0" err="1" smtClean="0"/>
              <a:t>hình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bên</a:t>
            </a:r>
            <a:r>
              <a:rPr lang="en-US" sz="3200" b="1" i="1" dirty="0" smtClean="0"/>
              <a:t>.</a:t>
            </a:r>
            <a:endParaRPr lang="en-US" sz="3200" i="1" dirty="0" smtClean="0"/>
          </a:p>
          <a:p>
            <a:endParaRPr lang="en-US" sz="3200" i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38600" y="2980386"/>
            <a:ext cx="2590800" cy="20168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34845" y="2819400"/>
            <a:ext cx="1737355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2200" y="3550285"/>
            <a:ext cx="5943600" cy="869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7174" y="2667000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964668"/>
            <a:ext cx="3658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B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441960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327660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75800" y="4191000"/>
            <a:ext cx="362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23" name="TextBox 22"/>
          <p:cNvSpPr txBox="1"/>
          <p:nvPr/>
        </p:nvSpPr>
        <p:spPr>
          <a:xfrm>
            <a:off x="8153400" y="3165157"/>
            <a:ext cx="3898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D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3552875"/>
                <a:ext cx="995500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35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552875"/>
                <a:ext cx="995500" cy="1019125"/>
              </a:xfrm>
              <a:prstGeom prst="rect">
                <a:avLst/>
              </a:prstGeom>
              <a:blipFill rotWithShape="1">
                <a:blip r:embed="rId3"/>
                <a:stretch>
                  <a:fillRect l="-15951" t="-4790" r="-3681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38500" y="3629075"/>
                <a:ext cx="995500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55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00" y="3629075"/>
                <a:ext cx="995500" cy="1019125"/>
              </a:xfrm>
              <a:prstGeom prst="rect">
                <a:avLst/>
              </a:prstGeom>
              <a:blipFill rotWithShape="1">
                <a:blip r:embed="rId4"/>
                <a:stretch>
                  <a:fillRect l="-15951" t="-4762" r="-3681" b="-1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419600" y="2514600"/>
            <a:ext cx="316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876800"/>
            <a:ext cx="2968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303522" y="2667000"/>
            <a:ext cx="0" cy="2514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33664" y="2438400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1774" y="4917757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y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334000" y="3924300"/>
            <a:ext cx="2743200" cy="85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5300" y="3581400"/>
                <a:ext cx="985700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0" dirty="0" smtClean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00" y="3581400"/>
                <a:ext cx="985700" cy="1019125"/>
              </a:xfrm>
              <a:prstGeom prst="rect">
                <a:avLst/>
              </a:prstGeom>
              <a:blipFill rotWithShape="1">
                <a:blip r:embed="rId5"/>
                <a:stretch>
                  <a:fillRect l="-16049" t="-4790" b="-1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3505200" y="411480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505200" y="4100830"/>
            <a:ext cx="152400" cy="318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34200" y="364363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895625" y="3643630"/>
            <a:ext cx="15635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01000" y="3733800"/>
            <a:ext cx="4507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</a:t>
            </a:r>
            <a:endParaRPr lang="en-US" sz="2600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" y="5638800"/>
            <a:ext cx="2595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a) </a:t>
            </a:r>
            <a:r>
              <a:rPr lang="en-US" sz="4000" dirty="0" err="1" smtClean="0">
                <a:solidFill>
                  <a:srgbClr val="FF0000"/>
                </a:solidFill>
              </a:rPr>
              <a:t>zt</a:t>
            </a:r>
            <a:r>
              <a:rPr lang="en-US" sz="4000" dirty="0" smtClean="0">
                <a:solidFill>
                  <a:srgbClr val="FF0000"/>
                </a:solidFill>
              </a:rPr>
              <a:t>      AB ;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04196" y="5638800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dirty="0" err="1" smtClean="0">
                <a:solidFill>
                  <a:srgbClr val="FF0000"/>
                </a:solidFill>
              </a:rPr>
              <a:t>y</a:t>
            </a:r>
            <a:r>
              <a:rPr lang="en-US" sz="4000" dirty="0" smtClean="0">
                <a:solidFill>
                  <a:srgbClr val="FF0000"/>
                </a:solidFill>
              </a:rPr>
              <a:t>     Km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7800" y="3469957"/>
            <a:ext cx="357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K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59382"/>
              </p:ext>
            </p:extLst>
          </p:nvPr>
        </p:nvGraphicFramePr>
        <p:xfrm>
          <a:off x="1446536" y="5562600"/>
          <a:ext cx="458464" cy="715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6536" y="5562600"/>
                        <a:ext cx="458464" cy="715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40098"/>
              </p:ext>
            </p:extLst>
          </p:nvPr>
        </p:nvGraphicFramePr>
        <p:xfrm>
          <a:off x="3351213" y="5562600"/>
          <a:ext cx="4587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562600"/>
                        <a:ext cx="4587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02389" y="6172200"/>
            <a:ext cx="858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b) </a:t>
            </a:r>
            <a:r>
              <a:rPr lang="en-US" sz="3600" dirty="0" err="1" smtClean="0">
                <a:solidFill>
                  <a:srgbClr val="FF0000"/>
                </a:solidFill>
              </a:rPr>
              <a:t>Zt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trung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</a:rPr>
              <a:t> AB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371600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GIÁO VÀ CÁC CON HỌC SINH</a:t>
            </a:r>
            <a:endParaRPr lang="en-US" sz="60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371601"/>
            <a:ext cx="4862512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17" y="144959"/>
            <a:ext cx="7241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Hai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đường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thẳng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vuông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góc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98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959270"/>
            <a:ext cx="3525406" cy="389873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281545" y="0"/>
            <a:ext cx="6795655" cy="3241963"/>
          </a:xfrm>
          <a:custGeom>
            <a:avLst/>
            <a:gdLst>
              <a:gd name="connsiteX0" fmla="*/ 3359888 w 7038753"/>
              <a:gd name="connsiteY0" fmla="*/ 2658140 h 2658140"/>
              <a:gd name="connsiteX1" fmla="*/ 0 w 7038753"/>
              <a:gd name="connsiteY1" fmla="*/ 0 h 2658140"/>
              <a:gd name="connsiteX2" fmla="*/ 7038753 w 7038753"/>
              <a:gd name="connsiteY2" fmla="*/ 0 h 2658140"/>
              <a:gd name="connsiteX3" fmla="*/ 3359888 w 7038753"/>
              <a:gd name="connsiteY3" fmla="*/ 2658140 h 2658140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419421 w 8289132"/>
              <a:gd name="connsiteY0" fmla="*/ 2679405 h 2679405"/>
              <a:gd name="connsiteX1" fmla="*/ 59533 w 8289132"/>
              <a:gd name="connsiteY1" fmla="*/ 21265 h 2679405"/>
              <a:gd name="connsiteX2" fmla="*/ 8289132 w 8289132"/>
              <a:gd name="connsiteY2" fmla="*/ 0 h 2679405"/>
              <a:gd name="connsiteX3" fmla="*/ 3419421 w 8289132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2367874 w 7376467"/>
              <a:gd name="connsiteY0" fmla="*/ 2766967 h 2766967"/>
              <a:gd name="connsiteX1" fmla="*/ 0 w 7376467"/>
              <a:gd name="connsiteY1" fmla="*/ 3753 h 2766967"/>
              <a:gd name="connsiteX2" fmla="*/ 7376467 w 7376467"/>
              <a:gd name="connsiteY2" fmla="*/ 0 h 2766967"/>
              <a:gd name="connsiteX3" fmla="*/ 2367874 w 7376467"/>
              <a:gd name="connsiteY3" fmla="*/ 2766967 h 2766967"/>
              <a:gd name="connsiteX0" fmla="*/ 2463289 w 7471882"/>
              <a:gd name="connsiteY0" fmla="*/ 2766967 h 2766967"/>
              <a:gd name="connsiteX1" fmla="*/ 95415 w 7471882"/>
              <a:gd name="connsiteY1" fmla="*/ 3753 h 2766967"/>
              <a:gd name="connsiteX2" fmla="*/ 7471882 w 7471882"/>
              <a:gd name="connsiteY2" fmla="*/ 0 h 2766967"/>
              <a:gd name="connsiteX3" fmla="*/ 2463289 w 7471882"/>
              <a:gd name="connsiteY3" fmla="*/ 2766967 h 2766967"/>
              <a:gd name="connsiteX0" fmla="*/ 2463289 w 7719108"/>
              <a:gd name="connsiteY0" fmla="*/ 2766967 h 2766967"/>
              <a:gd name="connsiteX1" fmla="*/ 95415 w 7719108"/>
              <a:gd name="connsiteY1" fmla="*/ 3753 h 2766967"/>
              <a:gd name="connsiteX2" fmla="*/ 7471882 w 7719108"/>
              <a:gd name="connsiteY2" fmla="*/ 0 h 2766967"/>
              <a:gd name="connsiteX3" fmla="*/ 2463289 w 7719108"/>
              <a:gd name="connsiteY3" fmla="*/ 2766967 h 2766967"/>
              <a:gd name="connsiteX0" fmla="*/ 4274487 w 7782491"/>
              <a:gd name="connsiteY0" fmla="*/ 2796719 h 2796719"/>
              <a:gd name="connsiteX1" fmla="*/ 65358 w 7782491"/>
              <a:gd name="connsiteY1" fmla="*/ 3753 h 2796719"/>
              <a:gd name="connsiteX2" fmla="*/ 7441825 w 7782491"/>
              <a:gd name="connsiteY2" fmla="*/ 0 h 2796719"/>
              <a:gd name="connsiteX3" fmla="*/ 4274487 w 7782491"/>
              <a:gd name="connsiteY3" fmla="*/ 2796719 h 2796719"/>
              <a:gd name="connsiteX0" fmla="*/ 4287410 w 7795414"/>
              <a:gd name="connsiteY0" fmla="*/ 2796719 h 2796719"/>
              <a:gd name="connsiteX1" fmla="*/ 78281 w 7795414"/>
              <a:gd name="connsiteY1" fmla="*/ 3753 h 2796719"/>
              <a:gd name="connsiteX2" fmla="*/ 7454748 w 7795414"/>
              <a:gd name="connsiteY2" fmla="*/ 0 h 2796719"/>
              <a:gd name="connsiteX3" fmla="*/ 4287410 w 7795414"/>
              <a:gd name="connsiteY3" fmla="*/ 2796719 h 2796719"/>
              <a:gd name="connsiteX0" fmla="*/ 4287410 w 7733738"/>
              <a:gd name="connsiteY0" fmla="*/ 2796719 h 2796719"/>
              <a:gd name="connsiteX1" fmla="*/ 78281 w 7733738"/>
              <a:gd name="connsiteY1" fmla="*/ 3753 h 2796719"/>
              <a:gd name="connsiteX2" fmla="*/ 7454748 w 7733738"/>
              <a:gd name="connsiteY2" fmla="*/ 0 h 2796719"/>
              <a:gd name="connsiteX3" fmla="*/ 4287410 w 7733738"/>
              <a:gd name="connsiteY3" fmla="*/ 2796719 h 2796719"/>
              <a:gd name="connsiteX0" fmla="*/ 4496615 w 7740950"/>
              <a:gd name="connsiteY0" fmla="*/ 2677710 h 2677710"/>
              <a:gd name="connsiteX1" fmla="*/ 75034 w 7740950"/>
              <a:gd name="connsiteY1" fmla="*/ 3753 h 2677710"/>
              <a:gd name="connsiteX2" fmla="*/ 7451501 w 7740950"/>
              <a:gd name="connsiteY2" fmla="*/ 0 h 2677710"/>
              <a:gd name="connsiteX3" fmla="*/ 4496615 w 7740950"/>
              <a:gd name="connsiteY3" fmla="*/ 2677710 h 2677710"/>
              <a:gd name="connsiteX0" fmla="*/ 5803132 w 7813603"/>
              <a:gd name="connsiteY0" fmla="*/ 2528948 h 2528948"/>
              <a:gd name="connsiteX1" fmla="*/ 59625 w 7813603"/>
              <a:gd name="connsiteY1" fmla="*/ 3753 h 2528948"/>
              <a:gd name="connsiteX2" fmla="*/ 7436092 w 7813603"/>
              <a:gd name="connsiteY2" fmla="*/ 0 h 2528948"/>
              <a:gd name="connsiteX3" fmla="*/ 5803132 w 7813603"/>
              <a:gd name="connsiteY3" fmla="*/ 2528948 h 25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3603" h="2528948">
                <a:moveTo>
                  <a:pt x="5803132" y="2528948"/>
                </a:moveTo>
                <a:cubicBezTo>
                  <a:pt x="5276527" y="1771325"/>
                  <a:pt x="-654804" y="2844940"/>
                  <a:pt x="59625" y="3753"/>
                </a:cubicBezTo>
                <a:lnTo>
                  <a:pt x="7436092" y="0"/>
                </a:lnTo>
                <a:cubicBezTo>
                  <a:pt x="8915277" y="1843810"/>
                  <a:pt x="5553179" y="1583371"/>
                  <a:pt x="5803132" y="25289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804" y="152400"/>
            <a:ext cx="48253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Thế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nào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là</a:t>
            </a:r>
            <a:endParaRPr lang="en-US" sz="4800" b="1" i="1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hai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đường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thẳng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vuông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i="1" dirty="0" err="1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góc</a:t>
            </a:r>
            <a:r>
              <a:rPr lang="en-US" sz="4800" b="1" i="1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581400"/>
            <a:ext cx="6027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Hai</a:t>
            </a:r>
            <a:r>
              <a:rPr lang="en-US" sz="3600" i="1" dirty="0" smtClean="0"/>
              <a:t> </a:t>
            </a:r>
            <a:r>
              <a:rPr lang="en-US" sz="3600" i="1" dirty="0" err="1"/>
              <a:t>đường</a:t>
            </a:r>
            <a:r>
              <a:rPr lang="en-US" sz="3600" i="1" dirty="0"/>
              <a:t> </a:t>
            </a:r>
            <a:r>
              <a:rPr lang="en-US" sz="3600" i="1" dirty="0" err="1"/>
              <a:t>thẳng</a:t>
            </a:r>
            <a:r>
              <a:rPr lang="en-US" sz="3600" i="1" dirty="0"/>
              <a:t> </a:t>
            </a:r>
            <a:r>
              <a:rPr lang="en-US" sz="3600" i="1" dirty="0" err="1"/>
              <a:t>cắt</a:t>
            </a:r>
            <a:r>
              <a:rPr lang="en-US" sz="3600" i="1" dirty="0"/>
              <a:t> </a:t>
            </a:r>
            <a:r>
              <a:rPr lang="en-US" sz="3600" i="1" dirty="0" err="1"/>
              <a:t>nhau</a:t>
            </a:r>
            <a:r>
              <a:rPr lang="en-US" sz="3600" i="1" dirty="0"/>
              <a:t>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</a:p>
          <a:p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góc</a:t>
            </a:r>
            <a:r>
              <a:rPr lang="en-US" sz="3600" i="1" dirty="0"/>
              <a:t> </a:t>
            </a:r>
            <a:r>
              <a:rPr lang="en-US" sz="3600" i="1" dirty="0" err="1" smtClean="0"/>
              <a:t>tạo</a:t>
            </a:r>
            <a:r>
              <a:rPr lang="en-US" sz="3600" i="1" dirty="0" smtClean="0"/>
              <a:t> </a:t>
            </a:r>
            <a:r>
              <a:rPr lang="en-US" sz="3600" i="1" dirty="0" err="1"/>
              <a:t>thành</a:t>
            </a:r>
            <a:r>
              <a:rPr lang="en-US" sz="3600" i="1" dirty="0"/>
              <a:t> </a:t>
            </a:r>
            <a:r>
              <a:rPr lang="en-US" sz="3600" i="1" dirty="0" err="1" smtClean="0"/>
              <a:t>có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một</a:t>
            </a:r>
            <a:endParaRPr lang="en-US" sz="3600" i="1" dirty="0" smtClean="0"/>
          </a:p>
          <a:p>
            <a:r>
              <a:rPr lang="en-US" sz="3600" i="1" dirty="0" smtClean="0"/>
              <a:t> </a:t>
            </a:r>
            <a:r>
              <a:rPr lang="en-US" sz="3600" i="1" dirty="0" err="1"/>
              <a:t>góc</a:t>
            </a:r>
            <a:r>
              <a:rPr lang="en-US" sz="3600" i="1" dirty="0"/>
              <a:t> </a:t>
            </a:r>
            <a:r>
              <a:rPr lang="en-US" sz="3600" i="1" dirty="0" err="1"/>
              <a:t>vuông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gọi</a:t>
            </a:r>
            <a:r>
              <a:rPr lang="en-US" sz="3600" i="1" dirty="0"/>
              <a:t> </a:t>
            </a:r>
            <a:r>
              <a:rPr lang="en-US" sz="3600" i="1" dirty="0" err="1" smtClean="0"/>
              <a:t>là</a:t>
            </a:r>
            <a:r>
              <a:rPr lang="en-US" sz="3600" i="1" dirty="0" smtClean="0"/>
              <a:t> </a:t>
            </a:r>
          </a:p>
          <a:p>
            <a:r>
              <a:rPr lang="en-US" sz="3600" b="1" i="1" dirty="0" err="1" smtClean="0"/>
              <a:t>hai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/>
              <a:t>thẳng</a:t>
            </a:r>
            <a:r>
              <a:rPr lang="en-US" sz="3600" b="1" i="1" dirty="0"/>
              <a:t> </a:t>
            </a:r>
            <a:r>
              <a:rPr lang="en-US" sz="3600" b="1" i="1" dirty="0" err="1"/>
              <a:t>vuông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góc</a:t>
            </a:r>
            <a:r>
              <a:rPr lang="en-US" sz="3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3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6598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dirty="0" smtClean="0"/>
              <a:t>.Hai </a:t>
            </a:r>
            <a:r>
              <a:rPr lang="en-US" sz="4000" b="1" dirty="0" err="1" smtClean="0"/>
              <a:t>đường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thẳng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góc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863025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a.Định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/>
              <a:t>: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12" y="1524000"/>
            <a:ext cx="4388288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209800"/>
                <a:ext cx="4092787" cy="1744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Ta </a:t>
                </a:r>
                <a:r>
                  <a:rPr lang="en-US" sz="3200" dirty="0" err="1" smtClean="0"/>
                  <a:t>có</a:t>
                </a:r>
                <a:r>
                  <a:rPr lang="en-US" sz="3200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xx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𝑥𝑂𝑦</m:t>
                                </m:r>
                              </m:e>
                            </m:acc>
                            <m:r>
                              <a:rPr lang="en-US" sz="3200" b="0" i="1" smtClean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4092787" cy="1744837"/>
              </a:xfrm>
              <a:prstGeom prst="rect">
                <a:avLst/>
              </a:prstGeom>
              <a:blipFill rotWithShape="1">
                <a:blip r:embed="rId4"/>
                <a:stretch>
                  <a:fillRect l="-3726" r="-491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76200" y="3733800"/>
            <a:ext cx="522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=&gt;&gt; xx’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góc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yy</a:t>
            </a:r>
            <a:r>
              <a:rPr lang="en-US" sz="3200" dirty="0" smtClean="0"/>
              <a:t>’ </a:t>
            </a:r>
            <a:r>
              <a:rPr lang="en-US" sz="3200" dirty="0" err="1" smtClean="0"/>
              <a:t>tại</a:t>
            </a:r>
            <a:r>
              <a:rPr lang="en-US" sz="3200" dirty="0" smtClean="0"/>
              <a:t> O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1914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. </a:t>
            </a:r>
            <a:r>
              <a:rPr lang="en-US" sz="3200" dirty="0" err="1" smtClean="0"/>
              <a:t>Ký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4977825"/>
            <a:ext cx="593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xx’</a:t>
            </a:r>
            <a:endParaRPr lang="en-US" sz="3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87009"/>
              </p:ext>
            </p:extLst>
          </p:nvPr>
        </p:nvGraphicFramePr>
        <p:xfrm>
          <a:off x="2895600" y="4876800"/>
          <a:ext cx="388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76800"/>
                        <a:ext cx="3889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2800" y="4977825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y</a:t>
            </a:r>
            <a:r>
              <a:rPr lang="en-US" sz="3200" dirty="0" err="1" smtClean="0"/>
              <a:t>y</a:t>
            </a:r>
            <a:r>
              <a:rPr lang="en-US" sz="3200" dirty="0" smtClean="0"/>
              <a:t>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2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72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?</a:t>
            </a:r>
            <a:r>
              <a:rPr lang="en-US" sz="3600" b="1" i="1" dirty="0" err="1" smtClean="0"/>
              <a:t>Trong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hình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sau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hình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nào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biểu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diễn</a:t>
            </a:r>
            <a:endParaRPr lang="en-US" sz="3600" b="1" i="1" dirty="0" smtClean="0"/>
          </a:p>
          <a:p>
            <a:r>
              <a:rPr lang="en-US" sz="3600" b="1" i="1" dirty="0" smtClean="0"/>
              <a:t> </a:t>
            </a:r>
            <a:r>
              <a:rPr lang="en-US" sz="3600" b="1" i="1" dirty="0" err="1" smtClean="0"/>
              <a:t>hai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vuông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góc</a:t>
            </a:r>
            <a:r>
              <a:rPr lang="en-US" sz="3600" b="1" i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133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fontAlgn="base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1524000"/>
            <a:ext cx="1676400" cy="144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5800" y="1676400"/>
            <a:ext cx="2362200" cy="1505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 22"/>
          <p:cNvSpPr>
            <a:spLocks/>
          </p:cNvSpPr>
          <p:nvPr/>
        </p:nvSpPr>
        <p:spPr bwMode="auto">
          <a:xfrm flipH="1" flipV="1">
            <a:off x="1752600" y="2133600"/>
            <a:ext cx="258617" cy="24257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513"/>
              <a:gd name="T2" fmla="*/ 21515 w 21600"/>
              <a:gd name="T3" fmla="*/ 23513 h 23513"/>
              <a:gd name="T4" fmla="*/ 0 w 21600"/>
              <a:gd name="T5" fmla="*/ 21600 h 23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1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38"/>
                  <a:pt x="21571" y="22876"/>
                  <a:pt x="21515" y="23513"/>
                </a:cubicBezTo>
              </a:path>
              <a:path w="21600" h="2351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38"/>
                  <a:pt x="21571" y="22876"/>
                  <a:pt x="21515" y="23513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squar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9200" y="2209800"/>
                <a:ext cx="601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09800"/>
                <a:ext cx="60138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081" t="-8333" r="-161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00126" y="1143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380" y="27432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829300" y="1143000"/>
            <a:ext cx="3810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48200" y="2286000"/>
            <a:ext cx="3048000" cy="1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858055" y="2133600"/>
            <a:ext cx="161745" cy="170765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F3300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96200" y="2209800"/>
            <a:ext cx="0" cy="16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7544" y="22098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8368" y="22860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35248" y="9144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2986" y="221998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6744" y="18288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34308" y="4104620"/>
            <a:ext cx="1623292" cy="1838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1290" y="4724400"/>
            <a:ext cx="1383018" cy="121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861131" y="5638800"/>
            <a:ext cx="12006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1200" y="5638800"/>
            <a:ext cx="19652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16490" y="571500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4582180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2800" y="373380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876800" y="4038600"/>
            <a:ext cx="2209800" cy="2100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606538" y="4582180"/>
            <a:ext cx="2699262" cy="142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00600" y="371133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7800" y="450598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47" name="Arc 46"/>
          <p:cNvSpPr/>
          <p:nvPr/>
        </p:nvSpPr>
        <p:spPr>
          <a:xfrm>
            <a:off x="4724400" y="4310390"/>
            <a:ext cx="914400" cy="914400"/>
          </a:xfrm>
          <a:prstGeom prst="arc">
            <a:avLst>
              <a:gd name="adj1" fmla="val 16225661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5048" y="41249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6400" y="4267200"/>
                <a:ext cx="729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165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67200"/>
                <a:ext cx="72962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0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4648200" y="2209800"/>
            <a:ext cx="0" cy="16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47800" y="3200400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H(1)</a:t>
            </a:r>
            <a:endParaRPr lang="en-US" sz="28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19563" y="304800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H(2)</a:t>
            </a:r>
            <a:endParaRPr lang="en-US" sz="28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00200" y="609600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H(3)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19563" y="594360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H(4)</a:t>
            </a:r>
            <a:endParaRPr lang="en-US" sz="2800" i="1" dirty="0"/>
          </a:p>
        </p:txBody>
      </p:sp>
      <p:sp>
        <p:nvSpPr>
          <p:cNvPr id="57" name="Oval 56"/>
          <p:cNvSpPr/>
          <p:nvPr/>
        </p:nvSpPr>
        <p:spPr>
          <a:xfrm>
            <a:off x="5846515" y="2971800"/>
            <a:ext cx="782885" cy="704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00200" y="6096000"/>
            <a:ext cx="782885" cy="704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ai anh\Downloads\20317036_1606321099391917_30667475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43" y="-3810000"/>
            <a:ext cx="9525000" cy="144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-112931"/>
            <a:ext cx="34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nhóm</a:t>
            </a:r>
            <a:endParaRPr lang="en-US" sz="36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1359694" y="736937"/>
            <a:ext cx="3821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accent2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Cho </a:t>
            </a:r>
            <a:r>
              <a:rPr lang="en-US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O </a:t>
            </a:r>
            <a:r>
              <a:rPr lang="en-US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và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đường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thẳng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</a:t>
            </a:r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53340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Thời</a:t>
            </a:r>
            <a:r>
              <a:rPr lang="en-US" sz="2800" i="1" dirty="0" smtClean="0"/>
              <a:t> gian:3 </a:t>
            </a:r>
            <a:r>
              <a:rPr lang="en-US" sz="2800" i="1" dirty="0" err="1" smtClean="0"/>
              <a:t>phút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11454" y="4085272"/>
            <a:ext cx="2955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?2 :</a:t>
            </a:r>
            <a:r>
              <a:rPr lang="en-US" sz="3000" b="1" i="1" dirty="0" err="1" smtClean="0">
                <a:solidFill>
                  <a:schemeClr val="bg1"/>
                </a:solidFill>
              </a:rPr>
              <a:t>Vẽ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</a:rPr>
              <a:t>được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</a:rPr>
              <a:t>mấy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000" b="1" i="1" dirty="0" err="1" smtClean="0">
                <a:solidFill>
                  <a:schemeClr val="bg1"/>
                </a:solidFill>
              </a:rPr>
              <a:t>đường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</a:rPr>
              <a:t>thẳng</a:t>
            </a:r>
            <a:r>
              <a:rPr lang="en-US" sz="3000" b="1" i="1" dirty="0" smtClean="0">
                <a:solidFill>
                  <a:schemeClr val="bg1"/>
                </a:solidFill>
              </a:rPr>
              <a:t> a’ </a:t>
            </a:r>
          </a:p>
          <a:p>
            <a:r>
              <a:rPr lang="en-US" sz="3000" b="1" i="1" dirty="0" smtClean="0">
                <a:solidFill>
                  <a:schemeClr val="bg1"/>
                </a:solidFill>
              </a:rPr>
              <a:t>   </a:t>
            </a:r>
            <a:r>
              <a:rPr lang="en-US" sz="3000" b="1" i="1" dirty="0" err="1" smtClean="0">
                <a:solidFill>
                  <a:schemeClr val="bg1"/>
                </a:solidFill>
              </a:rPr>
              <a:t>như</a:t>
            </a:r>
            <a:r>
              <a:rPr lang="en-US" sz="3000" b="1" i="1" dirty="0" smtClean="0">
                <a:solidFill>
                  <a:schemeClr val="bg1"/>
                </a:solidFill>
              </a:rPr>
              <a:t> </a:t>
            </a:r>
            <a:r>
              <a:rPr lang="en-US" sz="3000" b="1" i="1" dirty="0" err="1" smtClean="0">
                <a:solidFill>
                  <a:schemeClr val="bg1"/>
                </a:solidFill>
              </a:rPr>
              <a:t>vậy</a:t>
            </a:r>
            <a:r>
              <a:rPr lang="en-US" sz="3000" b="1" i="1" dirty="0" smtClean="0">
                <a:solidFill>
                  <a:schemeClr val="bg1"/>
                </a:solidFill>
              </a:rPr>
              <a:t>?</a:t>
            </a:r>
            <a:endParaRPr lang="en-US" sz="30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059" y="1981200"/>
            <a:ext cx="382034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?1: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Hãy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vẽ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đường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thẳng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</a:t>
            </a:r>
            <a:r>
              <a:rPr lang="en-US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đi</a:t>
            </a:r>
            <a:r>
              <a:rPr lang="en-US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qua O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endParaRPr lang="en-US" sz="3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vuông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góc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đường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thẳng</a:t>
            </a:r>
            <a:r>
              <a:rPr lang="en-US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90770" y="1600200"/>
                <a:ext cx="252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* TH1:  O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0" y="1600200"/>
                <a:ext cx="252562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280" t="-12632" r="-893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172200" y="3048000"/>
            <a:ext cx="2667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16812" y="3048000"/>
            <a:ext cx="80194" cy="45719"/>
          </a:xfrm>
          <a:prstGeom prst="ellipse">
            <a:avLst/>
          </a:prstGeom>
          <a:solidFill>
            <a:srgbClr val="FF0000">
              <a:alpha val="9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83890" y="251460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0812" y="290578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0770" y="4114800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 TH1:  O</a:t>
            </a:r>
            <a:endParaRPr lang="en-US" sz="32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386574"/>
              </p:ext>
            </p:extLst>
          </p:nvPr>
        </p:nvGraphicFramePr>
        <p:xfrm>
          <a:off x="7841984" y="4191000"/>
          <a:ext cx="54001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126720" imgH="152280" progId="Equation.DSMT4">
                  <p:embed/>
                </p:oleObj>
              </mc:Choice>
              <mc:Fallback>
                <p:oleObj name="Equation" r:id="rId5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1984" y="4191000"/>
                        <a:ext cx="54001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53400" y="4114800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114800"/>
                <a:ext cx="516873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392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6172200" y="5334000"/>
            <a:ext cx="26670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21258" y="488698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7387406" y="6172200"/>
            <a:ext cx="80194" cy="45719"/>
          </a:xfrm>
          <a:prstGeom prst="ellipse">
            <a:avLst/>
          </a:prstGeom>
          <a:solidFill>
            <a:srgbClr val="FF0000">
              <a:alpha val="9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41047" y="586740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68759"/>
            <a:ext cx="7740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2.Vẽ </a:t>
            </a:r>
            <a:r>
              <a:rPr lang="en-US" sz="4400" b="1" dirty="0" err="1" smtClean="0"/>
              <a:t>hai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đường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thẳng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vuông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góc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713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2" grpId="0"/>
      <p:bldP spid="3" grpId="0"/>
      <p:bldP spid="4" grpId="0"/>
      <p:bldP spid="12" grpId="0" animBg="1"/>
      <p:bldP spid="13" grpId="0"/>
      <p:bldP spid="14" grpId="0"/>
      <p:bldP spid="16" grpId="0"/>
      <p:bldP spid="20" grpId="0"/>
      <p:bldP spid="28" grpId="0"/>
      <p:bldP spid="29" grpId="0" animBg="1"/>
      <p:bldP spid="3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7225"/>
            <a:ext cx="7858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TH1: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iểm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85938" y="2357438"/>
            <a:ext cx="44291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286250" y="2330450"/>
            <a:ext cx="46038" cy="460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785938" y="1785938"/>
            <a:ext cx="285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357688" y="2428875"/>
            <a:ext cx="285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40225" y="1189038"/>
            <a:ext cx="785813" cy="1143000"/>
            <a:chOff x="1363640" y="2928934"/>
            <a:chExt cx="785818" cy="1143008"/>
          </a:xfrm>
        </p:grpSpPr>
        <p:sp>
          <p:nvSpPr>
            <p:cNvPr id="10" name="Right Triangle 9"/>
            <p:cNvSpPr/>
            <p:nvPr/>
          </p:nvSpPr>
          <p:spPr>
            <a:xfrm>
              <a:off x="1363640" y="2928934"/>
              <a:ext cx="785818" cy="114300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1428728" y="3214686"/>
              <a:ext cx="500065" cy="714380"/>
            </a:xfrm>
            <a:prstGeom prst="rt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" name="Straight Connector 13"/>
          <p:cNvCxnSpPr>
            <a:endCxn id="7" idx="0"/>
          </p:cNvCxnSpPr>
          <p:nvPr/>
        </p:nvCxnSpPr>
        <p:spPr>
          <a:xfrm rot="5400000">
            <a:off x="3683000" y="1697038"/>
            <a:ext cx="1258887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38338" y="5394325"/>
            <a:ext cx="44291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4437063" y="4430713"/>
            <a:ext cx="46037" cy="4445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1938338" y="4822825"/>
            <a:ext cx="285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4000500" y="4144963"/>
            <a:ext cx="285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05325" y="4216400"/>
            <a:ext cx="785813" cy="1143000"/>
            <a:chOff x="1363640" y="2928934"/>
            <a:chExt cx="785818" cy="1143008"/>
          </a:xfrm>
        </p:grpSpPr>
        <p:sp>
          <p:nvSpPr>
            <p:cNvPr id="22" name="Right Triangle 21"/>
            <p:cNvSpPr/>
            <p:nvPr/>
          </p:nvSpPr>
          <p:spPr>
            <a:xfrm>
              <a:off x="1363640" y="2928934"/>
              <a:ext cx="785818" cy="114300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1428728" y="3214686"/>
              <a:ext cx="500065" cy="714380"/>
            </a:xfrm>
            <a:prstGeom prst="rt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10800000">
            <a:off x="3497263" y="2384425"/>
            <a:ext cx="785812" cy="1144588"/>
            <a:chOff x="1363640" y="2928934"/>
            <a:chExt cx="785818" cy="1143008"/>
          </a:xfrm>
        </p:grpSpPr>
        <p:sp>
          <p:nvSpPr>
            <p:cNvPr id="26" name="Right Triangle 25"/>
            <p:cNvSpPr/>
            <p:nvPr/>
          </p:nvSpPr>
          <p:spPr>
            <a:xfrm>
              <a:off x="1363640" y="2928934"/>
              <a:ext cx="785818" cy="114300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>
              <a:off x="1433491" y="3214290"/>
              <a:ext cx="500066" cy="714975"/>
            </a:xfrm>
            <a:prstGeom prst="rt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 rot="5400000">
            <a:off x="3679825" y="2968625"/>
            <a:ext cx="1258888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00000">
            <a:off x="2847975" y="5219700"/>
            <a:ext cx="2857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834606" y="4755357"/>
            <a:ext cx="1258887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826669" y="6011069"/>
            <a:ext cx="1258888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67200" y="2895600"/>
            <a:ext cx="500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" y="3377625"/>
            <a:ext cx="7858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TH2: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iểm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52937" y="6227802"/>
            <a:ext cx="500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18957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0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076"/>
            <a:ext cx="2491216" cy="330692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657600" y="306023"/>
            <a:ext cx="5181600" cy="3884977"/>
          </a:xfrm>
          <a:prstGeom prst="cloudCallout">
            <a:avLst>
              <a:gd name="adj1" fmla="val -72388"/>
              <a:gd name="adj2" fmla="val 5792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066800"/>
            <a:ext cx="4679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Qua </a:t>
            </a:r>
            <a:r>
              <a:rPr lang="en-US" sz="4000" b="1" i="1" dirty="0" err="1" smtClean="0">
                <a:solidFill>
                  <a:schemeClr val="bg1"/>
                </a:solidFill>
              </a:rPr>
              <a:t>hai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trường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hợp</a:t>
            </a:r>
            <a:endParaRPr lang="en-US" sz="4000" b="1" i="1" dirty="0" smtClean="0">
              <a:solidFill>
                <a:schemeClr val="bg1"/>
              </a:solidFill>
            </a:endParaRPr>
          </a:p>
          <a:p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trên</a:t>
            </a:r>
            <a:r>
              <a:rPr lang="en-US" sz="4000" b="1" i="1" dirty="0" smtClean="0">
                <a:solidFill>
                  <a:schemeClr val="bg1"/>
                </a:solidFill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</a:rPr>
              <a:t>chúng</a:t>
            </a:r>
            <a:r>
              <a:rPr lang="en-US" sz="4000" b="1" i="1" dirty="0" smtClean="0">
                <a:solidFill>
                  <a:schemeClr val="bg1"/>
                </a:solidFill>
              </a:rPr>
              <a:t> ta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suy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ra</a:t>
            </a:r>
            <a:endParaRPr lang="en-US" sz="4000" b="1" i="1" dirty="0" smtClean="0">
              <a:solidFill>
                <a:schemeClr val="bg1"/>
              </a:solidFill>
            </a:endParaRPr>
          </a:p>
          <a:p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được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tính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chất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gì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648200"/>
            <a:ext cx="6773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một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chỉ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một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a’</a:t>
            </a:r>
          </a:p>
          <a:p>
            <a:r>
              <a:rPr lang="en-US" sz="3600" b="1" i="1" dirty="0" err="1" smtClean="0"/>
              <a:t>đi</a:t>
            </a:r>
            <a:r>
              <a:rPr lang="en-US" sz="3600" b="1" i="1" dirty="0" smtClean="0"/>
              <a:t> qua </a:t>
            </a:r>
            <a:r>
              <a:rPr lang="en-US" sz="3600" b="1" i="1" dirty="0" err="1" smtClean="0"/>
              <a:t>điểm</a:t>
            </a:r>
            <a:r>
              <a:rPr lang="en-US" sz="3600" b="1" i="1" dirty="0" smtClean="0"/>
              <a:t> O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vuông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góc</a:t>
            </a:r>
            <a:endParaRPr lang="en-US" sz="3600" b="1" i="1" dirty="0" smtClean="0"/>
          </a:p>
          <a:p>
            <a:r>
              <a:rPr lang="en-US" sz="3600" b="1" i="1" dirty="0" err="1" smtClean="0"/>
              <a:t>với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đường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thẳng</a:t>
            </a:r>
            <a:r>
              <a:rPr lang="en-US" sz="3600" b="1" i="1" dirty="0" smtClean="0"/>
              <a:t> a </a:t>
            </a:r>
            <a:r>
              <a:rPr lang="en-US" sz="3600" b="1" i="1" dirty="0" err="1" smtClean="0"/>
              <a:t>cho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trước</a:t>
            </a:r>
            <a:r>
              <a:rPr lang="en-US" sz="3600" b="1" i="1" dirty="0" smtClean="0"/>
              <a:t>.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454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6989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Cho I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thẳng</a:t>
            </a:r>
            <a:r>
              <a:rPr lang="en-US" sz="3200" dirty="0" smtClean="0"/>
              <a:t> AB.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75828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? </a:t>
            </a:r>
            <a:r>
              <a:rPr lang="en-US" sz="3200" i="1" dirty="0" err="1" smtClean="0"/>
              <a:t>Hãy</a:t>
            </a:r>
            <a:r>
              <a:rPr lang="en-US" sz="3200" i="1" dirty="0" smtClean="0"/>
              <a:t> </a:t>
            </a:r>
            <a:r>
              <a:rPr lang="en-US" sz="3200" i="1" dirty="0" err="1"/>
              <a:t>vẽ</a:t>
            </a:r>
            <a:r>
              <a:rPr lang="en-US" sz="3200" i="1" dirty="0"/>
              <a:t> </a:t>
            </a:r>
            <a:r>
              <a:rPr lang="en-US" sz="3200" i="1" dirty="0" err="1"/>
              <a:t>đường</a:t>
            </a:r>
            <a:r>
              <a:rPr lang="en-US" sz="3200" i="1" dirty="0"/>
              <a:t> </a:t>
            </a:r>
            <a:r>
              <a:rPr lang="en-US" sz="3200" i="1" dirty="0" err="1"/>
              <a:t>thẳng</a:t>
            </a:r>
            <a:r>
              <a:rPr lang="en-US" sz="3200" i="1" dirty="0"/>
              <a:t> </a:t>
            </a:r>
            <a:r>
              <a:rPr lang="en-US" sz="3200" i="1" dirty="0" err="1"/>
              <a:t>xy</a:t>
            </a:r>
            <a:r>
              <a:rPr lang="en-US" sz="3200" i="1" dirty="0"/>
              <a:t> qua I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/>
              <a:t>vuông</a:t>
            </a:r>
            <a:r>
              <a:rPr lang="en-US" sz="3200" i="1" dirty="0"/>
              <a:t> </a:t>
            </a:r>
            <a:r>
              <a:rPr lang="en-US" sz="3200" i="1" dirty="0" err="1"/>
              <a:t>góc</a:t>
            </a:r>
            <a:r>
              <a:rPr lang="en-US" sz="3200" i="1" dirty="0"/>
              <a:t> </a:t>
            </a:r>
            <a:endParaRPr lang="en-US" sz="3200" i="1" dirty="0" smtClean="0"/>
          </a:p>
          <a:p>
            <a:r>
              <a:rPr lang="en-US" sz="3200" i="1" dirty="0" err="1" smtClean="0"/>
              <a:t>với</a:t>
            </a:r>
            <a:r>
              <a:rPr lang="en-US" sz="3200" i="1" dirty="0" smtClean="0"/>
              <a:t> </a:t>
            </a:r>
            <a:r>
              <a:rPr lang="en-US" sz="3200" i="1" dirty="0" err="1"/>
              <a:t>đoạn</a:t>
            </a:r>
            <a:r>
              <a:rPr lang="en-US" sz="3200" i="1" dirty="0"/>
              <a:t> </a:t>
            </a:r>
            <a:r>
              <a:rPr lang="en-US" sz="3200" i="1" dirty="0" err="1"/>
              <a:t>thẳng</a:t>
            </a:r>
            <a:r>
              <a:rPr lang="en-US" sz="3200" i="1" dirty="0"/>
              <a:t> </a:t>
            </a:r>
            <a:r>
              <a:rPr lang="en-US" sz="3200" i="1" dirty="0" smtClean="0"/>
              <a:t>AB.</a:t>
            </a:r>
            <a:endParaRPr lang="en-US" sz="3200" i="1" dirty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981200" y="3505200"/>
            <a:ext cx="3276600" cy="1397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3429000"/>
            <a:ext cx="0" cy="90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3415030"/>
            <a:ext cx="0" cy="16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429000"/>
            <a:ext cx="0" cy="16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90800" y="335280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67200" y="3352800"/>
            <a:ext cx="152400" cy="242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84672" y="351917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106168" y="35300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1722" y="2996625"/>
            <a:ext cx="29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68" y="5186595"/>
            <a:ext cx="3889232" cy="16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590</Words>
  <Application>Microsoft Office PowerPoint</Application>
  <PresentationFormat>On-screen Show (4:3)</PresentationFormat>
  <Paragraphs>133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anh</dc:creator>
  <cp:lastModifiedBy>HuongTV</cp:lastModifiedBy>
  <cp:revision>51</cp:revision>
  <dcterms:created xsi:type="dcterms:W3CDTF">2017-07-22T07:52:12Z</dcterms:created>
  <dcterms:modified xsi:type="dcterms:W3CDTF">2018-01-24T02:57:47Z</dcterms:modified>
</cp:coreProperties>
</file>