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71" r:id="rId10"/>
    <p:sldId id="277" r:id="rId11"/>
    <p:sldId id="272" r:id="rId12"/>
    <p:sldId id="275" r:id="rId13"/>
    <p:sldId id="276" r:id="rId14"/>
    <p:sldId id="263" r:id="rId15"/>
    <p:sldId id="264" r:id="rId16"/>
    <p:sldId id="266" r:id="rId17"/>
    <p:sldId id="265" r:id="rId18"/>
    <p:sldId id="267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>
        <p:scale>
          <a:sx n="76" d="100"/>
          <a:sy n="76" d="100"/>
        </p:scale>
        <p:origin x="-4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8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8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8CFC-E23A-4411-B81A-73833E4CE3F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2512-F91D-46FD-9BE5-D9D34169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046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0"/>
            <a:ext cx="1147233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0"/>
            <a:ext cx="115824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6635751"/>
            <a:ext cx="1167553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593667" y="3280834"/>
            <a:ext cx="6858000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80833" y="3280834"/>
            <a:ext cx="6858000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76201"/>
            <a:ext cx="1219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320800" y="1676400"/>
            <a:ext cx="8839200" cy="2109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 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0058" name="Picture 10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1" y="4419600"/>
            <a:ext cx="1993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9" name="Picture 1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1"/>
            <a:ext cx="1727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0" name="Picture 12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57600"/>
            <a:ext cx="3251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540000" y="3810001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MÔN: SINH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7</a:t>
            </a:r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63" name="Picture 16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29200"/>
            <a:ext cx="111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3754967" y="454026"/>
            <a:ext cx="61002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TRƯỜNG THCS BỒ ĐỀ</a:t>
            </a:r>
          </a:p>
        </p:txBody>
      </p:sp>
      <p:sp>
        <p:nvSpPr>
          <p:cNvPr id="2065" name="TextBox 2"/>
          <p:cNvSpPr txBox="1">
            <a:spLocks noChangeArrowheads="1"/>
          </p:cNvSpPr>
          <p:nvPr/>
        </p:nvSpPr>
        <p:spPr bwMode="auto">
          <a:xfrm>
            <a:off x="2743200" y="5257801"/>
            <a:ext cx="477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GV: Nguyễn Mai Thu</a:t>
            </a:r>
          </a:p>
        </p:txBody>
      </p:sp>
    </p:spTree>
    <p:extLst>
      <p:ext uri="{BB962C8B-B14F-4D97-AF65-F5344CB8AC3E}">
        <p14:creationId xmlns:p14="http://schemas.microsoft.com/office/powerpoint/2010/main" val="2799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Group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575121"/>
              </p:ext>
            </p:extLst>
          </p:nvPr>
        </p:nvGraphicFramePr>
        <p:xfrm>
          <a:off x="708660" y="139417"/>
          <a:ext cx="10774680" cy="5608322"/>
        </p:xfrm>
        <a:graphic>
          <a:graphicData uri="http://schemas.openxmlformats.org/drawingml/2006/table">
            <a:tbl>
              <a:tblPr/>
              <a:tblGrid>
                <a:gridCol w="530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1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ngoài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Ý nghĩa thích nghi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Thân: Hình thoi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Giảm sức cản không khí khi bay.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bay),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Ba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ngón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một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ngón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vuốt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Giúp chim bám chặt vào cành cây và khi hạ cánh.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Lông ống: Có các sợi lông làm thành phiến mỏng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Làm cho cánh chim khi dang ra tạo nên một diện tích rộng.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Lông tơ: Có các sợi lông mảnh làm thành chùm lông xốp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Giữ nhiệt, làm cơ thể nhẹ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Mỏ: Mỏ sừng bao lấy hàm không có răng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Làm đầu chim nhẹ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Cổ: Dài, khớp đầu với thân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dụng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bắt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mồi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rỉa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lông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36940" y="5747739"/>
            <a:ext cx="832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65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2.Di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0640"/>
            <a:ext cx="1117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bay: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Bay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Bay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File00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52360" cy="29962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ile00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3232467"/>
            <a:ext cx="515112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400" y="3241059"/>
            <a:ext cx="587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501890"/>
            <a:ext cx="460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fontAlgn="base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68001"/>
              </p:ext>
            </p:extLst>
          </p:nvPr>
        </p:nvGraphicFramePr>
        <p:xfrm>
          <a:off x="0" y="1"/>
          <a:ext cx="12192000" cy="6324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8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100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Các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động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tác</a:t>
                      </a:r>
                      <a:r>
                        <a:rPr lang="en-US" sz="3200" baseline="0" dirty="0" smtClean="0"/>
                        <a:t> bay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Kiểu</a:t>
                      </a:r>
                      <a:r>
                        <a:rPr lang="en-US" sz="2800" baseline="0" dirty="0" smtClean="0"/>
                        <a:t> bay </a:t>
                      </a:r>
                      <a:r>
                        <a:rPr lang="en-US" sz="2800" baseline="0" dirty="0" err="1" smtClean="0"/>
                        <a:t>vỗ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cánh</a:t>
                      </a:r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(</a:t>
                      </a:r>
                      <a:r>
                        <a:rPr lang="en-US" sz="2800" baseline="0" dirty="0" err="1" smtClean="0"/>
                        <a:t>Chim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câu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Kiểu</a:t>
                      </a:r>
                      <a:r>
                        <a:rPr lang="en-US" sz="2800" dirty="0" smtClean="0"/>
                        <a:t> bay </a:t>
                      </a:r>
                      <a:r>
                        <a:rPr lang="en-US" sz="2800" dirty="0" err="1" smtClean="0"/>
                        <a:t>lượn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baseline="0" dirty="0" smtClean="0"/>
                        <a:t>(</a:t>
                      </a:r>
                      <a:r>
                        <a:rPr lang="en-US" sz="2800" baseline="0" dirty="0" err="1" smtClean="0"/>
                        <a:t>Chim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hải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âu</a:t>
                      </a:r>
                      <a:r>
                        <a:rPr lang="en-US" sz="2800" baseline="0" dirty="0" smtClean="0"/>
                        <a:t>)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8842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đập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liên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tục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8842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đập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chậm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rãi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liên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tục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8842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Cánh</a:t>
                      </a:r>
                      <a:r>
                        <a:rPr lang="en-US" sz="2800" baseline="0" dirty="0" smtClean="0"/>
                        <a:t> dang </a:t>
                      </a:r>
                      <a:r>
                        <a:rPr lang="en-US" sz="2800" baseline="0" dirty="0" err="1" smtClean="0"/>
                        <a:t>rộng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đập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91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Bay </a:t>
                      </a:r>
                      <a:r>
                        <a:rPr lang="en-US" sz="2800" dirty="0" err="1" smtClean="0"/>
                        <a:t>chủ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yếu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dựa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sự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nâng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của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hướng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thay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đổi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của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các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luồng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gió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884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Bay </a:t>
                      </a:r>
                      <a:r>
                        <a:rPr lang="en-US" sz="2800" dirty="0" err="1" smtClean="0"/>
                        <a:t>chủ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yếu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dựa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động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tác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cánh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86"/>
          <p:cNvSpPr txBox="1">
            <a:spLocks noChangeArrowheads="1"/>
          </p:cNvSpPr>
          <p:nvPr/>
        </p:nvSpPr>
        <p:spPr bwMode="auto">
          <a:xfrm>
            <a:off x="6690360" y="1112520"/>
            <a:ext cx="10363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  <p:sp>
        <p:nvSpPr>
          <p:cNvPr id="7" name="Text Box 86"/>
          <p:cNvSpPr txBox="1">
            <a:spLocks noChangeArrowheads="1"/>
          </p:cNvSpPr>
          <p:nvPr/>
        </p:nvSpPr>
        <p:spPr bwMode="auto">
          <a:xfrm>
            <a:off x="10218420" y="2026443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  <p:sp>
        <p:nvSpPr>
          <p:cNvPr id="8" name="Text Box 86"/>
          <p:cNvSpPr txBox="1">
            <a:spLocks noChangeArrowheads="1"/>
          </p:cNvSpPr>
          <p:nvPr/>
        </p:nvSpPr>
        <p:spPr bwMode="auto">
          <a:xfrm>
            <a:off x="10218420" y="3029337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10218420" y="4437221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  <p:sp>
        <p:nvSpPr>
          <p:cNvPr id="10" name="Text Box 86"/>
          <p:cNvSpPr txBox="1">
            <a:spLocks noChangeArrowheads="1"/>
          </p:cNvSpPr>
          <p:nvPr/>
        </p:nvSpPr>
        <p:spPr bwMode="auto">
          <a:xfrm>
            <a:off x="6812280" y="5486400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49597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439265"/>
            <a:ext cx="10872537" cy="1325563"/>
          </a:xfrm>
        </p:spPr>
        <p:txBody>
          <a:bodyPr/>
          <a:lstStyle/>
          <a:p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ở 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bồ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263" y="2347784"/>
            <a:ext cx="106198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err="1" smtClean="0"/>
              <a:t>Chim</a:t>
            </a:r>
            <a:r>
              <a:rPr lang="en-US" sz="4000" dirty="0" smtClean="0"/>
              <a:t> </a:t>
            </a:r>
            <a:r>
              <a:rPr lang="en-US" sz="4000" dirty="0" err="1" smtClean="0"/>
              <a:t>trống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cơ</a:t>
            </a:r>
            <a:r>
              <a:rPr lang="en-US" sz="4000" dirty="0" smtClean="0"/>
              <a:t> </a:t>
            </a:r>
            <a:r>
              <a:rPr lang="en-US" sz="4000" dirty="0" err="1" smtClean="0"/>
              <a:t>quan</a:t>
            </a:r>
            <a:r>
              <a:rPr lang="en-US" sz="4000" dirty="0" smtClean="0"/>
              <a:t> </a:t>
            </a:r>
            <a:r>
              <a:rPr lang="en-US" sz="4000" dirty="0" err="1" smtClean="0"/>
              <a:t>giao</a:t>
            </a:r>
            <a:r>
              <a:rPr lang="en-US" sz="4000" dirty="0" smtClean="0"/>
              <a:t> </a:t>
            </a:r>
            <a:r>
              <a:rPr lang="en-US" sz="4000" dirty="0" err="1" smtClean="0"/>
              <a:t>phối</a:t>
            </a:r>
            <a:endParaRPr lang="en-US" sz="4000" dirty="0" smtClean="0"/>
          </a:p>
          <a:p>
            <a:pPr marL="342900" indent="-342900">
              <a:buAutoNum type="alphaUcPeriod"/>
            </a:pPr>
            <a:r>
              <a:rPr lang="en-US" sz="4000" dirty="0" err="1" smtClean="0"/>
              <a:t>Thụ</a:t>
            </a:r>
            <a:r>
              <a:rPr lang="en-US" sz="4000" dirty="0" smtClean="0"/>
              <a:t> </a:t>
            </a:r>
            <a:r>
              <a:rPr lang="en-US" sz="4000" dirty="0" err="1" smtClean="0"/>
              <a:t>tinh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endParaRPr lang="en-US" sz="4000" dirty="0" smtClean="0"/>
          </a:p>
          <a:p>
            <a:pPr marL="342900" indent="-342900">
              <a:buAutoNum type="alphaUcPeriod"/>
            </a:pPr>
            <a:r>
              <a:rPr lang="en-US" sz="4000" dirty="0" err="1" smtClean="0"/>
              <a:t>Mỗi</a:t>
            </a:r>
            <a:r>
              <a:rPr lang="en-US" sz="4000" dirty="0" smtClean="0"/>
              <a:t> </a:t>
            </a:r>
            <a:r>
              <a:rPr lang="en-US" sz="4000" dirty="0" err="1" smtClean="0"/>
              <a:t>lần</a:t>
            </a:r>
            <a:r>
              <a:rPr lang="en-US" sz="4000" dirty="0" smtClean="0"/>
              <a:t> </a:t>
            </a:r>
            <a:r>
              <a:rPr lang="en-US" sz="4000" dirty="0" err="1" smtClean="0"/>
              <a:t>đẻ</a:t>
            </a:r>
            <a:r>
              <a:rPr lang="en-US" sz="4000" dirty="0" smtClean="0"/>
              <a:t> </a:t>
            </a:r>
            <a:r>
              <a:rPr lang="en-US" sz="4000" dirty="0" err="1" smtClean="0"/>
              <a:t>nhiều</a:t>
            </a:r>
            <a:r>
              <a:rPr lang="en-US" sz="4000" dirty="0" smtClean="0"/>
              <a:t> </a:t>
            </a:r>
            <a:r>
              <a:rPr lang="en-US" sz="4000" dirty="0" err="1" smtClean="0"/>
              <a:t>trứng</a:t>
            </a:r>
            <a:r>
              <a:rPr lang="en-US" sz="4000" dirty="0" smtClean="0"/>
              <a:t> (5-10 </a:t>
            </a:r>
            <a:r>
              <a:rPr lang="en-US" sz="4000" dirty="0" err="1" smtClean="0"/>
              <a:t>quả</a:t>
            </a:r>
            <a:r>
              <a:rPr lang="en-US" sz="4000" dirty="0" smtClean="0"/>
              <a:t>)</a:t>
            </a:r>
          </a:p>
          <a:p>
            <a:pPr marL="342900" indent="-342900">
              <a:buAutoNum type="alphaUcPeriod"/>
            </a:pP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tượng</a:t>
            </a:r>
            <a:r>
              <a:rPr lang="en-US" sz="4000" dirty="0" smtClean="0"/>
              <a:t> </a:t>
            </a:r>
            <a:r>
              <a:rPr lang="en-US" sz="4000" dirty="0" err="1" smtClean="0"/>
              <a:t>ấp</a:t>
            </a:r>
            <a:r>
              <a:rPr lang="en-US" sz="4000" dirty="0" smtClean="0"/>
              <a:t> </a:t>
            </a:r>
            <a:r>
              <a:rPr lang="en-US" sz="4000" dirty="0" err="1" smtClean="0"/>
              <a:t>trứng</a:t>
            </a:r>
            <a:endParaRPr lang="en-US" sz="4000" dirty="0" smtClean="0"/>
          </a:p>
          <a:p>
            <a:pPr marL="342900" indent="-342900">
              <a:buAutoNum type="alphaU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826498">
            <a:off x="448361" y="3620928"/>
            <a:ext cx="575308" cy="58796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4112" y="706089"/>
            <a:ext cx="9142708" cy="1215701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Đặc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lông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ống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88" y="2743200"/>
            <a:ext cx="10461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Giảm trọng lượng khi bay</a:t>
            </a:r>
          </a:p>
          <a:p>
            <a:pPr marL="342900" indent="-342900">
              <a:buAutoNum type="alphaUcPeriod"/>
            </a:pP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Tạo thành cánh và duôi chim, có vai trò làm bánh lái</a:t>
            </a:r>
          </a:p>
          <a:p>
            <a:pPr marL="342900" indent="-342900">
              <a:buAutoNum type="alphaUcPeriod"/>
            </a:pP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Lông sợi mảnh</a:t>
            </a:r>
          </a:p>
          <a:p>
            <a:pPr marL="342900" indent="-342900">
              <a:buAutoNum type="alphaUcPeriod"/>
            </a:pP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Xốp nhẹ, giữ nhiệt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870801">
            <a:off x="974383" y="3342761"/>
            <a:ext cx="496687" cy="506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217" y="225640"/>
            <a:ext cx="10515600" cy="1325563"/>
          </a:xfrm>
        </p:spPr>
        <p:txBody>
          <a:bodyPr/>
          <a:lstStyle/>
          <a:p>
            <a:r>
              <a:rPr lang="vi-VN" dirty="0" smtClean="0"/>
              <a:t>Tuyến phao câu tiết chất nhờn có tác dụng gì?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1892" y="2142498"/>
            <a:ext cx="9515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vi-VN" sz="3200" dirty="0" smtClean="0"/>
              <a:t>Giảm sức cản khi bay </a:t>
            </a:r>
          </a:p>
          <a:p>
            <a:pPr marL="342900" indent="-342900">
              <a:buAutoNum type="alphaUcPeriod"/>
            </a:pPr>
            <a:r>
              <a:rPr lang="vi-VN" sz="3200" dirty="0" smtClean="0"/>
              <a:t>Lông thấm nước khi bơi</a:t>
            </a:r>
          </a:p>
          <a:p>
            <a:pPr marL="342900" indent="-342900">
              <a:buAutoNum type="alphaUcPeriod"/>
            </a:pPr>
            <a:r>
              <a:rPr lang="vi-VN" sz="3200" dirty="0" smtClean="0"/>
              <a:t>Lông mịn và không thấm nước</a:t>
            </a:r>
          </a:p>
          <a:p>
            <a:pPr marL="342900" indent="-342900">
              <a:buAutoNum type="alphaUcPeriod"/>
            </a:pPr>
            <a:r>
              <a:rPr lang="vi-VN" sz="3200" dirty="0" smtClean="0"/>
              <a:t>Giảm trọng lượng khi bay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9013129">
            <a:off x="948053" y="3118892"/>
            <a:ext cx="506131" cy="534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63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261" y="487739"/>
            <a:ext cx="10515600" cy="1325563"/>
          </a:xfrm>
        </p:spPr>
        <p:txBody>
          <a:bodyPr/>
          <a:lstStyle/>
          <a:p>
            <a:r>
              <a:rPr lang="vi-VN" dirty="0" smtClean="0"/>
              <a:t>Cổ chim dài có tác dụng?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0932" y="2301041"/>
            <a:ext cx="1035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vi-VN" sz="3600" dirty="0" smtClean="0"/>
              <a:t>Thuận lợi khi bắt mồi và rỉa lông</a:t>
            </a:r>
          </a:p>
          <a:p>
            <a:pPr marL="342900" indent="-342900">
              <a:buAutoNum type="alphaUcPeriod"/>
            </a:pPr>
            <a:r>
              <a:rPr lang="vi-VN" sz="3600" dirty="0" smtClean="0"/>
              <a:t>Giảm sức cản của gió</a:t>
            </a:r>
          </a:p>
          <a:p>
            <a:pPr marL="342900" indent="-342900">
              <a:buAutoNum type="alphaUcPeriod"/>
            </a:pPr>
            <a:r>
              <a:rPr lang="vi-VN" sz="3600" dirty="0" smtClean="0"/>
              <a:t>Hạn chế tác dụng của các giác quan</a:t>
            </a:r>
          </a:p>
          <a:p>
            <a:pPr marL="342900" indent="-342900">
              <a:buAutoNum type="alphaUcPeriod"/>
            </a:pPr>
            <a:r>
              <a:rPr lang="vi-VN" sz="3600" dirty="0" smtClean="0"/>
              <a:t>Giảm trọng lượng khi bay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18750122">
            <a:off x="911431" y="2248527"/>
            <a:ext cx="690063" cy="670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272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8680" y="783579"/>
            <a:ext cx="10515600" cy="1325563"/>
          </a:xfrm>
        </p:spPr>
        <p:txBody>
          <a:bodyPr/>
          <a:lstStyle/>
          <a:p>
            <a:r>
              <a:rPr lang="vi-VN" dirty="0" smtClean="0"/>
              <a:t>Đặc điểm của kiểu bay vỗ cánh?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300" y="2735561"/>
            <a:ext cx="11902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vi-VN" sz="3200" dirty="0" smtClean="0"/>
              <a:t>Cánh dang rộng và không đập</a:t>
            </a:r>
          </a:p>
          <a:p>
            <a:pPr marL="342900" indent="-342900">
              <a:buAutoNum type="alphaUcPeriod"/>
            </a:pPr>
            <a:r>
              <a:rPr lang="vi-VN" sz="3200" dirty="0" smtClean="0"/>
              <a:t>Cánh đập liên tục</a:t>
            </a:r>
          </a:p>
          <a:p>
            <a:pPr marL="342900" indent="-342900">
              <a:buAutoNum type="alphaUcPeriod"/>
            </a:pPr>
            <a:r>
              <a:rPr lang="vi-VN" sz="3200" dirty="0" smtClean="0"/>
              <a:t>Bay chủ yếu dựa vào sự nâng đỡ của không khí và hướng đổi của các luồng gió</a:t>
            </a:r>
          </a:p>
          <a:p>
            <a:pPr marL="342900" indent="-342900">
              <a:buAutoNum type="alphaUcPeriod"/>
            </a:pPr>
            <a:r>
              <a:rPr lang="vi-VN" sz="3200" dirty="0" smtClean="0"/>
              <a:t>Cánh đập chậm rãi và không liên tục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8974179">
            <a:off x="253138" y="3277890"/>
            <a:ext cx="521778" cy="526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64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340430" cy="438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0786"/>
            <a:ext cx="77308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5616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II.Cấu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1.Cấu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2.Di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10000"/>
              </a:spcBef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bay</a:t>
            </a: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Bay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Bay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76599" y="2220724"/>
            <a:ext cx="6276110" cy="101491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chim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27763" y="4412664"/>
            <a:ext cx="562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Bài</a:t>
            </a:r>
            <a:r>
              <a:rPr lang="en-US" sz="4800" dirty="0" smtClean="0"/>
              <a:t> 41: </a:t>
            </a:r>
            <a:r>
              <a:rPr lang="en-US" sz="4800" dirty="0" err="1" smtClean="0"/>
              <a:t>Chim</a:t>
            </a:r>
            <a:r>
              <a:rPr lang="en-US" sz="4800" dirty="0" smtClean="0"/>
              <a:t> </a:t>
            </a:r>
            <a:r>
              <a:rPr lang="en-US" sz="4800" dirty="0" err="1" smtClean="0"/>
              <a:t>Bồ</a:t>
            </a:r>
            <a:r>
              <a:rPr lang="en-US" sz="4800" dirty="0" smtClean="0"/>
              <a:t> </a:t>
            </a:r>
            <a:r>
              <a:rPr lang="en-US" sz="4800" dirty="0" err="1" smtClean="0"/>
              <a:t>Câu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362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44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Nội</a:t>
            </a:r>
            <a:r>
              <a:rPr lang="en-US" sz="5400" b="1" dirty="0" smtClean="0"/>
              <a:t> dung </a:t>
            </a:r>
            <a:r>
              <a:rPr lang="en-US" sz="5400" b="1" dirty="0" err="1" smtClean="0"/>
              <a:t>bài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học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74618" y="2653146"/>
            <a:ext cx="6567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000" dirty="0" err="1" smtClean="0"/>
              <a:t>Đời</a:t>
            </a:r>
            <a:r>
              <a:rPr lang="en-US" sz="4000" dirty="0" smtClean="0"/>
              <a:t> </a:t>
            </a:r>
            <a:r>
              <a:rPr lang="en-US" sz="4000" dirty="0" err="1" smtClean="0"/>
              <a:t>sống</a:t>
            </a:r>
            <a:endParaRPr lang="en-US" sz="4000" dirty="0" smtClean="0"/>
          </a:p>
          <a:p>
            <a:pPr marL="400050" indent="-400050">
              <a:buAutoNum type="romanUcPeriod"/>
            </a:pPr>
            <a:r>
              <a:rPr lang="en-US" sz="4000" dirty="0" err="1" smtClean="0"/>
              <a:t>Cấu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ngoài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di </a:t>
            </a:r>
            <a:r>
              <a:rPr lang="en-US" sz="4000" dirty="0" err="1" smtClean="0"/>
              <a:t>chuyển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1. </a:t>
            </a:r>
            <a:r>
              <a:rPr lang="en-US" sz="4000" dirty="0" err="1" smtClean="0"/>
              <a:t>Cấu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ngoài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2. Di </a:t>
            </a:r>
            <a:r>
              <a:rPr lang="en-US" sz="4000" dirty="0" err="1" smtClean="0"/>
              <a:t>chuyển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9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1325563"/>
          </a:xfrm>
        </p:spPr>
        <p:txBody>
          <a:bodyPr/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Đời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9803" y="1964829"/>
            <a:ext cx="115923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tiên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bồ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 </a:t>
            </a:r>
            <a:r>
              <a:rPr lang="en-US" sz="3200" dirty="0" err="1" smtClean="0"/>
              <a:t>bồ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, </a:t>
            </a:r>
            <a:r>
              <a:rPr lang="en-US" sz="3200" dirty="0" err="1" smtClean="0"/>
              <a:t>màu</a:t>
            </a:r>
            <a:r>
              <a:rPr lang="en-US" sz="3200" dirty="0" smtClean="0"/>
              <a:t> lam,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kiện</a:t>
            </a:r>
            <a:r>
              <a:rPr lang="en-US" sz="3200" dirty="0" smtClean="0"/>
              <a:t> </a:t>
            </a:r>
            <a:r>
              <a:rPr lang="en-US" sz="3200" dirty="0" err="1" smtClean="0"/>
              <a:t>hoang</a:t>
            </a:r>
            <a:r>
              <a:rPr lang="en-US" sz="3200" dirty="0" smtClean="0"/>
              <a:t>  </a:t>
            </a:r>
            <a:r>
              <a:rPr lang="en-US" sz="3200" dirty="0" err="1" smtClean="0"/>
              <a:t>dã</a:t>
            </a:r>
            <a:r>
              <a:rPr lang="en-US" sz="3200" dirty="0" smtClean="0"/>
              <a:t> ở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vùng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 </a:t>
            </a:r>
            <a:r>
              <a:rPr lang="en-US" sz="3200" dirty="0" err="1" smtClean="0"/>
              <a:t>châu</a:t>
            </a:r>
            <a:r>
              <a:rPr lang="en-US" sz="3200" dirty="0" smtClean="0"/>
              <a:t> </a:t>
            </a:r>
            <a:r>
              <a:rPr lang="en-US" sz="3200" dirty="0" err="1" smtClean="0"/>
              <a:t>Âu</a:t>
            </a:r>
            <a:r>
              <a:rPr lang="en-US" sz="3200" dirty="0" smtClean="0"/>
              <a:t>, </a:t>
            </a:r>
            <a:r>
              <a:rPr lang="en-US" sz="3200" dirty="0" err="1" smtClean="0"/>
              <a:t>châu</a:t>
            </a:r>
            <a:r>
              <a:rPr lang="en-US" sz="3200" dirty="0" smtClean="0"/>
              <a:t> Á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Bắc</a:t>
            </a:r>
            <a:r>
              <a:rPr lang="en-US" sz="3200" dirty="0" smtClean="0"/>
              <a:t> Phi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9803" y="3974662"/>
            <a:ext cx="11592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bồ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hằng</a:t>
            </a:r>
            <a:r>
              <a:rPr lang="en-US" sz="3200" dirty="0" smtClean="0"/>
              <a:t> </a:t>
            </a:r>
            <a:r>
              <a:rPr lang="en-US" sz="3200" dirty="0" err="1" smtClean="0"/>
              <a:t>nhiệt</a:t>
            </a:r>
            <a:r>
              <a:rPr lang="en-US" sz="3200" dirty="0" smtClean="0"/>
              <a:t>: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thân</a:t>
            </a:r>
            <a:r>
              <a:rPr lang="en-US" sz="3200" dirty="0" smtClean="0"/>
              <a:t> </a:t>
            </a:r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ổn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,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/>
              <a:t> </a:t>
            </a:r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402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86" y="278038"/>
            <a:ext cx="10515600" cy="1325563"/>
          </a:xfrm>
        </p:spPr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1436915"/>
            <a:ext cx="11179628" cy="5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4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37457" y="838668"/>
            <a:ext cx="1152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bồ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trống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phối</a:t>
            </a:r>
            <a:r>
              <a:rPr lang="en-US" sz="3200" dirty="0" smtClean="0"/>
              <a:t>,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đạp</a:t>
            </a:r>
            <a:r>
              <a:rPr lang="en-US" sz="3200" dirty="0" smtClean="0"/>
              <a:t> </a:t>
            </a:r>
            <a:r>
              <a:rPr lang="en-US" sz="3200" dirty="0" err="1" smtClean="0"/>
              <a:t>mái</a:t>
            </a:r>
            <a:r>
              <a:rPr lang="en-US" sz="3200" dirty="0" smtClean="0"/>
              <a:t> </a:t>
            </a:r>
            <a:r>
              <a:rPr lang="en-US" sz="3200" dirty="0" err="1" smtClean="0"/>
              <a:t>xoang</a:t>
            </a:r>
            <a:r>
              <a:rPr lang="en-US" sz="3200" dirty="0" smtClean="0"/>
              <a:t> </a:t>
            </a:r>
            <a:r>
              <a:rPr lang="en-US" sz="3200" dirty="0" err="1" smtClean="0"/>
              <a:t>huyệt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trống</a:t>
            </a:r>
            <a:r>
              <a:rPr lang="en-US" sz="3200" dirty="0" smtClean="0"/>
              <a:t> </a:t>
            </a:r>
            <a:r>
              <a:rPr lang="en-US" sz="3200" dirty="0" err="1" smtClean="0"/>
              <a:t>lộn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tạm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7457" y="2029898"/>
            <a:ext cx="841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3200" dirty="0" err="1" smtClean="0"/>
              <a:t>Trứng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thụ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7457" y="2754554"/>
            <a:ext cx="11520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đẻ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 2 </a:t>
            </a:r>
            <a:r>
              <a:rPr lang="en-US" sz="3200" dirty="0" err="1" smtClean="0"/>
              <a:t>trứng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vỏ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/>
              <a:t>vôi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bọc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trống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mái</a:t>
            </a:r>
            <a:r>
              <a:rPr lang="en-US" sz="3200" dirty="0" smtClean="0"/>
              <a:t> </a:t>
            </a:r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ấp</a:t>
            </a:r>
            <a:r>
              <a:rPr lang="en-US" sz="3200" dirty="0" smtClean="0"/>
              <a:t> </a:t>
            </a:r>
            <a:r>
              <a:rPr lang="en-US" sz="3200" dirty="0" err="1" smtClean="0"/>
              <a:t>trứng</a:t>
            </a: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Chim</a:t>
            </a:r>
            <a:r>
              <a:rPr lang="en-US" sz="3200" dirty="0" smtClean="0"/>
              <a:t> con </a:t>
            </a:r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/>
              <a:t>nở</a:t>
            </a:r>
            <a:r>
              <a:rPr lang="en-US" sz="3200" dirty="0" smtClean="0"/>
              <a:t>,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thân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ít</a:t>
            </a:r>
            <a:r>
              <a:rPr lang="en-US" sz="3200" dirty="0" smtClean="0"/>
              <a:t> long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,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mớm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sữa</a:t>
            </a:r>
            <a:r>
              <a:rPr lang="en-US" sz="3200" dirty="0" smtClean="0"/>
              <a:t> </a:t>
            </a:r>
            <a:r>
              <a:rPr lang="en-US" sz="3200" dirty="0" err="1" smtClean="0"/>
              <a:t>diều</a:t>
            </a:r>
            <a:r>
              <a:rPr lang="en-US" sz="3200" dirty="0" smtClean="0"/>
              <a:t> (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diều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chim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, </a:t>
            </a:r>
            <a:r>
              <a:rPr lang="en-US" sz="3200" dirty="0" err="1" smtClean="0"/>
              <a:t>mẹ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66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Bảng</a:t>
            </a:r>
            <a:r>
              <a:rPr lang="en-US" sz="4000" b="1" dirty="0" smtClean="0"/>
              <a:t> so </a:t>
            </a:r>
            <a:r>
              <a:rPr lang="en-US" sz="4000" b="1" dirty="0" err="1" smtClean="0"/>
              <a:t>sánh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đặc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điểm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sản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của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chim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thằn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lằn</a:t>
            </a:r>
            <a:endParaRPr lang="en-US" sz="4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76605"/>
              </p:ext>
            </p:extLst>
          </p:nvPr>
        </p:nvGraphicFramePr>
        <p:xfrm>
          <a:off x="716691" y="1132115"/>
          <a:ext cx="10775094" cy="5355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1698">
                  <a:extLst>
                    <a:ext uri="{9D8B030D-6E8A-4147-A177-3AD203B41FA5}">
                      <a16:colId xmlns="" xmlns:a16="http://schemas.microsoft.com/office/drawing/2014/main" val="2787996380"/>
                    </a:ext>
                  </a:extLst>
                </a:gridCol>
                <a:gridCol w="3591698">
                  <a:extLst>
                    <a:ext uri="{9D8B030D-6E8A-4147-A177-3AD203B41FA5}">
                      <a16:colId xmlns="" xmlns:a16="http://schemas.microsoft.com/office/drawing/2014/main" val="3407802852"/>
                    </a:ext>
                  </a:extLst>
                </a:gridCol>
                <a:gridCol w="3591698">
                  <a:extLst>
                    <a:ext uri="{9D8B030D-6E8A-4147-A177-3AD203B41FA5}">
                      <a16:colId xmlns="" xmlns:a16="http://schemas.microsoft.com/office/drawing/2014/main" val="2011550322"/>
                    </a:ext>
                  </a:extLst>
                </a:gridCol>
              </a:tblGrid>
              <a:tr h="1338943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Đặc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điểm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sinh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sản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Bò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sát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thằn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lằn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Chim</a:t>
                      </a:r>
                      <a:r>
                        <a:rPr lang="en-US" sz="2800" b="1" dirty="0" smtClean="0"/>
                        <a:t> (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chim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bồ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câu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1620848"/>
                  </a:ext>
                </a:extLst>
              </a:tr>
              <a:tr h="1338943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Cơ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quan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giao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phối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cơ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quan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giao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phối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cơ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quan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giao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phối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208421127"/>
                  </a:ext>
                </a:extLst>
              </a:tr>
              <a:tr h="1338943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Số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lượng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trứng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Nhiều</a:t>
                      </a:r>
                      <a:r>
                        <a:rPr lang="en-US" sz="3200" baseline="0" dirty="0" smtClean="0"/>
                        <a:t> ( 5-10 </a:t>
                      </a:r>
                      <a:r>
                        <a:rPr lang="en-US" sz="3200" baseline="0" dirty="0" err="1" smtClean="0"/>
                        <a:t>quả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Ít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mỗi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lần</a:t>
                      </a:r>
                      <a:r>
                        <a:rPr lang="en-US" sz="3200" baseline="0" dirty="0" smtClean="0"/>
                        <a:t> 2 </a:t>
                      </a:r>
                      <a:r>
                        <a:rPr lang="en-US" sz="3200" baseline="0" dirty="0" err="1" smtClean="0"/>
                        <a:t>quả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7029602"/>
                  </a:ext>
                </a:extLst>
              </a:tr>
              <a:tr h="1338943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tượng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ấp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trứng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tượng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ấp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trứng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tượng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ấp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trứng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4579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95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II.Cấu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1.Cấu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8" descr="SGK-Sinh-7-hinh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0"/>
          <a:stretch>
            <a:fillRect/>
          </a:stretch>
        </p:blipFill>
        <p:spPr bwMode="auto">
          <a:xfrm>
            <a:off x="106940" y="1463040"/>
            <a:ext cx="5379460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770" y="577343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3" descr="lo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552654"/>
            <a:ext cx="1143000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454140" y="2375505"/>
            <a:ext cx="1257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44740" y="218682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446520" y="4358640"/>
            <a:ext cx="1264920" cy="609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66760" y="4450080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44" descr="long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07880" y="2521387"/>
            <a:ext cx="1737360" cy="21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52360" y="3959455"/>
            <a:ext cx="144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47760" y="4358640"/>
            <a:ext cx="1889760" cy="91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210800" y="2042188"/>
            <a:ext cx="365760" cy="9980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40240" y="1580523"/>
            <a:ext cx="195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130" y="5090160"/>
            <a:ext cx="199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38360" y="5090159"/>
            <a:ext cx="238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73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2" grpId="0"/>
      <p:bldP spid="23" grpId="0"/>
      <p:bldP spid="29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" y="365759"/>
            <a:ext cx="112776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1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1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1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1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nhờn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3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1006</Words>
  <Application>Microsoft Office PowerPoint</Application>
  <PresentationFormat>Custom</PresentationFormat>
  <Paragraphs>135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Nội dung bài học</vt:lpstr>
      <vt:lpstr>I. Đời sống</vt:lpstr>
      <vt:lpstr>* Sinh sản</vt:lpstr>
      <vt:lpstr>PowerPoint Presentation</vt:lpstr>
      <vt:lpstr>Bảng so sánh đặc điểm sinh sản của chim bồ câu và thằn lằn</vt:lpstr>
      <vt:lpstr>II.Cấu tạo ngoài và di chuyển 1.Cấu tạo ngoài           </vt:lpstr>
      <vt:lpstr>   </vt:lpstr>
      <vt:lpstr>PowerPoint Presentation</vt:lpstr>
      <vt:lpstr>2.Di chuyển           </vt:lpstr>
      <vt:lpstr>PowerPoint Presentation</vt:lpstr>
      <vt:lpstr>Bảng so sánh kiểu bay vỗ cánh và bay lượn</vt:lpstr>
      <vt:lpstr>Đặc điểm sinh sản không đúng ở chim bồ câu ?</vt:lpstr>
      <vt:lpstr>Đặc điểm của lông ống</vt:lpstr>
      <vt:lpstr>Tuyến phao câu tiết chất nhờn có tác dụng gì?</vt:lpstr>
      <vt:lpstr>Cổ chim dài có tác dụng?</vt:lpstr>
      <vt:lpstr>Đặc điểm của kiểu bay vỗ cánh?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đến với bài làm của nhóm chúng em</dc:title>
  <dc:creator>NguyenHai</dc:creator>
  <cp:lastModifiedBy>HuongTV</cp:lastModifiedBy>
  <cp:revision>32</cp:revision>
  <dcterms:created xsi:type="dcterms:W3CDTF">2018-01-06T02:53:06Z</dcterms:created>
  <dcterms:modified xsi:type="dcterms:W3CDTF">2018-01-26T02:43:16Z</dcterms:modified>
</cp:coreProperties>
</file>